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Lst>
  <p:notesMasterIdLst>
    <p:notesMasterId r:id="rId69"/>
  </p:notesMasterIdLst>
  <p:handoutMasterIdLst>
    <p:handoutMasterId r:id="rId70"/>
  </p:handoutMasterIdLst>
  <p:sldIdLst>
    <p:sldId id="750" r:id="rId2"/>
    <p:sldId id="751" r:id="rId3"/>
    <p:sldId id="742" r:id="rId4"/>
    <p:sldId id="831" r:id="rId5"/>
    <p:sldId id="832" r:id="rId6"/>
    <p:sldId id="833" r:id="rId7"/>
    <p:sldId id="834" r:id="rId8"/>
    <p:sldId id="835" r:id="rId9"/>
    <p:sldId id="836" r:id="rId10"/>
    <p:sldId id="752" r:id="rId11"/>
    <p:sldId id="753" r:id="rId12"/>
    <p:sldId id="837" r:id="rId13"/>
    <p:sldId id="838" r:id="rId14"/>
    <p:sldId id="839" r:id="rId15"/>
    <p:sldId id="841" r:id="rId16"/>
    <p:sldId id="754" r:id="rId17"/>
    <p:sldId id="755" r:id="rId18"/>
    <p:sldId id="756" r:id="rId19"/>
    <p:sldId id="840" r:id="rId20"/>
    <p:sldId id="842" r:id="rId21"/>
    <p:sldId id="843" r:id="rId22"/>
    <p:sldId id="844" r:id="rId23"/>
    <p:sldId id="845" r:id="rId24"/>
    <p:sldId id="761" r:id="rId25"/>
    <p:sldId id="762" r:id="rId26"/>
    <p:sldId id="846" r:id="rId27"/>
    <p:sldId id="771" r:id="rId28"/>
    <p:sldId id="847" r:id="rId29"/>
    <p:sldId id="848" r:id="rId30"/>
    <p:sldId id="871" r:id="rId31"/>
    <p:sldId id="849" r:id="rId32"/>
    <p:sldId id="850" r:id="rId33"/>
    <p:sldId id="851" r:id="rId34"/>
    <p:sldId id="854" r:id="rId35"/>
    <p:sldId id="855" r:id="rId36"/>
    <p:sldId id="852" r:id="rId37"/>
    <p:sldId id="763" r:id="rId38"/>
    <p:sldId id="856" r:id="rId39"/>
    <p:sldId id="789" r:id="rId40"/>
    <p:sldId id="790" r:id="rId41"/>
    <p:sldId id="791" r:id="rId42"/>
    <p:sldId id="792" r:id="rId43"/>
    <p:sldId id="793" r:id="rId44"/>
    <p:sldId id="794" r:id="rId45"/>
    <p:sldId id="795" r:id="rId46"/>
    <p:sldId id="796" r:id="rId47"/>
    <p:sldId id="798" r:id="rId48"/>
    <p:sldId id="799" r:id="rId49"/>
    <p:sldId id="800" r:id="rId50"/>
    <p:sldId id="801" r:id="rId51"/>
    <p:sldId id="861" r:id="rId52"/>
    <p:sldId id="862" r:id="rId53"/>
    <p:sldId id="863" r:id="rId54"/>
    <p:sldId id="864" r:id="rId55"/>
    <p:sldId id="865" r:id="rId56"/>
    <p:sldId id="866" r:id="rId57"/>
    <p:sldId id="802" r:id="rId58"/>
    <p:sldId id="857" r:id="rId59"/>
    <p:sldId id="867" r:id="rId60"/>
    <p:sldId id="858" r:id="rId61"/>
    <p:sldId id="859" r:id="rId62"/>
    <p:sldId id="868" r:id="rId63"/>
    <p:sldId id="860" r:id="rId64"/>
    <p:sldId id="869" r:id="rId65"/>
    <p:sldId id="870" r:id="rId66"/>
    <p:sldId id="829" r:id="rId67"/>
    <p:sldId id="830" r:id="rId6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33" autoAdjust="0"/>
  </p:normalViewPr>
  <p:slideViewPr>
    <p:cSldViewPr>
      <p:cViewPr varScale="1">
        <p:scale>
          <a:sx n="66" d="100"/>
          <a:sy n="66" d="100"/>
        </p:scale>
        <p:origin x="636" y="90"/>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AF6A5-0896-4AD8-844D-1DFF5751FBFD}" type="doc">
      <dgm:prSet loTypeId="urn:microsoft.com/office/officeart/2005/8/layout/hierarchy1" loCatId="hierarchy" qsTypeId="urn:microsoft.com/office/officeart/2005/8/quickstyle/3d9" qsCatId="3D" csTypeId="urn:microsoft.com/office/officeart/2005/8/colors/accent1_1" csCatId="accent1" phldr="1"/>
      <dgm:spPr/>
      <dgm:t>
        <a:bodyPr/>
        <a:lstStyle/>
        <a:p>
          <a:endParaRPr lang="en-US"/>
        </a:p>
      </dgm:t>
    </dgm:pt>
    <dgm:pt modelId="{0B116FCC-E2D9-4BE6-88D7-7B56F1C482BF}">
      <dgm:prSet phldrT="[Text]"/>
      <dgm:spPr/>
      <dgm:t>
        <a:bodyPr/>
        <a:lstStyle/>
        <a:p>
          <a:r>
            <a:rPr lang="en-US" smtClean="0"/>
            <a:t>TESTING</a:t>
          </a:r>
          <a:endParaRPr lang="en-US"/>
        </a:p>
      </dgm:t>
    </dgm:pt>
    <dgm:pt modelId="{5CB48300-3009-4552-8E49-BCB1C8A2D4EA}" type="parTrans" cxnId="{7E04A522-AE0E-45B6-B93B-34624F4511CB}">
      <dgm:prSet/>
      <dgm:spPr/>
      <dgm:t>
        <a:bodyPr/>
        <a:lstStyle/>
        <a:p>
          <a:endParaRPr lang="en-US"/>
        </a:p>
      </dgm:t>
    </dgm:pt>
    <dgm:pt modelId="{F825982D-CF87-40E2-819C-73DB0774660F}" type="sibTrans" cxnId="{7E04A522-AE0E-45B6-B93B-34624F4511CB}">
      <dgm:prSet/>
      <dgm:spPr/>
      <dgm:t>
        <a:bodyPr/>
        <a:lstStyle/>
        <a:p>
          <a:endParaRPr lang="en-US"/>
        </a:p>
      </dgm:t>
    </dgm:pt>
    <dgm:pt modelId="{301FFC4B-0245-4536-A286-2145F5618903}">
      <dgm:prSet phldrT="[Text]"/>
      <dgm:spPr/>
      <dgm:t>
        <a:bodyPr/>
        <a:lstStyle/>
        <a:p>
          <a:r>
            <a:rPr lang="en-US" smtClean="0"/>
            <a:t>STATIC</a:t>
          </a:r>
          <a:endParaRPr lang="en-US"/>
        </a:p>
      </dgm:t>
    </dgm:pt>
    <dgm:pt modelId="{4BF241FB-388A-4B62-B3B2-FBE63F3EA661}" type="parTrans" cxnId="{D9321AA8-913D-414B-9281-62FF2A035877}">
      <dgm:prSet/>
      <dgm:spPr/>
      <dgm:t>
        <a:bodyPr/>
        <a:lstStyle/>
        <a:p>
          <a:endParaRPr lang="en-US"/>
        </a:p>
      </dgm:t>
    </dgm:pt>
    <dgm:pt modelId="{E05024D0-0CAE-420B-A4D8-FDDFC711E210}" type="sibTrans" cxnId="{D9321AA8-913D-414B-9281-62FF2A035877}">
      <dgm:prSet/>
      <dgm:spPr/>
      <dgm:t>
        <a:bodyPr/>
        <a:lstStyle/>
        <a:p>
          <a:endParaRPr lang="en-US"/>
        </a:p>
      </dgm:t>
    </dgm:pt>
    <dgm:pt modelId="{FAD22E7B-A826-42B4-B1B2-309F924E1E4F}">
      <dgm:prSet phldrT="[Text]"/>
      <dgm:spPr/>
      <dgm:t>
        <a:bodyPr/>
        <a:lstStyle/>
        <a:p>
          <a:r>
            <a:rPr lang="en-US" smtClean="0"/>
            <a:t>DYMANIC</a:t>
          </a:r>
          <a:endParaRPr lang="en-US"/>
        </a:p>
      </dgm:t>
    </dgm:pt>
    <dgm:pt modelId="{67BC0D5A-B765-4C38-B551-2F6780AFE8B6}" type="parTrans" cxnId="{2A5513BA-B265-4435-A20A-2AB4C73B18F5}">
      <dgm:prSet/>
      <dgm:spPr/>
      <dgm:t>
        <a:bodyPr/>
        <a:lstStyle/>
        <a:p>
          <a:endParaRPr lang="en-US"/>
        </a:p>
      </dgm:t>
    </dgm:pt>
    <dgm:pt modelId="{226248CC-4463-4332-82C8-13B746DFB536}" type="sibTrans" cxnId="{2A5513BA-B265-4435-A20A-2AB4C73B18F5}">
      <dgm:prSet/>
      <dgm:spPr/>
      <dgm:t>
        <a:bodyPr/>
        <a:lstStyle/>
        <a:p>
          <a:endParaRPr lang="en-US"/>
        </a:p>
      </dgm:t>
    </dgm:pt>
    <dgm:pt modelId="{3B692BEF-5EC7-488F-BD9B-705D2D42CCD7}">
      <dgm:prSet phldrT="[Text]"/>
      <dgm:spPr/>
      <dgm:t>
        <a:bodyPr/>
        <a:lstStyle/>
        <a:p>
          <a:r>
            <a:rPr lang="en-US" smtClean="0"/>
            <a:t>WHITE BOX</a:t>
          </a:r>
          <a:endParaRPr lang="en-US"/>
        </a:p>
      </dgm:t>
    </dgm:pt>
    <dgm:pt modelId="{B38FCB57-39AB-4A5B-B3A8-715D10371DEF}" type="parTrans" cxnId="{64A2358B-69E3-4DEF-B11C-BC58C9F00D4B}">
      <dgm:prSet/>
      <dgm:spPr/>
      <dgm:t>
        <a:bodyPr/>
        <a:lstStyle/>
        <a:p>
          <a:endParaRPr lang="en-US"/>
        </a:p>
      </dgm:t>
    </dgm:pt>
    <dgm:pt modelId="{3A30D12F-F12D-434E-AFC7-940E3129C213}" type="sibTrans" cxnId="{64A2358B-69E3-4DEF-B11C-BC58C9F00D4B}">
      <dgm:prSet/>
      <dgm:spPr/>
      <dgm:t>
        <a:bodyPr/>
        <a:lstStyle/>
        <a:p>
          <a:endParaRPr lang="en-US"/>
        </a:p>
      </dgm:t>
    </dgm:pt>
    <dgm:pt modelId="{6E74D8F1-48A5-4BB5-B829-0AA8C6BEAEB9}">
      <dgm:prSet phldrT="[Text]"/>
      <dgm:spPr/>
      <dgm:t>
        <a:bodyPr/>
        <a:lstStyle/>
        <a:p>
          <a:r>
            <a:rPr lang="en-US" smtClean="0"/>
            <a:t>BLACK BOX</a:t>
          </a:r>
          <a:endParaRPr lang="en-US"/>
        </a:p>
      </dgm:t>
    </dgm:pt>
    <dgm:pt modelId="{56904AB8-3FCD-4A2E-9940-ED3892B5511D}" type="parTrans" cxnId="{E0A11767-174C-47B8-ACCC-F9A710952826}">
      <dgm:prSet/>
      <dgm:spPr/>
      <dgm:t>
        <a:bodyPr/>
        <a:lstStyle/>
        <a:p>
          <a:endParaRPr lang="en-US"/>
        </a:p>
      </dgm:t>
    </dgm:pt>
    <dgm:pt modelId="{C2923123-FF74-4639-B5AE-C0A0E5B89253}" type="sibTrans" cxnId="{E0A11767-174C-47B8-ACCC-F9A710952826}">
      <dgm:prSet/>
      <dgm:spPr/>
      <dgm:t>
        <a:bodyPr/>
        <a:lstStyle/>
        <a:p>
          <a:endParaRPr lang="en-US"/>
        </a:p>
      </dgm:t>
    </dgm:pt>
    <dgm:pt modelId="{2125FE5B-7A8B-45BA-B6B3-B2D9C05495D5}" type="pres">
      <dgm:prSet presAssocID="{D95AF6A5-0896-4AD8-844D-1DFF5751FBFD}" presName="hierChild1" presStyleCnt="0">
        <dgm:presLayoutVars>
          <dgm:chPref val="1"/>
          <dgm:dir/>
          <dgm:animOne val="branch"/>
          <dgm:animLvl val="lvl"/>
          <dgm:resizeHandles/>
        </dgm:presLayoutVars>
      </dgm:prSet>
      <dgm:spPr/>
      <dgm:t>
        <a:bodyPr/>
        <a:lstStyle/>
        <a:p>
          <a:endParaRPr lang="en-US"/>
        </a:p>
      </dgm:t>
    </dgm:pt>
    <dgm:pt modelId="{4B5C35A4-45B9-4567-B681-43CFB747768A}" type="pres">
      <dgm:prSet presAssocID="{0B116FCC-E2D9-4BE6-88D7-7B56F1C482BF}" presName="hierRoot1" presStyleCnt="0"/>
      <dgm:spPr/>
    </dgm:pt>
    <dgm:pt modelId="{A029BC93-8E32-4567-AEC2-98B1A34430C2}" type="pres">
      <dgm:prSet presAssocID="{0B116FCC-E2D9-4BE6-88D7-7B56F1C482BF}" presName="composite" presStyleCnt="0"/>
      <dgm:spPr/>
    </dgm:pt>
    <dgm:pt modelId="{12BB6BCC-8280-4EFD-A866-3E9779BAFAFC}" type="pres">
      <dgm:prSet presAssocID="{0B116FCC-E2D9-4BE6-88D7-7B56F1C482BF}" presName="background" presStyleLbl="node0" presStyleIdx="0" presStyleCnt="1"/>
      <dgm:spPr/>
    </dgm:pt>
    <dgm:pt modelId="{77505F23-96A5-4F30-8B51-A7A60C8FAF5E}" type="pres">
      <dgm:prSet presAssocID="{0B116FCC-E2D9-4BE6-88D7-7B56F1C482BF}" presName="text" presStyleLbl="fgAcc0" presStyleIdx="0" presStyleCnt="1">
        <dgm:presLayoutVars>
          <dgm:chPref val="3"/>
        </dgm:presLayoutVars>
      </dgm:prSet>
      <dgm:spPr/>
      <dgm:t>
        <a:bodyPr/>
        <a:lstStyle/>
        <a:p>
          <a:endParaRPr lang="en-US"/>
        </a:p>
      </dgm:t>
    </dgm:pt>
    <dgm:pt modelId="{1372C431-53EF-4D1D-B4E7-4AE33E5747E6}" type="pres">
      <dgm:prSet presAssocID="{0B116FCC-E2D9-4BE6-88D7-7B56F1C482BF}" presName="hierChild2" presStyleCnt="0"/>
      <dgm:spPr/>
    </dgm:pt>
    <dgm:pt modelId="{9AA215B3-D654-4096-AFF8-B52DB161ED06}" type="pres">
      <dgm:prSet presAssocID="{4BF241FB-388A-4B62-B3B2-FBE63F3EA661}" presName="Name10" presStyleLbl="parChTrans1D2" presStyleIdx="0" presStyleCnt="2"/>
      <dgm:spPr/>
      <dgm:t>
        <a:bodyPr/>
        <a:lstStyle/>
        <a:p>
          <a:endParaRPr lang="en-US"/>
        </a:p>
      </dgm:t>
    </dgm:pt>
    <dgm:pt modelId="{C08F4ABD-BD48-4A3E-9257-0330DC1F8883}" type="pres">
      <dgm:prSet presAssocID="{301FFC4B-0245-4536-A286-2145F5618903}" presName="hierRoot2" presStyleCnt="0"/>
      <dgm:spPr/>
    </dgm:pt>
    <dgm:pt modelId="{12C0E35A-D5AA-44C9-9DAE-33710EE967C8}" type="pres">
      <dgm:prSet presAssocID="{301FFC4B-0245-4536-A286-2145F5618903}" presName="composite2" presStyleCnt="0"/>
      <dgm:spPr/>
    </dgm:pt>
    <dgm:pt modelId="{7BF53FA7-3963-47BE-969E-C5205A0F1ECE}" type="pres">
      <dgm:prSet presAssocID="{301FFC4B-0245-4536-A286-2145F5618903}" presName="background2" presStyleLbl="node2" presStyleIdx="0" presStyleCnt="2"/>
      <dgm:spPr/>
    </dgm:pt>
    <dgm:pt modelId="{5D69CB8F-0A90-4FA9-80F3-E92F1B4248AF}" type="pres">
      <dgm:prSet presAssocID="{301FFC4B-0245-4536-A286-2145F5618903}" presName="text2" presStyleLbl="fgAcc2" presStyleIdx="0" presStyleCnt="2">
        <dgm:presLayoutVars>
          <dgm:chPref val="3"/>
        </dgm:presLayoutVars>
      </dgm:prSet>
      <dgm:spPr/>
      <dgm:t>
        <a:bodyPr/>
        <a:lstStyle/>
        <a:p>
          <a:endParaRPr lang="en-US"/>
        </a:p>
      </dgm:t>
    </dgm:pt>
    <dgm:pt modelId="{E6E35251-A0AE-435E-A733-41C6C93D047B}" type="pres">
      <dgm:prSet presAssocID="{301FFC4B-0245-4536-A286-2145F5618903}" presName="hierChild3" presStyleCnt="0"/>
      <dgm:spPr/>
    </dgm:pt>
    <dgm:pt modelId="{BF3FA0C2-7F05-481D-AF74-D54F4A923191}" type="pres">
      <dgm:prSet presAssocID="{67BC0D5A-B765-4C38-B551-2F6780AFE8B6}" presName="Name10" presStyleLbl="parChTrans1D2" presStyleIdx="1" presStyleCnt="2"/>
      <dgm:spPr/>
      <dgm:t>
        <a:bodyPr/>
        <a:lstStyle/>
        <a:p>
          <a:endParaRPr lang="en-US"/>
        </a:p>
      </dgm:t>
    </dgm:pt>
    <dgm:pt modelId="{4EF43027-C05B-47BA-A241-6F7F2E0A786A}" type="pres">
      <dgm:prSet presAssocID="{FAD22E7B-A826-42B4-B1B2-309F924E1E4F}" presName="hierRoot2" presStyleCnt="0"/>
      <dgm:spPr/>
    </dgm:pt>
    <dgm:pt modelId="{BE336D87-3A5C-4FB0-B7BB-FB275AE69A6D}" type="pres">
      <dgm:prSet presAssocID="{FAD22E7B-A826-42B4-B1B2-309F924E1E4F}" presName="composite2" presStyleCnt="0"/>
      <dgm:spPr/>
    </dgm:pt>
    <dgm:pt modelId="{E8F29F4E-1E70-4C30-96C5-94EB143EC56C}" type="pres">
      <dgm:prSet presAssocID="{FAD22E7B-A826-42B4-B1B2-309F924E1E4F}" presName="background2" presStyleLbl="node2" presStyleIdx="1" presStyleCnt="2"/>
      <dgm:spPr/>
    </dgm:pt>
    <dgm:pt modelId="{B100088C-5523-48D4-A94D-08170B16AC93}" type="pres">
      <dgm:prSet presAssocID="{FAD22E7B-A826-42B4-B1B2-309F924E1E4F}" presName="text2" presStyleLbl="fgAcc2" presStyleIdx="1" presStyleCnt="2">
        <dgm:presLayoutVars>
          <dgm:chPref val="3"/>
        </dgm:presLayoutVars>
      </dgm:prSet>
      <dgm:spPr/>
      <dgm:t>
        <a:bodyPr/>
        <a:lstStyle/>
        <a:p>
          <a:endParaRPr lang="en-US"/>
        </a:p>
      </dgm:t>
    </dgm:pt>
    <dgm:pt modelId="{1EA20383-4A3D-4219-BB8C-331952DB2D98}" type="pres">
      <dgm:prSet presAssocID="{FAD22E7B-A826-42B4-B1B2-309F924E1E4F}" presName="hierChild3" presStyleCnt="0"/>
      <dgm:spPr/>
    </dgm:pt>
    <dgm:pt modelId="{DBCA0505-B8AE-4E1A-B943-378B55F43980}" type="pres">
      <dgm:prSet presAssocID="{B38FCB57-39AB-4A5B-B3A8-715D10371DEF}" presName="Name17" presStyleLbl="parChTrans1D3" presStyleIdx="0" presStyleCnt="2"/>
      <dgm:spPr/>
      <dgm:t>
        <a:bodyPr/>
        <a:lstStyle/>
        <a:p>
          <a:endParaRPr lang="en-US"/>
        </a:p>
      </dgm:t>
    </dgm:pt>
    <dgm:pt modelId="{011C3859-A524-42B6-998F-6E2819909140}" type="pres">
      <dgm:prSet presAssocID="{3B692BEF-5EC7-488F-BD9B-705D2D42CCD7}" presName="hierRoot3" presStyleCnt="0"/>
      <dgm:spPr/>
    </dgm:pt>
    <dgm:pt modelId="{235AFD0C-9C34-49B4-BF29-E4E47ABE6CC7}" type="pres">
      <dgm:prSet presAssocID="{3B692BEF-5EC7-488F-BD9B-705D2D42CCD7}" presName="composite3" presStyleCnt="0"/>
      <dgm:spPr/>
    </dgm:pt>
    <dgm:pt modelId="{AD548995-DAB7-4A2C-A64C-71A70F2EDEB3}" type="pres">
      <dgm:prSet presAssocID="{3B692BEF-5EC7-488F-BD9B-705D2D42CCD7}" presName="background3" presStyleLbl="node3" presStyleIdx="0" presStyleCnt="2"/>
      <dgm:spPr/>
    </dgm:pt>
    <dgm:pt modelId="{D04863FD-9F80-439D-A9F7-6040CA3A7CC2}" type="pres">
      <dgm:prSet presAssocID="{3B692BEF-5EC7-488F-BD9B-705D2D42CCD7}" presName="text3" presStyleLbl="fgAcc3" presStyleIdx="0" presStyleCnt="2">
        <dgm:presLayoutVars>
          <dgm:chPref val="3"/>
        </dgm:presLayoutVars>
      </dgm:prSet>
      <dgm:spPr/>
      <dgm:t>
        <a:bodyPr/>
        <a:lstStyle/>
        <a:p>
          <a:endParaRPr lang="en-US"/>
        </a:p>
      </dgm:t>
    </dgm:pt>
    <dgm:pt modelId="{F1773C91-8EB0-4897-9DCE-FAAB9BFF4BD5}" type="pres">
      <dgm:prSet presAssocID="{3B692BEF-5EC7-488F-BD9B-705D2D42CCD7}" presName="hierChild4" presStyleCnt="0"/>
      <dgm:spPr/>
    </dgm:pt>
    <dgm:pt modelId="{2333B920-DEF3-44AA-AE8C-3348206E9897}" type="pres">
      <dgm:prSet presAssocID="{56904AB8-3FCD-4A2E-9940-ED3892B5511D}" presName="Name17" presStyleLbl="parChTrans1D3" presStyleIdx="1" presStyleCnt="2"/>
      <dgm:spPr/>
      <dgm:t>
        <a:bodyPr/>
        <a:lstStyle/>
        <a:p>
          <a:endParaRPr lang="en-US"/>
        </a:p>
      </dgm:t>
    </dgm:pt>
    <dgm:pt modelId="{5D25291F-8B53-4048-AA25-86D61E09337C}" type="pres">
      <dgm:prSet presAssocID="{6E74D8F1-48A5-4BB5-B829-0AA8C6BEAEB9}" presName="hierRoot3" presStyleCnt="0"/>
      <dgm:spPr/>
    </dgm:pt>
    <dgm:pt modelId="{09BB1110-3AFC-4F17-889D-122592BDD77C}" type="pres">
      <dgm:prSet presAssocID="{6E74D8F1-48A5-4BB5-B829-0AA8C6BEAEB9}" presName="composite3" presStyleCnt="0"/>
      <dgm:spPr/>
    </dgm:pt>
    <dgm:pt modelId="{EB677DCA-3621-4F13-BCA8-A7BCEBB67AAA}" type="pres">
      <dgm:prSet presAssocID="{6E74D8F1-48A5-4BB5-B829-0AA8C6BEAEB9}" presName="background3" presStyleLbl="node3" presStyleIdx="1" presStyleCnt="2"/>
      <dgm:spPr/>
    </dgm:pt>
    <dgm:pt modelId="{C9F10593-0DCC-4905-925D-7C6A3E9583A6}" type="pres">
      <dgm:prSet presAssocID="{6E74D8F1-48A5-4BB5-B829-0AA8C6BEAEB9}" presName="text3" presStyleLbl="fgAcc3" presStyleIdx="1" presStyleCnt="2">
        <dgm:presLayoutVars>
          <dgm:chPref val="3"/>
        </dgm:presLayoutVars>
      </dgm:prSet>
      <dgm:spPr/>
      <dgm:t>
        <a:bodyPr/>
        <a:lstStyle/>
        <a:p>
          <a:endParaRPr lang="en-US"/>
        </a:p>
      </dgm:t>
    </dgm:pt>
    <dgm:pt modelId="{BDF84568-A16C-4F58-837C-A0042C80CB8E}" type="pres">
      <dgm:prSet presAssocID="{6E74D8F1-48A5-4BB5-B829-0AA8C6BEAEB9}" presName="hierChild4" presStyleCnt="0"/>
      <dgm:spPr/>
    </dgm:pt>
  </dgm:ptLst>
  <dgm:cxnLst>
    <dgm:cxn modelId="{23CFAC6A-37ED-4E42-96D1-EF10ED6CCCD2}" type="presOf" srcId="{301FFC4B-0245-4536-A286-2145F5618903}" destId="{5D69CB8F-0A90-4FA9-80F3-E92F1B4248AF}" srcOrd="0" destOrd="0" presId="urn:microsoft.com/office/officeart/2005/8/layout/hierarchy1"/>
    <dgm:cxn modelId="{2A5513BA-B265-4435-A20A-2AB4C73B18F5}" srcId="{0B116FCC-E2D9-4BE6-88D7-7B56F1C482BF}" destId="{FAD22E7B-A826-42B4-B1B2-309F924E1E4F}" srcOrd="1" destOrd="0" parTransId="{67BC0D5A-B765-4C38-B551-2F6780AFE8B6}" sibTransId="{226248CC-4463-4332-82C8-13B746DFB536}"/>
    <dgm:cxn modelId="{4E51D7C3-0B5C-48B1-A26E-9970135E2751}" type="presOf" srcId="{56904AB8-3FCD-4A2E-9940-ED3892B5511D}" destId="{2333B920-DEF3-44AA-AE8C-3348206E9897}" srcOrd="0" destOrd="0" presId="urn:microsoft.com/office/officeart/2005/8/layout/hierarchy1"/>
    <dgm:cxn modelId="{E0A11767-174C-47B8-ACCC-F9A710952826}" srcId="{FAD22E7B-A826-42B4-B1B2-309F924E1E4F}" destId="{6E74D8F1-48A5-4BB5-B829-0AA8C6BEAEB9}" srcOrd="1" destOrd="0" parTransId="{56904AB8-3FCD-4A2E-9940-ED3892B5511D}" sibTransId="{C2923123-FF74-4639-B5AE-C0A0E5B89253}"/>
    <dgm:cxn modelId="{B2328206-DF77-4221-A182-EA7B7A1323EE}" type="presOf" srcId="{67BC0D5A-B765-4C38-B551-2F6780AFE8B6}" destId="{BF3FA0C2-7F05-481D-AF74-D54F4A923191}" srcOrd="0" destOrd="0" presId="urn:microsoft.com/office/officeart/2005/8/layout/hierarchy1"/>
    <dgm:cxn modelId="{5EF82F74-ABB2-4563-A8FA-A389F4EAE3DE}" type="presOf" srcId="{D95AF6A5-0896-4AD8-844D-1DFF5751FBFD}" destId="{2125FE5B-7A8B-45BA-B6B3-B2D9C05495D5}" srcOrd="0" destOrd="0" presId="urn:microsoft.com/office/officeart/2005/8/layout/hierarchy1"/>
    <dgm:cxn modelId="{7E1C95DB-32C8-49D9-BBB6-60A2549B5FD5}" type="presOf" srcId="{0B116FCC-E2D9-4BE6-88D7-7B56F1C482BF}" destId="{77505F23-96A5-4F30-8B51-A7A60C8FAF5E}" srcOrd="0" destOrd="0" presId="urn:microsoft.com/office/officeart/2005/8/layout/hierarchy1"/>
    <dgm:cxn modelId="{D9321AA8-913D-414B-9281-62FF2A035877}" srcId="{0B116FCC-E2D9-4BE6-88D7-7B56F1C482BF}" destId="{301FFC4B-0245-4536-A286-2145F5618903}" srcOrd="0" destOrd="0" parTransId="{4BF241FB-388A-4B62-B3B2-FBE63F3EA661}" sibTransId="{E05024D0-0CAE-420B-A4D8-FDDFC711E210}"/>
    <dgm:cxn modelId="{7E04A522-AE0E-45B6-B93B-34624F4511CB}" srcId="{D95AF6A5-0896-4AD8-844D-1DFF5751FBFD}" destId="{0B116FCC-E2D9-4BE6-88D7-7B56F1C482BF}" srcOrd="0" destOrd="0" parTransId="{5CB48300-3009-4552-8E49-BCB1C8A2D4EA}" sibTransId="{F825982D-CF87-40E2-819C-73DB0774660F}"/>
    <dgm:cxn modelId="{3B7FC7AC-4735-47F2-9D88-24D1A202C88F}" type="presOf" srcId="{B38FCB57-39AB-4A5B-B3A8-715D10371DEF}" destId="{DBCA0505-B8AE-4E1A-B943-378B55F43980}" srcOrd="0" destOrd="0" presId="urn:microsoft.com/office/officeart/2005/8/layout/hierarchy1"/>
    <dgm:cxn modelId="{D5AF6162-B1CB-4D81-B5B6-5911366C62F7}" type="presOf" srcId="{4BF241FB-388A-4B62-B3B2-FBE63F3EA661}" destId="{9AA215B3-D654-4096-AFF8-B52DB161ED06}" srcOrd="0" destOrd="0" presId="urn:microsoft.com/office/officeart/2005/8/layout/hierarchy1"/>
    <dgm:cxn modelId="{64A2358B-69E3-4DEF-B11C-BC58C9F00D4B}" srcId="{FAD22E7B-A826-42B4-B1B2-309F924E1E4F}" destId="{3B692BEF-5EC7-488F-BD9B-705D2D42CCD7}" srcOrd="0" destOrd="0" parTransId="{B38FCB57-39AB-4A5B-B3A8-715D10371DEF}" sibTransId="{3A30D12F-F12D-434E-AFC7-940E3129C213}"/>
    <dgm:cxn modelId="{4CB669EC-BA9D-4A84-A75B-405335AD0865}" type="presOf" srcId="{3B692BEF-5EC7-488F-BD9B-705D2D42CCD7}" destId="{D04863FD-9F80-439D-A9F7-6040CA3A7CC2}" srcOrd="0" destOrd="0" presId="urn:microsoft.com/office/officeart/2005/8/layout/hierarchy1"/>
    <dgm:cxn modelId="{1FC39CC7-908E-4E2E-B317-275A6E38A165}" type="presOf" srcId="{FAD22E7B-A826-42B4-B1B2-309F924E1E4F}" destId="{B100088C-5523-48D4-A94D-08170B16AC93}" srcOrd="0" destOrd="0" presId="urn:microsoft.com/office/officeart/2005/8/layout/hierarchy1"/>
    <dgm:cxn modelId="{72E9A4B9-C234-4D8B-AF3A-618E58B974D7}" type="presOf" srcId="{6E74D8F1-48A5-4BB5-B829-0AA8C6BEAEB9}" destId="{C9F10593-0DCC-4905-925D-7C6A3E9583A6}" srcOrd="0" destOrd="0" presId="urn:microsoft.com/office/officeart/2005/8/layout/hierarchy1"/>
    <dgm:cxn modelId="{C4B3B1ED-62CD-43A4-920C-2A8AE8AF1FC0}" type="presParOf" srcId="{2125FE5B-7A8B-45BA-B6B3-B2D9C05495D5}" destId="{4B5C35A4-45B9-4567-B681-43CFB747768A}" srcOrd="0" destOrd="0" presId="urn:microsoft.com/office/officeart/2005/8/layout/hierarchy1"/>
    <dgm:cxn modelId="{C3B78F89-0435-4A2A-A64F-D4F9D50D6EC7}" type="presParOf" srcId="{4B5C35A4-45B9-4567-B681-43CFB747768A}" destId="{A029BC93-8E32-4567-AEC2-98B1A34430C2}" srcOrd="0" destOrd="0" presId="urn:microsoft.com/office/officeart/2005/8/layout/hierarchy1"/>
    <dgm:cxn modelId="{D3CFDB23-7D37-4C48-B713-A8A115279D35}" type="presParOf" srcId="{A029BC93-8E32-4567-AEC2-98B1A34430C2}" destId="{12BB6BCC-8280-4EFD-A866-3E9779BAFAFC}" srcOrd="0" destOrd="0" presId="urn:microsoft.com/office/officeart/2005/8/layout/hierarchy1"/>
    <dgm:cxn modelId="{73924873-CB09-4661-A341-CF4B7A6FB126}" type="presParOf" srcId="{A029BC93-8E32-4567-AEC2-98B1A34430C2}" destId="{77505F23-96A5-4F30-8B51-A7A60C8FAF5E}" srcOrd="1" destOrd="0" presId="urn:microsoft.com/office/officeart/2005/8/layout/hierarchy1"/>
    <dgm:cxn modelId="{50A8822B-E85D-4A82-9A4F-CF59E22F63B6}" type="presParOf" srcId="{4B5C35A4-45B9-4567-B681-43CFB747768A}" destId="{1372C431-53EF-4D1D-B4E7-4AE33E5747E6}" srcOrd="1" destOrd="0" presId="urn:microsoft.com/office/officeart/2005/8/layout/hierarchy1"/>
    <dgm:cxn modelId="{B25F3F6C-9558-479F-B2D6-6D74ED474348}" type="presParOf" srcId="{1372C431-53EF-4D1D-B4E7-4AE33E5747E6}" destId="{9AA215B3-D654-4096-AFF8-B52DB161ED06}" srcOrd="0" destOrd="0" presId="urn:microsoft.com/office/officeart/2005/8/layout/hierarchy1"/>
    <dgm:cxn modelId="{8927C624-1D8E-4DC9-8908-03A44B4495B7}" type="presParOf" srcId="{1372C431-53EF-4D1D-B4E7-4AE33E5747E6}" destId="{C08F4ABD-BD48-4A3E-9257-0330DC1F8883}" srcOrd="1" destOrd="0" presId="urn:microsoft.com/office/officeart/2005/8/layout/hierarchy1"/>
    <dgm:cxn modelId="{632C0EAA-F359-4E82-9814-17B76DEBA4C8}" type="presParOf" srcId="{C08F4ABD-BD48-4A3E-9257-0330DC1F8883}" destId="{12C0E35A-D5AA-44C9-9DAE-33710EE967C8}" srcOrd="0" destOrd="0" presId="urn:microsoft.com/office/officeart/2005/8/layout/hierarchy1"/>
    <dgm:cxn modelId="{F15ACC41-03F6-4A86-8265-A7580AD97138}" type="presParOf" srcId="{12C0E35A-D5AA-44C9-9DAE-33710EE967C8}" destId="{7BF53FA7-3963-47BE-969E-C5205A0F1ECE}" srcOrd="0" destOrd="0" presId="urn:microsoft.com/office/officeart/2005/8/layout/hierarchy1"/>
    <dgm:cxn modelId="{4CF6971F-B80E-4789-AA15-DFFC164F3DB2}" type="presParOf" srcId="{12C0E35A-D5AA-44C9-9DAE-33710EE967C8}" destId="{5D69CB8F-0A90-4FA9-80F3-E92F1B4248AF}" srcOrd="1" destOrd="0" presId="urn:microsoft.com/office/officeart/2005/8/layout/hierarchy1"/>
    <dgm:cxn modelId="{3028639F-CBA9-4A70-B99F-B78BFD7E0497}" type="presParOf" srcId="{C08F4ABD-BD48-4A3E-9257-0330DC1F8883}" destId="{E6E35251-A0AE-435E-A733-41C6C93D047B}" srcOrd="1" destOrd="0" presId="urn:microsoft.com/office/officeart/2005/8/layout/hierarchy1"/>
    <dgm:cxn modelId="{4E108F1B-EA82-410B-B3A2-474BC14244C5}" type="presParOf" srcId="{1372C431-53EF-4D1D-B4E7-4AE33E5747E6}" destId="{BF3FA0C2-7F05-481D-AF74-D54F4A923191}" srcOrd="2" destOrd="0" presId="urn:microsoft.com/office/officeart/2005/8/layout/hierarchy1"/>
    <dgm:cxn modelId="{C21FD7E5-3D36-44C1-B2D2-3CF5230905F7}" type="presParOf" srcId="{1372C431-53EF-4D1D-B4E7-4AE33E5747E6}" destId="{4EF43027-C05B-47BA-A241-6F7F2E0A786A}" srcOrd="3" destOrd="0" presId="urn:microsoft.com/office/officeart/2005/8/layout/hierarchy1"/>
    <dgm:cxn modelId="{368328C0-91B3-4B62-BE8F-628CDED766EB}" type="presParOf" srcId="{4EF43027-C05B-47BA-A241-6F7F2E0A786A}" destId="{BE336D87-3A5C-4FB0-B7BB-FB275AE69A6D}" srcOrd="0" destOrd="0" presId="urn:microsoft.com/office/officeart/2005/8/layout/hierarchy1"/>
    <dgm:cxn modelId="{A01FABD2-29C2-4A81-A972-56EC8CF0C5F1}" type="presParOf" srcId="{BE336D87-3A5C-4FB0-B7BB-FB275AE69A6D}" destId="{E8F29F4E-1E70-4C30-96C5-94EB143EC56C}" srcOrd="0" destOrd="0" presId="urn:microsoft.com/office/officeart/2005/8/layout/hierarchy1"/>
    <dgm:cxn modelId="{B823F7BA-CF09-423C-875F-873C8DBF62FD}" type="presParOf" srcId="{BE336D87-3A5C-4FB0-B7BB-FB275AE69A6D}" destId="{B100088C-5523-48D4-A94D-08170B16AC93}" srcOrd="1" destOrd="0" presId="urn:microsoft.com/office/officeart/2005/8/layout/hierarchy1"/>
    <dgm:cxn modelId="{26D88D4E-FCC9-47E3-B9FE-052D5A1969E7}" type="presParOf" srcId="{4EF43027-C05B-47BA-A241-6F7F2E0A786A}" destId="{1EA20383-4A3D-4219-BB8C-331952DB2D98}" srcOrd="1" destOrd="0" presId="urn:microsoft.com/office/officeart/2005/8/layout/hierarchy1"/>
    <dgm:cxn modelId="{76C4C094-409C-4FB7-A6BE-6F244D621261}" type="presParOf" srcId="{1EA20383-4A3D-4219-BB8C-331952DB2D98}" destId="{DBCA0505-B8AE-4E1A-B943-378B55F43980}" srcOrd="0" destOrd="0" presId="urn:microsoft.com/office/officeart/2005/8/layout/hierarchy1"/>
    <dgm:cxn modelId="{683125A8-A432-4604-A103-989559E61178}" type="presParOf" srcId="{1EA20383-4A3D-4219-BB8C-331952DB2D98}" destId="{011C3859-A524-42B6-998F-6E2819909140}" srcOrd="1" destOrd="0" presId="urn:microsoft.com/office/officeart/2005/8/layout/hierarchy1"/>
    <dgm:cxn modelId="{68A8FC56-3179-45D0-9CF9-8DB1B6A915A4}" type="presParOf" srcId="{011C3859-A524-42B6-998F-6E2819909140}" destId="{235AFD0C-9C34-49B4-BF29-E4E47ABE6CC7}" srcOrd="0" destOrd="0" presId="urn:microsoft.com/office/officeart/2005/8/layout/hierarchy1"/>
    <dgm:cxn modelId="{CD3DA62A-8DE0-40CA-A586-14EC0D111F56}" type="presParOf" srcId="{235AFD0C-9C34-49B4-BF29-E4E47ABE6CC7}" destId="{AD548995-DAB7-4A2C-A64C-71A70F2EDEB3}" srcOrd="0" destOrd="0" presId="urn:microsoft.com/office/officeart/2005/8/layout/hierarchy1"/>
    <dgm:cxn modelId="{7E8E11A3-D331-4F48-8A5F-72ADB0E2B954}" type="presParOf" srcId="{235AFD0C-9C34-49B4-BF29-E4E47ABE6CC7}" destId="{D04863FD-9F80-439D-A9F7-6040CA3A7CC2}" srcOrd="1" destOrd="0" presId="urn:microsoft.com/office/officeart/2005/8/layout/hierarchy1"/>
    <dgm:cxn modelId="{8BB3CAC4-C48E-40BD-B097-0352893BBB10}" type="presParOf" srcId="{011C3859-A524-42B6-998F-6E2819909140}" destId="{F1773C91-8EB0-4897-9DCE-FAAB9BFF4BD5}" srcOrd="1" destOrd="0" presId="urn:microsoft.com/office/officeart/2005/8/layout/hierarchy1"/>
    <dgm:cxn modelId="{8A1CD25B-9F69-4D72-B589-A2A9E39BC299}" type="presParOf" srcId="{1EA20383-4A3D-4219-BB8C-331952DB2D98}" destId="{2333B920-DEF3-44AA-AE8C-3348206E9897}" srcOrd="2" destOrd="0" presId="urn:microsoft.com/office/officeart/2005/8/layout/hierarchy1"/>
    <dgm:cxn modelId="{5DDC78E4-072F-4FF4-B4AE-D71CF8E59A31}" type="presParOf" srcId="{1EA20383-4A3D-4219-BB8C-331952DB2D98}" destId="{5D25291F-8B53-4048-AA25-86D61E09337C}" srcOrd="3" destOrd="0" presId="urn:microsoft.com/office/officeart/2005/8/layout/hierarchy1"/>
    <dgm:cxn modelId="{401B841B-BB76-4205-BDAF-3047DB8017FC}" type="presParOf" srcId="{5D25291F-8B53-4048-AA25-86D61E09337C}" destId="{09BB1110-3AFC-4F17-889D-122592BDD77C}" srcOrd="0" destOrd="0" presId="urn:microsoft.com/office/officeart/2005/8/layout/hierarchy1"/>
    <dgm:cxn modelId="{458FCE7B-6848-409B-987D-9D757EC8FADB}" type="presParOf" srcId="{09BB1110-3AFC-4F17-889D-122592BDD77C}" destId="{EB677DCA-3621-4F13-BCA8-A7BCEBB67AAA}" srcOrd="0" destOrd="0" presId="urn:microsoft.com/office/officeart/2005/8/layout/hierarchy1"/>
    <dgm:cxn modelId="{0943C8C1-BB5A-4ED7-8C2B-EF08B5437B5B}" type="presParOf" srcId="{09BB1110-3AFC-4F17-889D-122592BDD77C}" destId="{C9F10593-0DCC-4905-925D-7C6A3E9583A6}" srcOrd="1" destOrd="0" presId="urn:microsoft.com/office/officeart/2005/8/layout/hierarchy1"/>
    <dgm:cxn modelId="{196550C2-3E7A-4945-B72C-3C3FFB8D6C31}" type="presParOf" srcId="{5D25291F-8B53-4048-AA25-86D61E09337C}" destId="{BDF84568-A16C-4F58-837C-A0042C80CB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116652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4588" y="685800"/>
            <a:ext cx="4572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50176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5662273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598557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smtClean="0">
                <a:solidFill>
                  <a:schemeClr val="accent2"/>
                </a:solidFill>
                <a:effectLst/>
                <a:latin typeface="Impact" panose="020B0806030902050204" pitchFamily="34" charset="0"/>
              </a:rPr>
              <a:t>THANK YOU!</a:t>
            </a:r>
            <a:endParaRPr lang="en-US" sz="5400" b="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24367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sz="2000"/>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sz="2000"/>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sz="2000"/>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sz="2000"/>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3871268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4070811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391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073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 xmlns:a16="http://schemas.microsoft.com/office/drawing/2014/main" id="{80D84993-A69C-4543-A314-DB5E56CED9E4}"/>
                </a:ext>
              </a:extLst>
            </p:cNvPr>
            <p:cNvPicPr>
              <a:picLocks noChangeAspect="1" noChangeArrowheads="1"/>
            </p:cNvPicPr>
            <p:nvPr userDrawn="1"/>
          </p:nvPicPr>
          <p:blipFill rotWithShape="1">
            <a:blip r:embed="rId9">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 xmlns:a16="http://schemas.microsoft.com/office/drawing/2014/main" id="{B61E55AC-27FA-44D9-AEF0-990A50D3D2C7}"/>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a:solidFill>
                    <a:schemeClr val="tx1"/>
                  </a:solidFill>
                  <a:latin typeface="+mn-lt"/>
                </a:rPr>
                <a:t>© </a:t>
              </a:r>
              <a:r>
                <a:rPr lang="en-US" sz="675" smtClean="0">
                  <a:solidFill>
                    <a:schemeClr val="tx1"/>
                  </a:solidFill>
                  <a:latin typeface="+mn-lt"/>
                </a:rPr>
                <a:t>2018, </a:t>
              </a:r>
              <a:r>
                <a:rPr lang="en-US" sz="675">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a:solidFill>
                <a:schemeClr val="tx1"/>
              </a:solidFill>
            </a:endParaRPr>
          </a:p>
        </p:txBody>
      </p:sp>
      <p:pic>
        <p:nvPicPr>
          <p:cNvPr id="22" name="Picture 21" descr="FF_trans.png"/>
          <p:cNvPicPr>
            <a:picLocks noChangeAspect="1"/>
          </p:cNvPicPr>
          <p:nvPr userDrawn="1"/>
        </p:nvPicPr>
        <p:blipFill>
          <a:blip r:embed="rId12"/>
          <a:stretch>
            <a:fillRect/>
          </a:stretch>
        </p:blipFill>
        <p:spPr>
          <a:xfrm>
            <a:off x="185739" y="275594"/>
            <a:ext cx="203221" cy="447675"/>
          </a:xfrm>
          <a:prstGeom prst="rect">
            <a:avLst/>
          </a:prstGeom>
        </p:spPr>
      </p:pic>
    </p:spTree>
    <p:extLst>
      <p:ext uri="{BB962C8B-B14F-4D97-AF65-F5344CB8AC3E}">
        <p14:creationId xmlns:p14="http://schemas.microsoft.com/office/powerpoint/2010/main" val="25336545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4" r:id="rId6"/>
    <p:sldLayoutId id="2147483755" r:id="rId7"/>
  </p:sldLayoutIdLst>
  <p:timing>
    <p:tnLst>
      <p:par>
        <p:cTn id="1" dur="indefinite" restart="never" nodeType="tmRoot"/>
      </p:par>
    </p:tnLst>
  </p:timing>
  <p:txStyles>
    <p:titleStyle>
      <a:lvl1pPr algn="l" defTabSz="6858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php-tutorials.html" TargetMode="External"/><Relationship Id="rId2" Type="http://schemas.openxmlformats.org/officeDocument/2006/relationships/hyperlink" Target="https://www.guru99.com/java-tutorial.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z="3200" smtClean="0"/>
              <a:t>Testing Fundamentals</a:t>
            </a:r>
          </a:p>
        </p:txBody>
      </p:sp>
      <p:sp>
        <p:nvSpPr>
          <p:cNvPr id="614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34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7 Testing Principles</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sz="1800" b="0" smtClean="0">
                <a:latin typeface="+mn-lt"/>
              </a:rPr>
              <a:t>Exhaustive </a:t>
            </a:r>
            <a:r>
              <a:rPr lang="en-US" sz="1800" b="0">
                <a:latin typeface="+mn-lt"/>
              </a:rPr>
              <a:t>testing is not </a:t>
            </a:r>
            <a:r>
              <a:rPr lang="en-US" sz="1800" b="0" smtClean="0">
                <a:latin typeface="+mn-lt"/>
              </a:rPr>
              <a:t>possible:</a:t>
            </a:r>
          </a:p>
          <a:p>
            <a:r>
              <a:rPr lang="en-US" sz="1800" b="0">
                <a:latin typeface="+mn-lt"/>
              </a:rPr>
              <a:t>	</a:t>
            </a:r>
            <a:r>
              <a:rPr lang="en-US" sz="1800" b="0" smtClean="0">
                <a:latin typeface="+mn-lt"/>
              </a:rPr>
              <a:t>Testing </a:t>
            </a:r>
            <a:r>
              <a:rPr lang="en-US" sz="1800" b="0">
                <a:latin typeface="+mn-lt"/>
              </a:rPr>
              <a:t>everything (all combinations of inputs and preconditions) is not feasible </a:t>
            </a:r>
            <a:r>
              <a:rPr lang="en-US" sz="1800" b="0" smtClean="0">
                <a:latin typeface="+mn-lt"/>
              </a:rPr>
              <a:t>	except </a:t>
            </a:r>
            <a:r>
              <a:rPr lang="en-US" sz="1800" b="0">
                <a:latin typeface="+mn-lt"/>
              </a:rPr>
              <a:t>for trivial cases. Instead of exhaustive testing, risk analysis and priorities </a:t>
            </a:r>
            <a:r>
              <a:rPr lang="en-US" sz="1800" b="0" smtClean="0">
                <a:latin typeface="+mn-lt"/>
              </a:rPr>
              <a:t>	should </a:t>
            </a:r>
            <a:r>
              <a:rPr lang="en-US" sz="1800" b="0">
                <a:latin typeface="+mn-lt"/>
              </a:rPr>
              <a:t>be used to focus testing </a:t>
            </a:r>
            <a:r>
              <a:rPr lang="en-US" sz="1800" b="0" smtClean="0">
                <a:latin typeface="+mn-lt"/>
              </a:rPr>
              <a:t>efforts</a:t>
            </a:r>
          </a:p>
          <a:p>
            <a:pPr marL="285750" indent="-285750">
              <a:buFont typeface="Wingdings" panose="05000000000000000000" pitchFamily="2" charset="2"/>
              <a:buChar char="§"/>
            </a:pPr>
            <a:r>
              <a:rPr lang="en-US" sz="1800" b="0" smtClean="0">
                <a:latin typeface="+mn-lt"/>
              </a:rPr>
              <a:t>Defect Clustering:</a:t>
            </a:r>
            <a:endParaRPr lang="en-US" sz="1800" b="0">
              <a:latin typeface="+mn-lt"/>
            </a:endParaRPr>
          </a:p>
          <a:p>
            <a:r>
              <a:rPr lang="en-US" sz="1800" b="0" smtClean="0">
                <a:latin typeface="+mn-lt"/>
              </a:rPr>
              <a:t>	Defect </a:t>
            </a:r>
            <a:r>
              <a:rPr lang="en-US" sz="1800" b="0">
                <a:latin typeface="+mn-lt"/>
              </a:rPr>
              <a:t>Clustering which states that a small number of modules contain most of </a:t>
            </a:r>
            <a:r>
              <a:rPr lang="en-US" sz="1800" b="0" smtClean="0">
                <a:latin typeface="+mn-lt"/>
              </a:rPr>
              <a:t>	the defects </a:t>
            </a:r>
            <a:r>
              <a:rPr lang="en-US" sz="1800" b="0">
                <a:latin typeface="+mn-lt"/>
              </a:rPr>
              <a:t>detected. This is the application of the Pareto Principle </a:t>
            </a:r>
            <a:r>
              <a:rPr lang="en-US" sz="1800" b="0" smtClean="0">
                <a:latin typeface="+mn-lt"/>
              </a:rPr>
              <a:t>to	 	software </a:t>
            </a:r>
            <a:r>
              <a:rPr lang="en-US" sz="1800" b="0">
                <a:latin typeface="+mn-lt"/>
              </a:rPr>
              <a:t>testing: </a:t>
            </a:r>
            <a:r>
              <a:rPr lang="en-US" sz="1800" b="0" smtClean="0">
                <a:latin typeface="+mn-lt"/>
              </a:rPr>
              <a:t>approximately </a:t>
            </a:r>
            <a:r>
              <a:rPr lang="en-US" sz="1800" b="0">
                <a:latin typeface="+mn-lt"/>
              </a:rPr>
              <a:t>80% of the problems are found in 20% of the </a:t>
            </a:r>
            <a:r>
              <a:rPr lang="en-US" sz="1800" b="0" smtClean="0">
                <a:latin typeface="+mn-lt"/>
              </a:rPr>
              <a:t>	modules. </a:t>
            </a:r>
            <a:r>
              <a:rPr lang="en-US" sz="1800" b="0" smtClean="0"/>
              <a:t>By </a:t>
            </a:r>
            <a:r>
              <a:rPr lang="en-US" sz="1800" b="0"/>
              <a:t>experience, you can identify such risky modules</a:t>
            </a:r>
          </a:p>
          <a:p>
            <a:pPr marL="285750" indent="-285750">
              <a:buFont typeface="Wingdings" panose="05000000000000000000" pitchFamily="2" charset="2"/>
              <a:buChar char="§"/>
            </a:pPr>
            <a:r>
              <a:rPr lang="en-US" sz="1800" b="0" smtClean="0"/>
              <a:t>Pesticide </a:t>
            </a:r>
            <a:r>
              <a:rPr lang="en-US" sz="1800" b="0"/>
              <a:t>paradox:</a:t>
            </a:r>
          </a:p>
          <a:p>
            <a:r>
              <a:rPr lang="en-US" sz="1800" b="0"/>
              <a:t>	If the same set of repetitive tests are conducted, the method will be useless for 	discovering new defects. To overcome this, the test cases need to be regularly 	reviewed &amp; revised , adding new &amp; different test cases to help find more </a:t>
            </a:r>
            <a:r>
              <a:rPr lang="en-US" sz="1800" b="0" smtClean="0"/>
              <a:t>	defects</a:t>
            </a:r>
            <a:r>
              <a:rPr lang="en-US" sz="1800" b="0"/>
              <a:t>. </a:t>
            </a:r>
          </a:p>
          <a:p>
            <a:pPr marL="178308" lvl="1" indent="0">
              <a:buNone/>
            </a:pPr>
            <a:endParaRPr lang="en-US" smtClean="0"/>
          </a:p>
        </p:txBody>
      </p:sp>
    </p:spTree>
    <p:extLst>
      <p:ext uri="{BB962C8B-B14F-4D97-AF65-F5344CB8AC3E}">
        <p14:creationId xmlns:p14="http://schemas.microsoft.com/office/powerpoint/2010/main" val="155828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20194" y="152400"/>
            <a:ext cx="8357339" cy="649224"/>
          </a:xfrm>
        </p:spPr>
        <p:txBody>
          <a:bodyPr/>
          <a:lstStyle/>
          <a:p>
            <a:pPr eaLnBrk="1" hangingPunct="1"/>
            <a:endParaRPr lang="en-US" smtClean="0"/>
          </a:p>
        </p:txBody>
      </p:sp>
      <p:sp>
        <p:nvSpPr>
          <p:cNvPr id="3" name="Content Placeholder 2"/>
          <p:cNvSpPr>
            <a:spLocks noGrp="1"/>
          </p:cNvSpPr>
          <p:nvPr>
            <p:ph idx="1"/>
          </p:nvPr>
        </p:nvSpPr>
        <p:spPr/>
        <p:txBody>
          <a:bodyPr>
            <a:normAutofit fontScale="92500" lnSpcReduction="10000"/>
          </a:bodyPr>
          <a:lstStyle/>
          <a:p>
            <a:pPr marL="285750" indent="-285750">
              <a:buFont typeface="Wingdings" panose="05000000000000000000" pitchFamily="2" charset="2"/>
              <a:buChar char="§"/>
            </a:pPr>
            <a:r>
              <a:rPr lang="en-US" sz="1900" b="0" smtClean="0">
                <a:latin typeface="+mn-lt"/>
              </a:rPr>
              <a:t>Testing </a:t>
            </a:r>
            <a:r>
              <a:rPr lang="en-US" sz="1900" b="0">
                <a:latin typeface="+mn-lt"/>
              </a:rPr>
              <a:t>shows presence of </a:t>
            </a:r>
            <a:r>
              <a:rPr lang="en-US" sz="1900" b="0" smtClean="0">
                <a:latin typeface="+mn-lt"/>
              </a:rPr>
              <a:t>defects:</a:t>
            </a:r>
          </a:p>
          <a:p>
            <a:r>
              <a:rPr lang="en-US" sz="1900" b="0" smtClean="0">
                <a:latin typeface="+mn-lt"/>
              </a:rPr>
              <a:t>	Testing </a:t>
            </a:r>
            <a:r>
              <a:rPr lang="en-US" sz="1900" b="0">
                <a:latin typeface="+mn-lt"/>
              </a:rPr>
              <a:t>can show that defects are present, but cannot prove that there are no </a:t>
            </a:r>
            <a:r>
              <a:rPr lang="en-US" sz="1900" b="0" smtClean="0">
                <a:latin typeface="+mn-lt"/>
              </a:rPr>
              <a:t>	defects</a:t>
            </a:r>
            <a:r>
              <a:rPr lang="en-US" sz="1900" b="0">
                <a:latin typeface="+mn-lt"/>
              </a:rPr>
              <a:t>. </a:t>
            </a:r>
            <a:r>
              <a:rPr lang="en-US" sz="1900" b="0" smtClean="0">
                <a:latin typeface="+mn-lt"/>
              </a:rPr>
              <a:t>Testing </a:t>
            </a:r>
            <a:r>
              <a:rPr lang="en-US" sz="1900" b="0">
                <a:latin typeface="+mn-lt"/>
              </a:rPr>
              <a:t>reduces the probability of undiscovered defects remaining in </a:t>
            </a:r>
            <a:r>
              <a:rPr lang="en-US" sz="1900" b="0" smtClean="0">
                <a:latin typeface="+mn-lt"/>
              </a:rPr>
              <a:t>	the software but even </a:t>
            </a:r>
            <a:r>
              <a:rPr lang="en-US" sz="1900" b="0">
                <a:latin typeface="+mn-lt"/>
              </a:rPr>
              <a:t>if no defects are found, it is not a proof of </a:t>
            </a:r>
            <a:r>
              <a:rPr lang="en-US" sz="1900" b="0" smtClean="0">
                <a:latin typeface="+mn-lt"/>
              </a:rPr>
              <a:t>correctness</a:t>
            </a:r>
            <a:endParaRPr lang="en-US" sz="1900" b="0">
              <a:latin typeface="+mn-lt"/>
            </a:endParaRPr>
          </a:p>
          <a:p>
            <a:pPr marL="285750" indent="-285750">
              <a:buFont typeface="Wingdings" panose="05000000000000000000" pitchFamily="2" charset="2"/>
              <a:buChar char="§"/>
            </a:pPr>
            <a:r>
              <a:rPr lang="en-US" sz="1900" b="0" smtClean="0">
                <a:latin typeface="+mn-lt"/>
              </a:rPr>
              <a:t>Absence–of–errors </a:t>
            </a:r>
            <a:r>
              <a:rPr lang="en-US" sz="1900" b="0">
                <a:latin typeface="+mn-lt"/>
              </a:rPr>
              <a:t>fallacy</a:t>
            </a:r>
            <a:r>
              <a:rPr lang="en-US" sz="1900" b="0" smtClean="0">
                <a:latin typeface="+mn-lt"/>
              </a:rPr>
              <a:t>:</a:t>
            </a:r>
          </a:p>
          <a:p>
            <a:r>
              <a:rPr lang="en-US" sz="1900" b="0" smtClean="0"/>
              <a:t>	It </a:t>
            </a:r>
            <a:r>
              <a:rPr lang="en-US" sz="1900" b="0"/>
              <a:t>is possible that software which is 99% bug-free is still unusable. This can be </a:t>
            </a:r>
            <a:r>
              <a:rPr lang="en-US" sz="1900" b="0" smtClean="0"/>
              <a:t>	the  case if </a:t>
            </a:r>
            <a:r>
              <a:rPr lang="en-US" sz="1900" b="0"/>
              <a:t>the </a:t>
            </a:r>
            <a:r>
              <a:rPr lang="en-US" sz="1900" b="0" smtClean="0"/>
              <a:t>system </a:t>
            </a:r>
            <a:r>
              <a:rPr lang="en-US" sz="1900" b="0"/>
              <a:t>is tested thoroughly for the wrong requirement. Software  </a:t>
            </a:r>
            <a:r>
              <a:rPr lang="en-US" sz="1900" b="0" smtClean="0"/>
              <a:t>     testing </a:t>
            </a:r>
            <a:r>
              <a:rPr lang="en-US" sz="1900" b="0"/>
              <a:t>is not </a:t>
            </a:r>
            <a:r>
              <a:rPr lang="en-US" sz="1900" b="0" smtClean="0"/>
              <a:t> mere </a:t>
            </a:r>
            <a:r>
              <a:rPr lang="en-US" sz="1900" b="0"/>
              <a:t>finding defects, but also to check that software </a:t>
            </a:r>
            <a:r>
              <a:rPr lang="en-US" sz="1900" b="0" smtClean="0"/>
              <a:t>addresses the 	business </a:t>
            </a:r>
            <a:r>
              <a:rPr lang="en-US" sz="1900" b="0"/>
              <a:t>needs</a:t>
            </a:r>
          </a:p>
          <a:p>
            <a:pPr marL="285750" indent="-285750">
              <a:buFont typeface="Wingdings" panose="05000000000000000000" pitchFamily="2" charset="2"/>
              <a:buChar char="§"/>
            </a:pPr>
            <a:r>
              <a:rPr lang="en-US" sz="1900" b="0" smtClean="0">
                <a:latin typeface="+mn-lt"/>
              </a:rPr>
              <a:t>Early </a:t>
            </a:r>
            <a:r>
              <a:rPr lang="en-US" sz="1900" b="0">
                <a:latin typeface="+mn-lt"/>
              </a:rPr>
              <a:t>Testing:</a:t>
            </a:r>
          </a:p>
          <a:p>
            <a:pPr marL="0" lvl="1" indent="0">
              <a:buNone/>
            </a:pPr>
            <a:r>
              <a:rPr lang="en-US" sz="1900" smtClean="0"/>
              <a:t>	Testing </a:t>
            </a:r>
            <a:r>
              <a:rPr lang="en-US" sz="1900"/>
              <a:t>should start as early as possible in the Software Development Life </a:t>
            </a:r>
            <a:r>
              <a:rPr lang="en-US" sz="1900" smtClean="0"/>
              <a:t>	Cycle</a:t>
            </a:r>
            <a:r>
              <a:rPr lang="en-US" sz="1900"/>
              <a:t>. So that any </a:t>
            </a:r>
            <a:r>
              <a:rPr lang="en-US" sz="1900" smtClean="0"/>
              <a:t>defects </a:t>
            </a:r>
            <a:r>
              <a:rPr lang="en-US" sz="1900"/>
              <a:t>in the requirements or design phase are captured </a:t>
            </a:r>
            <a:r>
              <a:rPr lang="en-US" sz="1900" smtClean="0"/>
              <a:t>	in early </a:t>
            </a:r>
            <a:r>
              <a:rPr lang="en-US" sz="1900"/>
              <a:t>stages. It is much cheaper </a:t>
            </a:r>
            <a:r>
              <a:rPr lang="en-US" sz="1900" smtClean="0"/>
              <a:t>to </a:t>
            </a:r>
            <a:r>
              <a:rPr lang="en-US" sz="1900"/>
              <a:t>fix a Defect in early stages of testing</a:t>
            </a:r>
          </a:p>
          <a:p>
            <a:pPr marL="285750" indent="-285750">
              <a:buFont typeface="Wingdings" panose="05000000000000000000" pitchFamily="2" charset="2"/>
              <a:buChar char="§"/>
            </a:pPr>
            <a:r>
              <a:rPr lang="en-US" sz="1900" b="0" smtClean="0">
                <a:latin typeface="+mn-lt"/>
              </a:rPr>
              <a:t>Testing </a:t>
            </a:r>
            <a:r>
              <a:rPr lang="en-US" sz="1900" b="0">
                <a:latin typeface="+mn-lt"/>
              </a:rPr>
              <a:t>is context dependent:</a:t>
            </a:r>
          </a:p>
          <a:p>
            <a:pPr marL="0" lvl="1" indent="0">
              <a:buNone/>
            </a:pPr>
            <a:r>
              <a:rPr lang="en-US" sz="1900" smtClean="0"/>
              <a:t>	Testing </a:t>
            </a:r>
            <a:r>
              <a:rPr lang="en-US" sz="1900"/>
              <a:t>is done differently in different contexts. For example, safety – critical </a:t>
            </a:r>
            <a:r>
              <a:rPr lang="en-US" sz="1900" smtClean="0"/>
              <a:t>	software is </a:t>
            </a:r>
            <a:r>
              <a:rPr lang="en-US" sz="1900"/>
              <a:t>tested differently from an e-commerce site.</a:t>
            </a:r>
          </a:p>
          <a:p>
            <a:pPr marL="178308" lvl="1" indent="0">
              <a:buNone/>
            </a:pPr>
            <a:endParaRPr lang="en-US" sz="1500"/>
          </a:p>
          <a:p>
            <a:pPr marL="178308" lvl="1" indent="0">
              <a:buNone/>
            </a:pPr>
            <a:endParaRPr lang="en-US" sz="1500"/>
          </a:p>
          <a:p>
            <a:endParaRPr lang="en-US" b="0" smtClean="0"/>
          </a:p>
        </p:txBody>
      </p:sp>
    </p:spTree>
    <p:extLst>
      <p:ext uri="{BB962C8B-B14F-4D97-AF65-F5344CB8AC3E}">
        <p14:creationId xmlns:p14="http://schemas.microsoft.com/office/powerpoint/2010/main" val="34623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Skills required for Testing</a:t>
            </a:r>
          </a:p>
        </p:txBody>
      </p:sp>
      <p:sp>
        <p:nvSpPr>
          <p:cNvPr id="3" name="Text Placeholder 2"/>
          <p:cNvSpPr>
            <a:spLocks noGrp="1"/>
          </p:cNvSpPr>
          <p:nvPr>
            <p:ph type="body" sz="quarter" idx="11"/>
          </p:nvPr>
        </p:nvSpPr>
        <p:spPr>
          <a:xfrm>
            <a:off x="190548" y="850496"/>
            <a:ext cx="8716518" cy="4992624"/>
          </a:xfrm>
        </p:spPr>
        <p:txBody>
          <a:bodyPr/>
          <a:lstStyle/>
          <a:p>
            <a:pPr marL="285750" indent="-285750">
              <a:buFont typeface="Wingdings" panose="05000000000000000000" pitchFamily="2" charset="2"/>
              <a:buChar char="§"/>
            </a:pPr>
            <a:endParaRPr lang="en-US" sz="1800" b="0" smtClean="0"/>
          </a:p>
          <a:p>
            <a:pPr marL="285750" indent="-285750">
              <a:buFont typeface="Wingdings" panose="05000000000000000000" pitchFamily="2" charset="2"/>
              <a:buChar char="§"/>
            </a:pPr>
            <a:r>
              <a:rPr lang="en-US" sz="1800" b="0" smtClean="0"/>
              <a:t>Strong </a:t>
            </a:r>
            <a:r>
              <a:rPr lang="en-US" sz="1800" b="0"/>
              <a:t>desire for quality and attention to detail</a:t>
            </a:r>
            <a:r>
              <a:rPr lang="en-US" sz="1800" b="0" smtClean="0"/>
              <a:t>.</a:t>
            </a:r>
          </a:p>
          <a:p>
            <a:pPr marL="285750" indent="-285750">
              <a:buFont typeface="Wingdings" panose="05000000000000000000" pitchFamily="2" charset="2"/>
              <a:buChar char="§"/>
            </a:pPr>
            <a:r>
              <a:rPr lang="en-US" sz="1800" b="0" smtClean="0"/>
              <a:t>Ability </a:t>
            </a:r>
            <a:r>
              <a:rPr lang="en-US" sz="1800" b="0"/>
              <a:t>to understand the point of view of the customer</a:t>
            </a:r>
            <a:r>
              <a:rPr lang="en-US" sz="1800" b="0" smtClean="0"/>
              <a:t>.</a:t>
            </a:r>
          </a:p>
          <a:p>
            <a:pPr marL="285750" indent="-285750">
              <a:buFont typeface="Wingdings" panose="05000000000000000000" pitchFamily="2" charset="2"/>
              <a:buChar char="§"/>
            </a:pPr>
            <a:r>
              <a:rPr lang="en-US" sz="1800" b="0" smtClean="0"/>
              <a:t>Tact </a:t>
            </a:r>
            <a:r>
              <a:rPr lang="en-US" sz="1800" b="0"/>
              <a:t>and diplomacy for maintaining the cooperative relationship with </a:t>
            </a:r>
            <a:r>
              <a:rPr lang="en-US" sz="1800" b="0" smtClean="0"/>
              <a:t>developers.</a:t>
            </a:r>
          </a:p>
          <a:p>
            <a:pPr marL="285750" indent="-285750">
              <a:buFont typeface="Wingdings" panose="05000000000000000000" pitchFamily="2" charset="2"/>
              <a:buChar char="§"/>
            </a:pPr>
            <a:r>
              <a:rPr lang="en-US" sz="1800" b="0" smtClean="0"/>
              <a:t>Ability </a:t>
            </a:r>
            <a:r>
              <a:rPr lang="en-US" sz="1800" b="0"/>
              <a:t>to communicate with both technical and nontechnical people</a:t>
            </a:r>
            <a:r>
              <a:rPr lang="en-US" sz="1800" b="0" smtClean="0"/>
              <a:t>.</a:t>
            </a:r>
          </a:p>
          <a:p>
            <a:pPr marL="285750" indent="-285750">
              <a:buFont typeface="Wingdings" panose="05000000000000000000" pitchFamily="2" charset="2"/>
              <a:buChar char="§"/>
            </a:pPr>
            <a:r>
              <a:rPr lang="en-US" sz="1800" b="0" smtClean="0"/>
              <a:t> </a:t>
            </a:r>
            <a:r>
              <a:rPr lang="en-US" sz="1800" b="0"/>
              <a:t>Judgment skills are needed to assess high risk areas of an application on which to focus testing efforts when time is limited</a:t>
            </a:r>
            <a:r>
              <a:rPr lang="en-US" sz="1800" b="0" smtClean="0"/>
              <a:t>.</a:t>
            </a:r>
          </a:p>
          <a:p>
            <a:pPr marL="285750" indent="-285750">
              <a:buFont typeface="Wingdings" panose="05000000000000000000" pitchFamily="2" charset="2"/>
              <a:buChar char="§"/>
            </a:pPr>
            <a:r>
              <a:rPr lang="en-US" sz="1800" b="0" smtClean="0"/>
              <a:t>‘</a:t>
            </a:r>
            <a:r>
              <a:rPr lang="en-US" sz="1800" b="0"/>
              <a:t>Test to break’ attitude. </a:t>
            </a:r>
          </a:p>
        </p:txBody>
      </p:sp>
    </p:spTree>
    <p:extLst>
      <p:ext uri="{BB962C8B-B14F-4D97-AF65-F5344CB8AC3E}">
        <p14:creationId xmlns:p14="http://schemas.microsoft.com/office/powerpoint/2010/main" val="2252277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727" y="171455"/>
            <a:ext cx="8594273" cy="649224"/>
          </a:xfrm>
        </p:spPr>
        <p:txBody>
          <a:bodyPr/>
          <a:lstStyle/>
          <a:p>
            <a:r>
              <a:rPr lang="en-US"/>
              <a:t>Software Development Life Cycle(SDLC) </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endParaRPr lang="en-US" sz="1800" b="0" smtClean="0"/>
          </a:p>
          <a:p>
            <a:pPr marL="285750" indent="-285750">
              <a:buFont typeface="Wingdings" panose="05000000000000000000" pitchFamily="2" charset="2"/>
              <a:buChar char="§"/>
            </a:pPr>
            <a:r>
              <a:rPr lang="en-US" sz="1800" b="0" smtClean="0"/>
              <a:t>Software </a:t>
            </a:r>
            <a:r>
              <a:rPr lang="en-US" sz="1800" b="0"/>
              <a:t>Development Life Cycle(SDLC)  is a process used by software industry to design, develop and test high quality software's</a:t>
            </a:r>
            <a:r>
              <a:rPr lang="en-US" sz="1800" b="0" smtClean="0"/>
              <a:t>.</a:t>
            </a:r>
          </a:p>
          <a:p>
            <a:pPr marL="285750" indent="-285750">
              <a:buFont typeface="Wingdings" panose="05000000000000000000" pitchFamily="2" charset="2"/>
              <a:buChar char="§"/>
            </a:pPr>
            <a:r>
              <a:rPr lang="en-US" sz="1800" b="0" smtClean="0"/>
              <a:t>The </a:t>
            </a:r>
            <a:r>
              <a:rPr lang="en-US" sz="1800" b="0"/>
              <a:t>SDLC aims to produce a high quality software that meets or exceeds customer expectations, reaches completion within times and cost </a:t>
            </a:r>
            <a:r>
              <a:rPr lang="en-US" sz="1800" b="0" smtClean="0"/>
              <a:t>estimates.</a:t>
            </a:r>
          </a:p>
          <a:p>
            <a:pPr marL="285750" indent="-285750">
              <a:buFont typeface="Wingdings" panose="05000000000000000000" pitchFamily="2" charset="2"/>
              <a:buChar char="§"/>
            </a:pPr>
            <a:r>
              <a:rPr lang="en-US" sz="1800" b="0" smtClean="0"/>
              <a:t>The </a:t>
            </a:r>
            <a:r>
              <a:rPr lang="en-US" sz="1800" b="0"/>
              <a:t>SDLC consists of a detailed plan describing how to develop, maintain, replace and alter or enhance specific software</a:t>
            </a:r>
            <a:r>
              <a:rPr lang="en-US" sz="1800" b="0" smtClean="0"/>
              <a:t>.</a:t>
            </a:r>
          </a:p>
          <a:p>
            <a:pPr marL="285750" indent="-285750">
              <a:buFont typeface="Wingdings" panose="05000000000000000000" pitchFamily="2" charset="2"/>
              <a:buChar char="§"/>
            </a:pPr>
            <a:r>
              <a:rPr lang="en-US" sz="1800" b="0" smtClean="0"/>
              <a:t>The </a:t>
            </a:r>
            <a:r>
              <a:rPr lang="en-US" sz="1800" b="0"/>
              <a:t>life cycle defines a methodology for improving the quality of software and the overall development process.</a:t>
            </a:r>
          </a:p>
        </p:txBody>
      </p:sp>
    </p:spTree>
    <p:extLst>
      <p:ext uri="{BB962C8B-B14F-4D97-AF65-F5344CB8AC3E}">
        <p14:creationId xmlns:p14="http://schemas.microsoft.com/office/powerpoint/2010/main" val="10059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Phases in SDLC </a:t>
            </a:r>
          </a:p>
        </p:txBody>
      </p:sp>
      <p:sp>
        <p:nvSpPr>
          <p:cNvPr id="3" name="Text Placeholder 2"/>
          <p:cNvSpPr>
            <a:spLocks noGrp="1"/>
          </p:cNvSpPr>
          <p:nvPr>
            <p:ph type="body" sz="quarter" idx="11"/>
          </p:nvPr>
        </p:nvSpPr>
        <p:spPr/>
        <p:txBody>
          <a:bodyPr/>
          <a:lstStyle/>
          <a:p>
            <a:endParaRPr lang="en-US"/>
          </a:p>
        </p:txBody>
      </p:sp>
      <p:pic>
        <p:nvPicPr>
          <p:cNvPr id="6" name="Picture 5"/>
          <p:cNvPicPr/>
          <p:nvPr/>
        </p:nvPicPr>
        <p:blipFill>
          <a:blip r:embed="rId2"/>
          <a:stretch>
            <a:fillRect/>
          </a:stretch>
        </p:blipFill>
        <p:spPr>
          <a:xfrm>
            <a:off x="1295400" y="1314208"/>
            <a:ext cx="4744720" cy="4815840"/>
          </a:xfrm>
          <a:prstGeom prst="rect">
            <a:avLst/>
          </a:prstGeom>
        </p:spPr>
      </p:pic>
    </p:spTree>
    <p:extLst>
      <p:ext uri="{BB962C8B-B14F-4D97-AF65-F5344CB8AC3E}">
        <p14:creationId xmlns:p14="http://schemas.microsoft.com/office/powerpoint/2010/main" val="3795985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45680467"/>
              </p:ext>
            </p:extLst>
          </p:nvPr>
        </p:nvGraphicFramePr>
        <p:xfrm>
          <a:off x="412524" y="228600"/>
          <a:ext cx="8716962" cy="6126480"/>
        </p:xfrm>
        <a:graphic>
          <a:graphicData uri="http://schemas.openxmlformats.org/drawingml/2006/table">
            <a:tbl>
              <a:tblPr/>
              <a:tblGrid>
                <a:gridCol w="3014662">
                  <a:extLst>
                    <a:ext uri="{9D8B030D-6E8A-4147-A177-3AD203B41FA5}">
                      <a16:colId xmlns="" xmlns:a16="http://schemas.microsoft.com/office/drawing/2014/main" val="2228769873"/>
                    </a:ext>
                  </a:extLst>
                </a:gridCol>
                <a:gridCol w="5702300">
                  <a:extLst>
                    <a:ext uri="{9D8B030D-6E8A-4147-A177-3AD203B41FA5}">
                      <a16:colId xmlns="" xmlns:a16="http://schemas.microsoft.com/office/drawing/2014/main" val="1976946718"/>
                    </a:ext>
                  </a:extLst>
                </a:gridCol>
              </a:tblGrid>
              <a:tr h="838200">
                <a:tc>
                  <a:txBody>
                    <a:bodyPr/>
                    <a:lstStyle/>
                    <a:p>
                      <a:r>
                        <a:rPr lang="en-US" sz="1800" b="1" dirty="0"/>
                        <a:t>Different phases of Software Development Cycle</a:t>
                      </a:r>
                      <a:endParaRPr lang="en-US" sz="1800" dirty="0"/>
                    </a:p>
                  </a:txBody>
                  <a:tcPr anchor="ctr">
                    <a:lnL>
                      <a:noFill/>
                    </a:lnL>
                    <a:lnR>
                      <a:noFill/>
                    </a:lnR>
                    <a:lnT>
                      <a:noFill/>
                    </a:lnT>
                    <a:lnB>
                      <a:noFill/>
                    </a:lnB>
                  </a:tcPr>
                </a:tc>
                <a:tc>
                  <a:txBody>
                    <a:bodyPr/>
                    <a:lstStyle/>
                    <a:p>
                      <a:pPr algn="ctr"/>
                      <a:r>
                        <a:rPr lang="en-US" sz="1800" b="1" dirty="0">
                          <a:effectLst/>
                        </a:rPr>
                        <a:t>Activities performed in each stage</a:t>
                      </a:r>
                      <a:endParaRPr lang="en-US" sz="1800" dirty="0">
                        <a:effectLst/>
                      </a:endParaRPr>
                    </a:p>
                  </a:txBody>
                  <a:tcPr anchor="ctr">
                    <a:lnL>
                      <a:noFill/>
                    </a:lnL>
                    <a:lnR>
                      <a:noFill/>
                    </a:lnR>
                    <a:lnT>
                      <a:noFill/>
                    </a:lnT>
                    <a:lnB>
                      <a:noFill/>
                    </a:lnB>
                  </a:tcPr>
                </a:tc>
                <a:extLst>
                  <a:ext uri="{0D108BD9-81ED-4DB2-BD59-A6C34878D82A}">
                    <a16:rowId xmlns="" xmlns:a16="http://schemas.microsoft.com/office/drawing/2014/main" val="2016818431"/>
                  </a:ext>
                </a:extLst>
              </a:tr>
              <a:tr h="0">
                <a:tc>
                  <a:txBody>
                    <a:bodyPr/>
                    <a:lstStyle/>
                    <a:p>
                      <a:r>
                        <a:rPr lang="en-US" sz="1800" b="1"/>
                        <a:t>Requirement Gathering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Gather as much information as possible about the details &amp; specifications of the desired software from the client. This is nothing but the Requirements gathering stage.</a:t>
                      </a:r>
                    </a:p>
                  </a:txBody>
                  <a:tcPr anchor="ctr">
                    <a:lnL>
                      <a:noFill/>
                    </a:lnL>
                    <a:lnR>
                      <a:noFill/>
                    </a:lnR>
                    <a:lnT>
                      <a:noFill/>
                    </a:lnT>
                    <a:lnB>
                      <a:noFill/>
                    </a:lnB>
                  </a:tcPr>
                </a:tc>
                <a:extLst>
                  <a:ext uri="{0D108BD9-81ED-4DB2-BD59-A6C34878D82A}">
                    <a16:rowId xmlns="" xmlns:a16="http://schemas.microsoft.com/office/drawing/2014/main" val="2780670660"/>
                  </a:ext>
                </a:extLst>
              </a:tr>
              <a:tr h="0">
                <a:tc>
                  <a:txBody>
                    <a:bodyPr/>
                    <a:lstStyle/>
                    <a:p>
                      <a:r>
                        <a:rPr lang="en-US" sz="1800" b="1"/>
                        <a:t>Design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Plan the programming language like </a:t>
                      </a:r>
                      <a:r>
                        <a:rPr lang="en-US" sz="1800">
                          <a:hlinkClick r:id="rId2"/>
                        </a:rPr>
                        <a:t>Java</a:t>
                      </a:r>
                      <a:r>
                        <a:rPr lang="en-US" sz="1800"/>
                        <a:t>, </a:t>
                      </a:r>
                      <a:r>
                        <a:rPr lang="en-US" sz="1800">
                          <a:hlinkClick r:id="rId3"/>
                        </a:rPr>
                        <a:t>PHP</a:t>
                      </a:r>
                      <a:r>
                        <a:rPr lang="en-US" sz="1800"/>
                        <a:t>, </a:t>
                      </a:r>
                      <a:r>
                        <a:rPr lang="en-US" sz="1800" err="1"/>
                        <a:t>.net</a:t>
                      </a:r>
                      <a:r>
                        <a:rPr lang="en-US" sz="1800"/>
                        <a:t>; database like Oracle, MySQL, etc. Which would be suited for the project, also some high-level functions &amp; architecture.</a:t>
                      </a:r>
                    </a:p>
                  </a:txBody>
                  <a:tcPr anchor="ctr">
                    <a:lnL>
                      <a:noFill/>
                    </a:lnL>
                    <a:lnR>
                      <a:noFill/>
                    </a:lnR>
                    <a:lnT>
                      <a:noFill/>
                    </a:lnT>
                    <a:lnB>
                      <a:noFill/>
                    </a:lnB>
                  </a:tcPr>
                </a:tc>
                <a:extLst>
                  <a:ext uri="{0D108BD9-81ED-4DB2-BD59-A6C34878D82A}">
                    <a16:rowId xmlns="" xmlns:a16="http://schemas.microsoft.com/office/drawing/2014/main" val="744174325"/>
                  </a:ext>
                </a:extLst>
              </a:tr>
              <a:tr h="0">
                <a:tc>
                  <a:txBody>
                    <a:bodyPr/>
                    <a:lstStyle/>
                    <a:p>
                      <a:r>
                        <a:rPr lang="en-US" sz="1800" b="1"/>
                        <a:t>Build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After design stage, it is build stage, that is nothing but actually code the software</a:t>
                      </a:r>
                    </a:p>
                  </a:txBody>
                  <a:tcPr anchor="ctr">
                    <a:lnL>
                      <a:noFill/>
                    </a:lnL>
                    <a:lnR>
                      <a:noFill/>
                    </a:lnR>
                    <a:lnT>
                      <a:noFill/>
                    </a:lnT>
                    <a:lnB>
                      <a:noFill/>
                    </a:lnB>
                  </a:tcPr>
                </a:tc>
                <a:extLst>
                  <a:ext uri="{0D108BD9-81ED-4DB2-BD59-A6C34878D82A}">
                    <a16:rowId xmlns="" xmlns:a16="http://schemas.microsoft.com/office/drawing/2014/main" val="3846743910"/>
                  </a:ext>
                </a:extLst>
              </a:tr>
              <a:tr h="0">
                <a:tc>
                  <a:txBody>
                    <a:bodyPr/>
                    <a:lstStyle/>
                    <a:p>
                      <a:r>
                        <a:rPr lang="en-US" sz="1800" b="1"/>
                        <a:t>Test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Next, you test the software to verify that it is build as per the specifications given by the client. </a:t>
                      </a:r>
                    </a:p>
                  </a:txBody>
                  <a:tcPr anchor="ctr">
                    <a:lnL>
                      <a:noFill/>
                    </a:lnL>
                    <a:lnR>
                      <a:noFill/>
                    </a:lnR>
                    <a:lnT>
                      <a:noFill/>
                    </a:lnT>
                    <a:lnB>
                      <a:noFill/>
                    </a:lnB>
                  </a:tcPr>
                </a:tc>
                <a:extLst>
                  <a:ext uri="{0D108BD9-81ED-4DB2-BD59-A6C34878D82A}">
                    <a16:rowId xmlns="" xmlns:a16="http://schemas.microsoft.com/office/drawing/2014/main" val="2453506896"/>
                  </a:ext>
                </a:extLst>
              </a:tr>
              <a:tr h="0">
                <a:tc>
                  <a:txBody>
                    <a:bodyPr/>
                    <a:lstStyle/>
                    <a:p>
                      <a:r>
                        <a:rPr lang="en-US" sz="1800" b="1"/>
                        <a:t>Deployment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Deploy the application in the respective environment</a:t>
                      </a:r>
                    </a:p>
                  </a:txBody>
                  <a:tcPr anchor="ctr">
                    <a:lnL>
                      <a:noFill/>
                    </a:lnL>
                    <a:lnR>
                      <a:noFill/>
                    </a:lnR>
                    <a:lnT>
                      <a:noFill/>
                    </a:lnT>
                    <a:lnB>
                      <a:noFill/>
                    </a:lnB>
                  </a:tcPr>
                </a:tc>
                <a:extLst>
                  <a:ext uri="{0D108BD9-81ED-4DB2-BD59-A6C34878D82A}">
                    <a16:rowId xmlns="" xmlns:a16="http://schemas.microsoft.com/office/drawing/2014/main" val="3745417398"/>
                  </a:ext>
                </a:extLst>
              </a:tr>
              <a:tr h="0">
                <a:tc>
                  <a:txBody>
                    <a:bodyPr/>
                    <a:lstStyle/>
                    <a:p>
                      <a:r>
                        <a:rPr lang="en-US" sz="1800" b="1"/>
                        <a:t>Maintenance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dirty="0"/>
                        <a:t>Once your system is ready to use, you may require to change the code later on as per customer request</a:t>
                      </a:r>
                    </a:p>
                  </a:txBody>
                  <a:tcPr anchor="ctr">
                    <a:lnL>
                      <a:noFill/>
                    </a:lnL>
                    <a:lnR>
                      <a:noFill/>
                    </a:lnR>
                    <a:lnT>
                      <a:noFill/>
                    </a:lnT>
                    <a:lnB>
                      <a:noFill/>
                    </a:lnB>
                  </a:tcPr>
                </a:tc>
                <a:extLst>
                  <a:ext uri="{0D108BD9-81ED-4DB2-BD59-A6C34878D82A}">
                    <a16:rowId xmlns="" xmlns:a16="http://schemas.microsoft.com/office/drawing/2014/main" val="2067803460"/>
                  </a:ext>
                </a:extLst>
              </a:tr>
            </a:tbl>
          </a:graphicData>
        </a:graphic>
      </p:graphicFrame>
    </p:spTree>
    <p:extLst>
      <p:ext uri="{BB962C8B-B14F-4D97-AF65-F5344CB8AC3E}">
        <p14:creationId xmlns:p14="http://schemas.microsoft.com/office/powerpoint/2010/main" val="165151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Software Testing </a:t>
            </a:r>
            <a:r>
              <a:rPr lang="en-US"/>
              <a:t>L</a:t>
            </a:r>
            <a:r>
              <a:rPr lang="en-US" smtClean="0"/>
              <a:t>ife Cycle</a:t>
            </a:r>
          </a:p>
        </p:txBody>
      </p:sp>
      <p:sp>
        <p:nvSpPr>
          <p:cNvPr id="3" name="Content Placeholder 2"/>
          <p:cNvSpPr>
            <a:spLocks noGrp="1"/>
          </p:cNvSpPr>
          <p:nvPr>
            <p:ph idx="1"/>
          </p:nvPr>
        </p:nvSpPr>
        <p:spPr/>
        <p:txBody>
          <a:bodyPr/>
          <a:lstStyle/>
          <a:p>
            <a:r>
              <a:rPr lang="en-US" sz="1800" b="0" smtClean="0"/>
              <a:t>STLC: Software </a:t>
            </a:r>
            <a:r>
              <a:rPr lang="en-US" sz="1800" b="0"/>
              <a:t>Testing Life Cycle (STLC) is defined as a sequence of activities conducted </a:t>
            </a:r>
            <a:r>
              <a:rPr lang="en-US" sz="1800" b="0" smtClean="0"/>
              <a:t>to	perform </a:t>
            </a:r>
            <a:r>
              <a:rPr lang="en-US" sz="1800" b="0"/>
              <a:t>Software </a:t>
            </a:r>
            <a:r>
              <a:rPr lang="en-US" sz="1800" b="0" smtClean="0"/>
              <a:t>Testing.</a:t>
            </a:r>
          </a:p>
          <a:p>
            <a:endParaRPr lang="en-US" smtClean="0"/>
          </a:p>
          <a:p>
            <a:r>
              <a:rPr lang="en-US" sz="1800" smtClean="0"/>
              <a:t>Different </a:t>
            </a:r>
            <a:r>
              <a:rPr lang="en-US" sz="1800"/>
              <a:t>stages in Software Test Life Cycle </a:t>
            </a:r>
            <a:endParaRPr lang="en-US" sz="1800" smtClean="0"/>
          </a:p>
          <a:p>
            <a:endParaRPr lang="en-US" smtClean="0"/>
          </a:p>
          <a:p>
            <a:endParaRPr lang="en-US" smtClean="0"/>
          </a:p>
          <a:p>
            <a:endParaRPr lang="en-US" smtClean="0"/>
          </a:p>
        </p:txBody>
      </p:sp>
      <p:pic>
        <p:nvPicPr>
          <p:cNvPr id="4" name="Picture 3"/>
          <p:cNvPicPr>
            <a:picLocks noChangeAspect="1"/>
          </p:cNvPicPr>
          <p:nvPr/>
        </p:nvPicPr>
        <p:blipFill>
          <a:blip r:embed="rId2"/>
          <a:stretch>
            <a:fillRect/>
          </a:stretch>
        </p:blipFill>
        <p:spPr>
          <a:xfrm>
            <a:off x="1442206" y="2828848"/>
            <a:ext cx="6381032" cy="2750344"/>
          </a:xfrm>
          <a:prstGeom prst="rect">
            <a:avLst/>
          </a:prstGeom>
        </p:spPr>
      </p:pic>
    </p:spTree>
    <p:extLst>
      <p:ext uri="{BB962C8B-B14F-4D97-AF65-F5344CB8AC3E}">
        <p14:creationId xmlns:p14="http://schemas.microsoft.com/office/powerpoint/2010/main" val="1141797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Software Testing Life Cycle</a:t>
            </a:r>
            <a:endParaRPr lang="en-US" smtClean="0"/>
          </a:p>
        </p:txBody>
      </p:sp>
      <p:sp>
        <p:nvSpPr>
          <p:cNvPr id="3" name="Content Placeholder 2"/>
          <p:cNvSpPr>
            <a:spLocks noGrp="1"/>
          </p:cNvSpPr>
          <p:nvPr>
            <p:ph idx="1"/>
          </p:nvPr>
        </p:nvSpPr>
        <p:spPr/>
        <p:txBody>
          <a:bodyPr/>
          <a:lstStyle/>
          <a:p>
            <a:pPr eaLnBrk="1" hangingPunct="1">
              <a:buFont typeface="Wingdings" panose="05000000000000000000" pitchFamily="2" charset="2"/>
              <a:buNone/>
            </a:pPr>
            <a:endParaRPr lang="en-US" smtClean="0"/>
          </a:p>
        </p:txBody>
      </p:sp>
      <p:graphicFrame>
        <p:nvGraphicFramePr>
          <p:cNvPr id="2" name="Table 1"/>
          <p:cNvGraphicFramePr>
            <a:graphicFrameLocks noGrp="1"/>
          </p:cNvGraphicFramePr>
          <p:nvPr>
            <p:extLst>
              <p:ext uri="{D42A27DB-BD31-4B8C-83A1-F6EECF244321}">
                <p14:modId xmlns:p14="http://schemas.microsoft.com/office/powerpoint/2010/main" val="3999319257"/>
              </p:ext>
            </p:extLst>
          </p:nvPr>
        </p:nvGraphicFramePr>
        <p:xfrm>
          <a:off x="0" y="990600"/>
          <a:ext cx="9144000" cy="5242560"/>
        </p:xfrm>
        <a:graphic>
          <a:graphicData uri="http://schemas.openxmlformats.org/drawingml/2006/table">
            <a:tbl>
              <a:tblPr firstRow="1" bandRow="1">
                <a:tableStyleId>{5C22544A-7EE6-4342-B048-85BDC9FD1C3A}</a:tableStyleId>
              </a:tblPr>
              <a:tblGrid>
                <a:gridCol w="1311142">
                  <a:extLst>
                    <a:ext uri="{9D8B030D-6E8A-4147-A177-3AD203B41FA5}">
                      <a16:colId xmlns="" xmlns:a16="http://schemas.microsoft.com/office/drawing/2014/main" val="552269054"/>
                    </a:ext>
                  </a:extLst>
                </a:gridCol>
                <a:gridCol w="5633407">
                  <a:extLst>
                    <a:ext uri="{9D8B030D-6E8A-4147-A177-3AD203B41FA5}">
                      <a16:colId xmlns="" xmlns:a16="http://schemas.microsoft.com/office/drawing/2014/main" val="1977942828"/>
                    </a:ext>
                  </a:extLst>
                </a:gridCol>
                <a:gridCol w="2199451">
                  <a:extLst>
                    <a:ext uri="{9D8B030D-6E8A-4147-A177-3AD203B41FA5}">
                      <a16:colId xmlns="" xmlns:a16="http://schemas.microsoft.com/office/drawing/2014/main" val="652023483"/>
                    </a:ext>
                  </a:extLst>
                </a:gridCol>
              </a:tblGrid>
              <a:tr h="274320">
                <a:tc>
                  <a:txBody>
                    <a:bodyPr/>
                    <a:lstStyle/>
                    <a:p>
                      <a:r>
                        <a:rPr lang="en-US" sz="1200" smtClean="0"/>
                        <a:t>Phase</a:t>
                      </a:r>
                      <a:endParaRPr lang="en-US" sz="1200"/>
                    </a:p>
                  </a:txBody>
                  <a:tcPr marL="68580" marR="68580" marT="34290" marB="34290"/>
                </a:tc>
                <a:tc>
                  <a:txBody>
                    <a:bodyPr/>
                    <a:lstStyle/>
                    <a:p>
                      <a:r>
                        <a:rPr lang="en-US" sz="1200" smtClean="0"/>
                        <a:t>Activity</a:t>
                      </a:r>
                      <a:endParaRPr lang="en-US" sz="1200"/>
                    </a:p>
                  </a:txBody>
                  <a:tcPr marL="68580" marR="68580" marT="34290" marB="34290"/>
                </a:tc>
                <a:tc>
                  <a:txBody>
                    <a:bodyPr/>
                    <a:lstStyle/>
                    <a:p>
                      <a:r>
                        <a:rPr lang="en-US" sz="2000" b="1" kern="1200" smtClean="0">
                          <a:solidFill>
                            <a:schemeClr val="lt1"/>
                          </a:solidFill>
                          <a:effectLst/>
                          <a:latin typeface="+mn-lt"/>
                          <a:ea typeface="+mn-ea"/>
                          <a:cs typeface="+mn-cs"/>
                        </a:rPr>
                        <a:t>Deliverables</a:t>
                      </a:r>
                      <a:endParaRPr lang="en-US" sz="1200"/>
                    </a:p>
                  </a:txBody>
                  <a:tcPr marL="68580" marR="68580" marT="34290" marB="34290"/>
                </a:tc>
                <a:extLst>
                  <a:ext uri="{0D108BD9-81ED-4DB2-BD59-A6C34878D82A}">
                    <a16:rowId xmlns="" xmlns:a16="http://schemas.microsoft.com/office/drawing/2014/main" val="1909493721"/>
                  </a:ext>
                </a:extLst>
              </a:tr>
              <a:tr h="840105">
                <a:tc>
                  <a:txBody>
                    <a:bodyPr/>
                    <a:lstStyle/>
                    <a:p>
                      <a:r>
                        <a:rPr lang="en-US" sz="1800" b="1" kern="1200" smtClean="0">
                          <a:solidFill>
                            <a:schemeClr val="dk1"/>
                          </a:solidFill>
                          <a:effectLst/>
                          <a:latin typeface="+mn-lt"/>
                          <a:ea typeface="+mn-ea"/>
                          <a:cs typeface="+mn-cs"/>
                        </a:rPr>
                        <a:t>Requirements/Design Review</a:t>
                      </a:r>
                      <a:endParaRPr lang="en-US" sz="1100" b="1"/>
                    </a:p>
                  </a:txBody>
                  <a:tcPr marL="68580" marR="68580" marT="34290" marB="34290"/>
                </a:tc>
                <a:tc>
                  <a:txBody>
                    <a:bodyPr/>
                    <a:lstStyle/>
                    <a:p>
                      <a:pPr marL="285750" indent="-285750">
                        <a:buFont typeface="Wingdings" panose="05000000000000000000" pitchFamily="2" charset="2"/>
                        <a:buChar char="§"/>
                      </a:pPr>
                      <a:r>
                        <a:rPr lang="en-US" sz="1800" smtClean="0">
                          <a:effectLst/>
                        </a:rPr>
                        <a:t>Identify types of tests to be performed. </a:t>
                      </a:r>
                    </a:p>
                    <a:p>
                      <a:pPr marL="285750" indent="-285750">
                        <a:buFont typeface="Wingdings" panose="05000000000000000000" pitchFamily="2" charset="2"/>
                        <a:buChar char="§"/>
                      </a:pPr>
                      <a:r>
                        <a:rPr lang="en-US" sz="1800" smtClean="0">
                          <a:effectLst/>
                        </a:rPr>
                        <a:t>Gather details about testing priorities and focus.</a:t>
                      </a:r>
                    </a:p>
                    <a:p>
                      <a:pPr marL="285750" indent="-285750" algn="l" defTabSz="914400" rtl="0" eaLnBrk="1" latinLnBrk="0" hangingPunct="1">
                        <a:buFont typeface="Wingdings" panose="05000000000000000000" pitchFamily="2" charset="2"/>
                        <a:buChar char="§"/>
                      </a:pPr>
                      <a:r>
                        <a:rPr lang="en-US" sz="1800" smtClean="0">
                          <a:effectLst/>
                        </a:rPr>
                        <a:t>Prepare Requirement traceability</a:t>
                      </a:r>
                      <a:r>
                        <a:rPr lang="en-US" sz="1800" baseline="0" smtClean="0">
                          <a:effectLst/>
                        </a:rPr>
                        <a:t> matrix</a:t>
                      </a:r>
                      <a:endParaRPr lang="en-US" sz="3200" kern="1200" smtClean="0">
                        <a:solidFill>
                          <a:schemeClr val="dk1"/>
                        </a:solidFill>
                        <a:effectLst/>
                        <a:latin typeface="+mn-lt"/>
                        <a:ea typeface="+mn-ea"/>
                        <a:cs typeface="+mn-cs"/>
                      </a:endParaRPr>
                    </a:p>
                    <a:p>
                      <a:pPr marL="285750" indent="-285750">
                        <a:buFont typeface="Wingdings" panose="05000000000000000000" pitchFamily="2" charset="2"/>
                        <a:buChar char="§"/>
                      </a:pPr>
                      <a:r>
                        <a:rPr lang="en-US" sz="1800" smtClean="0">
                          <a:effectLst/>
                        </a:rPr>
                        <a:t>Identify test environment details where testing is supposed to be carried out. </a:t>
                      </a:r>
                    </a:p>
                    <a:p>
                      <a:pPr marL="285750" indent="-285750">
                        <a:buFont typeface="Wingdings" panose="05000000000000000000" pitchFamily="2" charset="2"/>
                        <a:buChar char="§"/>
                      </a:pPr>
                      <a:r>
                        <a:rPr lang="en-US" sz="1800" smtClean="0">
                          <a:effectLst/>
                        </a:rPr>
                        <a:t>Automation feasibility analysis (if required).</a:t>
                      </a:r>
                      <a:endParaRPr lang="en-US" sz="1800"/>
                    </a:p>
                  </a:txBody>
                  <a:tcPr marL="68580" marR="68580" marT="34290" marB="34290"/>
                </a:tc>
                <a:tc>
                  <a:txBody>
                    <a:bodyPr/>
                    <a:lstStyle/>
                    <a:p>
                      <a:pPr marL="285750" indent="-285750">
                        <a:buFont typeface="Wingdings" panose="05000000000000000000" pitchFamily="2" charset="2"/>
                        <a:buChar char="§"/>
                      </a:pPr>
                      <a:r>
                        <a:rPr lang="en-US" sz="1800" smtClean="0">
                          <a:effectLst/>
                        </a:rPr>
                        <a:t>RTM</a:t>
                      </a:r>
                    </a:p>
                    <a:p>
                      <a:pPr marL="285750" indent="-285750">
                        <a:buFont typeface="Wingdings" panose="05000000000000000000" pitchFamily="2" charset="2"/>
                        <a:buChar char="§"/>
                      </a:pPr>
                      <a:r>
                        <a:rPr lang="en-US" sz="1800" smtClean="0">
                          <a:effectLst/>
                        </a:rPr>
                        <a:t>Automation feasibility report. (if applicable)</a:t>
                      </a:r>
                    </a:p>
                    <a:p>
                      <a:endParaRPr lang="en-US" sz="1800"/>
                    </a:p>
                  </a:txBody>
                  <a:tcPr marL="68580" marR="68580" marT="34290" marB="34290"/>
                </a:tc>
                <a:extLst>
                  <a:ext uri="{0D108BD9-81ED-4DB2-BD59-A6C34878D82A}">
                    <a16:rowId xmlns="" xmlns:a16="http://schemas.microsoft.com/office/drawing/2014/main" val="3067647816"/>
                  </a:ext>
                </a:extLst>
              </a:tr>
              <a:tr h="1045845">
                <a:tc>
                  <a:txBody>
                    <a:bodyPr/>
                    <a:lstStyle/>
                    <a:p>
                      <a:r>
                        <a:rPr lang="en-US" sz="1800" b="1" smtClean="0">
                          <a:effectLst/>
                        </a:rPr>
                        <a:t>Test Planning</a:t>
                      </a:r>
                      <a:endParaRPr lang="en-US" sz="1800"/>
                    </a:p>
                  </a:txBody>
                  <a:tcPr marL="68580" marR="68580" marT="34290" marB="34290"/>
                </a:tc>
                <a:tc>
                  <a:txBody>
                    <a:bodyPr/>
                    <a:lstStyle/>
                    <a:p>
                      <a:pPr marL="285750" indent="-285750">
                        <a:buFont typeface="Wingdings" panose="05000000000000000000" pitchFamily="2" charset="2"/>
                        <a:buChar char="§"/>
                      </a:pPr>
                      <a:r>
                        <a:rPr lang="en-US" sz="1800" smtClean="0">
                          <a:effectLst/>
                        </a:rPr>
                        <a:t>Preparation of test plan/strategy document for various types of testing</a:t>
                      </a:r>
                    </a:p>
                    <a:p>
                      <a:pPr marL="285750" indent="-285750">
                        <a:buFont typeface="Wingdings" panose="05000000000000000000" pitchFamily="2" charset="2"/>
                        <a:buChar char="§"/>
                      </a:pPr>
                      <a:r>
                        <a:rPr lang="en-US" sz="1800" smtClean="0">
                          <a:effectLst/>
                        </a:rPr>
                        <a:t>Test tool selection </a:t>
                      </a:r>
                    </a:p>
                    <a:p>
                      <a:pPr marL="285750" indent="-285750">
                        <a:buFont typeface="Wingdings" panose="05000000000000000000" pitchFamily="2" charset="2"/>
                        <a:buChar char="§"/>
                      </a:pPr>
                      <a:r>
                        <a:rPr lang="en-US" sz="1800" smtClean="0">
                          <a:effectLst/>
                        </a:rPr>
                        <a:t>Test effort estimation </a:t>
                      </a:r>
                    </a:p>
                    <a:p>
                      <a:pPr marL="285750" indent="-285750">
                        <a:buFont typeface="Wingdings" panose="05000000000000000000" pitchFamily="2" charset="2"/>
                        <a:buChar char="§"/>
                      </a:pPr>
                      <a:r>
                        <a:rPr lang="en-US" sz="1800" smtClean="0">
                          <a:effectLst/>
                        </a:rPr>
                        <a:t>Resource planning and determining roles and responsibilities.</a:t>
                      </a:r>
                    </a:p>
                    <a:p>
                      <a:pPr marL="285750" indent="-285750">
                        <a:buFont typeface="Wingdings" panose="05000000000000000000" pitchFamily="2" charset="2"/>
                        <a:buChar char="§"/>
                      </a:pPr>
                      <a:r>
                        <a:rPr lang="en-US" sz="1800" smtClean="0">
                          <a:effectLst/>
                        </a:rPr>
                        <a:t>Training requirement</a:t>
                      </a:r>
                      <a:endParaRPr lang="en-US" sz="1800"/>
                    </a:p>
                  </a:txBody>
                  <a:tcPr marL="68580" marR="68580" marT="34290" marB="34290"/>
                </a:tc>
                <a:tc>
                  <a:txBody>
                    <a:bodyPr/>
                    <a:lstStyle/>
                    <a:p>
                      <a:pPr marL="285750" indent="-285750">
                        <a:buFont typeface="Wingdings" panose="05000000000000000000" pitchFamily="2" charset="2"/>
                        <a:buChar char="§"/>
                      </a:pPr>
                      <a:r>
                        <a:rPr lang="fr-FR" sz="1800" kern="1200" smtClean="0">
                          <a:solidFill>
                            <a:schemeClr val="tx1"/>
                          </a:solidFill>
                          <a:effectLst/>
                          <a:latin typeface="+mn-lt"/>
                          <a:ea typeface="+mn-ea"/>
                          <a:cs typeface="+mn-cs"/>
                        </a:rPr>
                        <a:t>Test plan / strategy document.</a:t>
                      </a:r>
                    </a:p>
                    <a:p>
                      <a:pPr marL="285750" indent="-285750">
                        <a:buFont typeface="Wingdings" panose="05000000000000000000" pitchFamily="2" charset="2"/>
                        <a:buChar char="§"/>
                      </a:pPr>
                      <a:r>
                        <a:rPr lang="fr-FR" sz="1800" kern="1200" smtClean="0">
                          <a:solidFill>
                            <a:schemeClr val="tx1"/>
                          </a:solidFill>
                          <a:effectLst/>
                          <a:latin typeface="+mn-lt"/>
                          <a:ea typeface="+mn-ea"/>
                          <a:cs typeface="+mn-cs"/>
                        </a:rPr>
                        <a:t>Effort estimation document.</a:t>
                      </a:r>
                    </a:p>
                    <a:p>
                      <a:endParaRPr lang="en-US" sz="1800"/>
                    </a:p>
                  </a:txBody>
                  <a:tcPr marL="68580" marR="68580" marT="34290" marB="34290"/>
                </a:tc>
                <a:extLst>
                  <a:ext uri="{0D108BD9-81ED-4DB2-BD59-A6C34878D82A}">
                    <a16:rowId xmlns="" xmlns:a16="http://schemas.microsoft.com/office/drawing/2014/main" val="950585270"/>
                  </a:ext>
                </a:extLst>
              </a:tr>
              <a:tr h="685800">
                <a:tc>
                  <a:txBody>
                    <a:bodyPr/>
                    <a:lstStyle/>
                    <a:p>
                      <a:r>
                        <a:rPr lang="en-US" sz="1800" b="1" smtClean="0">
                          <a:effectLst/>
                        </a:rPr>
                        <a:t>Test Case Development</a:t>
                      </a:r>
                      <a:endParaRPr lang="en-US" sz="1800"/>
                    </a:p>
                  </a:txBody>
                  <a:tcPr marL="68580" marR="68580" marT="34290" marB="34290"/>
                </a:tc>
                <a:tc>
                  <a:txBody>
                    <a:bodyPr/>
                    <a:lstStyle/>
                    <a:p>
                      <a:pPr marL="285750" indent="-285750">
                        <a:buFont typeface="Wingdings" panose="05000000000000000000" pitchFamily="2" charset="2"/>
                        <a:buChar char="§"/>
                      </a:pPr>
                      <a:r>
                        <a:rPr lang="en-US" sz="1800" smtClean="0">
                          <a:effectLst/>
                        </a:rPr>
                        <a:t>Create test cases, automation scripts (if applicable)</a:t>
                      </a:r>
                    </a:p>
                    <a:p>
                      <a:pPr marL="285750" indent="-285750">
                        <a:buFont typeface="Wingdings" panose="05000000000000000000" pitchFamily="2" charset="2"/>
                        <a:buChar char="§"/>
                      </a:pPr>
                      <a:r>
                        <a:rPr lang="en-US" sz="1800" smtClean="0">
                          <a:effectLst/>
                        </a:rPr>
                        <a:t>Review and baseline test cases and scripts </a:t>
                      </a:r>
                    </a:p>
                    <a:p>
                      <a:pPr marL="285750" indent="-285750">
                        <a:buFont typeface="Wingdings" panose="05000000000000000000" pitchFamily="2" charset="2"/>
                        <a:buChar char="§"/>
                      </a:pPr>
                      <a:r>
                        <a:rPr lang="en-US" sz="1800" smtClean="0">
                          <a:effectLst/>
                        </a:rPr>
                        <a:t>Create test data (If Test Environment is available)</a:t>
                      </a:r>
                    </a:p>
                    <a:p>
                      <a:endParaRPr lang="en-US" sz="1800"/>
                    </a:p>
                  </a:txBody>
                  <a:tcPr marL="68580" marR="68580" marT="34290" marB="34290"/>
                </a:tc>
                <a:tc>
                  <a:txBody>
                    <a:bodyPr/>
                    <a:lstStyle/>
                    <a:p>
                      <a:pPr marL="285750" indent="-285750">
                        <a:buFont typeface="Wingdings" panose="05000000000000000000" pitchFamily="2" charset="2"/>
                        <a:buChar char="§"/>
                      </a:pPr>
                      <a:r>
                        <a:rPr lang="en-US" sz="1800" dirty="0" smtClean="0">
                          <a:effectLst/>
                        </a:rPr>
                        <a:t>Test cases/scripts </a:t>
                      </a:r>
                    </a:p>
                    <a:p>
                      <a:pPr marL="285750" indent="-285750">
                        <a:buFont typeface="Wingdings" panose="05000000000000000000" pitchFamily="2" charset="2"/>
                        <a:buChar char="§"/>
                      </a:pPr>
                      <a:r>
                        <a:rPr lang="en-US" sz="1800" dirty="0" smtClean="0">
                          <a:effectLst/>
                        </a:rPr>
                        <a:t>Test data</a:t>
                      </a:r>
                    </a:p>
                    <a:p>
                      <a:endParaRPr lang="en-US" sz="1800" dirty="0"/>
                    </a:p>
                  </a:txBody>
                  <a:tcPr marL="68580" marR="68580" marT="34290" marB="34290"/>
                </a:tc>
                <a:extLst>
                  <a:ext uri="{0D108BD9-81ED-4DB2-BD59-A6C34878D82A}">
                    <a16:rowId xmlns="" xmlns:a16="http://schemas.microsoft.com/office/drawing/2014/main" val="622819251"/>
                  </a:ext>
                </a:extLst>
              </a:tr>
            </a:tbl>
          </a:graphicData>
        </a:graphic>
      </p:graphicFrame>
    </p:spTree>
    <p:extLst>
      <p:ext uri="{BB962C8B-B14F-4D97-AF65-F5344CB8AC3E}">
        <p14:creationId xmlns:p14="http://schemas.microsoft.com/office/powerpoint/2010/main" val="467519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Software Testing Life Cycle</a:t>
            </a:r>
            <a:endParaRPr lang="en-US" smtClean="0"/>
          </a:p>
        </p:txBody>
      </p:sp>
      <p:sp>
        <p:nvSpPr>
          <p:cNvPr id="3" name="Content Placeholder 2"/>
          <p:cNvSpPr>
            <a:spLocks noGrp="1"/>
          </p:cNvSpPr>
          <p:nvPr>
            <p:ph idx="1"/>
          </p:nvPr>
        </p:nvSpPr>
        <p:spPr/>
        <p:txBody>
          <a:bodyPr/>
          <a:lstStyle/>
          <a:p>
            <a:pPr eaLnBrk="1" hangingPunct="1">
              <a:buFont typeface="Wingdings" panose="05000000000000000000" pitchFamily="2" charset="2"/>
              <a:buNone/>
            </a:pPr>
            <a:endParaRPr lang="en-US" smtClean="0"/>
          </a:p>
        </p:txBody>
      </p:sp>
      <p:graphicFrame>
        <p:nvGraphicFramePr>
          <p:cNvPr id="2" name="Table 1"/>
          <p:cNvGraphicFramePr>
            <a:graphicFrameLocks noGrp="1"/>
          </p:cNvGraphicFramePr>
          <p:nvPr>
            <p:extLst>
              <p:ext uri="{D42A27DB-BD31-4B8C-83A1-F6EECF244321}">
                <p14:modId xmlns:p14="http://schemas.microsoft.com/office/powerpoint/2010/main" val="3608619507"/>
              </p:ext>
            </p:extLst>
          </p:nvPr>
        </p:nvGraphicFramePr>
        <p:xfrm>
          <a:off x="2" y="820679"/>
          <a:ext cx="9300395" cy="6858000"/>
        </p:xfrm>
        <a:graphic>
          <a:graphicData uri="http://schemas.openxmlformats.org/drawingml/2006/table">
            <a:tbl>
              <a:tblPr firstRow="1" bandRow="1">
                <a:tableStyleId>{5C22544A-7EE6-4342-B048-85BDC9FD1C3A}</a:tableStyleId>
              </a:tblPr>
              <a:tblGrid>
                <a:gridCol w="1333567">
                  <a:extLst>
                    <a:ext uri="{9D8B030D-6E8A-4147-A177-3AD203B41FA5}">
                      <a16:colId xmlns="" xmlns:a16="http://schemas.microsoft.com/office/drawing/2014/main" val="552269054"/>
                    </a:ext>
                  </a:extLst>
                </a:gridCol>
                <a:gridCol w="5719297">
                  <a:extLst>
                    <a:ext uri="{9D8B030D-6E8A-4147-A177-3AD203B41FA5}">
                      <a16:colId xmlns="" xmlns:a16="http://schemas.microsoft.com/office/drawing/2014/main" val="1977942828"/>
                    </a:ext>
                  </a:extLst>
                </a:gridCol>
                <a:gridCol w="2247531">
                  <a:extLst>
                    <a:ext uri="{9D8B030D-6E8A-4147-A177-3AD203B41FA5}">
                      <a16:colId xmlns="" xmlns:a16="http://schemas.microsoft.com/office/drawing/2014/main" val="652023483"/>
                    </a:ext>
                  </a:extLst>
                </a:gridCol>
              </a:tblGrid>
              <a:tr h="274320">
                <a:tc>
                  <a:txBody>
                    <a:bodyPr/>
                    <a:lstStyle/>
                    <a:p>
                      <a:r>
                        <a:rPr lang="en-US" sz="1800" b="0" dirty="0" smtClean="0"/>
                        <a:t>Phase</a:t>
                      </a:r>
                      <a:endParaRPr lang="en-US" sz="1800" b="0" dirty="0"/>
                    </a:p>
                  </a:txBody>
                  <a:tcPr marL="68580" marR="68580" marT="34290" marB="34290"/>
                </a:tc>
                <a:tc>
                  <a:txBody>
                    <a:bodyPr/>
                    <a:lstStyle/>
                    <a:p>
                      <a:r>
                        <a:rPr lang="en-US" sz="1800" b="0" smtClean="0"/>
                        <a:t>Activity</a:t>
                      </a:r>
                      <a:endParaRPr lang="en-US" sz="1800" b="0"/>
                    </a:p>
                  </a:txBody>
                  <a:tcPr marL="68580" marR="68580" marT="34290" marB="34290"/>
                </a:tc>
                <a:tc>
                  <a:txBody>
                    <a:bodyPr/>
                    <a:lstStyle/>
                    <a:p>
                      <a:r>
                        <a:rPr lang="en-US" sz="1800" b="0" kern="1200" smtClean="0">
                          <a:solidFill>
                            <a:schemeClr val="lt1"/>
                          </a:solidFill>
                          <a:effectLst/>
                          <a:latin typeface="+mn-lt"/>
                          <a:ea typeface="+mn-ea"/>
                          <a:cs typeface="+mn-cs"/>
                        </a:rPr>
                        <a:t>Deliverables</a:t>
                      </a:r>
                      <a:endParaRPr lang="en-US" sz="1100" b="0"/>
                    </a:p>
                  </a:txBody>
                  <a:tcPr marL="68580" marR="68580" marT="34290" marB="34290"/>
                </a:tc>
                <a:extLst>
                  <a:ext uri="{0D108BD9-81ED-4DB2-BD59-A6C34878D82A}">
                    <a16:rowId xmlns="" xmlns:a16="http://schemas.microsoft.com/office/drawing/2014/main" val="1909493721"/>
                  </a:ext>
                </a:extLst>
              </a:tr>
              <a:tr h="480060">
                <a:tc>
                  <a:txBody>
                    <a:bodyPr/>
                    <a:lstStyle/>
                    <a:p>
                      <a:pPr marL="0" algn="l" defTabSz="914400" rtl="0" eaLnBrk="1" latinLnBrk="0" hangingPunct="1"/>
                      <a:r>
                        <a:rPr lang="en-US" sz="1800" b="1" kern="1200" smtClean="0">
                          <a:solidFill>
                            <a:schemeClr val="dk1"/>
                          </a:solidFill>
                          <a:effectLst/>
                          <a:latin typeface="+mn-lt"/>
                          <a:ea typeface="+mn-ea"/>
                          <a:cs typeface="+mn-cs"/>
                        </a:rPr>
                        <a:t>Test Environment</a:t>
                      </a:r>
                      <a:endParaRPr lang="en-US" sz="1800" b="1" kern="1200">
                        <a:solidFill>
                          <a:schemeClr val="dk1"/>
                        </a:solidFill>
                        <a:effectLst/>
                        <a:latin typeface="+mn-lt"/>
                        <a:ea typeface="+mn-ea"/>
                        <a:cs typeface="+mn-cs"/>
                      </a:endParaRPr>
                    </a:p>
                  </a:txBody>
                  <a:tcPr marL="68580" marR="68580" marT="34290" marB="34290"/>
                </a:tc>
                <a:tc>
                  <a:txBody>
                    <a:bodyPr/>
                    <a:lstStyle/>
                    <a:p>
                      <a:pPr marL="285750" indent="-285750" algn="l" defTabSz="914400" rtl="0" eaLnBrk="1" latinLnBrk="0" hangingPunct="1">
                        <a:buFont typeface="Wingdings" panose="05000000000000000000" pitchFamily="2" charset="2"/>
                        <a:buChar char="§"/>
                      </a:pPr>
                      <a:r>
                        <a:rPr lang="en-US" sz="1800" b="0" kern="1200" smtClean="0">
                          <a:solidFill>
                            <a:schemeClr val="dk1"/>
                          </a:solidFill>
                          <a:effectLst/>
                          <a:latin typeface="+mn-lt"/>
                          <a:ea typeface="+mn-ea"/>
                          <a:cs typeface="+mn-cs"/>
                        </a:rPr>
                        <a:t>setup the test environment (server/ client/ network, </a:t>
                      </a:r>
                      <a:r>
                        <a:rPr lang="en-US" sz="1800" b="0" kern="1200" err="1" smtClean="0">
                          <a:solidFill>
                            <a:schemeClr val="dk1"/>
                          </a:solidFill>
                          <a:effectLst/>
                          <a:latin typeface="+mn-lt"/>
                          <a:ea typeface="+mn-ea"/>
                          <a:cs typeface="+mn-cs"/>
                        </a:rPr>
                        <a:t>etc</a:t>
                      </a:r>
                      <a:r>
                        <a:rPr lang="en-US" sz="1800" b="0" kern="1200" smtClean="0">
                          <a:solidFill>
                            <a:schemeClr val="dk1"/>
                          </a:solidFill>
                          <a:effectLst/>
                          <a:latin typeface="+mn-lt"/>
                          <a:ea typeface="+mn-ea"/>
                          <a:cs typeface="+mn-cs"/>
                        </a:rPr>
                        <a:t>) with the goal of replicating the end-users’ environment.</a:t>
                      </a:r>
                      <a:endParaRPr lang="en-US" sz="1800" b="0" kern="1200">
                        <a:solidFill>
                          <a:schemeClr val="dk1"/>
                        </a:solidFill>
                        <a:effectLst/>
                        <a:latin typeface="+mn-lt"/>
                        <a:ea typeface="+mn-ea"/>
                        <a:cs typeface="+mn-cs"/>
                      </a:endParaRPr>
                    </a:p>
                  </a:txBody>
                  <a:tcPr marL="68580" marR="68580" marT="34290" marB="34290"/>
                </a:tc>
                <a:tc>
                  <a:txBody>
                    <a:bodyPr/>
                    <a:lstStyle/>
                    <a:p>
                      <a:pPr marL="285750" indent="-285750">
                        <a:buFont typeface="Wingdings" panose="05000000000000000000" pitchFamily="2" charset="2"/>
                        <a:buChar char="§"/>
                      </a:pPr>
                      <a:r>
                        <a:rPr lang="en-US" sz="1800" b="0" kern="1200" smtClean="0">
                          <a:solidFill>
                            <a:schemeClr val="dk1"/>
                          </a:solidFill>
                          <a:effectLst/>
                          <a:latin typeface="+mn-lt"/>
                          <a:ea typeface="+mn-ea"/>
                          <a:cs typeface="+mn-cs"/>
                        </a:rPr>
                        <a:t>Test Environment</a:t>
                      </a:r>
                      <a:endParaRPr lang="en-US" sz="1100" b="0"/>
                    </a:p>
                  </a:txBody>
                  <a:tcPr marL="68580" marR="68580" marT="34290" marB="34290"/>
                </a:tc>
                <a:extLst>
                  <a:ext uri="{0D108BD9-81ED-4DB2-BD59-A6C34878D82A}">
                    <a16:rowId xmlns="" xmlns:a16="http://schemas.microsoft.com/office/drawing/2014/main" val="3067647816"/>
                  </a:ext>
                </a:extLst>
              </a:tr>
              <a:tr h="1892041">
                <a:tc>
                  <a:txBody>
                    <a:bodyPr/>
                    <a:lstStyle/>
                    <a:p>
                      <a:r>
                        <a:rPr lang="en-US" sz="1800" b="1" smtClean="0"/>
                        <a:t>Test Execution</a:t>
                      </a:r>
                      <a:endParaRPr lang="en-US" sz="1800" b="1"/>
                    </a:p>
                  </a:txBody>
                  <a:tcPr marL="68580" marR="68580" marT="34290" marB="34290"/>
                </a:tc>
                <a:tc>
                  <a:txBody>
                    <a:bodyPr/>
                    <a:lstStyle/>
                    <a:p>
                      <a:pPr marL="285750" indent="-285750">
                        <a:buFont typeface="Wingdings" panose="05000000000000000000" pitchFamily="2" charset="2"/>
                        <a:buChar char="§"/>
                      </a:pPr>
                      <a:r>
                        <a:rPr lang="en-US" sz="1800" b="0" smtClean="0">
                          <a:effectLst/>
                        </a:rPr>
                        <a:t>Execute tests as per plan</a:t>
                      </a:r>
                    </a:p>
                    <a:p>
                      <a:pPr marL="285750" indent="-285750">
                        <a:buFont typeface="Wingdings" panose="05000000000000000000" pitchFamily="2" charset="2"/>
                        <a:buChar char="§"/>
                      </a:pPr>
                      <a:r>
                        <a:rPr lang="en-US" sz="1800" b="0" smtClean="0">
                          <a:effectLst/>
                        </a:rPr>
                        <a:t>Document test results, and log defects for failed cases </a:t>
                      </a:r>
                    </a:p>
                    <a:p>
                      <a:pPr marL="285750" indent="-285750">
                        <a:buFont typeface="Wingdings" panose="05000000000000000000" pitchFamily="2" charset="2"/>
                        <a:buChar char="§"/>
                      </a:pPr>
                      <a:r>
                        <a:rPr lang="en-US" sz="1800" b="0" smtClean="0">
                          <a:effectLst/>
                        </a:rPr>
                        <a:t>Map defects to test cases in RTM </a:t>
                      </a:r>
                    </a:p>
                    <a:p>
                      <a:pPr marL="285750" indent="-285750">
                        <a:buFont typeface="Wingdings" panose="05000000000000000000" pitchFamily="2" charset="2"/>
                        <a:buChar char="§"/>
                      </a:pPr>
                      <a:r>
                        <a:rPr lang="en-US" sz="1800" b="0" smtClean="0">
                          <a:effectLst/>
                        </a:rPr>
                        <a:t>Retest the</a:t>
                      </a:r>
                      <a:r>
                        <a:rPr lang="en-US" sz="1800" b="0" smtClean="0">
                          <a:solidFill>
                            <a:schemeClr val="tx1"/>
                          </a:solidFill>
                          <a:effectLst/>
                          <a:hlinkClick r:id="rId2"/>
                        </a:rPr>
                        <a:t> </a:t>
                      </a:r>
                      <a:r>
                        <a:rPr lang="en-US" sz="1800" b="0" smtClean="0">
                          <a:solidFill>
                            <a:schemeClr val="tx1"/>
                          </a:solidFill>
                          <a:effectLst/>
                        </a:rPr>
                        <a:t>Defect</a:t>
                      </a:r>
                      <a:r>
                        <a:rPr lang="en-US" sz="1800" b="0" baseline="0" smtClean="0">
                          <a:solidFill>
                            <a:schemeClr val="tx1"/>
                          </a:solidFill>
                          <a:effectLst/>
                        </a:rPr>
                        <a:t> fixes</a:t>
                      </a:r>
                      <a:endParaRPr lang="en-US" sz="1800" b="0" smtClean="0">
                        <a:effectLst/>
                      </a:endParaRPr>
                    </a:p>
                    <a:p>
                      <a:pPr marL="285750" indent="-285750">
                        <a:buFont typeface="Wingdings" panose="05000000000000000000" pitchFamily="2" charset="2"/>
                        <a:buChar char="§"/>
                      </a:pPr>
                      <a:r>
                        <a:rPr lang="en-US" sz="1800" b="0" smtClean="0">
                          <a:effectLst/>
                        </a:rPr>
                        <a:t>Track the defects to closure</a:t>
                      </a:r>
                      <a:endParaRPr lang="en-US" sz="1800" b="0"/>
                    </a:p>
                  </a:txBody>
                  <a:tcPr marL="68580" marR="68580" marT="34290" marB="34290"/>
                </a:tc>
                <a:tc>
                  <a:txBody>
                    <a:bodyPr/>
                    <a:lstStyle/>
                    <a:p>
                      <a:pPr marL="285750" indent="-285750">
                        <a:buFont typeface="Wingdings" panose="05000000000000000000" pitchFamily="2" charset="2"/>
                        <a:buChar char="§"/>
                      </a:pPr>
                      <a:r>
                        <a:rPr lang="en-US" sz="1800" b="0" smtClean="0">
                          <a:effectLst/>
                        </a:rPr>
                        <a:t>Completed RTM with execution status </a:t>
                      </a:r>
                    </a:p>
                    <a:p>
                      <a:pPr marL="285750" indent="-285750">
                        <a:buFont typeface="Wingdings" panose="05000000000000000000" pitchFamily="2" charset="2"/>
                        <a:buChar char="§"/>
                      </a:pPr>
                      <a:r>
                        <a:rPr lang="en-US" sz="1800" b="0" smtClean="0">
                          <a:effectLst/>
                        </a:rPr>
                        <a:t>Test cases updated with results </a:t>
                      </a:r>
                    </a:p>
                    <a:p>
                      <a:pPr marL="285750" indent="-285750">
                        <a:buFont typeface="Wingdings" panose="05000000000000000000" pitchFamily="2" charset="2"/>
                        <a:buChar char="§"/>
                      </a:pPr>
                      <a:r>
                        <a:rPr lang="en-US" sz="1800" b="0" smtClean="0">
                          <a:effectLst/>
                        </a:rPr>
                        <a:t>Defect reports</a:t>
                      </a:r>
                    </a:p>
                    <a:p>
                      <a:pPr marL="171450" indent="-171450">
                        <a:buFont typeface="Wingdings" panose="05000000000000000000" pitchFamily="2" charset="2"/>
                        <a:buChar char="§"/>
                      </a:pPr>
                      <a:endParaRPr lang="en-US" sz="1800" b="0"/>
                    </a:p>
                  </a:txBody>
                  <a:tcPr marL="68580" marR="68580" marT="34290" marB="34290"/>
                </a:tc>
                <a:extLst>
                  <a:ext uri="{0D108BD9-81ED-4DB2-BD59-A6C34878D82A}">
                    <a16:rowId xmlns="" xmlns:a16="http://schemas.microsoft.com/office/drawing/2014/main" val="950585270"/>
                  </a:ext>
                </a:extLst>
              </a:tr>
              <a:tr h="1673930">
                <a:tc>
                  <a:txBody>
                    <a:bodyPr/>
                    <a:lstStyle/>
                    <a:p>
                      <a:r>
                        <a:rPr lang="en-US" sz="1800" b="1" smtClean="0">
                          <a:effectLst/>
                        </a:rPr>
                        <a:t>Test Cycle Closure</a:t>
                      </a:r>
                      <a:endParaRPr lang="en-US" sz="1800" b="1"/>
                    </a:p>
                  </a:txBody>
                  <a:tcPr marL="68580" marR="68580" marT="34290" marB="34290"/>
                </a:tc>
                <a:tc>
                  <a:txBody>
                    <a:bodyPr/>
                    <a:lstStyle/>
                    <a:p>
                      <a:pPr marL="285750" indent="-285750">
                        <a:buFont typeface="Wingdings" panose="05000000000000000000" pitchFamily="2" charset="2"/>
                        <a:buChar char="§"/>
                      </a:pPr>
                      <a:r>
                        <a:rPr lang="en-US" sz="1800" b="0" dirty="0" smtClean="0">
                          <a:effectLst/>
                        </a:rPr>
                        <a:t>Evaluate cycle completion criteria based on Time, Test coverage,Cost,Software,Critical Business Objectives , Quality</a:t>
                      </a:r>
                    </a:p>
                    <a:p>
                      <a:pPr marL="285750" indent="-285750">
                        <a:buFont typeface="Wingdings" panose="05000000000000000000" pitchFamily="2" charset="2"/>
                        <a:buChar char="§"/>
                      </a:pPr>
                      <a:r>
                        <a:rPr lang="en-US" sz="1800" b="0" dirty="0" smtClean="0">
                          <a:effectLst/>
                        </a:rPr>
                        <a:t>Prepare test metrics based on the above parameters. </a:t>
                      </a:r>
                    </a:p>
                    <a:p>
                      <a:pPr marL="285750" indent="-285750">
                        <a:buFont typeface="Wingdings" panose="05000000000000000000" pitchFamily="2" charset="2"/>
                        <a:buChar char="§"/>
                      </a:pPr>
                      <a:r>
                        <a:rPr lang="en-US" sz="1800" b="0" dirty="0" smtClean="0">
                          <a:effectLst/>
                        </a:rPr>
                        <a:t>Document the learning out of the project </a:t>
                      </a:r>
                    </a:p>
                    <a:p>
                      <a:pPr marL="285750" indent="-285750">
                        <a:buFont typeface="Wingdings" panose="05000000000000000000" pitchFamily="2" charset="2"/>
                        <a:buChar char="§"/>
                      </a:pPr>
                      <a:r>
                        <a:rPr lang="en-US" sz="1800" b="0" dirty="0" smtClean="0">
                          <a:effectLst/>
                        </a:rPr>
                        <a:t>Prepare Test closure report </a:t>
                      </a:r>
                    </a:p>
                    <a:p>
                      <a:pPr marL="285750" indent="-285750">
                        <a:buFont typeface="Wingdings" panose="05000000000000000000" pitchFamily="2" charset="2"/>
                        <a:buChar char="§"/>
                      </a:pPr>
                      <a:r>
                        <a:rPr lang="en-US" sz="1800" b="0" dirty="0" smtClean="0">
                          <a:effectLst/>
                        </a:rPr>
                        <a:t>Qualitative and quantitative reporting of quality of the work product to the customer. </a:t>
                      </a:r>
                    </a:p>
                    <a:p>
                      <a:pPr marL="285750" indent="-285750">
                        <a:buFont typeface="Wingdings" panose="05000000000000000000" pitchFamily="2" charset="2"/>
                        <a:buChar char="§"/>
                      </a:pPr>
                      <a:r>
                        <a:rPr lang="en-US" sz="1800" b="0" dirty="0" smtClean="0">
                          <a:effectLst/>
                        </a:rPr>
                        <a:t>Test result analysis to find out the defect distribution by type and severity.</a:t>
                      </a:r>
                    </a:p>
                    <a:p>
                      <a:pPr marL="171450" indent="-171450">
                        <a:buFont typeface="Wingdings" panose="05000000000000000000" pitchFamily="2" charset="2"/>
                        <a:buChar char="§"/>
                      </a:pPr>
                      <a:endParaRPr lang="en-US" sz="1800" b="0" dirty="0"/>
                    </a:p>
                  </a:txBody>
                  <a:tcPr marL="68580" marR="68580" marT="34290" marB="34290"/>
                </a:tc>
                <a:tc>
                  <a:txBody>
                    <a:bodyPr/>
                    <a:lstStyle/>
                    <a:p>
                      <a:r>
                        <a:rPr lang="en-US" sz="1800" b="0" dirty="0" smtClean="0">
                          <a:effectLst/>
                        </a:rPr>
                        <a:t>Test Closure report </a:t>
                      </a:r>
                    </a:p>
                    <a:p>
                      <a:r>
                        <a:rPr lang="en-US" sz="1800" b="0" dirty="0" smtClean="0">
                          <a:effectLst/>
                        </a:rPr>
                        <a:t>Test metrics</a:t>
                      </a:r>
                    </a:p>
                    <a:p>
                      <a:endParaRPr lang="en-US" sz="1800" b="0" dirty="0"/>
                    </a:p>
                  </a:txBody>
                  <a:tcPr marL="68580" marR="68580" marT="34290" marB="34290"/>
                </a:tc>
                <a:extLst>
                  <a:ext uri="{0D108BD9-81ED-4DB2-BD59-A6C34878D82A}">
                    <a16:rowId xmlns="" xmlns:a16="http://schemas.microsoft.com/office/drawing/2014/main" val="622819251"/>
                  </a:ext>
                </a:extLst>
              </a:tr>
            </a:tbl>
          </a:graphicData>
        </a:graphic>
      </p:graphicFrame>
    </p:spTree>
    <p:extLst>
      <p:ext uri="{BB962C8B-B14F-4D97-AF65-F5344CB8AC3E}">
        <p14:creationId xmlns:p14="http://schemas.microsoft.com/office/powerpoint/2010/main" val="2284660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sz="1800" dirty="0" smtClean="0"/>
              <a:t>SDLC</a:t>
            </a:r>
            <a:endParaRPr lang="en-US" sz="1800" dirty="0"/>
          </a:p>
          <a:p>
            <a:pPr marL="285750" indent="-285750">
              <a:buFont typeface="Wingdings" panose="05000000000000000000" pitchFamily="2" charset="2"/>
              <a:buChar char="§"/>
            </a:pPr>
            <a:r>
              <a:rPr lang="en-US" sz="1800" b="0" dirty="0"/>
              <a:t>SDLC is Software Development Life Cycle. It is the sequence of activities carried out by Developers to design and develop high-quality software. </a:t>
            </a:r>
          </a:p>
          <a:p>
            <a:pPr marL="285750" indent="-285750">
              <a:buFont typeface="Wingdings" panose="05000000000000000000" pitchFamily="2" charset="2"/>
              <a:buChar char="§"/>
            </a:pPr>
            <a:r>
              <a:rPr lang="en-US" sz="1800" b="0" dirty="0"/>
              <a:t>Though SDLC uses the term ‘Development’, it does not involve just coding tasks done by developers but also incorporates the tasks contributed by testers and stakeholders. </a:t>
            </a:r>
          </a:p>
          <a:p>
            <a:pPr marL="285750" indent="-285750">
              <a:buFont typeface="Wingdings" panose="05000000000000000000" pitchFamily="2" charset="2"/>
              <a:buChar char="§"/>
            </a:pPr>
            <a:r>
              <a:rPr lang="en-US" sz="1800" b="0" dirty="0"/>
              <a:t>In SDLC, test cases are created. </a:t>
            </a:r>
          </a:p>
          <a:p>
            <a:r>
              <a:rPr lang="en-US" sz="1800" dirty="0" smtClean="0"/>
              <a:t>STLC</a:t>
            </a:r>
            <a:endParaRPr lang="en-US" sz="1800" dirty="0"/>
          </a:p>
          <a:p>
            <a:pPr marL="285750" indent="-285750">
              <a:buFont typeface="Wingdings" panose="05000000000000000000" pitchFamily="2" charset="2"/>
              <a:buChar char="§"/>
            </a:pPr>
            <a:r>
              <a:rPr lang="en-US" sz="1800" b="0" dirty="0"/>
              <a:t>STLC is Software Testing Life Cycle. It consists of series of activities carried out by Testers methodologically to test your software product. </a:t>
            </a:r>
          </a:p>
          <a:p>
            <a:pPr marL="285750" indent="-285750">
              <a:buFont typeface="Wingdings" panose="05000000000000000000" pitchFamily="2" charset="2"/>
              <a:buChar char="§"/>
            </a:pPr>
            <a:r>
              <a:rPr lang="en-US" sz="1800" b="0" dirty="0"/>
              <a:t>Though STLC uses the term “testing” it does not involve just testers, at some instances, they have to involve developers as well.</a:t>
            </a:r>
          </a:p>
          <a:p>
            <a:endParaRPr lang="en-US" dirty="0"/>
          </a:p>
        </p:txBody>
      </p:sp>
    </p:spTree>
    <p:extLst>
      <p:ext uri="{BB962C8B-B14F-4D97-AF65-F5344CB8AC3E}">
        <p14:creationId xmlns:p14="http://schemas.microsoft.com/office/powerpoint/2010/main" val="1711090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Version Control and Revision History</a:t>
            </a:r>
          </a:p>
        </p:txBody>
      </p:sp>
      <p:graphicFrame>
        <p:nvGraphicFramePr>
          <p:cNvPr id="9" name="Table 8"/>
          <p:cNvGraphicFramePr>
            <a:graphicFrameLocks noGrp="1"/>
          </p:cNvGraphicFramePr>
          <p:nvPr>
            <p:extLst>
              <p:ext uri="{D42A27DB-BD31-4B8C-83A1-F6EECF244321}">
                <p14:modId xmlns:p14="http://schemas.microsoft.com/office/powerpoint/2010/main" val="2452115934"/>
              </p:ext>
            </p:extLst>
          </p:nvPr>
        </p:nvGraphicFramePr>
        <p:xfrm>
          <a:off x="1609726" y="1524000"/>
          <a:ext cx="6036468" cy="1574602"/>
        </p:xfrm>
        <a:graphic>
          <a:graphicData uri="http://schemas.openxmlformats.org/drawingml/2006/table">
            <a:tbl>
              <a:tblPr firstRow="1" bandRow="1">
                <a:tableStyleId>{5C22544A-7EE6-4342-B048-85BDC9FD1C3A}</a:tableStyleId>
              </a:tblPr>
              <a:tblGrid>
                <a:gridCol w="2012156">
                  <a:extLst>
                    <a:ext uri="{9D8B030D-6E8A-4147-A177-3AD203B41FA5}">
                      <a16:colId xmlns="" xmlns:a16="http://schemas.microsoft.com/office/drawing/2014/main" val="20000"/>
                    </a:ext>
                  </a:extLst>
                </a:gridCol>
                <a:gridCol w="2012156">
                  <a:extLst>
                    <a:ext uri="{9D8B030D-6E8A-4147-A177-3AD203B41FA5}">
                      <a16:colId xmlns="" xmlns:a16="http://schemas.microsoft.com/office/drawing/2014/main" val="20001"/>
                    </a:ext>
                  </a:extLst>
                </a:gridCol>
                <a:gridCol w="2012156">
                  <a:extLst>
                    <a:ext uri="{9D8B030D-6E8A-4147-A177-3AD203B41FA5}">
                      <a16:colId xmlns="" xmlns:a16="http://schemas.microsoft.com/office/drawing/2014/main" val="20002"/>
                    </a:ext>
                  </a:extLst>
                </a:gridCol>
              </a:tblGrid>
              <a:tr h="361491">
                <a:tc>
                  <a:txBody>
                    <a:bodyPr/>
                    <a:lstStyle/>
                    <a:p>
                      <a:endParaRPr lang="en-US" sz="800" b="1"/>
                    </a:p>
                  </a:txBody>
                  <a:tcPr marL="51433" marR="51433" marT="25710" marB="25710"/>
                </a:tc>
                <a:tc>
                  <a:txBody>
                    <a:bodyPr/>
                    <a:lstStyle/>
                    <a:p>
                      <a:pPr algn="ctr"/>
                      <a:r>
                        <a:rPr lang="en-US" sz="800" smtClean="0"/>
                        <a:t>Name</a:t>
                      </a:r>
                      <a:endParaRPr lang="en-US" sz="800"/>
                    </a:p>
                  </a:txBody>
                  <a:tcPr marL="51433" marR="51433" marT="25710" marB="25710"/>
                </a:tc>
                <a:tc>
                  <a:txBody>
                    <a:bodyPr/>
                    <a:lstStyle/>
                    <a:p>
                      <a:pPr algn="ctr"/>
                      <a:r>
                        <a:rPr lang="en-US" sz="800" smtClean="0"/>
                        <a:t>Date</a:t>
                      </a:r>
                      <a:endParaRPr lang="en-US" sz="800"/>
                    </a:p>
                  </a:txBody>
                  <a:tcPr marL="51433" marR="51433" marT="25710" marB="25710"/>
                </a:tc>
                <a:extLst>
                  <a:ext uri="{0D108BD9-81ED-4DB2-BD59-A6C34878D82A}">
                    <a16:rowId xmlns="" xmlns:a16="http://schemas.microsoft.com/office/drawing/2014/main" val="10000"/>
                  </a:ext>
                </a:extLst>
              </a:tr>
              <a:tr h="490129">
                <a:tc>
                  <a:txBody>
                    <a:bodyPr/>
                    <a:lstStyle/>
                    <a:p>
                      <a:pPr algn="ctr"/>
                      <a:r>
                        <a:rPr lang="en-US" sz="800" b="1" smtClean="0">
                          <a:solidFill>
                            <a:schemeClr val="bg1"/>
                          </a:solidFill>
                        </a:rPr>
                        <a:t>Prepared</a:t>
                      </a:r>
                      <a:r>
                        <a:rPr lang="en-US" sz="800" b="1" baseline="0" smtClean="0">
                          <a:solidFill>
                            <a:schemeClr val="bg1"/>
                          </a:solidFill>
                        </a:rPr>
                        <a:t> By</a:t>
                      </a:r>
                      <a:endParaRPr lang="en-US" sz="800" b="1">
                        <a:solidFill>
                          <a:schemeClr val="bg1"/>
                        </a:solidFill>
                      </a:endParaRPr>
                    </a:p>
                  </a:txBody>
                  <a:tcPr marL="51433" marR="51433" marT="25710" marB="25710">
                    <a:solidFill>
                      <a:schemeClr val="accent1"/>
                    </a:solidFill>
                  </a:tcPr>
                </a:tc>
                <a:tc>
                  <a:txBody>
                    <a:bodyPr/>
                    <a:lstStyle/>
                    <a:p>
                      <a:pPr algn="ctr"/>
                      <a:r>
                        <a:rPr lang="en-US" sz="800" smtClean="0"/>
                        <a:t>Manisha</a:t>
                      </a:r>
                      <a:r>
                        <a:rPr lang="en-US" sz="800" baseline="0" smtClean="0"/>
                        <a:t> Mane</a:t>
                      </a:r>
                      <a:endParaRPr lang="en-US" sz="800"/>
                    </a:p>
                  </a:txBody>
                  <a:tcPr marL="51435" marR="51435" marT="25718" marB="25718"/>
                </a:tc>
                <a:tc>
                  <a:txBody>
                    <a:bodyPr/>
                    <a:lstStyle/>
                    <a:p>
                      <a:pPr algn="ctr"/>
                      <a:endParaRPr lang="en-US" sz="800"/>
                    </a:p>
                  </a:txBody>
                  <a:tcPr marL="51435" marR="51435" marT="25718" marB="25718"/>
                </a:tc>
                <a:extLst>
                  <a:ext uri="{0D108BD9-81ED-4DB2-BD59-A6C34878D82A}">
                    <a16:rowId xmlns="" xmlns:a16="http://schemas.microsoft.com/office/drawing/2014/main" val="10001"/>
                  </a:ext>
                </a:extLst>
              </a:tr>
              <a:tr h="361491">
                <a:tc>
                  <a:txBody>
                    <a:bodyPr/>
                    <a:lstStyle/>
                    <a:p>
                      <a:pPr algn="ctr"/>
                      <a:r>
                        <a:rPr lang="en-US" sz="800" b="1" smtClean="0">
                          <a:solidFill>
                            <a:schemeClr val="bg1"/>
                          </a:solidFill>
                        </a:rPr>
                        <a:t>Reviewed</a:t>
                      </a:r>
                      <a:r>
                        <a:rPr lang="en-US" sz="800" b="1" baseline="0" smtClean="0">
                          <a:solidFill>
                            <a:schemeClr val="bg1"/>
                          </a:solidFill>
                        </a:rPr>
                        <a:t> By</a:t>
                      </a:r>
                      <a:endParaRPr lang="en-US" sz="800" b="1">
                        <a:solidFill>
                          <a:schemeClr val="bg1"/>
                        </a:solidFill>
                      </a:endParaRPr>
                    </a:p>
                  </a:txBody>
                  <a:tcPr marL="51433" marR="51433" marT="25710" marB="25710">
                    <a:solidFill>
                      <a:schemeClr val="accent1"/>
                    </a:solidFill>
                  </a:tcPr>
                </a:tc>
                <a:tc>
                  <a:txBody>
                    <a:bodyPr/>
                    <a:lstStyle/>
                    <a:p>
                      <a:pPr algn="ctr"/>
                      <a:r>
                        <a:rPr lang="en-US" sz="800" smtClean="0"/>
                        <a:t>Karthika</a:t>
                      </a:r>
                      <a:endParaRPr lang="en-US" sz="800"/>
                    </a:p>
                  </a:txBody>
                  <a:tcPr marL="51435" marR="51435" marT="25718" marB="25718"/>
                </a:tc>
                <a:tc>
                  <a:txBody>
                    <a:bodyPr/>
                    <a:lstStyle/>
                    <a:p>
                      <a:pPr algn="ctr"/>
                      <a:r>
                        <a:rPr lang="en-US" sz="800" smtClean="0"/>
                        <a:t>29-06-2018</a:t>
                      </a:r>
                      <a:endParaRPr lang="en-US" sz="800"/>
                    </a:p>
                  </a:txBody>
                  <a:tcPr marL="51435" marR="51435" marT="25718" marB="25718"/>
                </a:tc>
                <a:extLst>
                  <a:ext uri="{0D108BD9-81ED-4DB2-BD59-A6C34878D82A}">
                    <a16:rowId xmlns="" xmlns:a16="http://schemas.microsoft.com/office/drawing/2014/main" val="10002"/>
                  </a:ext>
                </a:extLst>
              </a:tr>
              <a:tr h="361491">
                <a:tc>
                  <a:txBody>
                    <a:bodyPr/>
                    <a:lstStyle/>
                    <a:p>
                      <a:pPr algn="ctr"/>
                      <a:r>
                        <a:rPr lang="en-US" sz="800" b="1" smtClean="0">
                          <a:solidFill>
                            <a:schemeClr val="bg1"/>
                          </a:solidFill>
                        </a:rPr>
                        <a:t>Approved By </a:t>
                      </a:r>
                      <a:endParaRPr lang="en-US" sz="800" b="1">
                        <a:solidFill>
                          <a:schemeClr val="bg1"/>
                        </a:solidFill>
                      </a:endParaRPr>
                    </a:p>
                  </a:txBody>
                  <a:tcPr marL="51433" marR="51433" marT="25710" marB="25710">
                    <a:solidFill>
                      <a:schemeClr val="accent1"/>
                    </a:solidFill>
                  </a:tcPr>
                </a:tc>
                <a:tc>
                  <a:txBody>
                    <a:bodyPr/>
                    <a:lstStyle/>
                    <a:p>
                      <a:pPr algn="ctr"/>
                      <a:endParaRPr lang="en-US" sz="800"/>
                    </a:p>
                  </a:txBody>
                  <a:tcPr marL="51435" marR="51435" marT="25718" marB="25718"/>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800" smtClean="0"/>
                    </a:p>
                  </a:txBody>
                  <a:tcPr marL="51435" marR="51435" marT="25718" marB="25718"/>
                </a:tc>
                <a:extLst>
                  <a:ext uri="{0D108BD9-81ED-4DB2-BD59-A6C34878D82A}">
                    <a16:rowId xmlns=""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96629845"/>
              </p:ext>
            </p:extLst>
          </p:nvPr>
        </p:nvGraphicFramePr>
        <p:xfrm>
          <a:off x="1612106" y="3215879"/>
          <a:ext cx="6034088" cy="547143"/>
        </p:xfrm>
        <a:graphic>
          <a:graphicData uri="http://schemas.openxmlformats.org/drawingml/2006/table">
            <a:tbl>
              <a:tblPr firstRow="1" bandRow="1">
                <a:tableStyleId>{5C22544A-7EE6-4342-B048-85BDC9FD1C3A}</a:tableStyleId>
              </a:tblPr>
              <a:tblGrid>
                <a:gridCol w="1508522">
                  <a:extLst>
                    <a:ext uri="{9D8B030D-6E8A-4147-A177-3AD203B41FA5}">
                      <a16:colId xmlns="" xmlns:a16="http://schemas.microsoft.com/office/drawing/2014/main" val="20000"/>
                    </a:ext>
                  </a:extLst>
                </a:gridCol>
                <a:gridCol w="1508522">
                  <a:extLst>
                    <a:ext uri="{9D8B030D-6E8A-4147-A177-3AD203B41FA5}">
                      <a16:colId xmlns="" xmlns:a16="http://schemas.microsoft.com/office/drawing/2014/main" val="20001"/>
                    </a:ext>
                  </a:extLst>
                </a:gridCol>
                <a:gridCol w="1508522">
                  <a:extLst>
                    <a:ext uri="{9D8B030D-6E8A-4147-A177-3AD203B41FA5}">
                      <a16:colId xmlns="" xmlns:a16="http://schemas.microsoft.com/office/drawing/2014/main" val="20002"/>
                    </a:ext>
                  </a:extLst>
                </a:gridCol>
                <a:gridCol w="1508522">
                  <a:extLst>
                    <a:ext uri="{9D8B030D-6E8A-4147-A177-3AD203B41FA5}">
                      <a16:colId xmlns="" xmlns:a16="http://schemas.microsoft.com/office/drawing/2014/main" val="20003"/>
                    </a:ext>
                  </a:extLst>
                </a:gridCol>
              </a:tblGrid>
              <a:tr h="0">
                <a:tc>
                  <a:txBody>
                    <a:bodyPr/>
                    <a:lstStyle/>
                    <a:p>
                      <a:pPr algn="ctr"/>
                      <a:r>
                        <a:rPr lang="en-US" sz="800" smtClean="0"/>
                        <a:t>Version No.</a:t>
                      </a:r>
                      <a:endParaRPr lang="en-US" sz="800"/>
                    </a:p>
                  </a:txBody>
                  <a:tcPr marL="51428" marR="51428" marT="25721" marB="25721"/>
                </a:tc>
                <a:tc>
                  <a:txBody>
                    <a:bodyPr/>
                    <a:lstStyle/>
                    <a:p>
                      <a:pPr algn="ctr"/>
                      <a:r>
                        <a:rPr lang="en-US" sz="800" smtClean="0"/>
                        <a:t>Date</a:t>
                      </a:r>
                      <a:endParaRPr lang="en-US" sz="800"/>
                    </a:p>
                  </a:txBody>
                  <a:tcPr marL="51428" marR="51428" marT="25721" marB="25721"/>
                </a:tc>
                <a:tc>
                  <a:txBody>
                    <a:bodyPr/>
                    <a:lstStyle/>
                    <a:p>
                      <a:pPr algn="ctr"/>
                      <a:r>
                        <a:rPr lang="en-US" sz="800" smtClean="0"/>
                        <a:t>Affected</a:t>
                      </a:r>
                      <a:r>
                        <a:rPr lang="en-US" sz="800" baseline="0" smtClean="0"/>
                        <a:t> Sections</a:t>
                      </a:r>
                      <a:endParaRPr lang="en-US" sz="800"/>
                    </a:p>
                  </a:txBody>
                  <a:tcPr marL="51428" marR="51428" marT="25721" marB="25721"/>
                </a:tc>
                <a:tc>
                  <a:txBody>
                    <a:bodyPr/>
                    <a:lstStyle/>
                    <a:p>
                      <a:pPr algn="ctr"/>
                      <a:r>
                        <a:rPr lang="en-US" sz="800" smtClean="0"/>
                        <a:t>Highlights</a:t>
                      </a:r>
                      <a:endParaRPr lang="en-US" sz="800"/>
                    </a:p>
                  </a:txBody>
                  <a:tcPr marL="51428" marR="51428" marT="25721" marB="25721"/>
                </a:tc>
                <a:extLst>
                  <a:ext uri="{0D108BD9-81ED-4DB2-BD59-A6C34878D82A}">
                    <a16:rowId xmlns="" xmlns:a16="http://schemas.microsoft.com/office/drawing/2014/main" val="10000"/>
                  </a:ext>
                </a:extLst>
              </a:tr>
              <a:tr h="373781">
                <a:tc>
                  <a:txBody>
                    <a:bodyPr/>
                    <a:lstStyle/>
                    <a:p>
                      <a:pPr algn="ctr"/>
                      <a:r>
                        <a:rPr lang="en-US" sz="800" smtClean="0"/>
                        <a:t>1.0.0</a:t>
                      </a:r>
                      <a:endParaRPr lang="en-US" sz="800"/>
                    </a:p>
                  </a:txBody>
                  <a:tcPr marL="51435" marR="51435" marT="25718" marB="25718"/>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smtClean="0"/>
                        <a:t>25-10-2017</a:t>
                      </a:r>
                    </a:p>
                  </a:txBody>
                  <a:tcPr marL="51435" marR="51435" marT="25718" marB="25718"/>
                </a:tc>
                <a:tc>
                  <a:txBody>
                    <a:bodyPr/>
                    <a:lstStyle/>
                    <a:p>
                      <a:pPr algn="ctr"/>
                      <a:r>
                        <a:rPr lang="en-US" sz="800" smtClean="0"/>
                        <a:t>ALL</a:t>
                      </a:r>
                      <a:endParaRPr lang="en-US" sz="800"/>
                    </a:p>
                  </a:txBody>
                  <a:tcPr marL="51435" marR="51435" marT="25718" marB="25718"/>
                </a:tc>
                <a:tc>
                  <a:txBody>
                    <a:bodyPr/>
                    <a:lstStyle/>
                    <a:p>
                      <a:pPr algn="ctr"/>
                      <a:endParaRPr lang="en-US" sz="800"/>
                    </a:p>
                  </a:txBody>
                  <a:tcPr marL="51435" marR="51435" marT="25718" marB="25718"/>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32441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QA,QC and Testing</a:t>
            </a:r>
            <a:endParaRPr lang="en-US"/>
          </a:p>
        </p:txBody>
      </p:sp>
      <p:sp>
        <p:nvSpPr>
          <p:cNvPr id="3" name="Text Placeholder 2"/>
          <p:cNvSpPr>
            <a:spLocks noGrp="1"/>
          </p:cNvSpPr>
          <p:nvPr>
            <p:ph type="body" sz="quarter" idx="11"/>
          </p:nvPr>
        </p:nvSpPr>
        <p:spPr>
          <a:xfrm>
            <a:off x="185738" y="830618"/>
            <a:ext cx="8716518" cy="4992624"/>
          </a:xfrm>
        </p:spPr>
        <p:txBody>
          <a:bodyPr/>
          <a:lstStyle/>
          <a:p>
            <a:r>
              <a:rPr lang="en-US" sz="1800" b="0"/>
              <a:t>Most people get confused when it comes to pin down the differences among Quality Assurance, Quality Control, and </a:t>
            </a:r>
            <a:r>
              <a:rPr lang="en-US" sz="1800" b="0" smtClean="0"/>
              <a:t>Testing</a:t>
            </a:r>
          </a:p>
          <a:p>
            <a:r>
              <a:rPr lang="en-US" sz="1800" b="0"/>
              <a:t>The following table lists the points that differentiate QA, QC, and Testing</a:t>
            </a:r>
            <a:r>
              <a:rPr lang="en-US" sz="1800" b="0" smtClean="0"/>
              <a:t>.</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08991141"/>
              </p:ext>
            </p:extLst>
          </p:nvPr>
        </p:nvGraphicFramePr>
        <p:xfrm>
          <a:off x="185294" y="1905000"/>
          <a:ext cx="8716962" cy="3840480"/>
        </p:xfrm>
        <a:graphic>
          <a:graphicData uri="http://schemas.openxmlformats.org/drawingml/2006/table">
            <a:tbl>
              <a:tblPr/>
              <a:tblGrid>
                <a:gridCol w="2905654">
                  <a:extLst>
                    <a:ext uri="{9D8B030D-6E8A-4147-A177-3AD203B41FA5}">
                      <a16:colId xmlns="" xmlns:a16="http://schemas.microsoft.com/office/drawing/2014/main" val="3381090172"/>
                    </a:ext>
                  </a:extLst>
                </a:gridCol>
                <a:gridCol w="2905654">
                  <a:extLst>
                    <a:ext uri="{9D8B030D-6E8A-4147-A177-3AD203B41FA5}">
                      <a16:colId xmlns="" xmlns:a16="http://schemas.microsoft.com/office/drawing/2014/main" val="3588072804"/>
                    </a:ext>
                  </a:extLst>
                </a:gridCol>
                <a:gridCol w="2905654">
                  <a:extLst>
                    <a:ext uri="{9D8B030D-6E8A-4147-A177-3AD203B41FA5}">
                      <a16:colId xmlns="" xmlns:a16="http://schemas.microsoft.com/office/drawing/2014/main" val="3091212856"/>
                    </a:ext>
                  </a:extLst>
                </a:gridCol>
              </a:tblGrid>
              <a:tr h="0">
                <a:tc>
                  <a:txBody>
                    <a:bodyPr/>
                    <a:lstStyle/>
                    <a:p>
                      <a:r>
                        <a:rPr lang="en-US"/>
                        <a:t>Quality Assurance</a:t>
                      </a:r>
                    </a:p>
                  </a:txBody>
                  <a:tcPr anchor="ctr">
                    <a:lnL>
                      <a:noFill/>
                    </a:lnL>
                    <a:lnR>
                      <a:noFill/>
                    </a:lnR>
                    <a:lnT>
                      <a:noFill/>
                    </a:lnT>
                    <a:lnB>
                      <a:noFill/>
                    </a:lnB>
                  </a:tcPr>
                </a:tc>
                <a:tc>
                  <a:txBody>
                    <a:bodyPr/>
                    <a:lstStyle/>
                    <a:p>
                      <a:r>
                        <a:rPr lang="en-US"/>
                        <a:t>Quality Control</a:t>
                      </a:r>
                    </a:p>
                  </a:txBody>
                  <a:tcPr anchor="ctr">
                    <a:lnL>
                      <a:noFill/>
                    </a:lnL>
                    <a:lnR>
                      <a:noFill/>
                    </a:lnR>
                    <a:lnT>
                      <a:noFill/>
                    </a:lnT>
                    <a:lnB>
                      <a:noFill/>
                    </a:lnB>
                  </a:tcPr>
                </a:tc>
                <a:tc>
                  <a:txBody>
                    <a:bodyPr/>
                    <a:lstStyle/>
                    <a:p>
                      <a:r>
                        <a:rPr lang="en-US"/>
                        <a:t>Testing</a:t>
                      </a:r>
                    </a:p>
                  </a:txBody>
                  <a:tcPr anchor="ctr">
                    <a:lnL>
                      <a:noFill/>
                    </a:lnL>
                    <a:lnR>
                      <a:noFill/>
                    </a:lnR>
                    <a:lnT>
                      <a:noFill/>
                    </a:lnT>
                    <a:lnB>
                      <a:noFill/>
                    </a:lnB>
                  </a:tcPr>
                </a:tc>
                <a:extLst>
                  <a:ext uri="{0D108BD9-81ED-4DB2-BD59-A6C34878D82A}">
                    <a16:rowId xmlns="" xmlns:a16="http://schemas.microsoft.com/office/drawing/2014/main" val="3118229676"/>
                  </a:ext>
                </a:extLst>
              </a:tr>
              <a:tr h="0">
                <a:tc>
                  <a:txBody>
                    <a:bodyPr/>
                    <a:lstStyle/>
                    <a:p>
                      <a:r>
                        <a:rPr lang="en-US"/>
                        <a:t>QA includes activities that ensure the implementation of processes, procedures and standards in context to verification of developed software and intended requirements.</a:t>
                      </a:r>
                    </a:p>
                  </a:txBody>
                  <a:tcPr anchor="ctr">
                    <a:lnL>
                      <a:noFill/>
                    </a:lnL>
                    <a:lnR>
                      <a:noFill/>
                    </a:lnR>
                    <a:lnT>
                      <a:noFill/>
                    </a:lnT>
                    <a:lnB>
                      <a:noFill/>
                    </a:lnB>
                  </a:tcPr>
                </a:tc>
                <a:tc>
                  <a:txBody>
                    <a:bodyPr/>
                    <a:lstStyle/>
                    <a:p>
                      <a:r>
                        <a:rPr lang="en-US"/>
                        <a:t>It includes activities that ensure the verification of a developed software with respect to documented (or not in some cases) requirements.</a:t>
                      </a:r>
                    </a:p>
                  </a:txBody>
                  <a:tcPr anchor="ctr">
                    <a:lnL>
                      <a:noFill/>
                    </a:lnL>
                    <a:lnR>
                      <a:noFill/>
                    </a:lnR>
                    <a:lnT>
                      <a:noFill/>
                    </a:lnT>
                    <a:lnB>
                      <a:noFill/>
                    </a:lnB>
                  </a:tcPr>
                </a:tc>
                <a:tc>
                  <a:txBody>
                    <a:bodyPr/>
                    <a:lstStyle/>
                    <a:p>
                      <a:r>
                        <a:rPr lang="en-US"/>
                        <a:t>It includes activities that ensure the identification of bugs/error/defects in a software.</a:t>
                      </a:r>
                    </a:p>
                  </a:txBody>
                  <a:tcPr anchor="ctr">
                    <a:lnL>
                      <a:noFill/>
                    </a:lnL>
                    <a:lnR>
                      <a:noFill/>
                    </a:lnR>
                    <a:lnT>
                      <a:noFill/>
                    </a:lnT>
                    <a:lnB>
                      <a:noFill/>
                    </a:lnB>
                  </a:tcPr>
                </a:tc>
                <a:extLst>
                  <a:ext uri="{0D108BD9-81ED-4DB2-BD59-A6C34878D82A}">
                    <a16:rowId xmlns="" xmlns:a16="http://schemas.microsoft.com/office/drawing/2014/main" val="4269626851"/>
                  </a:ext>
                </a:extLst>
              </a:tr>
              <a:tr h="0">
                <a:tc>
                  <a:txBody>
                    <a:bodyPr/>
                    <a:lstStyle/>
                    <a:p>
                      <a:r>
                        <a:rPr lang="en-US"/>
                        <a:t>Focuses on processes and procedures rather than conducting actual testing on the system.</a:t>
                      </a:r>
                    </a:p>
                  </a:txBody>
                  <a:tcPr anchor="ctr">
                    <a:lnL>
                      <a:noFill/>
                    </a:lnL>
                    <a:lnR>
                      <a:noFill/>
                    </a:lnR>
                    <a:lnT>
                      <a:noFill/>
                    </a:lnT>
                    <a:lnB>
                      <a:noFill/>
                    </a:lnB>
                  </a:tcPr>
                </a:tc>
                <a:tc>
                  <a:txBody>
                    <a:bodyPr/>
                    <a:lstStyle/>
                    <a:p>
                      <a:r>
                        <a:rPr lang="en-US"/>
                        <a:t>Focuses on actual testing by executing the software with an aim to identify bug/defect through implementation of procedures and process.</a:t>
                      </a:r>
                    </a:p>
                  </a:txBody>
                  <a:tcPr anchor="ctr">
                    <a:lnL>
                      <a:noFill/>
                    </a:lnL>
                    <a:lnR>
                      <a:noFill/>
                    </a:lnR>
                    <a:lnT>
                      <a:noFill/>
                    </a:lnT>
                    <a:lnB>
                      <a:noFill/>
                    </a:lnB>
                  </a:tcPr>
                </a:tc>
                <a:tc>
                  <a:txBody>
                    <a:bodyPr/>
                    <a:lstStyle/>
                    <a:p>
                      <a:r>
                        <a:rPr lang="en-US"/>
                        <a:t>Focuses on actual testing.</a:t>
                      </a:r>
                    </a:p>
                  </a:txBody>
                  <a:tcPr anchor="ctr">
                    <a:lnL>
                      <a:noFill/>
                    </a:lnL>
                    <a:lnR>
                      <a:noFill/>
                    </a:lnR>
                    <a:lnT>
                      <a:noFill/>
                    </a:lnT>
                    <a:lnB>
                      <a:noFill/>
                    </a:lnB>
                  </a:tcPr>
                </a:tc>
                <a:extLst>
                  <a:ext uri="{0D108BD9-81ED-4DB2-BD59-A6C34878D82A}">
                    <a16:rowId xmlns="" xmlns:a16="http://schemas.microsoft.com/office/drawing/2014/main" val="2196836761"/>
                  </a:ext>
                </a:extLst>
              </a:tr>
              <a:tr h="0">
                <a:tc>
                  <a:txBody>
                    <a:bodyPr/>
                    <a:lstStyle/>
                    <a:p>
                      <a:r>
                        <a:rPr lang="en-US"/>
                        <a:t>Process-oriented activities.</a:t>
                      </a:r>
                    </a:p>
                  </a:txBody>
                  <a:tcPr anchor="ctr">
                    <a:lnL>
                      <a:noFill/>
                    </a:lnL>
                    <a:lnR>
                      <a:noFill/>
                    </a:lnR>
                    <a:lnT>
                      <a:noFill/>
                    </a:lnT>
                    <a:lnB>
                      <a:noFill/>
                    </a:lnB>
                  </a:tcPr>
                </a:tc>
                <a:tc>
                  <a:txBody>
                    <a:bodyPr/>
                    <a:lstStyle/>
                    <a:p>
                      <a:r>
                        <a:rPr lang="en-US"/>
                        <a:t>Product-oriented activities.</a:t>
                      </a:r>
                    </a:p>
                  </a:txBody>
                  <a:tcPr anchor="ctr">
                    <a:lnL>
                      <a:noFill/>
                    </a:lnL>
                    <a:lnR>
                      <a:noFill/>
                    </a:lnR>
                    <a:lnT>
                      <a:noFill/>
                    </a:lnT>
                    <a:lnB>
                      <a:noFill/>
                    </a:lnB>
                  </a:tcPr>
                </a:tc>
                <a:tc>
                  <a:txBody>
                    <a:bodyPr/>
                    <a:lstStyle/>
                    <a:p>
                      <a:r>
                        <a:rPr lang="en-US"/>
                        <a:t>Product-oriented activities.</a:t>
                      </a:r>
                    </a:p>
                  </a:txBody>
                  <a:tcPr anchor="ctr">
                    <a:lnL>
                      <a:noFill/>
                    </a:lnL>
                    <a:lnR>
                      <a:noFill/>
                    </a:lnR>
                    <a:lnT>
                      <a:noFill/>
                    </a:lnT>
                    <a:lnB>
                      <a:noFill/>
                    </a:lnB>
                  </a:tcPr>
                </a:tc>
                <a:extLst>
                  <a:ext uri="{0D108BD9-81ED-4DB2-BD59-A6C34878D82A}">
                    <a16:rowId xmlns="" xmlns:a16="http://schemas.microsoft.com/office/drawing/2014/main" val="2143493458"/>
                  </a:ext>
                </a:extLst>
              </a:tr>
              <a:tr h="0">
                <a:tc>
                  <a:txBody>
                    <a:bodyPr/>
                    <a:lstStyle/>
                    <a:p>
                      <a:r>
                        <a:rPr lang="en-US"/>
                        <a:t>Preventive activities.</a:t>
                      </a:r>
                    </a:p>
                  </a:txBody>
                  <a:tcPr anchor="ctr">
                    <a:lnL>
                      <a:noFill/>
                    </a:lnL>
                    <a:lnR>
                      <a:noFill/>
                    </a:lnR>
                    <a:lnT>
                      <a:noFill/>
                    </a:lnT>
                    <a:lnB>
                      <a:noFill/>
                    </a:lnB>
                  </a:tcPr>
                </a:tc>
                <a:tc>
                  <a:txBody>
                    <a:bodyPr/>
                    <a:lstStyle/>
                    <a:p>
                      <a:r>
                        <a:rPr lang="en-US"/>
                        <a:t>It is a corrective process.</a:t>
                      </a:r>
                    </a:p>
                  </a:txBody>
                  <a:tcPr anchor="ctr">
                    <a:lnL>
                      <a:noFill/>
                    </a:lnL>
                    <a:lnR>
                      <a:noFill/>
                    </a:lnR>
                    <a:lnT>
                      <a:noFill/>
                    </a:lnT>
                    <a:lnB>
                      <a:noFill/>
                    </a:lnB>
                  </a:tcPr>
                </a:tc>
                <a:tc>
                  <a:txBody>
                    <a:bodyPr/>
                    <a:lstStyle/>
                    <a:p>
                      <a:r>
                        <a:rPr lang="en-US"/>
                        <a:t>It is a preventive process.</a:t>
                      </a:r>
                    </a:p>
                  </a:txBody>
                  <a:tcPr anchor="ctr">
                    <a:lnL>
                      <a:noFill/>
                    </a:lnL>
                    <a:lnR>
                      <a:noFill/>
                    </a:lnR>
                    <a:lnT>
                      <a:noFill/>
                    </a:lnT>
                    <a:lnB>
                      <a:noFill/>
                    </a:lnB>
                  </a:tcPr>
                </a:tc>
                <a:extLst>
                  <a:ext uri="{0D108BD9-81ED-4DB2-BD59-A6C34878D82A}">
                    <a16:rowId xmlns="" xmlns:a16="http://schemas.microsoft.com/office/drawing/2014/main" val="3401731335"/>
                  </a:ext>
                </a:extLst>
              </a:tr>
              <a:tr h="0">
                <a:tc>
                  <a:txBody>
                    <a:bodyPr/>
                    <a:lstStyle/>
                    <a:p>
                      <a:r>
                        <a:rPr lang="en-US"/>
                        <a:t>It is a subset of Software Test Life Cycle (STLC).</a:t>
                      </a:r>
                    </a:p>
                  </a:txBody>
                  <a:tcPr anchor="ctr">
                    <a:lnL>
                      <a:noFill/>
                    </a:lnL>
                    <a:lnR>
                      <a:noFill/>
                    </a:lnR>
                    <a:lnT>
                      <a:noFill/>
                    </a:lnT>
                    <a:lnB>
                      <a:noFill/>
                    </a:lnB>
                  </a:tcPr>
                </a:tc>
                <a:tc>
                  <a:txBody>
                    <a:bodyPr/>
                    <a:lstStyle/>
                    <a:p>
                      <a:r>
                        <a:rPr lang="en-US"/>
                        <a:t>QC can be considered as the subset of Quality Assurance.</a:t>
                      </a:r>
                    </a:p>
                  </a:txBody>
                  <a:tcPr anchor="ctr">
                    <a:lnL>
                      <a:noFill/>
                    </a:lnL>
                    <a:lnR>
                      <a:noFill/>
                    </a:lnR>
                    <a:lnT>
                      <a:noFill/>
                    </a:lnT>
                    <a:lnB>
                      <a:noFill/>
                    </a:lnB>
                  </a:tcPr>
                </a:tc>
                <a:tc>
                  <a:txBody>
                    <a:bodyPr/>
                    <a:lstStyle/>
                    <a:p>
                      <a:r>
                        <a:rPr lang="en-US"/>
                        <a:t>Testing is the subset of Quality Control.</a:t>
                      </a:r>
                    </a:p>
                  </a:txBody>
                  <a:tcPr anchor="ctr">
                    <a:lnL>
                      <a:noFill/>
                    </a:lnL>
                    <a:lnR>
                      <a:noFill/>
                    </a:lnR>
                    <a:lnT>
                      <a:noFill/>
                    </a:lnT>
                    <a:lnB>
                      <a:noFill/>
                    </a:lnB>
                  </a:tcPr>
                </a:tc>
                <a:extLst>
                  <a:ext uri="{0D108BD9-81ED-4DB2-BD59-A6C34878D82A}">
                    <a16:rowId xmlns="" xmlns:a16="http://schemas.microsoft.com/office/drawing/2014/main" val="45672875"/>
                  </a:ext>
                </a:extLst>
              </a:tr>
            </a:tbl>
          </a:graphicData>
        </a:graphic>
      </p:graphicFrame>
    </p:spTree>
    <p:extLst>
      <p:ext uri="{BB962C8B-B14F-4D97-AF65-F5344CB8AC3E}">
        <p14:creationId xmlns:p14="http://schemas.microsoft.com/office/powerpoint/2010/main" val="3051317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What is Manual Testing?</a:t>
            </a:r>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Manual Testing is a type of Software Testing where Testers manually execute test cases without using any automation tools.</a:t>
            </a:r>
          </a:p>
          <a:p>
            <a:pPr marL="285750" indent="-285750">
              <a:buFont typeface="Wingdings" panose="05000000000000000000" pitchFamily="2" charset="2"/>
              <a:buChar char="§"/>
            </a:pPr>
            <a:r>
              <a:rPr lang="en-US" sz="1800" b="0"/>
              <a:t>Manual Testing is the most primitive of all testing types and helps find bugs in the software system. </a:t>
            </a:r>
          </a:p>
          <a:p>
            <a:pPr marL="285750" indent="-285750">
              <a:buFont typeface="Wingdings" panose="05000000000000000000" pitchFamily="2" charset="2"/>
              <a:buChar char="§"/>
            </a:pPr>
            <a:r>
              <a:rPr lang="en-US" sz="1800" b="0"/>
              <a:t> Any new application must be manually tested before its testing can be automated. Manual Testing requires more effort, but is necessary to check  automation feasibility. </a:t>
            </a:r>
          </a:p>
          <a:p>
            <a:pPr marL="285750" indent="-285750">
              <a:buFont typeface="Wingdings" panose="05000000000000000000" pitchFamily="2" charset="2"/>
              <a:buChar char="§"/>
            </a:pPr>
            <a:r>
              <a:rPr lang="en-US" sz="1800" b="0"/>
              <a:t>Manual Testing does not require knowledge of any testing tool.</a:t>
            </a:r>
          </a:p>
          <a:p>
            <a:pPr marL="285750" indent="-285750">
              <a:buFont typeface="Wingdings" panose="05000000000000000000" pitchFamily="2" charset="2"/>
              <a:buChar char="§"/>
            </a:pPr>
            <a:r>
              <a:rPr lang="en-US" sz="1800" b="0"/>
              <a:t>One of the  Software Testing Fundamental is "100% Automation is not possible". </a:t>
            </a:r>
          </a:p>
          <a:p>
            <a:pPr marL="285750" indent="-285750">
              <a:buFont typeface="Wingdings" panose="05000000000000000000" pitchFamily="2" charset="2"/>
              <a:buChar char="§"/>
            </a:pPr>
            <a:r>
              <a:rPr lang="en-US" sz="1800" b="0"/>
              <a:t>This makes Manual Testing imperative. </a:t>
            </a:r>
            <a:r>
              <a:rPr lang="en-US"/>
              <a:t> </a:t>
            </a:r>
          </a:p>
          <a:p>
            <a:endParaRPr lang="en-US"/>
          </a:p>
        </p:txBody>
      </p:sp>
    </p:spTree>
    <p:extLst>
      <p:ext uri="{BB962C8B-B14F-4D97-AF65-F5344CB8AC3E}">
        <p14:creationId xmlns:p14="http://schemas.microsoft.com/office/powerpoint/2010/main" val="429269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What is Automation Testing?</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Automation Testing means using an automation tool to execute your test case suite. </a:t>
            </a:r>
          </a:p>
          <a:p>
            <a:pPr marL="285750" indent="-285750">
              <a:buFont typeface="Wingdings" panose="05000000000000000000" pitchFamily="2" charset="2"/>
              <a:buChar char="§"/>
            </a:pPr>
            <a:r>
              <a:rPr lang="en-US" sz="1800" b="0"/>
              <a:t>The automation software can also enter test data into the System Under Test, compare expected and actual results and generate detailed test reports. Test Automation demands considerable investments of money and resources. </a:t>
            </a:r>
            <a:endParaRPr lang="en-US" sz="1800" b="0" smtClean="0"/>
          </a:p>
          <a:p>
            <a:pPr marL="285750" indent="-285750">
              <a:buFont typeface="Wingdings" panose="05000000000000000000" pitchFamily="2" charset="2"/>
              <a:buChar char="§"/>
            </a:pPr>
            <a:r>
              <a:rPr lang="en-US" sz="1800" b="0"/>
              <a:t>Using a test automation tool, it's possible to record this test suite and re-play it as </a:t>
            </a:r>
            <a:r>
              <a:rPr lang="en-US" sz="1800" b="0" smtClean="0"/>
              <a:t>required. Once </a:t>
            </a:r>
            <a:r>
              <a:rPr lang="en-US" sz="1800" b="0"/>
              <a:t>the test suite is automated, no human intervention is required</a:t>
            </a:r>
            <a:r>
              <a:rPr lang="en-US" sz="1800" b="0" smtClean="0"/>
              <a:t>.</a:t>
            </a:r>
          </a:p>
          <a:p>
            <a:pPr marL="285750" indent="-285750">
              <a:buFont typeface="Wingdings" panose="05000000000000000000" pitchFamily="2" charset="2"/>
              <a:buChar char="§"/>
            </a:pPr>
            <a:r>
              <a:rPr lang="en-US" sz="1800" b="0"/>
              <a:t>The goal of Automation is to reduce the number of test cases to be run manually and not to eliminate Manual Testing altogether. </a:t>
            </a:r>
          </a:p>
          <a:p>
            <a:endParaRPr lang="en-US"/>
          </a:p>
        </p:txBody>
      </p:sp>
    </p:spTree>
    <p:extLst>
      <p:ext uri="{BB962C8B-B14F-4D97-AF65-F5344CB8AC3E}">
        <p14:creationId xmlns:p14="http://schemas.microsoft.com/office/powerpoint/2010/main" val="2628352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Automation Testing Vs. Manual Testing</a:t>
            </a:r>
          </a:p>
        </p:txBody>
      </p:sp>
      <p:sp>
        <p:nvSpPr>
          <p:cNvPr id="3" name="Text Placeholder 2"/>
          <p:cNvSpPr>
            <a:spLocks noGrp="1"/>
          </p:cNvSpPr>
          <p:nvPr>
            <p:ph type="body" sz="quarter" idx="1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5499492"/>
              </p:ext>
            </p:extLst>
          </p:nvPr>
        </p:nvGraphicFramePr>
        <p:xfrm>
          <a:off x="381000" y="1092196"/>
          <a:ext cx="8686800" cy="5002038"/>
        </p:xfrm>
        <a:graphic>
          <a:graphicData uri="http://schemas.openxmlformats.org/drawingml/2006/table">
            <a:tbl>
              <a:tblPr/>
              <a:tblGrid>
                <a:gridCol w="1524000">
                  <a:extLst>
                    <a:ext uri="{9D8B030D-6E8A-4147-A177-3AD203B41FA5}">
                      <a16:colId xmlns="" xmlns:a16="http://schemas.microsoft.com/office/drawing/2014/main" val="2546885404"/>
                    </a:ext>
                  </a:extLst>
                </a:gridCol>
                <a:gridCol w="4267200">
                  <a:extLst>
                    <a:ext uri="{9D8B030D-6E8A-4147-A177-3AD203B41FA5}">
                      <a16:colId xmlns="" xmlns:a16="http://schemas.microsoft.com/office/drawing/2014/main" val="3156437965"/>
                    </a:ext>
                  </a:extLst>
                </a:gridCol>
                <a:gridCol w="2895600">
                  <a:extLst>
                    <a:ext uri="{9D8B030D-6E8A-4147-A177-3AD203B41FA5}">
                      <a16:colId xmlns="" xmlns:a16="http://schemas.microsoft.com/office/drawing/2014/main" val="3840813005"/>
                    </a:ext>
                  </a:extLst>
                </a:gridCol>
              </a:tblGrid>
              <a:tr h="215631">
                <a:tc>
                  <a:txBody>
                    <a:bodyPr/>
                    <a:lstStyle/>
                    <a:p>
                      <a:r>
                        <a:rPr lang="en-US" sz="1000" b="1"/>
                        <a:t>Parameter</a:t>
                      </a:r>
                      <a:r>
                        <a:rPr lang="en-US" sz="1000"/>
                        <a:t> </a:t>
                      </a:r>
                    </a:p>
                  </a:txBody>
                  <a:tcPr marL="66348" marR="66348" marT="33174" marB="33174" anchor="ctr">
                    <a:lnL>
                      <a:noFill/>
                    </a:lnL>
                    <a:lnR>
                      <a:noFill/>
                    </a:lnR>
                    <a:lnT>
                      <a:noFill/>
                    </a:lnT>
                    <a:lnB>
                      <a:noFill/>
                    </a:lnB>
                  </a:tcPr>
                </a:tc>
                <a:tc>
                  <a:txBody>
                    <a:bodyPr/>
                    <a:lstStyle/>
                    <a:p>
                      <a:r>
                        <a:rPr lang="en-US" sz="1000" b="1"/>
                        <a:t>Automation Testing</a:t>
                      </a:r>
                      <a:r>
                        <a:rPr lang="en-US" sz="1000"/>
                        <a:t> </a:t>
                      </a:r>
                    </a:p>
                  </a:txBody>
                  <a:tcPr marL="66348" marR="66348" marT="33174" marB="33174" anchor="ctr">
                    <a:lnL>
                      <a:noFill/>
                    </a:lnL>
                    <a:lnR>
                      <a:noFill/>
                    </a:lnR>
                    <a:lnT>
                      <a:noFill/>
                    </a:lnT>
                    <a:lnB>
                      <a:noFill/>
                    </a:lnB>
                  </a:tcPr>
                </a:tc>
                <a:tc>
                  <a:txBody>
                    <a:bodyPr/>
                    <a:lstStyle/>
                    <a:p>
                      <a:r>
                        <a:rPr lang="en-US" sz="1000" b="1"/>
                        <a:t>Manual Testing </a:t>
                      </a:r>
                      <a:endParaRPr lang="en-US" sz="1000"/>
                    </a:p>
                  </a:txBody>
                  <a:tcPr marL="66348" marR="66348" marT="33174" marB="33174" anchor="ctr">
                    <a:lnL>
                      <a:noFill/>
                    </a:lnL>
                    <a:lnR>
                      <a:noFill/>
                    </a:lnR>
                    <a:lnT>
                      <a:noFill/>
                    </a:lnT>
                    <a:lnB>
                      <a:noFill/>
                    </a:lnB>
                  </a:tcPr>
                </a:tc>
                <a:extLst>
                  <a:ext uri="{0D108BD9-81ED-4DB2-BD59-A6C34878D82A}">
                    <a16:rowId xmlns="" xmlns:a16="http://schemas.microsoft.com/office/drawing/2014/main" val="1106275918"/>
                  </a:ext>
                </a:extLst>
              </a:tr>
              <a:tr h="514197">
                <a:tc>
                  <a:txBody>
                    <a:bodyPr/>
                    <a:lstStyle/>
                    <a:p>
                      <a:r>
                        <a:rPr lang="en-US" sz="1000"/>
                        <a:t>Definition </a:t>
                      </a:r>
                    </a:p>
                  </a:txBody>
                  <a:tcPr marL="66348" marR="66348" marT="33174" marB="33174" anchor="ctr">
                    <a:lnL>
                      <a:noFill/>
                    </a:lnL>
                    <a:lnR>
                      <a:noFill/>
                    </a:lnR>
                    <a:lnT>
                      <a:noFill/>
                    </a:lnT>
                    <a:lnB>
                      <a:noFill/>
                    </a:lnB>
                  </a:tcPr>
                </a:tc>
                <a:tc>
                  <a:txBody>
                    <a:bodyPr/>
                    <a:lstStyle/>
                    <a:p>
                      <a:r>
                        <a:rPr lang="en-US" sz="1000"/>
                        <a:t>Automation Testing uses automation tools to execute test cases. </a:t>
                      </a:r>
                    </a:p>
                  </a:txBody>
                  <a:tcPr marL="66348" marR="66348" marT="33174" marB="33174" anchor="ctr">
                    <a:lnL>
                      <a:noFill/>
                    </a:lnL>
                    <a:lnR>
                      <a:noFill/>
                    </a:lnR>
                    <a:lnT>
                      <a:noFill/>
                    </a:lnT>
                    <a:lnB>
                      <a:noFill/>
                    </a:lnB>
                  </a:tcPr>
                </a:tc>
                <a:tc>
                  <a:txBody>
                    <a:bodyPr/>
                    <a:lstStyle/>
                    <a:p>
                      <a:r>
                        <a:rPr lang="en-US" sz="1000"/>
                        <a:t>In manual testing, test cases are executed by a human tester and software. </a:t>
                      </a:r>
                    </a:p>
                  </a:txBody>
                  <a:tcPr marL="66348" marR="66348" marT="33174" marB="33174" anchor="ctr">
                    <a:lnL>
                      <a:noFill/>
                    </a:lnL>
                    <a:lnR>
                      <a:noFill/>
                    </a:lnR>
                    <a:lnT>
                      <a:noFill/>
                    </a:lnT>
                    <a:lnB>
                      <a:noFill/>
                    </a:lnB>
                  </a:tcPr>
                </a:tc>
                <a:extLst>
                  <a:ext uri="{0D108BD9-81ED-4DB2-BD59-A6C34878D82A}">
                    <a16:rowId xmlns="" xmlns:a16="http://schemas.microsoft.com/office/drawing/2014/main" val="1827409092"/>
                  </a:ext>
                </a:extLst>
              </a:tr>
              <a:tr h="364914">
                <a:tc>
                  <a:txBody>
                    <a:bodyPr/>
                    <a:lstStyle/>
                    <a:p>
                      <a:r>
                        <a:rPr lang="en-US" sz="1000"/>
                        <a:t>Processing time </a:t>
                      </a:r>
                    </a:p>
                  </a:txBody>
                  <a:tcPr marL="66348" marR="66348" marT="33174" marB="33174" anchor="ctr">
                    <a:lnL>
                      <a:noFill/>
                    </a:lnL>
                    <a:lnR>
                      <a:noFill/>
                    </a:lnR>
                    <a:lnT>
                      <a:noFill/>
                    </a:lnT>
                    <a:lnB>
                      <a:noFill/>
                    </a:lnB>
                  </a:tcPr>
                </a:tc>
                <a:tc>
                  <a:txBody>
                    <a:bodyPr/>
                    <a:lstStyle/>
                    <a:p>
                      <a:r>
                        <a:rPr lang="en-US" sz="1000"/>
                        <a:t>Automated testing is significantly faster than a manual approach. </a:t>
                      </a:r>
                    </a:p>
                  </a:txBody>
                  <a:tcPr marL="66348" marR="66348" marT="33174" marB="33174" anchor="ctr">
                    <a:lnL>
                      <a:noFill/>
                    </a:lnL>
                    <a:lnR>
                      <a:noFill/>
                    </a:lnR>
                    <a:lnT>
                      <a:noFill/>
                    </a:lnT>
                    <a:lnB>
                      <a:noFill/>
                    </a:lnB>
                  </a:tcPr>
                </a:tc>
                <a:tc>
                  <a:txBody>
                    <a:bodyPr/>
                    <a:lstStyle/>
                    <a:p>
                      <a:r>
                        <a:rPr lang="en-US" sz="1000"/>
                        <a:t>Manual testing is time-consuming and takes up human resources. </a:t>
                      </a:r>
                    </a:p>
                  </a:txBody>
                  <a:tcPr marL="66348" marR="66348" marT="33174" marB="33174" anchor="ctr">
                    <a:lnL>
                      <a:noFill/>
                    </a:lnL>
                    <a:lnR>
                      <a:noFill/>
                    </a:lnR>
                    <a:lnT>
                      <a:noFill/>
                    </a:lnT>
                    <a:lnB>
                      <a:noFill/>
                    </a:lnB>
                  </a:tcPr>
                </a:tc>
                <a:extLst>
                  <a:ext uri="{0D108BD9-81ED-4DB2-BD59-A6C34878D82A}">
                    <a16:rowId xmlns="" xmlns:a16="http://schemas.microsoft.com/office/drawing/2014/main" val="1877700235"/>
                  </a:ext>
                </a:extLst>
              </a:tr>
              <a:tr h="364914">
                <a:tc>
                  <a:txBody>
                    <a:bodyPr/>
                    <a:lstStyle/>
                    <a:p>
                      <a:r>
                        <a:rPr lang="en-US" sz="1000"/>
                        <a:t>Exploratory Testing </a:t>
                      </a:r>
                    </a:p>
                  </a:txBody>
                  <a:tcPr marL="66348" marR="66348" marT="33174" marB="33174" anchor="ctr">
                    <a:lnL>
                      <a:noFill/>
                    </a:lnL>
                    <a:lnR>
                      <a:noFill/>
                    </a:lnR>
                    <a:lnT>
                      <a:noFill/>
                    </a:lnT>
                    <a:lnB>
                      <a:noFill/>
                    </a:lnB>
                  </a:tcPr>
                </a:tc>
                <a:tc>
                  <a:txBody>
                    <a:bodyPr/>
                    <a:lstStyle/>
                    <a:p>
                      <a:r>
                        <a:rPr lang="en-US" sz="1000"/>
                        <a:t>Automation does not allow random testing </a:t>
                      </a:r>
                    </a:p>
                  </a:txBody>
                  <a:tcPr marL="66348" marR="66348" marT="33174" marB="33174" anchor="ctr">
                    <a:lnL>
                      <a:noFill/>
                    </a:lnL>
                    <a:lnR>
                      <a:noFill/>
                    </a:lnR>
                    <a:lnT>
                      <a:noFill/>
                    </a:lnT>
                    <a:lnB>
                      <a:noFill/>
                    </a:lnB>
                  </a:tcPr>
                </a:tc>
                <a:tc>
                  <a:txBody>
                    <a:bodyPr/>
                    <a:lstStyle/>
                    <a:p>
                      <a:r>
                        <a:rPr lang="en-US" sz="1000"/>
                        <a:t>Exploratory testing is possible in Manual Testing </a:t>
                      </a:r>
                    </a:p>
                  </a:txBody>
                  <a:tcPr marL="66348" marR="66348" marT="33174" marB="33174" anchor="ctr">
                    <a:lnL>
                      <a:noFill/>
                    </a:lnL>
                    <a:lnR>
                      <a:noFill/>
                    </a:lnR>
                    <a:lnT>
                      <a:noFill/>
                    </a:lnT>
                    <a:lnB>
                      <a:noFill/>
                    </a:lnB>
                  </a:tcPr>
                </a:tc>
                <a:extLst>
                  <a:ext uri="{0D108BD9-81ED-4DB2-BD59-A6C34878D82A}">
                    <a16:rowId xmlns="" xmlns:a16="http://schemas.microsoft.com/office/drawing/2014/main" val="120829467"/>
                  </a:ext>
                </a:extLst>
              </a:tr>
              <a:tr h="663480">
                <a:tc>
                  <a:txBody>
                    <a:bodyPr/>
                    <a:lstStyle/>
                    <a:p>
                      <a:r>
                        <a:rPr lang="en-US" sz="1000"/>
                        <a:t>Initial investment </a:t>
                      </a:r>
                    </a:p>
                  </a:txBody>
                  <a:tcPr marL="66348" marR="66348" marT="33174" marB="33174" anchor="ctr">
                    <a:lnL>
                      <a:noFill/>
                    </a:lnL>
                    <a:lnR>
                      <a:noFill/>
                    </a:lnR>
                    <a:lnT>
                      <a:noFill/>
                    </a:lnT>
                    <a:lnB>
                      <a:noFill/>
                    </a:lnB>
                  </a:tcPr>
                </a:tc>
                <a:tc>
                  <a:txBody>
                    <a:bodyPr/>
                    <a:lstStyle/>
                    <a:p>
                      <a:r>
                        <a:rPr lang="en-US" sz="1000"/>
                        <a:t>The initial investment in the automated testing is higher. Though the ROI is better in the long run. </a:t>
                      </a:r>
                    </a:p>
                  </a:txBody>
                  <a:tcPr marL="66348" marR="66348" marT="33174" marB="33174" anchor="ctr">
                    <a:lnL>
                      <a:noFill/>
                    </a:lnL>
                    <a:lnR>
                      <a:noFill/>
                    </a:lnR>
                    <a:lnT>
                      <a:noFill/>
                    </a:lnT>
                    <a:lnB>
                      <a:noFill/>
                    </a:lnB>
                  </a:tcPr>
                </a:tc>
                <a:tc>
                  <a:txBody>
                    <a:bodyPr/>
                    <a:lstStyle/>
                    <a:p>
                      <a:r>
                        <a:rPr lang="en-US" sz="1000"/>
                        <a:t>The initial investment in the Manual testing is comparatively lower. ROI is lower compared to Automation testing in the long run. </a:t>
                      </a:r>
                    </a:p>
                  </a:txBody>
                  <a:tcPr marL="66348" marR="66348" marT="33174" marB="33174" anchor="ctr">
                    <a:lnL>
                      <a:noFill/>
                    </a:lnL>
                    <a:lnR>
                      <a:noFill/>
                    </a:lnR>
                    <a:lnT>
                      <a:noFill/>
                    </a:lnT>
                    <a:lnB>
                      <a:noFill/>
                    </a:lnB>
                  </a:tcPr>
                </a:tc>
                <a:extLst>
                  <a:ext uri="{0D108BD9-81ED-4DB2-BD59-A6C34878D82A}">
                    <a16:rowId xmlns="" xmlns:a16="http://schemas.microsoft.com/office/drawing/2014/main" val="3820675897"/>
                  </a:ext>
                </a:extLst>
              </a:tr>
              <a:tr h="663480">
                <a:tc>
                  <a:txBody>
                    <a:bodyPr/>
                    <a:lstStyle/>
                    <a:p>
                      <a:r>
                        <a:rPr lang="en-US" sz="1000"/>
                        <a:t>Reliability </a:t>
                      </a:r>
                    </a:p>
                  </a:txBody>
                  <a:tcPr marL="66348" marR="66348" marT="33174" marB="33174" anchor="ctr">
                    <a:lnL>
                      <a:noFill/>
                    </a:lnL>
                    <a:lnR>
                      <a:noFill/>
                    </a:lnR>
                    <a:lnT>
                      <a:noFill/>
                    </a:lnT>
                    <a:lnB>
                      <a:noFill/>
                    </a:lnB>
                  </a:tcPr>
                </a:tc>
                <a:tc>
                  <a:txBody>
                    <a:bodyPr/>
                    <a:lstStyle/>
                    <a:p>
                      <a:r>
                        <a:rPr lang="en-US" sz="1000"/>
                        <a:t>Automated testing is a reliable method, as it is performed by tools and scripts. There is no testing Fatigue. </a:t>
                      </a:r>
                    </a:p>
                  </a:txBody>
                  <a:tcPr marL="66348" marR="66348" marT="33174" marB="33174" anchor="ctr">
                    <a:lnL>
                      <a:noFill/>
                    </a:lnL>
                    <a:lnR>
                      <a:noFill/>
                    </a:lnR>
                    <a:lnT>
                      <a:noFill/>
                    </a:lnT>
                    <a:lnB>
                      <a:noFill/>
                    </a:lnB>
                  </a:tcPr>
                </a:tc>
                <a:tc>
                  <a:txBody>
                    <a:bodyPr/>
                    <a:lstStyle/>
                    <a:p>
                      <a:r>
                        <a:rPr lang="en-US" sz="1000"/>
                        <a:t>Manual testing is not as accurate because of the possibility of the human errors. </a:t>
                      </a:r>
                    </a:p>
                  </a:txBody>
                  <a:tcPr marL="66348" marR="66348" marT="33174" marB="33174" anchor="ctr">
                    <a:lnL>
                      <a:noFill/>
                    </a:lnL>
                    <a:lnR>
                      <a:noFill/>
                    </a:lnR>
                    <a:lnT>
                      <a:noFill/>
                    </a:lnT>
                    <a:lnB>
                      <a:noFill/>
                    </a:lnB>
                  </a:tcPr>
                </a:tc>
                <a:extLst>
                  <a:ext uri="{0D108BD9-81ED-4DB2-BD59-A6C34878D82A}">
                    <a16:rowId xmlns="" xmlns:a16="http://schemas.microsoft.com/office/drawing/2014/main" val="2771538537"/>
                  </a:ext>
                </a:extLst>
              </a:tr>
              <a:tr h="663480">
                <a:tc>
                  <a:txBody>
                    <a:bodyPr/>
                    <a:lstStyle/>
                    <a:p>
                      <a:r>
                        <a:rPr lang="en-US" sz="1000"/>
                        <a:t>UI Change </a:t>
                      </a:r>
                    </a:p>
                  </a:txBody>
                  <a:tcPr marL="66348" marR="66348" marT="33174" marB="33174" anchor="ctr">
                    <a:lnL>
                      <a:noFill/>
                    </a:lnL>
                    <a:lnR>
                      <a:noFill/>
                    </a:lnR>
                    <a:lnT>
                      <a:noFill/>
                    </a:lnT>
                    <a:lnB>
                      <a:noFill/>
                    </a:lnB>
                  </a:tcPr>
                </a:tc>
                <a:tc>
                  <a:txBody>
                    <a:bodyPr/>
                    <a:lstStyle/>
                    <a:p>
                      <a:r>
                        <a:rPr lang="en-US" sz="1000"/>
                        <a:t>For even a trivial change in the UI of the AUT, Automated Test Scripts need to be modified to work as expected </a:t>
                      </a:r>
                    </a:p>
                  </a:txBody>
                  <a:tcPr marL="66348" marR="66348" marT="33174" marB="33174" anchor="ctr">
                    <a:lnL>
                      <a:noFill/>
                    </a:lnL>
                    <a:lnR>
                      <a:noFill/>
                    </a:lnR>
                    <a:lnT>
                      <a:noFill/>
                    </a:lnT>
                    <a:lnB>
                      <a:noFill/>
                    </a:lnB>
                  </a:tcPr>
                </a:tc>
                <a:tc>
                  <a:txBody>
                    <a:bodyPr/>
                    <a:lstStyle/>
                    <a:p>
                      <a:r>
                        <a:rPr lang="en-US" sz="1000"/>
                        <a:t>Small changes like change in id, class, etc. of a button wouldn't thwart execution of a manual tester. </a:t>
                      </a:r>
                    </a:p>
                  </a:txBody>
                  <a:tcPr marL="66348" marR="66348" marT="33174" marB="33174" anchor="ctr">
                    <a:lnL>
                      <a:noFill/>
                    </a:lnL>
                    <a:lnR>
                      <a:noFill/>
                    </a:lnR>
                    <a:lnT>
                      <a:noFill/>
                    </a:lnT>
                    <a:lnB>
                      <a:noFill/>
                    </a:lnB>
                  </a:tcPr>
                </a:tc>
                <a:extLst>
                  <a:ext uri="{0D108BD9-81ED-4DB2-BD59-A6C34878D82A}">
                    <a16:rowId xmlns="" xmlns:a16="http://schemas.microsoft.com/office/drawing/2014/main" val="218670852"/>
                  </a:ext>
                </a:extLst>
              </a:tr>
              <a:tr h="514197">
                <a:tc>
                  <a:txBody>
                    <a:bodyPr/>
                    <a:lstStyle/>
                    <a:p>
                      <a:r>
                        <a:rPr lang="en-US" sz="1000"/>
                        <a:t>Investment </a:t>
                      </a:r>
                    </a:p>
                  </a:txBody>
                  <a:tcPr marL="66348" marR="66348" marT="33174" marB="33174" anchor="ctr">
                    <a:lnL>
                      <a:noFill/>
                    </a:lnL>
                    <a:lnR>
                      <a:noFill/>
                    </a:lnR>
                    <a:lnT>
                      <a:noFill/>
                    </a:lnT>
                    <a:lnB>
                      <a:noFill/>
                    </a:lnB>
                  </a:tcPr>
                </a:tc>
                <a:tc>
                  <a:txBody>
                    <a:bodyPr/>
                    <a:lstStyle/>
                    <a:p>
                      <a:r>
                        <a:rPr lang="en-US" sz="1000"/>
                        <a:t>Investment is required for testing tools as well as automation engineers </a:t>
                      </a:r>
                    </a:p>
                  </a:txBody>
                  <a:tcPr marL="66348" marR="66348" marT="33174" marB="33174" anchor="ctr">
                    <a:lnL>
                      <a:noFill/>
                    </a:lnL>
                    <a:lnR>
                      <a:noFill/>
                    </a:lnR>
                    <a:lnT>
                      <a:noFill/>
                    </a:lnT>
                    <a:lnB>
                      <a:noFill/>
                    </a:lnB>
                  </a:tcPr>
                </a:tc>
                <a:tc>
                  <a:txBody>
                    <a:bodyPr/>
                    <a:lstStyle/>
                    <a:p>
                      <a:r>
                        <a:rPr lang="en-US" sz="1000"/>
                        <a:t>Investment is needed for human resources. </a:t>
                      </a:r>
                    </a:p>
                  </a:txBody>
                  <a:tcPr marL="66348" marR="66348" marT="33174" marB="33174" anchor="ctr">
                    <a:lnL>
                      <a:noFill/>
                    </a:lnL>
                    <a:lnR>
                      <a:noFill/>
                    </a:lnR>
                    <a:lnT>
                      <a:noFill/>
                    </a:lnT>
                    <a:lnB>
                      <a:noFill/>
                    </a:lnB>
                  </a:tcPr>
                </a:tc>
                <a:extLst>
                  <a:ext uri="{0D108BD9-81ED-4DB2-BD59-A6C34878D82A}">
                    <a16:rowId xmlns="" xmlns:a16="http://schemas.microsoft.com/office/drawing/2014/main" val="680754935"/>
                  </a:ext>
                </a:extLst>
              </a:tr>
              <a:tr h="364914">
                <a:tc>
                  <a:txBody>
                    <a:bodyPr/>
                    <a:lstStyle/>
                    <a:p>
                      <a:r>
                        <a:rPr lang="en-US" sz="1000"/>
                        <a:t>Cost-effective </a:t>
                      </a:r>
                    </a:p>
                  </a:txBody>
                  <a:tcPr marL="66348" marR="66348" marT="33174" marB="33174" anchor="ctr">
                    <a:lnL>
                      <a:noFill/>
                    </a:lnL>
                    <a:lnR>
                      <a:noFill/>
                    </a:lnR>
                    <a:lnT>
                      <a:noFill/>
                    </a:lnT>
                    <a:lnB>
                      <a:noFill/>
                    </a:lnB>
                  </a:tcPr>
                </a:tc>
                <a:tc>
                  <a:txBody>
                    <a:bodyPr/>
                    <a:lstStyle/>
                    <a:p>
                      <a:r>
                        <a:rPr lang="en-US" sz="1000"/>
                        <a:t>Not cost effective for low volume regression </a:t>
                      </a:r>
                    </a:p>
                  </a:txBody>
                  <a:tcPr marL="66348" marR="66348" marT="33174" marB="33174" anchor="ctr">
                    <a:lnL>
                      <a:noFill/>
                    </a:lnL>
                    <a:lnR>
                      <a:noFill/>
                    </a:lnR>
                    <a:lnT>
                      <a:noFill/>
                    </a:lnT>
                    <a:lnB>
                      <a:noFill/>
                    </a:lnB>
                  </a:tcPr>
                </a:tc>
                <a:tc>
                  <a:txBody>
                    <a:bodyPr/>
                    <a:lstStyle/>
                    <a:p>
                      <a:r>
                        <a:rPr lang="en-US" sz="1000"/>
                        <a:t>Not cost effective for high volume regression. </a:t>
                      </a:r>
                    </a:p>
                  </a:txBody>
                  <a:tcPr marL="66348" marR="66348" marT="33174" marB="33174" anchor="ctr">
                    <a:lnL>
                      <a:noFill/>
                    </a:lnL>
                    <a:lnR>
                      <a:noFill/>
                    </a:lnR>
                    <a:lnT>
                      <a:noFill/>
                    </a:lnT>
                    <a:lnB>
                      <a:noFill/>
                    </a:lnB>
                  </a:tcPr>
                </a:tc>
                <a:extLst>
                  <a:ext uri="{0D108BD9-81ED-4DB2-BD59-A6C34878D82A}">
                    <a16:rowId xmlns="" xmlns:a16="http://schemas.microsoft.com/office/drawing/2014/main" val="3023301466"/>
                  </a:ext>
                </a:extLst>
              </a:tr>
              <a:tr h="663480">
                <a:tc>
                  <a:txBody>
                    <a:bodyPr/>
                    <a:lstStyle/>
                    <a:p>
                      <a:r>
                        <a:rPr lang="en-US" sz="1000"/>
                        <a:t>Test Report Visibility </a:t>
                      </a:r>
                    </a:p>
                  </a:txBody>
                  <a:tcPr marL="66348" marR="66348" marT="33174" marB="33174" anchor="ctr">
                    <a:lnL>
                      <a:noFill/>
                    </a:lnL>
                    <a:lnR>
                      <a:noFill/>
                    </a:lnR>
                    <a:lnT>
                      <a:noFill/>
                    </a:lnT>
                    <a:lnB>
                      <a:noFill/>
                    </a:lnB>
                  </a:tcPr>
                </a:tc>
                <a:tc>
                  <a:txBody>
                    <a:bodyPr/>
                    <a:lstStyle/>
                    <a:p>
                      <a:r>
                        <a:rPr lang="en-US" sz="1000"/>
                        <a:t>With automation testing, all stakeholders can login into the automation system and check test execution results </a:t>
                      </a:r>
                    </a:p>
                  </a:txBody>
                  <a:tcPr marL="66348" marR="66348" marT="33174" marB="33174" anchor="ctr">
                    <a:lnL>
                      <a:noFill/>
                    </a:lnL>
                    <a:lnR>
                      <a:noFill/>
                    </a:lnR>
                    <a:lnT>
                      <a:noFill/>
                    </a:lnT>
                    <a:lnB>
                      <a:noFill/>
                    </a:lnB>
                  </a:tcPr>
                </a:tc>
                <a:tc>
                  <a:txBody>
                    <a:bodyPr/>
                    <a:lstStyle/>
                    <a:p>
                      <a:r>
                        <a:rPr lang="en-US" sz="1000"/>
                        <a:t>Manual Tests are usually recorded in an Excel or Word, and test results are not readily/ readily available. </a:t>
                      </a:r>
                    </a:p>
                  </a:txBody>
                  <a:tcPr marL="66348" marR="66348" marT="33174" marB="33174" anchor="ctr">
                    <a:lnL>
                      <a:noFill/>
                    </a:lnL>
                    <a:lnR>
                      <a:noFill/>
                    </a:lnR>
                    <a:lnT>
                      <a:noFill/>
                    </a:lnT>
                    <a:lnB>
                      <a:noFill/>
                    </a:lnB>
                  </a:tcPr>
                </a:tc>
                <a:extLst>
                  <a:ext uri="{0D108BD9-81ED-4DB2-BD59-A6C34878D82A}">
                    <a16:rowId xmlns="" xmlns:a16="http://schemas.microsoft.com/office/drawing/2014/main" val="3653562973"/>
                  </a:ext>
                </a:extLst>
              </a:tr>
            </a:tbl>
          </a:graphicData>
        </a:graphic>
      </p:graphicFrame>
    </p:spTree>
    <p:extLst>
      <p:ext uri="{BB962C8B-B14F-4D97-AF65-F5344CB8AC3E}">
        <p14:creationId xmlns:p14="http://schemas.microsoft.com/office/powerpoint/2010/main" val="2301327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3600"/>
              <a:t>V</a:t>
            </a:r>
            <a:r>
              <a:rPr lang="en-US" sz="3600" smtClean="0"/>
              <a:t>ERIFICATION</a:t>
            </a:r>
          </a:p>
        </p:txBody>
      </p:sp>
      <p:sp>
        <p:nvSpPr>
          <p:cNvPr id="1126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-5</a:t>
            </a:r>
          </a:p>
        </p:txBody>
      </p:sp>
    </p:spTree>
    <p:extLst>
      <p:ext uri="{BB962C8B-B14F-4D97-AF65-F5344CB8AC3E}">
        <p14:creationId xmlns:p14="http://schemas.microsoft.com/office/powerpoint/2010/main" val="318307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a:xfrm>
            <a:off x="609600" y="228600"/>
            <a:ext cx="3132534" cy="453628"/>
          </a:xfrm>
        </p:spPr>
        <p:txBody>
          <a:bodyPr/>
          <a:lstStyle/>
          <a:p>
            <a:pPr eaLnBrk="1" hangingPunct="1"/>
            <a:r>
              <a:rPr lang="en-US" smtClean="0"/>
              <a:t>Verification</a:t>
            </a:r>
          </a:p>
        </p:txBody>
      </p:sp>
      <p:sp>
        <p:nvSpPr>
          <p:cNvPr id="12290"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0BB6923E-3A65-46EE-B4DE-733B8D12AF24}" type="slidenum">
              <a:rPr lang="en-US" sz="750">
                <a:solidFill>
                  <a:srgbClr val="5F5F5F"/>
                </a:solidFill>
              </a:rPr>
              <a:pPr>
                <a:spcBef>
                  <a:spcPct val="0"/>
                </a:spcBef>
                <a:buSzTx/>
                <a:buFontTx/>
                <a:buNone/>
              </a:pPr>
              <a:t>25</a:t>
            </a:fld>
            <a:endParaRPr lang="en-US" sz="750">
              <a:solidFill>
                <a:srgbClr val="5F5F5F"/>
              </a:solidFill>
            </a:endParaRPr>
          </a:p>
        </p:txBody>
      </p:sp>
      <p:sp>
        <p:nvSpPr>
          <p:cNvPr id="2" name="Content Placeholder 1"/>
          <p:cNvSpPr>
            <a:spLocks noGrp="1"/>
          </p:cNvSpPr>
          <p:nvPr>
            <p:ph idx="1"/>
          </p:nvPr>
        </p:nvSpPr>
        <p:spPr/>
        <p:txBody>
          <a:bodyPr/>
          <a:lstStyle/>
          <a:p>
            <a:pPr marL="285750" indent="-285750">
              <a:buFont typeface="Wingdings" panose="05000000000000000000" pitchFamily="2" charset="2"/>
              <a:buChar char="§"/>
            </a:pPr>
            <a:r>
              <a:rPr lang="en-US" sz="1800" b="0" smtClean="0">
                <a:latin typeface="+mn-lt"/>
              </a:rPr>
              <a:t>In verification software </a:t>
            </a:r>
            <a:r>
              <a:rPr lang="en-US" sz="1800" b="0">
                <a:latin typeface="+mn-lt"/>
              </a:rPr>
              <a:t>work products are examined manually or with a set of tools, but not </a:t>
            </a:r>
            <a:r>
              <a:rPr lang="en-US" sz="1800" b="0" smtClean="0">
                <a:latin typeface="+mn-lt"/>
              </a:rPr>
              <a:t>executed</a:t>
            </a:r>
          </a:p>
          <a:p>
            <a:pPr marL="285750" indent="-285750">
              <a:buFont typeface="Wingdings" panose="05000000000000000000" pitchFamily="2" charset="2"/>
              <a:buChar char="§"/>
            </a:pPr>
            <a:r>
              <a:rPr lang="en-US" sz="1800" b="0" smtClean="0">
                <a:latin typeface="+mn-lt"/>
              </a:rPr>
              <a:t>Verification </a:t>
            </a:r>
            <a:r>
              <a:rPr lang="en-US" sz="1800" b="0">
                <a:latin typeface="+mn-lt"/>
              </a:rPr>
              <a:t>also known as quality assurance.</a:t>
            </a:r>
          </a:p>
          <a:p>
            <a:pPr marL="285750" indent="-285750">
              <a:buFont typeface="Wingdings" panose="05000000000000000000" pitchFamily="2" charset="2"/>
              <a:buChar char="§"/>
            </a:pPr>
            <a:r>
              <a:rPr lang="en-US" sz="1800" b="0" smtClean="0">
                <a:latin typeface="+mn-lt"/>
              </a:rPr>
              <a:t>Verification </a:t>
            </a:r>
            <a:r>
              <a:rPr lang="en-US" sz="1800" b="0">
                <a:latin typeface="+mn-lt"/>
              </a:rPr>
              <a:t>typically involves reviews and meetings to evaluate documents, plans, code, requirements and specifications.</a:t>
            </a:r>
          </a:p>
          <a:p>
            <a:pPr marL="285750" indent="-285750">
              <a:buFont typeface="Wingdings" panose="05000000000000000000" pitchFamily="2" charset="2"/>
              <a:buChar char="§"/>
            </a:pPr>
            <a:r>
              <a:rPr lang="en-US" sz="1800" b="0" smtClean="0">
                <a:latin typeface="+mn-lt"/>
              </a:rPr>
              <a:t>It </a:t>
            </a:r>
            <a:r>
              <a:rPr lang="en-US" sz="1800" b="0">
                <a:latin typeface="+mn-lt"/>
              </a:rPr>
              <a:t>determines consistency, correctness and completeness of Program at each stage.</a:t>
            </a:r>
          </a:p>
          <a:p>
            <a:pPr marL="285750" indent="-285750">
              <a:buFont typeface="Wingdings" panose="05000000000000000000" pitchFamily="2" charset="2"/>
              <a:buChar char="§"/>
            </a:pPr>
            <a:r>
              <a:rPr lang="en-US" sz="1800" b="0" smtClean="0">
                <a:latin typeface="+mn-lt"/>
              </a:rPr>
              <a:t>Verification </a:t>
            </a:r>
            <a:r>
              <a:rPr lang="en-US" sz="1800" b="0">
                <a:latin typeface="+mn-lt"/>
              </a:rPr>
              <a:t>checks whether we are building the product right</a:t>
            </a:r>
            <a:r>
              <a:rPr lang="en-US" sz="1800" b="0" smtClean="0">
                <a:latin typeface="+mn-lt"/>
              </a:rPr>
              <a:t>.</a:t>
            </a:r>
          </a:p>
          <a:p>
            <a:pPr marL="285750" indent="-285750">
              <a:buFont typeface="Wingdings" panose="05000000000000000000" pitchFamily="2" charset="2"/>
              <a:buChar char="§"/>
            </a:pPr>
            <a:r>
              <a:rPr lang="en-US" sz="1800" b="0">
                <a:latin typeface="+mn-lt"/>
              </a:rPr>
              <a:t>Also called as </a:t>
            </a:r>
            <a:r>
              <a:rPr lang="en-US" sz="1800" b="0" smtClean="0">
                <a:latin typeface="+mn-lt"/>
              </a:rPr>
              <a:t>“static testing”.</a:t>
            </a:r>
          </a:p>
          <a:p>
            <a:pPr marL="285750" indent="-285750">
              <a:buFont typeface="Wingdings" panose="05000000000000000000" pitchFamily="2" charset="2"/>
              <a:buChar char="§"/>
            </a:pPr>
            <a:r>
              <a:rPr lang="en-US" sz="1800" b="0">
                <a:latin typeface="+mn-lt"/>
              </a:rPr>
              <a:t>Helps in identifying not only the defects but also their </a:t>
            </a:r>
            <a:r>
              <a:rPr lang="en-US" sz="1800" b="0" smtClean="0">
                <a:latin typeface="+mn-lt"/>
              </a:rPr>
              <a:t>location</a:t>
            </a:r>
          </a:p>
          <a:p>
            <a:pPr marL="285750" indent="-285750">
              <a:buFont typeface="Wingdings" panose="05000000000000000000" pitchFamily="2" charset="2"/>
              <a:buChar char="§"/>
            </a:pPr>
            <a:r>
              <a:rPr lang="en-US" sz="1800" b="0"/>
              <a:t>It starts early in the </a:t>
            </a:r>
            <a:r>
              <a:rPr lang="en-US" sz="1800" b="0" smtClean="0"/>
              <a:t>and </a:t>
            </a:r>
            <a:r>
              <a:rPr lang="en-US" sz="1800" b="0"/>
              <a:t>so it is done during the </a:t>
            </a:r>
            <a:r>
              <a:rPr lang="en-US" sz="1800" b="0" i="1"/>
              <a:t>Verification Process</a:t>
            </a:r>
            <a:endParaRPr lang="en-US" sz="1800" b="0">
              <a:latin typeface="+mn-lt"/>
            </a:endParaRPr>
          </a:p>
        </p:txBody>
      </p:sp>
    </p:spTree>
    <p:extLst>
      <p:ext uri="{BB962C8B-B14F-4D97-AF65-F5344CB8AC3E}">
        <p14:creationId xmlns:p14="http://schemas.microsoft.com/office/powerpoint/2010/main" val="127043343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Techniques of Verification</a:t>
            </a:r>
            <a:endParaRPr lang="en-US"/>
          </a:p>
        </p:txBody>
      </p:sp>
      <p:sp>
        <p:nvSpPr>
          <p:cNvPr id="3" name="Text Placeholder 2"/>
          <p:cNvSpPr>
            <a:spLocks noGrp="1"/>
          </p:cNvSpPr>
          <p:nvPr>
            <p:ph type="body" sz="quarter" idx="11"/>
          </p:nvPr>
        </p:nvSpPr>
        <p:spPr/>
        <p:txBody>
          <a:bodyPr/>
          <a:lstStyle/>
          <a:p>
            <a:pPr marL="0" lvl="1" indent="0">
              <a:buNone/>
            </a:pPr>
            <a:r>
              <a:rPr lang="en-US" sz="1800" b="1" smtClean="0"/>
              <a:t>Audits</a:t>
            </a:r>
          </a:p>
          <a:p>
            <a:pPr lvl="1"/>
            <a:r>
              <a:rPr lang="en-US" sz="1800" smtClean="0"/>
              <a:t>Internal</a:t>
            </a:r>
            <a:r>
              <a:rPr lang="en-US" sz="1800"/>
              <a:t>: Done by the organization </a:t>
            </a:r>
            <a:endParaRPr lang="en-US" sz="1800" smtClean="0"/>
          </a:p>
          <a:p>
            <a:pPr lvl="1"/>
            <a:r>
              <a:rPr lang="en-US" sz="1800" smtClean="0"/>
              <a:t>External</a:t>
            </a:r>
            <a:r>
              <a:rPr lang="en-US" sz="1800"/>
              <a:t>: Done by people external to the organization to check the standards and procedures of </a:t>
            </a:r>
            <a:r>
              <a:rPr lang="en-US" sz="1800" smtClean="0"/>
              <a:t>project</a:t>
            </a:r>
          </a:p>
          <a:p>
            <a:r>
              <a:rPr lang="en-US" sz="1800"/>
              <a:t>Review </a:t>
            </a:r>
            <a:endParaRPr lang="en-US" sz="1800" smtClean="0"/>
          </a:p>
          <a:p>
            <a:r>
              <a:rPr lang="en-US" sz="1800" b="0" smtClean="0"/>
              <a:t>Typically</a:t>
            </a:r>
            <a:r>
              <a:rPr lang="en-US" sz="1800" b="0" i="1" smtClean="0"/>
              <a:t> </a:t>
            </a:r>
            <a:r>
              <a:rPr lang="en-US" sz="1800" b="0"/>
              <a:t>used to find and eliminate errors or ambiguities in documents such as requirements, design, test cases</a:t>
            </a:r>
            <a:r>
              <a:rPr lang="en-US" sz="1800" b="0" i="1"/>
              <a:t>, etc.</a:t>
            </a:r>
            <a:r>
              <a:rPr lang="en-US" sz="1800" b="0"/>
              <a:t> </a:t>
            </a:r>
          </a:p>
          <a:p>
            <a:pPr lvl="1"/>
            <a:r>
              <a:rPr lang="en-US" sz="1800"/>
              <a:t>Informal Review</a:t>
            </a:r>
          </a:p>
          <a:p>
            <a:pPr lvl="1"/>
            <a:r>
              <a:rPr lang="en-US" sz="1800" smtClean="0"/>
              <a:t>Walkthrough</a:t>
            </a:r>
            <a:endParaRPr lang="en-US" sz="1800"/>
          </a:p>
          <a:p>
            <a:pPr lvl="1"/>
            <a:r>
              <a:rPr lang="en-US" sz="1800"/>
              <a:t>Technical Review</a:t>
            </a:r>
          </a:p>
          <a:p>
            <a:pPr lvl="1"/>
            <a:r>
              <a:rPr lang="en-US" sz="1800"/>
              <a:t>Inspection</a:t>
            </a:r>
          </a:p>
          <a:p>
            <a:pPr lvl="1"/>
            <a:endParaRPr lang="en-US"/>
          </a:p>
          <a:p>
            <a:pPr lvl="1"/>
            <a:endParaRPr lang="en-US"/>
          </a:p>
          <a:p>
            <a:endParaRPr lang="en-US"/>
          </a:p>
        </p:txBody>
      </p:sp>
    </p:spTree>
    <p:extLst>
      <p:ext uri="{BB962C8B-B14F-4D97-AF65-F5344CB8AC3E}">
        <p14:creationId xmlns:p14="http://schemas.microsoft.com/office/powerpoint/2010/main" val="2146215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Objectives of Reviews:</a:t>
            </a:r>
          </a:p>
        </p:txBody>
      </p:sp>
      <p:sp>
        <p:nvSpPr>
          <p:cNvPr id="3" name="Content Placeholder 2"/>
          <p:cNvSpPr>
            <a:spLocks noGrp="1"/>
          </p:cNvSpPr>
          <p:nvPr>
            <p:ph idx="1"/>
          </p:nvPr>
        </p:nvSpPr>
        <p:spPr/>
        <p:txBody>
          <a:bodyPr/>
          <a:lstStyle/>
          <a:p>
            <a:pPr marL="285750" indent="-285750" eaLnBrk="1" hangingPunct="1">
              <a:buFont typeface="Wingdings" panose="05000000000000000000" pitchFamily="2" charset="2"/>
              <a:buChar char="§"/>
            </a:pPr>
            <a:r>
              <a:rPr lang="en-US" sz="1800" b="0" smtClean="0"/>
              <a:t>Finding defects</a:t>
            </a:r>
          </a:p>
          <a:p>
            <a:pPr marL="285750" indent="-285750" eaLnBrk="1" hangingPunct="1">
              <a:buFont typeface="Wingdings" panose="05000000000000000000" pitchFamily="2" charset="2"/>
              <a:buChar char="§"/>
            </a:pPr>
            <a:r>
              <a:rPr lang="en-US" sz="1800" b="0" smtClean="0"/>
              <a:t>Informational, communicational and educational whereby participants learn about the content of the software work products to help them understand the role of their work and plan for future stages of development</a:t>
            </a:r>
          </a:p>
          <a:p>
            <a:pPr marL="285750" indent="-285750" eaLnBrk="1" hangingPunct="1">
              <a:buFont typeface="Wingdings" panose="05000000000000000000" pitchFamily="2" charset="2"/>
              <a:buChar char="§"/>
            </a:pPr>
            <a:r>
              <a:rPr lang="en-US" sz="1800" b="0" smtClean="0"/>
              <a:t>Represents project milestones</a:t>
            </a:r>
          </a:p>
          <a:p>
            <a:pPr marL="285750" indent="-285750" eaLnBrk="1" hangingPunct="1">
              <a:buFont typeface="Wingdings" panose="05000000000000000000" pitchFamily="2" charset="2"/>
              <a:buChar char="§"/>
            </a:pPr>
            <a:r>
              <a:rPr lang="en-US" sz="1800" b="0" smtClean="0"/>
              <a:t>Support establishment of a baseline for a software products</a:t>
            </a:r>
          </a:p>
          <a:p>
            <a:pPr marL="285750" indent="-285750" eaLnBrk="1" hangingPunct="1">
              <a:buFont typeface="Wingdings" panose="05000000000000000000" pitchFamily="2" charset="2"/>
              <a:buChar char="§"/>
            </a:pPr>
            <a:r>
              <a:rPr lang="en-US" sz="1800" b="0" smtClean="0"/>
              <a:t>Gathering Customer Feedback</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541334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Categories of Review</a:t>
            </a:r>
            <a:endParaRPr lang="en-US" smtClean="0"/>
          </a:p>
        </p:txBody>
      </p:sp>
      <p:sp>
        <p:nvSpPr>
          <p:cNvPr id="3" name="Content Placeholder 2"/>
          <p:cNvSpPr>
            <a:spLocks noGrp="1"/>
          </p:cNvSpPr>
          <p:nvPr>
            <p:ph idx="1"/>
          </p:nvPr>
        </p:nvSpPr>
        <p:spPr>
          <a:xfrm>
            <a:off x="529849" y="1219200"/>
            <a:ext cx="6505575" cy="3790950"/>
          </a:xfrm>
        </p:spPr>
        <p:txBody>
          <a:bodyPr/>
          <a:lstStyle/>
          <a:p>
            <a:pPr marL="285750" indent="-285750" eaLnBrk="1" hangingPunct="1">
              <a:buFont typeface="Wingdings" panose="05000000000000000000" pitchFamily="2" charset="2"/>
              <a:buChar char="§"/>
            </a:pPr>
            <a:r>
              <a:rPr lang="en-US" sz="1800" b="0" dirty="0" smtClean="0">
                <a:latin typeface="+mn-lt"/>
              </a:rPr>
              <a:t>Formal Review:</a:t>
            </a:r>
          </a:p>
          <a:p>
            <a:pPr eaLnBrk="1" hangingPunct="1"/>
            <a:r>
              <a:rPr lang="en-US" sz="1800" b="0" dirty="0" smtClean="0">
                <a:latin typeface="+mn-lt"/>
              </a:rPr>
              <a:t>A review characterized by documented procedures and requirement</a:t>
            </a:r>
            <a:br>
              <a:rPr lang="en-US" sz="1800" b="0" dirty="0" smtClean="0">
                <a:latin typeface="+mn-lt"/>
              </a:rPr>
            </a:br>
            <a:endParaRPr lang="en-US" sz="1800" b="0" dirty="0" smtClean="0">
              <a:latin typeface="+mn-lt"/>
            </a:endParaRPr>
          </a:p>
          <a:p>
            <a:pPr marL="285750" indent="-285750" eaLnBrk="1" hangingPunct="1">
              <a:buFont typeface="Wingdings" panose="05000000000000000000" pitchFamily="2" charset="2"/>
              <a:buChar char="§"/>
            </a:pPr>
            <a:r>
              <a:rPr lang="en-US" sz="1800" b="0" dirty="0" smtClean="0">
                <a:latin typeface="+mn-lt"/>
              </a:rPr>
              <a:t>Informal Review:</a:t>
            </a:r>
          </a:p>
          <a:p>
            <a:pPr eaLnBrk="1" hangingPunct="1"/>
            <a:r>
              <a:rPr lang="en-US" sz="1800" b="0" dirty="0" smtClean="0">
                <a:latin typeface="+mn-lt"/>
              </a:rPr>
              <a:t>A review not based on formal procedure ,not documented</a:t>
            </a:r>
          </a:p>
        </p:txBody>
      </p:sp>
    </p:spTree>
    <p:extLst>
      <p:ext uri="{BB962C8B-B14F-4D97-AF65-F5344CB8AC3E}">
        <p14:creationId xmlns:p14="http://schemas.microsoft.com/office/powerpoint/2010/main" val="934823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Roles &amp; Responsibilities</a:t>
            </a:r>
          </a:p>
        </p:txBody>
      </p:sp>
      <p:sp>
        <p:nvSpPr>
          <p:cNvPr id="26627" name="Content Placeholder 2"/>
          <p:cNvSpPr>
            <a:spLocks noGrp="1"/>
          </p:cNvSpPr>
          <p:nvPr>
            <p:ph idx="1"/>
          </p:nvPr>
        </p:nvSpPr>
        <p:spPr/>
        <p:txBody>
          <a:bodyPr/>
          <a:lstStyle/>
          <a:p>
            <a:pPr marL="285750" indent="-285750" eaLnBrk="1" hangingPunct="1">
              <a:lnSpc>
                <a:spcPct val="200000"/>
              </a:lnSpc>
              <a:buFont typeface="Wingdings" panose="05000000000000000000" pitchFamily="2" charset="2"/>
              <a:buChar char="§"/>
            </a:pPr>
            <a:r>
              <a:rPr lang="en-US" sz="1800" b="0" smtClean="0">
                <a:latin typeface="+mn-lt"/>
              </a:rPr>
              <a:t>Moderator</a:t>
            </a:r>
          </a:p>
          <a:p>
            <a:pPr marL="285750" indent="-285750" eaLnBrk="1" hangingPunct="1">
              <a:lnSpc>
                <a:spcPct val="200000"/>
              </a:lnSpc>
              <a:buFont typeface="Wingdings" panose="05000000000000000000" pitchFamily="2" charset="2"/>
              <a:buChar char="§"/>
            </a:pPr>
            <a:r>
              <a:rPr lang="en-US" sz="1800" b="0" smtClean="0">
                <a:latin typeface="+mn-lt"/>
              </a:rPr>
              <a:t>Author</a:t>
            </a:r>
          </a:p>
          <a:p>
            <a:pPr marL="285750" indent="-285750" eaLnBrk="1" hangingPunct="1">
              <a:lnSpc>
                <a:spcPct val="200000"/>
              </a:lnSpc>
              <a:buFont typeface="Wingdings" panose="05000000000000000000" pitchFamily="2" charset="2"/>
              <a:buChar char="§"/>
            </a:pPr>
            <a:r>
              <a:rPr lang="en-US" sz="1800" b="0" smtClean="0">
                <a:latin typeface="+mn-lt"/>
              </a:rPr>
              <a:t>Scribe</a:t>
            </a:r>
          </a:p>
          <a:p>
            <a:pPr marL="285750" indent="-285750" eaLnBrk="1" hangingPunct="1">
              <a:lnSpc>
                <a:spcPct val="200000"/>
              </a:lnSpc>
              <a:buFont typeface="Wingdings" panose="05000000000000000000" pitchFamily="2" charset="2"/>
              <a:buChar char="§"/>
            </a:pPr>
            <a:r>
              <a:rPr lang="en-US" sz="1800" b="0" smtClean="0">
                <a:latin typeface="+mn-lt"/>
              </a:rPr>
              <a:t>Reviewers</a:t>
            </a:r>
          </a:p>
          <a:p>
            <a:pPr marL="285750" indent="-285750" eaLnBrk="1" hangingPunct="1">
              <a:lnSpc>
                <a:spcPct val="200000"/>
              </a:lnSpc>
              <a:buFont typeface="Wingdings" panose="05000000000000000000" pitchFamily="2" charset="2"/>
              <a:buChar char="§"/>
            </a:pPr>
            <a:r>
              <a:rPr lang="en-US" sz="1800" b="0" smtClean="0">
                <a:latin typeface="+mn-lt"/>
              </a:rPr>
              <a:t>Manager</a:t>
            </a:r>
          </a:p>
        </p:txBody>
      </p:sp>
    </p:spTree>
    <p:extLst>
      <p:ext uri="{BB962C8B-B14F-4D97-AF65-F5344CB8AC3E}">
        <p14:creationId xmlns:p14="http://schemas.microsoft.com/office/powerpoint/2010/main" val="3499146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smtClean="0"/>
              <a:t>Iconic </a:t>
            </a:r>
            <a:r>
              <a:rPr lang="en-US" sz="3600" dirty="0" smtClean="0"/>
              <a:t>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7938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a:lstStyle/>
          <a:p>
            <a:pPr eaLnBrk="1" hangingPunct="1"/>
            <a:endParaRPr lang="en-US" sz="1800" b="0" smtClean="0"/>
          </a:p>
          <a:p>
            <a:r>
              <a:rPr lang="en-US" sz="1800"/>
              <a:t>Moderator</a:t>
            </a:r>
            <a:endParaRPr lang="en-US" sz="1800" b="0" smtClean="0"/>
          </a:p>
          <a:p>
            <a:pPr marL="285750" indent="-285750" eaLnBrk="1" hangingPunct="1">
              <a:buFont typeface="Wingdings" panose="05000000000000000000" pitchFamily="2" charset="2"/>
              <a:buChar char="§"/>
            </a:pPr>
            <a:r>
              <a:rPr lang="en-US" sz="1800" b="0" smtClean="0"/>
              <a:t>Leads the review process</a:t>
            </a:r>
          </a:p>
          <a:p>
            <a:pPr marL="285750" indent="-285750" eaLnBrk="1" hangingPunct="1">
              <a:buFont typeface="Wingdings" panose="05000000000000000000" pitchFamily="2" charset="2"/>
              <a:buChar char="§"/>
            </a:pPr>
            <a:r>
              <a:rPr lang="en-US" sz="1800" b="0" smtClean="0"/>
              <a:t>Determine type of review, approach, composition of review team</a:t>
            </a:r>
          </a:p>
          <a:p>
            <a:pPr marL="285750" indent="-285750" eaLnBrk="1" hangingPunct="1">
              <a:buFont typeface="Wingdings" panose="05000000000000000000" pitchFamily="2" charset="2"/>
              <a:buChar char="§"/>
            </a:pPr>
            <a:r>
              <a:rPr lang="en-US" sz="1800" b="0" smtClean="0"/>
              <a:t>Performs entry check &amp; follow up rework</a:t>
            </a:r>
          </a:p>
          <a:p>
            <a:pPr marL="285750" indent="-285750" eaLnBrk="1" hangingPunct="1">
              <a:buFont typeface="Wingdings" panose="05000000000000000000" pitchFamily="2" charset="2"/>
              <a:buChar char="§"/>
            </a:pPr>
            <a:r>
              <a:rPr lang="en-US" sz="1800" b="0" smtClean="0"/>
              <a:t>Schedule the meeting, leads possible discussions, coaches the team, stores data that is collected</a:t>
            </a:r>
          </a:p>
          <a:p>
            <a:r>
              <a:rPr lang="en-US" sz="1800" smtClean="0">
                <a:latin typeface="+mn-lt"/>
              </a:rPr>
              <a:t>Author</a:t>
            </a:r>
          </a:p>
          <a:p>
            <a:pPr marL="285750" indent="-285750">
              <a:buFont typeface="Wingdings" panose="05000000000000000000" pitchFamily="2" charset="2"/>
              <a:buChar char="§"/>
            </a:pPr>
            <a:r>
              <a:rPr lang="en-US" sz="1800" b="0">
                <a:latin typeface="+mn-lt"/>
              </a:rPr>
              <a:t>Writer of the document under review</a:t>
            </a:r>
          </a:p>
          <a:p>
            <a:pPr marL="285750" indent="-285750">
              <a:buFont typeface="Wingdings" panose="05000000000000000000" pitchFamily="2" charset="2"/>
              <a:buChar char="§"/>
            </a:pPr>
            <a:r>
              <a:rPr lang="en-US" sz="1800" b="0">
                <a:latin typeface="+mn-lt"/>
              </a:rPr>
              <a:t>Goal is to learn as much as possible to improve the quality of future documents</a:t>
            </a:r>
          </a:p>
          <a:p>
            <a:pPr marL="285750" indent="-285750">
              <a:buFont typeface="Wingdings" panose="05000000000000000000" pitchFamily="2" charset="2"/>
              <a:buChar char="§"/>
            </a:pPr>
            <a:r>
              <a:rPr lang="en-US" sz="1800" b="0">
                <a:latin typeface="+mn-lt"/>
              </a:rPr>
              <a:t>Author’s task is to illuminate unclear areas &amp; to understand the defects found</a:t>
            </a:r>
          </a:p>
          <a:p>
            <a:endParaRPr lang="en-US" smtClean="0"/>
          </a:p>
        </p:txBody>
      </p:sp>
    </p:spTree>
    <p:extLst>
      <p:ext uri="{BB962C8B-B14F-4D97-AF65-F5344CB8AC3E}">
        <p14:creationId xmlns:p14="http://schemas.microsoft.com/office/powerpoint/2010/main" val="149801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a:lstStyle/>
          <a:p>
            <a:r>
              <a:rPr lang="en-US" sz="1800" smtClean="0"/>
              <a:t>Scribe</a:t>
            </a:r>
          </a:p>
          <a:p>
            <a:pPr marL="285750" indent="-285750">
              <a:buFont typeface="Wingdings" panose="05000000000000000000" pitchFamily="2" charset="2"/>
              <a:buChar char="§"/>
            </a:pPr>
            <a:r>
              <a:rPr lang="en-US" sz="1800" b="0" smtClean="0"/>
              <a:t>During logging meeting, the scribe(recorder) has to record each defects mentioned and any suggestions for process improvement</a:t>
            </a:r>
          </a:p>
          <a:p>
            <a:pPr marL="285750" indent="-285750" eaLnBrk="1" hangingPunct="1">
              <a:buFont typeface="Wingdings" panose="05000000000000000000" pitchFamily="2" charset="2"/>
              <a:buChar char="§"/>
            </a:pPr>
            <a:r>
              <a:rPr lang="en-US" sz="1800" b="0" smtClean="0"/>
              <a:t>Normally author plays this role ensuring log is readable and understandable</a:t>
            </a:r>
          </a:p>
          <a:p>
            <a:pPr marL="285750" indent="-285750" eaLnBrk="1" hangingPunct="1">
              <a:buFont typeface="Wingdings" panose="05000000000000000000" pitchFamily="2" charset="2"/>
              <a:buChar char="§"/>
            </a:pPr>
            <a:r>
              <a:rPr lang="en-US" sz="1800" b="0" smtClean="0"/>
              <a:t>However some one other than author can take the role of scribe(</a:t>
            </a:r>
            <a:r>
              <a:rPr lang="en-US" sz="1800" b="0" err="1" smtClean="0"/>
              <a:t>eg</a:t>
            </a:r>
            <a:r>
              <a:rPr lang="en-US" sz="1800" b="0" smtClean="0"/>
              <a:t> Moderator) can have significant advantages</a:t>
            </a:r>
          </a:p>
          <a:p>
            <a:r>
              <a:rPr lang="en-US" sz="1800" smtClean="0"/>
              <a:t>Reviewer</a:t>
            </a:r>
          </a:p>
          <a:p>
            <a:pPr marL="285750" indent="-285750">
              <a:buFont typeface="Wingdings" panose="05000000000000000000" pitchFamily="2" charset="2"/>
              <a:buChar char="§"/>
            </a:pPr>
            <a:r>
              <a:rPr lang="en-US" sz="1800" b="0"/>
              <a:t>The task of the reviewers (also called checkers or inspectors) is to check any material for defects, mostly prior to the meeting</a:t>
            </a:r>
            <a:r>
              <a:rPr lang="en-US" sz="1800" b="0" smtClean="0"/>
              <a:t>.</a:t>
            </a:r>
            <a:endParaRPr lang="en-US" sz="1800" b="0"/>
          </a:p>
          <a:p>
            <a:pPr marL="285750" indent="-285750">
              <a:buFont typeface="Wingdings" panose="05000000000000000000" pitchFamily="2" charset="2"/>
              <a:buChar char="§"/>
            </a:pPr>
            <a:r>
              <a:rPr lang="en-US" sz="1800" b="0"/>
              <a:t>In addition to the document under review, the material </a:t>
            </a:r>
            <a:r>
              <a:rPr lang="en-US" sz="1800" b="0" smtClean="0"/>
              <a:t>reviewers </a:t>
            </a:r>
            <a:r>
              <a:rPr lang="en-US" sz="1800" b="0"/>
              <a:t>receive includes source documents, standards, checklists, etc</a:t>
            </a:r>
            <a:r>
              <a:rPr lang="en-US" sz="1800" b="0" smtClean="0"/>
              <a:t>.</a:t>
            </a:r>
            <a:endParaRPr lang="en-US" sz="1800" b="0"/>
          </a:p>
          <a:p>
            <a:pPr marL="285750" indent="-285750">
              <a:buFont typeface="Wingdings" panose="05000000000000000000" pitchFamily="2" charset="2"/>
              <a:buChar char="§"/>
            </a:pPr>
            <a:r>
              <a:rPr lang="en-US" sz="1800" b="0"/>
              <a:t>The level of domain knowledge or </a:t>
            </a:r>
            <a:r>
              <a:rPr lang="en-US" sz="1800" b="0" smtClean="0"/>
              <a:t>technical </a:t>
            </a:r>
            <a:r>
              <a:rPr lang="en-US" sz="1800" b="0"/>
              <a:t>expertise needed by the reviewers also depends on the type of review.</a:t>
            </a:r>
          </a:p>
          <a:p>
            <a:endParaRPr lang="en-US" sz="1800" smtClean="0"/>
          </a:p>
          <a:p>
            <a:endParaRPr lang="en-US" sz="1800" b="0" smtClean="0"/>
          </a:p>
        </p:txBody>
      </p:sp>
    </p:spTree>
    <p:extLst>
      <p:ext uri="{BB962C8B-B14F-4D97-AF65-F5344CB8AC3E}">
        <p14:creationId xmlns:p14="http://schemas.microsoft.com/office/powerpoint/2010/main" val="2510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a:lstStyle/>
          <a:p>
            <a:r>
              <a:rPr lang="en-US" sz="1800" smtClean="0"/>
              <a:t>Manager</a:t>
            </a:r>
          </a:p>
          <a:p>
            <a:pPr marL="285750" indent="-285750">
              <a:buFont typeface="Wingdings" panose="05000000000000000000" pitchFamily="2" charset="2"/>
              <a:buChar char="§"/>
            </a:pPr>
            <a:r>
              <a:rPr lang="en-US" sz="1800" b="0" smtClean="0"/>
              <a:t>The manager is involved in the reviews as he or she decides on the execution of reviews, allocates time in project schedules and determines whether review process objectives have been met. </a:t>
            </a:r>
          </a:p>
          <a:p>
            <a:pPr marL="285750" indent="-285750" eaLnBrk="1" hangingPunct="1">
              <a:buFont typeface="Wingdings" panose="05000000000000000000" pitchFamily="2" charset="2"/>
              <a:buChar char="§"/>
            </a:pPr>
            <a:r>
              <a:rPr lang="en-US" sz="1800" b="0" smtClean="0"/>
              <a:t>The manager will also take care of any review training requested by the participants. </a:t>
            </a:r>
          </a:p>
          <a:p>
            <a:pPr marL="285750" indent="-285750" eaLnBrk="1" hangingPunct="1">
              <a:buFont typeface="Wingdings" panose="05000000000000000000" pitchFamily="2" charset="2"/>
              <a:buChar char="§"/>
            </a:pPr>
            <a:r>
              <a:rPr lang="en-US" sz="1800" b="0" smtClean="0"/>
              <a:t>Of course a manager can also be involved in the review itself depending on his or her background, playing the role of a reviewer if this would be helpful. </a:t>
            </a:r>
          </a:p>
        </p:txBody>
      </p:sp>
    </p:spTree>
    <p:extLst>
      <p:ext uri="{BB962C8B-B14F-4D97-AF65-F5344CB8AC3E}">
        <p14:creationId xmlns:p14="http://schemas.microsoft.com/office/powerpoint/2010/main" val="3394300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Types of Formal Review</a:t>
            </a:r>
          </a:p>
        </p:txBody>
      </p:sp>
      <p:sp>
        <p:nvSpPr>
          <p:cNvPr id="32771" name="Content Placeholder 2"/>
          <p:cNvSpPr>
            <a:spLocks noGrp="1"/>
          </p:cNvSpPr>
          <p:nvPr>
            <p:ph idx="1"/>
          </p:nvPr>
        </p:nvSpPr>
        <p:spPr>
          <a:xfrm>
            <a:off x="220365" y="990600"/>
            <a:ext cx="8716518" cy="4992624"/>
          </a:xfrm>
        </p:spPr>
        <p:txBody>
          <a:bodyPr/>
          <a:lstStyle/>
          <a:p>
            <a:pPr eaLnBrk="1" hangingPunct="1"/>
            <a:r>
              <a:rPr lang="en-US" sz="1800" smtClean="0">
                <a:latin typeface="+mn-lt"/>
              </a:rPr>
              <a:t>Walk through</a:t>
            </a:r>
            <a:endParaRPr lang="en-US" sz="1500">
              <a:latin typeface="Calibri" panose="020F0502020204030204" pitchFamily="34" charset="0"/>
            </a:endParaRPr>
          </a:p>
          <a:p>
            <a:pPr lvl="1"/>
            <a:r>
              <a:rPr lang="en-US" sz="1800"/>
              <a:t>The author of the document under review guiding the participants through the document process to achieve common understanding and collect feedback</a:t>
            </a:r>
          </a:p>
          <a:p>
            <a:pPr marL="285750" indent="-285750">
              <a:buFont typeface="Wingdings" panose="05000000000000000000" pitchFamily="2" charset="2"/>
              <a:buChar char="§"/>
            </a:pPr>
            <a:r>
              <a:rPr lang="en-US" sz="1800" b="0" smtClean="0">
                <a:latin typeface="+mn-lt"/>
              </a:rPr>
              <a:t>Meeting </a:t>
            </a:r>
            <a:r>
              <a:rPr lang="en-US" sz="1800" b="0">
                <a:latin typeface="+mn-lt"/>
              </a:rPr>
              <a:t>is led by the author, often separate scribe is </a:t>
            </a:r>
            <a:r>
              <a:rPr lang="en-US" sz="1800" b="0" smtClean="0">
                <a:latin typeface="+mn-lt"/>
              </a:rPr>
              <a:t>present</a:t>
            </a:r>
            <a:endParaRPr lang="en-US" sz="1800" b="0">
              <a:latin typeface="+mn-lt"/>
            </a:endParaRPr>
          </a:p>
          <a:p>
            <a:pPr marL="285750" indent="-285750">
              <a:buFont typeface="Wingdings" panose="05000000000000000000" pitchFamily="2" charset="2"/>
              <a:buChar char="§"/>
            </a:pPr>
            <a:r>
              <a:rPr lang="en-US" sz="1800" b="0">
                <a:latin typeface="+mn-lt"/>
              </a:rPr>
              <a:t>Scenarios and dry runs may be used to validate the </a:t>
            </a:r>
            <a:r>
              <a:rPr lang="en-US" sz="1800" b="0" smtClean="0">
                <a:latin typeface="+mn-lt"/>
              </a:rPr>
              <a:t>content</a:t>
            </a:r>
            <a:endParaRPr lang="en-US" sz="1800" b="0">
              <a:latin typeface="+mn-lt"/>
            </a:endParaRPr>
          </a:p>
          <a:p>
            <a:pPr marL="285750" indent="-285750">
              <a:buFont typeface="Wingdings" panose="05000000000000000000" pitchFamily="2" charset="2"/>
              <a:buChar char="§"/>
            </a:pPr>
            <a:r>
              <a:rPr lang="en-US" sz="1800" b="0">
                <a:latin typeface="+mn-lt"/>
              </a:rPr>
              <a:t>Separate Pre-meeting preparation for reviewers is </a:t>
            </a:r>
            <a:r>
              <a:rPr lang="en-US" sz="1800" b="0" smtClean="0">
                <a:latin typeface="+mn-lt"/>
              </a:rPr>
              <a:t>optional</a:t>
            </a:r>
          </a:p>
          <a:p>
            <a:pPr marL="285750" indent="-285750">
              <a:buFont typeface="Wingdings" panose="05000000000000000000" pitchFamily="2" charset="2"/>
              <a:buChar char="§"/>
            </a:pPr>
            <a:r>
              <a:rPr lang="en-US" sz="1800" b="0">
                <a:latin typeface="+mn-lt"/>
              </a:rPr>
              <a:t>Open-ended sessions </a:t>
            </a:r>
            <a:endParaRPr lang="en-US" sz="1800" b="0" smtClean="0">
              <a:latin typeface="+mn-lt"/>
            </a:endParaRPr>
          </a:p>
          <a:p>
            <a:pPr marL="285750" indent="-285750">
              <a:buFont typeface="Wingdings" panose="05000000000000000000" pitchFamily="2" charset="2"/>
              <a:buChar char="§"/>
            </a:pPr>
            <a:r>
              <a:rPr lang="en-US" sz="1800" b="0" smtClean="0">
                <a:latin typeface="+mn-lt"/>
              </a:rPr>
              <a:t>Conducted to </a:t>
            </a:r>
            <a:r>
              <a:rPr lang="en-US" sz="1800" b="0">
                <a:latin typeface="+mn-lt"/>
              </a:rPr>
              <a:t>explain (knowledge transfer) and evaluate the contents of the document </a:t>
            </a:r>
            <a:endParaRPr lang="en-US" sz="1800" b="0" smtClean="0">
              <a:latin typeface="+mn-lt"/>
            </a:endParaRPr>
          </a:p>
          <a:p>
            <a:pPr marL="285750" indent="-285750">
              <a:buFont typeface="Wingdings" panose="05000000000000000000" pitchFamily="2" charset="2"/>
              <a:buChar char="§"/>
            </a:pPr>
            <a:r>
              <a:rPr lang="en-US" sz="1800" b="0" smtClean="0">
                <a:latin typeface="+mn-lt"/>
              </a:rPr>
              <a:t>Conducted to </a:t>
            </a:r>
            <a:r>
              <a:rPr lang="en-US" sz="1800" b="0">
                <a:latin typeface="+mn-lt"/>
              </a:rPr>
              <a:t>establish a common understanding of the document </a:t>
            </a:r>
          </a:p>
          <a:p>
            <a:pPr eaLnBrk="1" hangingPunct="1">
              <a:buFont typeface="Wingdings" panose="05000000000000000000" pitchFamily="2" charset="2"/>
              <a:buNone/>
            </a:pPr>
            <a:endParaRPr lang="en-US" smtClean="0"/>
          </a:p>
        </p:txBody>
      </p:sp>
    </p:spTree>
    <p:extLst>
      <p:ext uri="{BB962C8B-B14F-4D97-AF65-F5344CB8AC3E}">
        <p14:creationId xmlns:p14="http://schemas.microsoft.com/office/powerpoint/2010/main" val="3038837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sz="1800">
                <a:latin typeface="Calibri" panose="020F0502020204030204" pitchFamily="34" charset="0"/>
              </a:rPr>
              <a:t/>
            </a:r>
            <a:br>
              <a:rPr lang="en-US" sz="1800">
                <a:latin typeface="Calibri" panose="020F0502020204030204" pitchFamily="34" charset="0"/>
              </a:rPr>
            </a:br>
            <a:r>
              <a:rPr lang="en-US" sz="1800">
                <a:latin typeface="Calibri" panose="020F0502020204030204" pitchFamily="34" charset="0"/>
              </a:rPr>
              <a:t/>
            </a:r>
            <a:br>
              <a:rPr lang="en-US" sz="1800">
                <a:latin typeface="Calibri" panose="020F0502020204030204" pitchFamily="34" charset="0"/>
              </a:rPr>
            </a:br>
            <a:endParaRPr lang="en-US" smtClean="0"/>
          </a:p>
        </p:txBody>
      </p:sp>
      <p:sp>
        <p:nvSpPr>
          <p:cNvPr id="34819" name="Content Placeholder 2"/>
          <p:cNvSpPr>
            <a:spLocks noGrp="1"/>
          </p:cNvSpPr>
          <p:nvPr>
            <p:ph idx="1"/>
          </p:nvPr>
        </p:nvSpPr>
        <p:spPr/>
        <p:txBody>
          <a:bodyPr/>
          <a:lstStyle/>
          <a:p>
            <a:pPr lvl="1" eaLnBrk="1" hangingPunct="1"/>
            <a:endParaRPr lang="en-US" sz="1500" b="1" smtClean="0">
              <a:latin typeface="Calibri" panose="020F0502020204030204" pitchFamily="34" charset="0"/>
            </a:endParaRPr>
          </a:p>
          <a:p>
            <a:pPr marL="0" lvl="1" indent="0">
              <a:buNone/>
            </a:pPr>
            <a:r>
              <a:rPr lang="en-US" sz="1800" b="1"/>
              <a:t>Technical Reviews </a:t>
            </a:r>
            <a:endParaRPr lang="en-US" sz="1800" b="1" smtClean="0"/>
          </a:p>
          <a:p>
            <a:pPr lvl="1"/>
            <a:r>
              <a:rPr lang="en-US" sz="1800" smtClean="0"/>
              <a:t>Discussion </a:t>
            </a:r>
            <a:r>
              <a:rPr lang="en-US" sz="1800"/>
              <a:t>activity that focuses on technical contents of the </a:t>
            </a:r>
            <a:r>
              <a:rPr lang="en-US" sz="1800" smtClean="0"/>
              <a:t>documents</a:t>
            </a:r>
          </a:p>
          <a:p>
            <a:pPr lvl="1"/>
            <a:r>
              <a:rPr lang="en-US" sz="1800" smtClean="0"/>
              <a:t>It </a:t>
            </a:r>
            <a:r>
              <a:rPr lang="en-US" sz="1800"/>
              <a:t>is often performed as a peer review without management participation.</a:t>
            </a:r>
          </a:p>
          <a:p>
            <a:pPr lvl="1"/>
            <a:r>
              <a:rPr lang="en-US" sz="1800" smtClean="0"/>
              <a:t>Ideally </a:t>
            </a:r>
            <a:r>
              <a:rPr lang="en-US" sz="1800"/>
              <a:t>it is led by a trained moderator, but possibly also by a technical expert.</a:t>
            </a:r>
          </a:p>
          <a:p>
            <a:pPr lvl="1"/>
            <a:endParaRPr lang="en-US" sz="1800" smtClean="0"/>
          </a:p>
          <a:p>
            <a:pPr marL="0" lvl="1" indent="0">
              <a:buNone/>
            </a:pPr>
            <a:r>
              <a:rPr lang="en-US" sz="1800" b="1" smtClean="0"/>
              <a:t>Inspections</a:t>
            </a:r>
          </a:p>
          <a:p>
            <a:pPr lvl="1"/>
            <a:r>
              <a:rPr lang="en-US" sz="1800"/>
              <a:t>Most formal review in which documents are prepared and checked thoroughly by reviewers before the meeting, comparing the work product with its source and reference documents</a:t>
            </a:r>
            <a:r>
              <a:rPr lang="en-US" sz="1800" smtClean="0"/>
              <a:t>.</a:t>
            </a:r>
          </a:p>
          <a:p>
            <a:pPr lvl="1"/>
            <a:r>
              <a:rPr lang="en-US" sz="1800"/>
              <a:t> help the author to improve the quality of the document under inspection. </a:t>
            </a:r>
            <a:endParaRPr lang="en-US" sz="1800" smtClean="0"/>
          </a:p>
          <a:p>
            <a:pPr lvl="1"/>
            <a:r>
              <a:rPr lang="en-US" sz="1800"/>
              <a:t> learn from defects found and improve processes in order to prevent similar defects.</a:t>
            </a:r>
          </a:p>
          <a:p>
            <a:pPr marL="0" lvl="1" indent="0">
              <a:buNone/>
            </a:pPr>
            <a:endParaRPr lang="en-US" sz="1800" b="1" smtClean="0"/>
          </a:p>
          <a:p>
            <a:pPr marL="0" lvl="1" indent="0">
              <a:buNone/>
            </a:pPr>
            <a:endParaRPr lang="en-US" sz="1800" b="1" smtClean="0"/>
          </a:p>
          <a:p>
            <a:pPr lvl="1"/>
            <a:endParaRPr lang="en-US" sz="1800"/>
          </a:p>
          <a:p>
            <a:pPr lvl="1" eaLnBrk="1" hangingPunct="1"/>
            <a:endParaRPr lang="en-US"/>
          </a:p>
          <a:p>
            <a:pPr eaLnBrk="1" hangingPunct="1"/>
            <a:endParaRPr lang="en-US" smtClean="0"/>
          </a:p>
        </p:txBody>
      </p:sp>
    </p:spTree>
    <p:extLst>
      <p:ext uri="{BB962C8B-B14F-4D97-AF65-F5344CB8AC3E}">
        <p14:creationId xmlns:p14="http://schemas.microsoft.com/office/powerpoint/2010/main" val="624327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smtClean="0"/>
              <a:t> </a:t>
            </a:r>
          </a:p>
          <a:p>
            <a:r>
              <a:rPr lang="en-US" smtClean="0"/>
              <a:t>Benefits </a:t>
            </a:r>
            <a:r>
              <a:rPr lang="en-US"/>
              <a:t>of </a:t>
            </a:r>
            <a:r>
              <a:rPr lang="en-US" smtClean="0"/>
              <a:t>Verification</a:t>
            </a:r>
            <a:endParaRPr lang="en-US"/>
          </a:p>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Increases productivity</a:t>
            </a:r>
          </a:p>
          <a:p>
            <a:pPr marL="285750" indent="-285750">
              <a:buFont typeface="Wingdings" panose="05000000000000000000" pitchFamily="2" charset="2"/>
              <a:buChar char="§"/>
            </a:pPr>
            <a:r>
              <a:rPr lang="en-US" sz="1800" b="0"/>
              <a:t>Increases quality</a:t>
            </a:r>
          </a:p>
          <a:p>
            <a:pPr marL="285750" indent="-285750">
              <a:buFont typeface="Wingdings" panose="05000000000000000000" pitchFamily="2" charset="2"/>
              <a:buChar char="§"/>
            </a:pPr>
            <a:r>
              <a:rPr lang="en-US" sz="1800" b="0"/>
              <a:t>Reducing no of defects early in the life cycle</a:t>
            </a:r>
          </a:p>
          <a:p>
            <a:pPr marL="285750" indent="-285750">
              <a:buFont typeface="Wingdings" panose="05000000000000000000" pitchFamily="2" charset="2"/>
              <a:buChar char="§"/>
            </a:pPr>
            <a:r>
              <a:rPr lang="en-US" sz="1800" b="0"/>
              <a:t>Less time to spent on testing and maintenance </a:t>
            </a:r>
          </a:p>
          <a:p>
            <a:pPr marL="285750" indent="-285750">
              <a:buFont typeface="Wingdings" panose="05000000000000000000" pitchFamily="2" charset="2"/>
              <a:buChar char="§"/>
            </a:pPr>
            <a:r>
              <a:rPr lang="en-US" sz="1800" b="0"/>
              <a:t>Effort and cost for Rework are low</a:t>
            </a:r>
          </a:p>
          <a:p>
            <a:pPr marL="285750" indent="-285750">
              <a:buFont typeface="Wingdings" panose="05000000000000000000" pitchFamily="2" charset="2"/>
              <a:buChar char="§"/>
            </a:pPr>
            <a:r>
              <a:rPr lang="en-US" sz="1800" b="0" i="1" smtClean="0"/>
              <a:t>Verification contribute </a:t>
            </a:r>
            <a:r>
              <a:rPr lang="en-US" sz="1800" b="0" i="1"/>
              <a:t>to an increased awareness of quality issues.</a:t>
            </a:r>
            <a:endParaRPr lang="en-US" sz="1800" b="0"/>
          </a:p>
          <a:p>
            <a:endParaRPr lang="en-US"/>
          </a:p>
        </p:txBody>
      </p:sp>
    </p:spTree>
    <p:extLst>
      <p:ext uri="{BB962C8B-B14F-4D97-AF65-F5344CB8AC3E}">
        <p14:creationId xmlns:p14="http://schemas.microsoft.com/office/powerpoint/2010/main" val="4268804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3200"/>
              <a:t>V</a:t>
            </a:r>
            <a:r>
              <a:rPr lang="en-US" sz="3200" smtClean="0"/>
              <a:t>alidation</a:t>
            </a:r>
            <a:endParaRPr lang="en-US" sz="3200"/>
          </a:p>
        </p:txBody>
      </p:sp>
      <p:sp>
        <p:nvSpPr>
          <p:cNvPr id="14339"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-5</a:t>
            </a:r>
          </a:p>
        </p:txBody>
      </p:sp>
    </p:spTree>
    <p:extLst>
      <p:ext uri="{BB962C8B-B14F-4D97-AF65-F5344CB8AC3E}">
        <p14:creationId xmlns:p14="http://schemas.microsoft.com/office/powerpoint/2010/main" val="114463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Validation</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smtClean="0"/>
              <a:t>Validation </a:t>
            </a:r>
            <a:r>
              <a:rPr lang="en-US" sz="1800" b="0"/>
              <a:t>typically involves actual testing and takes place after the verifications are complete.</a:t>
            </a:r>
          </a:p>
          <a:p>
            <a:pPr marL="285750" indent="-285750">
              <a:buFont typeface="Wingdings" panose="05000000000000000000" pitchFamily="2" charset="2"/>
              <a:buChar char="§"/>
            </a:pPr>
            <a:r>
              <a:rPr lang="en-US" sz="1800" b="0" smtClean="0"/>
              <a:t>Validation </a:t>
            </a:r>
            <a:r>
              <a:rPr lang="en-US" sz="1800" b="0"/>
              <a:t>determines the correctness of a final build with respect to its requirements.</a:t>
            </a:r>
          </a:p>
          <a:p>
            <a:pPr marL="285750" indent="-285750">
              <a:buFont typeface="Wingdings" panose="05000000000000000000" pitchFamily="2" charset="2"/>
              <a:buChar char="§"/>
            </a:pPr>
            <a:r>
              <a:rPr lang="en-US" sz="1800" b="0" smtClean="0"/>
              <a:t>Validation </a:t>
            </a:r>
            <a:r>
              <a:rPr lang="en-US" sz="1800" b="0"/>
              <a:t>checks whether we have built the right product</a:t>
            </a:r>
            <a:r>
              <a:rPr lang="en-US" sz="1800" b="0" smtClean="0"/>
              <a:t>.</a:t>
            </a:r>
          </a:p>
          <a:p>
            <a:pPr marL="285750" indent="-285750">
              <a:buFont typeface="Wingdings" panose="05000000000000000000" pitchFamily="2" charset="2"/>
              <a:buChar char="§"/>
            </a:pPr>
            <a:r>
              <a:rPr lang="en-US" sz="1800" b="0" smtClean="0"/>
              <a:t>Disciplined </a:t>
            </a:r>
            <a:r>
              <a:rPr lang="en-US" sz="1800" b="0"/>
              <a:t>approach to evaluate whether the final product fulfills its specific intended use.</a:t>
            </a:r>
          </a:p>
          <a:p>
            <a:pPr marL="285750" indent="-285750">
              <a:buFont typeface="Wingdings" panose="05000000000000000000" pitchFamily="2" charset="2"/>
              <a:buChar char="§"/>
            </a:pPr>
            <a:r>
              <a:rPr lang="en-US" sz="1800" b="0" smtClean="0"/>
              <a:t>Are </a:t>
            </a:r>
            <a:r>
              <a:rPr lang="en-US" sz="1800" b="0"/>
              <a:t>we doing the right job?</a:t>
            </a:r>
          </a:p>
          <a:p>
            <a:pPr marL="285750" indent="-285750">
              <a:buFont typeface="Wingdings" panose="05000000000000000000" pitchFamily="2" charset="2"/>
              <a:buChar char="§"/>
            </a:pPr>
            <a:r>
              <a:rPr lang="en-US" sz="1800" b="0" smtClean="0"/>
              <a:t>Also </a:t>
            </a:r>
            <a:r>
              <a:rPr lang="en-US" sz="1800" b="0"/>
              <a:t>called as </a:t>
            </a:r>
            <a:r>
              <a:rPr lang="en-US" sz="1800" b="0" smtClean="0"/>
              <a:t>“dynamic testing”.</a:t>
            </a:r>
            <a:endParaRPr lang="en-US" sz="1800" b="0"/>
          </a:p>
          <a:p>
            <a:pPr marL="285750" indent="-285750">
              <a:buFont typeface="Wingdings" panose="05000000000000000000" pitchFamily="2" charset="2"/>
              <a:buChar char="§"/>
            </a:pPr>
            <a:r>
              <a:rPr lang="en-US" sz="1800" b="0" smtClean="0"/>
              <a:t>Done </a:t>
            </a:r>
            <a:r>
              <a:rPr lang="en-US" sz="1800" b="0"/>
              <a:t>by systematically testing a software product with the intention of finding defects.</a:t>
            </a:r>
          </a:p>
          <a:p>
            <a:pPr marL="285750" indent="-285750">
              <a:buFont typeface="Wingdings" panose="05000000000000000000" pitchFamily="2" charset="2"/>
              <a:buChar char="§"/>
            </a:pPr>
            <a:r>
              <a:rPr lang="en-US" sz="1800" b="0" smtClean="0"/>
              <a:t>Helps </a:t>
            </a:r>
            <a:r>
              <a:rPr lang="en-US" sz="1800" b="0"/>
              <a:t>in identifying presence of the defects, not their location</a:t>
            </a:r>
          </a:p>
          <a:p>
            <a:endParaRPr lang="en-US"/>
          </a:p>
        </p:txBody>
      </p:sp>
    </p:spTree>
    <p:extLst>
      <p:ext uri="{BB962C8B-B14F-4D97-AF65-F5344CB8AC3E}">
        <p14:creationId xmlns:p14="http://schemas.microsoft.com/office/powerpoint/2010/main" val="3874056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3200"/>
              <a:t>T</a:t>
            </a:r>
            <a:r>
              <a:rPr lang="en-US" sz="3200" smtClean="0"/>
              <a:t>EST</a:t>
            </a:r>
            <a:r>
              <a:rPr lang="en-US" sz="6000"/>
              <a:t> </a:t>
            </a:r>
            <a:r>
              <a:rPr lang="en-US" sz="3200"/>
              <a:t>LEVELS</a:t>
            </a:r>
            <a:endParaRPr lang="en-US" smtClean="0"/>
          </a:p>
        </p:txBody>
      </p:sp>
      <p:sp>
        <p:nvSpPr>
          <p:cNvPr id="43011"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-3</a:t>
            </a:r>
          </a:p>
        </p:txBody>
      </p:sp>
    </p:spTree>
    <p:extLst>
      <p:ext uri="{BB962C8B-B14F-4D97-AF65-F5344CB8AC3E}">
        <p14:creationId xmlns:p14="http://schemas.microsoft.com/office/powerpoint/2010/main" val="265086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What is software Testing?</a:t>
            </a:r>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In Software Testing  it is not sufficient to demonstrate that the software is doing what it is supposed to do.</a:t>
            </a:r>
          </a:p>
          <a:p>
            <a:pPr marL="285750" indent="-285750">
              <a:buFont typeface="Wingdings" panose="05000000000000000000" pitchFamily="2" charset="2"/>
              <a:buChar char="§"/>
            </a:pPr>
            <a:r>
              <a:rPr lang="en-US" sz="1800" b="0" smtClean="0"/>
              <a:t>In </a:t>
            </a:r>
            <a:r>
              <a:rPr lang="en-US" sz="1800" b="0"/>
              <a:t>Software Testing it is more important to demonstrate that the software is not doing what it is not supposed to do.</a:t>
            </a:r>
          </a:p>
          <a:p>
            <a:pPr marL="285750" indent="-285750">
              <a:buFont typeface="Wingdings" panose="05000000000000000000" pitchFamily="2" charset="2"/>
              <a:buChar char="§"/>
            </a:pPr>
            <a:r>
              <a:rPr lang="en-US" sz="1800" b="0" smtClean="0"/>
              <a:t>Software </a:t>
            </a:r>
            <a:r>
              <a:rPr lang="en-US" sz="1800" b="0"/>
              <a:t>testing can also be stated as the process of validating and verifying that a software </a:t>
            </a:r>
            <a:r>
              <a:rPr lang="en-US" sz="1800" b="0" smtClean="0"/>
              <a:t>program/application/product works </a:t>
            </a:r>
            <a:r>
              <a:rPr lang="en-US" sz="1800" b="0"/>
              <a:t>as expected according to the business and technical requirements.</a:t>
            </a:r>
          </a:p>
          <a:p>
            <a:pPr marL="285750" indent="-285750">
              <a:buFont typeface="Wingdings" panose="05000000000000000000" pitchFamily="2" charset="2"/>
              <a:buChar char="§"/>
            </a:pPr>
            <a:r>
              <a:rPr lang="en-US" sz="1800" b="0" smtClean="0"/>
              <a:t>Works </a:t>
            </a:r>
            <a:r>
              <a:rPr lang="en-US" sz="1800" b="0"/>
              <a:t>consistently and predictably.</a:t>
            </a:r>
          </a:p>
          <a:p>
            <a:pPr marL="285750" indent="-285750">
              <a:buFont typeface="Wingdings" panose="05000000000000000000" pitchFamily="2" charset="2"/>
              <a:buChar char="§"/>
            </a:pPr>
            <a:r>
              <a:rPr lang="en-US" sz="1800" b="0" smtClean="0"/>
              <a:t>Process </a:t>
            </a:r>
            <a:r>
              <a:rPr lang="en-US" sz="1800" b="0"/>
              <a:t>of finding defects i.e. variance between Expected results and Actual results.</a:t>
            </a:r>
          </a:p>
          <a:p>
            <a:pPr marL="285750" indent="-285750">
              <a:buFont typeface="Wingdings" panose="05000000000000000000" pitchFamily="2" charset="2"/>
              <a:buChar char="§"/>
            </a:pPr>
            <a:r>
              <a:rPr lang="en-US" sz="1800" b="0" smtClean="0"/>
              <a:t>Process </a:t>
            </a:r>
            <a:r>
              <a:rPr lang="en-US" sz="1800" b="0"/>
              <a:t>of executing a software program application with intent of finding errors.</a:t>
            </a:r>
          </a:p>
        </p:txBody>
      </p:sp>
    </p:spTree>
    <p:extLst>
      <p:ext uri="{BB962C8B-B14F-4D97-AF65-F5344CB8AC3E}">
        <p14:creationId xmlns:p14="http://schemas.microsoft.com/office/powerpoint/2010/main" val="3716701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TEST LEVELS</a:t>
            </a:r>
          </a:p>
        </p:txBody>
      </p:sp>
      <p:sp>
        <p:nvSpPr>
          <p:cNvPr id="44035" name="Content Placeholder 2"/>
          <p:cNvSpPr>
            <a:spLocks noGrp="1"/>
          </p:cNvSpPr>
          <p:nvPr>
            <p:ph idx="1"/>
          </p:nvPr>
        </p:nvSpPr>
        <p:spPr/>
        <p:txBody>
          <a:bodyPr/>
          <a:lstStyle/>
          <a:p>
            <a:pPr marL="285750" indent="-285750" eaLnBrk="1" hangingPunct="1">
              <a:lnSpc>
                <a:spcPct val="250000"/>
              </a:lnSpc>
              <a:buFont typeface="Wingdings" panose="05000000000000000000" pitchFamily="2" charset="2"/>
              <a:buChar char="§"/>
            </a:pPr>
            <a:r>
              <a:rPr lang="en-US" sz="1800" b="0" smtClean="0"/>
              <a:t>UNIT TESTING</a:t>
            </a:r>
          </a:p>
          <a:p>
            <a:pPr marL="285750" indent="-285750" eaLnBrk="1" hangingPunct="1">
              <a:lnSpc>
                <a:spcPct val="250000"/>
              </a:lnSpc>
              <a:buFont typeface="Wingdings" panose="05000000000000000000" pitchFamily="2" charset="2"/>
              <a:buChar char="§"/>
            </a:pPr>
            <a:r>
              <a:rPr lang="en-US" sz="1800" b="0" smtClean="0"/>
              <a:t>INTEGRATION TESTING</a:t>
            </a:r>
          </a:p>
          <a:p>
            <a:pPr marL="285750" indent="-285750" eaLnBrk="1" hangingPunct="1">
              <a:lnSpc>
                <a:spcPct val="250000"/>
              </a:lnSpc>
              <a:buFont typeface="Wingdings" panose="05000000000000000000" pitchFamily="2" charset="2"/>
              <a:buChar char="§"/>
            </a:pPr>
            <a:r>
              <a:rPr lang="en-US" sz="1800" b="0" smtClean="0"/>
              <a:t>SYSTEM TESTING</a:t>
            </a:r>
          </a:p>
          <a:p>
            <a:pPr marL="285750" indent="-285750" eaLnBrk="1" hangingPunct="1">
              <a:lnSpc>
                <a:spcPct val="250000"/>
              </a:lnSpc>
              <a:buFont typeface="Wingdings" panose="05000000000000000000" pitchFamily="2" charset="2"/>
              <a:buChar char="§"/>
            </a:pPr>
            <a:r>
              <a:rPr lang="en-US" sz="1800" b="0" smtClean="0"/>
              <a:t>ACCEPTANCE TESTING</a:t>
            </a:r>
          </a:p>
        </p:txBody>
      </p:sp>
    </p:spTree>
    <p:extLst>
      <p:ext uri="{BB962C8B-B14F-4D97-AF65-F5344CB8AC3E}">
        <p14:creationId xmlns:p14="http://schemas.microsoft.com/office/powerpoint/2010/main" val="1615813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Unit Testing</a:t>
            </a:r>
          </a:p>
        </p:txBody>
      </p:sp>
      <p:sp>
        <p:nvSpPr>
          <p:cNvPr id="45059" name="Content Placeholder 2"/>
          <p:cNvSpPr>
            <a:spLocks noGrp="1"/>
          </p:cNvSpPr>
          <p:nvPr>
            <p:ph idx="1"/>
          </p:nvPr>
        </p:nvSpPr>
        <p:spPr/>
        <p:txBody>
          <a:bodyPr/>
          <a:lstStyle/>
          <a:p>
            <a:pPr marL="342900" indent="-342900" eaLnBrk="1" hangingPunct="1">
              <a:lnSpc>
                <a:spcPct val="200000"/>
              </a:lnSpc>
              <a:buFont typeface="Wingdings" panose="05000000000000000000" pitchFamily="2" charset="2"/>
              <a:buChar char="§"/>
            </a:pPr>
            <a:r>
              <a:rPr lang="en-US" sz="1800" b="0" smtClean="0"/>
              <a:t>Test individual modules for its logic</a:t>
            </a:r>
          </a:p>
          <a:p>
            <a:pPr marL="342900" indent="-342900">
              <a:lnSpc>
                <a:spcPct val="200000"/>
              </a:lnSpc>
              <a:buFont typeface="Wingdings" panose="05000000000000000000" pitchFamily="2" charset="2"/>
              <a:buChar char="§"/>
            </a:pPr>
            <a:r>
              <a:rPr lang="en-US" sz="1800" b="0"/>
              <a:t>Tests the functionality of units</a:t>
            </a:r>
            <a:endParaRPr lang="en-US" sz="1800" b="0" smtClean="0"/>
          </a:p>
          <a:p>
            <a:pPr marL="342900" indent="-342900" eaLnBrk="1" hangingPunct="1">
              <a:lnSpc>
                <a:spcPct val="200000"/>
              </a:lnSpc>
              <a:buFont typeface="Wingdings" panose="05000000000000000000" pitchFamily="2" charset="2"/>
              <a:buChar char="§"/>
            </a:pPr>
            <a:r>
              <a:rPr lang="en-US" sz="1800" b="0" smtClean="0"/>
              <a:t>White Box Testing is involved</a:t>
            </a:r>
          </a:p>
          <a:p>
            <a:pPr marL="342900" indent="-342900" eaLnBrk="1" hangingPunct="1">
              <a:lnSpc>
                <a:spcPct val="200000"/>
              </a:lnSpc>
              <a:buFont typeface="Wingdings" panose="05000000000000000000" pitchFamily="2" charset="2"/>
              <a:buChar char="§"/>
            </a:pPr>
            <a:r>
              <a:rPr lang="en-US" sz="1800" b="0" smtClean="0"/>
              <a:t>Earlier Identification of defects reduces rework and cost</a:t>
            </a:r>
          </a:p>
          <a:p>
            <a:pPr marL="342900" indent="-342900">
              <a:lnSpc>
                <a:spcPct val="200000"/>
              </a:lnSpc>
              <a:buFont typeface="Wingdings" panose="05000000000000000000" pitchFamily="2" charset="2"/>
              <a:buChar char="§"/>
            </a:pPr>
            <a:r>
              <a:rPr lang="en-US" sz="1800" b="0"/>
              <a:t>Typically done by the developers and not by testers.</a:t>
            </a:r>
          </a:p>
          <a:p>
            <a:pPr marL="342900" indent="-342900">
              <a:lnSpc>
                <a:spcPct val="200000"/>
              </a:lnSpc>
              <a:buFont typeface="Wingdings" panose="05000000000000000000" pitchFamily="2" charset="2"/>
              <a:buChar char="§"/>
            </a:pPr>
            <a:r>
              <a:rPr lang="en-US" sz="1800" b="0"/>
              <a:t> It is typically used to verify control flow, data flow and memory leak problems.</a:t>
            </a:r>
            <a:endParaRPr lang="en-US" sz="1800" b="0" smtClean="0"/>
          </a:p>
        </p:txBody>
      </p:sp>
    </p:spTree>
    <p:extLst>
      <p:ext uri="{BB962C8B-B14F-4D97-AF65-F5344CB8AC3E}">
        <p14:creationId xmlns:p14="http://schemas.microsoft.com/office/powerpoint/2010/main" val="17501753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u="sng" smtClean="0"/>
              <a:t>Integration testing </a:t>
            </a:r>
          </a:p>
        </p:txBody>
      </p:sp>
      <p:sp>
        <p:nvSpPr>
          <p:cNvPr id="46083" name="Rectangle 3"/>
          <p:cNvSpPr>
            <a:spLocks noGrp="1" noChangeArrowheads="1"/>
          </p:cNvSpPr>
          <p:nvPr>
            <p:ph idx="1"/>
          </p:nvPr>
        </p:nvSpPr>
        <p:spPr>
          <a:xfrm>
            <a:off x="576230" y="1066800"/>
            <a:ext cx="7424769" cy="3829050"/>
          </a:xfrm>
        </p:spPr>
        <p:txBody>
          <a:bodyPr/>
          <a:lstStyle/>
          <a:p>
            <a:pPr marL="285750" indent="-285750" eaLnBrk="1" hangingPunct="1">
              <a:buFont typeface="Wingdings" panose="05000000000000000000" pitchFamily="2" charset="2"/>
              <a:buChar char="§"/>
            </a:pPr>
            <a:r>
              <a:rPr lang="en-US" sz="1800" b="0" smtClean="0">
                <a:latin typeface="+mn-lt"/>
              </a:rPr>
              <a:t>Integration testing is the phase of software testing in which individual software modules are combined and tested as a group.</a:t>
            </a:r>
          </a:p>
          <a:p>
            <a:pPr marL="285750" indent="-285750" eaLnBrk="1" hangingPunct="1">
              <a:buFont typeface="Wingdings" panose="05000000000000000000" pitchFamily="2" charset="2"/>
              <a:buChar char="§"/>
            </a:pPr>
            <a:r>
              <a:rPr lang="en-US" sz="1800" b="0" smtClean="0">
                <a:latin typeface="+mn-lt"/>
              </a:rPr>
              <a:t>Follows unit testing and precedes system testing.</a:t>
            </a:r>
          </a:p>
          <a:p>
            <a:pPr marL="285750" indent="-285750">
              <a:buFont typeface="Wingdings" panose="05000000000000000000" pitchFamily="2" charset="2"/>
              <a:buChar char="§"/>
            </a:pPr>
            <a:r>
              <a:rPr lang="en-US" sz="1800" b="0">
                <a:latin typeface="+mn-lt"/>
              </a:rPr>
              <a:t>Focuses on design and construction of software architecture. </a:t>
            </a:r>
            <a:endParaRPr lang="en-US" sz="1800" b="0" smtClean="0">
              <a:latin typeface="+mn-lt"/>
            </a:endParaRPr>
          </a:p>
        </p:txBody>
      </p:sp>
      <p:sp>
        <p:nvSpPr>
          <p:cNvPr id="46084"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814AE6C-0019-4646-A39C-76F2C0D2D4E7}" type="slidenum">
              <a:rPr lang="en-US" altLang="en-US" sz="750">
                <a:solidFill>
                  <a:srgbClr val="5F5F5F"/>
                </a:solidFill>
              </a:rPr>
              <a:pPr>
                <a:spcBef>
                  <a:spcPct val="0"/>
                </a:spcBef>
                <a:buSzTx/>
                <a:buFontTx/>
                <a:buNone/>
              </a:pPr>
              <a:t>42</a:t>
            </a:fld>
            <a:endParaRPr lang="en-US" altLang="en-US" sz="750">
              <a:solidFill>
                <a:srgbClr val="5F5F5F"/>
              </a:solidFill>
            </a:endParaRPr>
          </a:p>
        </p:txBody>
      </p:sp>
      <p:sp>
        <p:nvSpPr>
          <p:cNvPr id="15365" name="Rectangle 5"/>
          <p:cNvSpPr>
            <a:spLocks noChangeArrowheads="1"/>
          </p:cNvSpPr>
          <p:nvPr/>
        </p:nvSpPr>
        <p:spPr bwMode="auto">
          <a:xfrm>
            <a:off x="549727" y="2667000"/>
            <a:ext cx="6229350" cy="1154162"/>
          </a:xfrm>
          <a:prstGeom prst="rect">
            <a:avLst/>
          </a:prstGeom>
          <a:noFill/>
          <a:ln w="12700">
            <a:noFill/>
            <a:miter lim="800000"/>
            <a:headEnd/>
            <a:tailEnd/>
          </a:ln>
        </p:spPr>
        <p:txBody>
          <a:bodyPr>
            <a:spAutoFit/>
          </a:bodyPr>
          <a:lstStyle/>
          <a:p>
            <a:pPr marL="285750" indent="-285750" eaLnBrk="1" hangingPunct="1">
              <a:buFont typeface="Wingdings" panose="05000000000000000000" pitchFamily="2" charset="2"/>
              <a:buChar char="§"/>
              <a:defRPr/>
            </a:pPr>
            <a:r>
              <a:rPr lang="en-US" sz="1800" smtClean="0">
                <a:latin typeface="+mn-lt"/>
              </a:rPr>
              <a:t>The </a:t>
            </a:r>
            <a:r>
              <a:rPr lang="en-US" sz="1800">
                <a:latin typeface="+mn-lt"/>
              </a:rPr>
              <a:t>different types of integration testing </a:t>
            </a:r>
            <a:r>
              <a:rPr lang="en-US" sz="1800" smtClean="0">
                <a:latin typeface="+mn-lt"/>
              </a:rPr>
              <a:t>:</a:t>
            </a:r>
          </a:p>
          <a:p>
            <a:pPr marL="742950" lvl="1" indent="-285750" eaLnBrk="1" hangingPunct="1">
              <a:buFont typeface="Arial" panose="020B0604020202020204" pitchFamily="34" charset="0"/>
              <a:buChar char="•"/>
              <a:defRPr/>
            </a:pPr>
            <a:r>
              <a:rPr lang="en-US" sz="1800" smtClean="0">
                <a:latin typeface="+mn-lt"/>
              </a:rPr>
              <a:t>Big Bang</a:t>
            </a:r>
          </a:p>
          <a:p>
            <a:pPr marL="742950" lvl="1" indent="-285750" eaLnBrk="1" hangingPunct="1">
              <a:buFont typeface="Arial" panose="020B0604020202020204" pitchFamily="34" charset="0"/>
              <a:buChar char="•"/>
              <a:defRPr/>
            </a:pPr>
            <a:r>
              <a:rPr lang="en-US" sz="1800" smtClean="0">
                <a:latin typeface="+mn-lt"/>
              </a:rPr>
              <a:t>Incremental </a:t>
            </a:r>
            <a:r>
              <a:rPr lang="en-US" sz="1800">
                <a:latin typeface="+mn-lt"/>
              </a:rPr>
              <a:t>Integration</a:t>
            </a:r>
          </a:p>
          <a:p>
            <a:pPr eaLnBrk="1" hangingPunct="1">
              <a:defRPr/>
            </a:pPr>
            <a:endParaRPr lang="en-US" sz="1500" b="1">
              <a:latin typeface="Arial" charset="0"/>
            </a:endParaRPr>
          </a:p>
        </p:txBody>
      </p:sp>
    </p:spTree>
    <p:extLst>
      <p:ext uri="{BB962C8B-B14F-4D97-AF65-F5344CB8AC3E}">
        <p14:creationId xmlns:p14="http://schemas.microsoft.com/office/powerpoint/2010/main" val="326199814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200400" y="1085850"/>
            <a:ext cx="3028950" cy="400050"/>
          </a:xfrm>
        </p:spPr>
        <p:txBody>
          <a:bodyPr>
            <a:normAutofit fontScale="70000" lnSpcReduction="20000"/>
          </a:bodyPr>
          <a:lstStyle/>
          <a:p>
            <a:pPr eaLnBrk="1" hangingPunct="1">
              <a:lnSpc>
                <a:spcPct val="80000"/>
              </a:lnSpc>
              <a:buFont typeface="Wingdings" panose="05000000000000000000" pitchFamily="2" charset="2"/>
              <a:buNone/>
            </a:pPr>
            <a:r>
              <a:rPr lang="en-US" sz="2100">
                <a:solidFill>
                  <a:schemeClr val="bg1"/>
                </a:solidFill>
              </a:rPr>
              <a:t>Big – Bang Integration</a:t>
            </a:r>
          </a:p>
          <a:p>
            <a:pPr eaLnBrk="1" hangingPunct="1">
              <a:lnSpc>
                <a:spcPct val="80000"/>
              </a:lnSpc>
              <a:buFont typeface="Wingdings" panose="05000000000000000000" pitchFamily="2" charset="2"/>
              <a:buNone/>
            </a:pPr>
            <a:r>
              <a:rPr lang="en-US" sz="2100">
                <a:solidFill>
                  <a:schemeClr val="bg1"/>
                </a:solidFill>
              </a:rPr>
              <a:t>     </a:t>
            </a:r>
          </a:p>
        </p:txBody>
      </p:sp>
      <p:sp>
        <p:nvSpPr>
          <p:cNvPr id="47107"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EB94176-7475-486C-8EC1-8ACD828DC17E}" type="slidenum">
              <a:rPr lang="en-US" altLang="en-US" sz="750">
                <a:solidFill>
                  <a:srgbClr val="5F5F5F"/>
                </a:solidFill>
              </a:rPr>
              <a:pPr>
                <a:spcBef>
                  <a:spcPct val="0"/>
                </a:spcBef>
                <a:buSzTx/>
                <a:buFontTx/>
                <a:buNone/>
              </a:pPr>
              <a:t>43</a:t>
            </a:fld>
            <a:endParaRPr lang="en-US" altLang="en-US" sz="750">
              <a:solidFill>
                <a:srgbClr val="5F5F5F"/>
              </a:solidFill>
            </a:endParaRPr>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320" y="3432574"/>
            <a:ext cx="3964781" cy="182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5"/>
          <p:cNvSpPr>
            <a:spLocks noChangeArrowheads="1"/>
          </p:cNvSpPr>
          <p:nvPr/>
        </p:nvSpPr>
        <p:spPr bwMode="auto">
          <a:xfrm>
            <a:off x="990600" y="1285875"/>
            <a:ext cx="65722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500">
              <a:solidFill>
                <a:srgbClr val="000000"/>
              </a:solidFill>
            </a:endParaRPr>
          </a:p>
          <a:p>
            <a:pPr eaLnBrk="1" hangingPunct="1">
              <a:spcBef>
                <a:spcPct val="0"/>
              </a:spcBef>
              <a:buSzTx/>
              <a:buNone/>
            </a:pPr>
            <a:r>
              <a:rPr lang="en-US" sz="1800" b="0" smtClean="0">
                <a:solidFill>
                  <a:srgbClr val="000000"/>
                </a:solidFill>
              </a:rPr>
              <a:t>After </a:t>
            </a:r>
            <a:r>
              <a:rPr lang="en-US" sz="1800" b="0">
                <a:solidFill>
                  <a:srgbClr val="000000"/>
                </a:solidFill>
              </a:rPr>
              <a:t>all of the modules are tested they are all integrated             together at once and tested</a:t>
            </a:r>
          </a:p>
        </p:txBody>
      </p:sp>
      <p:sp>
        <p:nvSpPr>
          <p:cNvPr id="47110" name="TextBox 5"/>
          <p:cNvSpPr txBox="1">
            <a:spLocks noChangeArrowheads="1"/>
          </p:cNvSpPr>
          <p:nvPr/>
        </p:nvSpPr>
        <p:spPr bwMode="auto">
          <a:xfrm>
            <a:off x="750888" y="389957"/>
            <a:ext cx="62595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sz="3600"/>
              <a:t>BIG BANG APPROACH</a:t>
            </a:r>
          </a:p>
        </p:txBody>
      </p:sp>
    </p:spTree>
    <p:extLst>
      <p:ext uri="{BB962C8B-B14F-4D97-AF65-F5344CB8AC3E}">
        <p14:creationId xmlns:p14="http://schemas.microsoft.com/office/powerpoint/2010/main" val="336393343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Disadvantages</a:t>
            </a:r>
          </a:p>
        </p:txBody>
      </p:sp>
      <p:sp>
        <p:nvSpPr>
          <p:cNvPr id="48131" name="Content Placeholder 2"/>
          <p:cNvSpPr>
            <a:spLocks noGrp="1"/>
          </p:cNvSpPr>
          <p:nvPr>
            <p:ph idx="1"/>
          </p:nvPr>
        </p:nvSpPr>
        <p:spPr/>
        <p:txBody>
          <a:bodyPr/>
          <a:lstStyle/>
          <a:p>
            <a:pPr marL="342900" indent="-342900" eaLnBrk="1" hangingPunct="1">
              <a:buFont typeface="Wingdings" panose="05000000000000000000" pitchFamily="2" charset="2"/>
              <a:buChar char="§"/>
            </a:pPr>
            <a:endParaRPr lang="en-US" b="0" smtClean="0">
              <a:latin typeface="+mn-lt"/>
            </a:endParaRPr>
          </a:p>
          <a:p>
            <a:pPr marL="285750" indent="-285750" eaLnBrk="1" hangingPunct="1">
              <a:buFont typeface="Wingdings" panose="05000000000000000000" pitchFamily="2" charset="2"/>
              <a:buChar char="§"/>
            </a:pPr>
            <a:r>
              <a:rPr lang="en-US" sz="1800" b="0">
                <a:latin typeface="+mn-lt"/>
              </a:rPr>
              <a:t>We need to wait until all the modules are developed and unit Tested</a:t>
            </a:r>
          </a:p>
          <a:p>
            <a:pPr marL="285750" indent="-285750" eaLnBrk="1" hangingPunct="1">
              <a:buFont typeface="Wingdings" panose="05000000000000000000" pitchFamily="2" charset="2"/>
              <a:buChar char="§"/>
            </a:pPr>
            <a:endParaRPr lang="en-US" sz="1800" b="0">
              <a:latin typeface="+mn-lt"/>
            </a:endParaRPr>
          </a:p>
          <a:p>
            <a:pPr marL="285750" indent="-285750" eaLnBrk="1" hangingPunct="1">
              <a:buFont typeface="Wingdings" panose="05000000000000000000" pitchFamily="2" charset="2"/>
              <a:buChar char="§"/>
            </a:pPr>
            <a:r>
              <a:rPr lang="en-US" sz="1800" b="0">
                <a:latin typeface="+mn-lt"/>
              </a:rPr>
              <a:t>It is difficult to Trace the cause of Failures with the late integration</a:t>
            </a:r>
          </a:p>
        </p:txBody>
      </p:sp>
      <p:sp>
        <p:nvSpPr>
          <p:cNvPr id="48132"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B5DC5775-23B0-4BBE-87B2-3DB53952E580}" type="slidenum">
              <a:rPr lang="en-US" altLang="en-US" sz="750">
                <a:solidFill>
                  <a:srgbClr val="5F5F5F"/>
                </a:solidFill>
              </a:rPr>
              <a:pPr>
                <a:spcBef>
                  <a:spcPct val="0"/>
                </a:spcBef>
                <a:buSzTx/>
                <a:buFontTx/>
                <a:buNone/>
              </a:pPr>
              <a:t>44</a:t>
            </a:fld>
            <a:endParaRPr lang="en-US" altLang="en-US" sz="750">
              <a:solidFill>
                <a:srgbClr val="5F5F5F"/>
              </a:solidFill>
            </a:endParaRPr>
          </a:p>
        </p:txBody>
      </p:sp>
    </p:spTree>
    <p:extLst>
      <p:ext uri="{BB962C8B-B14F-4D97-AF65-F5344CB8AC3E}">
        <p14:creationId xmlns:p14="http://schemas.microsoft.com/office/powerpoint/2010/main" val="42589965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Incremental Testing</a:t>
            </a:r>
          </a:p>
        </p:txBody>
      </p:sp>
      <p:sp>
        <p:nvSpPr>
          <p:cNvPr id="49155" name="Content Placeholder 2"/>
          <p:cNvSpPr>
            <a:spLocks noGrp="1"/>
          </p:cNvSpPr>
          <p:nvPr>
            <p:ph idx="1"/>
          </p:nvPr>
        </p:nvSpPr>
        <p:spPr/>
        <p:txBody>
          <a:bodyPr/>
          <a:lstStyle/>
          <a:p>
            <a:pPr eaLnBrk="1" hangingPunct="1"/>
            <a:r>
              <a:rPr lang="en-US" sz="1800" b="0" smtClean="0"/>
              <a:t>All programs are integrated one by one and a test is carried out after each step</a:t>
            </a:r>
          </a:p>
          <a:p>
            <a:pPr eaLnBrk="1" hangingPunct="1"/>
            <a:endParaRPr lang="en-US" sz="1800" b="0" smtClean="0"/>
          </a:p>
          <a:p>
            <a:pPr eaLnBrk="1" hangingPunct="1">
              <a:buFont typeface="Wingdings" panose="05000000000000000000" pitchFamily="2" charset="2"/>
              <a:buNone/>
            </a:pPr>
            <a:r>
              <a:rPr lang="en-US" sz="1800" b="0" smtClean="0"/>
              <a:t>Advantages:</a:t>
            </a:r>
          </a:p>
          <a:p>
            <a:pPr eaLnBrk="1" hangingPunct="1">
              <a:buFont typeface="Wingdings" panose="05000000000000000000" pitchFamily="2" charset="2"/>
              <a:buNone/>
            </a:pPr>
            <a:endParaRPr lang="en-US" sz="1800" b="0" smtClean="0"/>
          </a:p>
          <a:p>
            <a:pPr marL="285750" indent="-285750" eaLnBrk="1" hangingPunct="1">
              <a:buFont typeface="Wingdings" panose="05000000000000000000" pitchFamily="2" charset="2"/>
              <a:buChar char="§"/>
            </a:pPr>
            <a:r>
              <a:rPr lang="en-US" sz="1800" b="0" smtClean="0"/>
              <a:t>Easy to track the source of Defect</a:t>
            </a:r>
          </a:p>
          <a:p>
            <a:pPr eaLnBrk="1" hangingPunct="1">
              <a:buFont typeface="Wingdings" panose="05000000000000000000" pitchFamily="2" charset="2"/>
              <a:buNone/>
            </a:pPr>
            <a:endParaRPr lang="en-US" sz="1800" b="0" smtClean="0"/>
          </a:p>
          <a:p>
            <a:pPr algn="just" eaLnBrk="1" hangingPunct="1">
              <a:buFont typeface="Wingdings" panose="05000000000000000000" pitchFamily="2" charset="2"/>
              <a:buNone/>
            </a:pPr>
            <a:r>
              <a:rPr lang="en-US" sz="1800" b="0" smtClean="0"/>
              <a:t>Disadvantage:</a:t>
            </a:r>
          </a:p>
          <a:p>
            <a:pPr eaLnBrk="1" hangingPunct="1">
              <a:buFont typeface="Wingdings" panose="05000000000000000000" pitchFamily="2" charset="2"/>
              <a:buNone/>
            </a:pPr>
            <a:endParaRPr lang="en-US" sz="1800" b="0" smtClean="0"/>
          </a:p>
          <a:p>
            <a:pPr marL="285750" indent="-285750" eaLnBrk="1" hangingPunct="1">
              <a:buFont typeface="Wingdings" panose="05000000000000000000" pitchFamily="2" charset="2"/>
              <a:buChar char="§"/>
            </a:pPr>
            <a:r>
              <a:rPr lang="en-US" sz="1800" b="0" smtClean="0"/>
              <a:t>Time consuming since stubs and drivers have to be developed and used in the test</a:t>
            </a:r>
          </a:p>
          <a:p>
            <a:pPr eaLnBrk="1" hangingPunct="1">
              <a:buFont typeface="Wingdings" panose="05000000000000000000" pitchFamily="2" charset="2"/>
              <a:buNone/>
            </a:pPr>
            <a:endParaRPr lang="en-US" smtClean="0"/>
          </a:p>
        </p:txBody>
      </p:sp>
      <p:sp>
        <p:nvSpPr>
          <p:cNvPr id="49156"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D49691ED-7F71-4939-849A-7947FE2AB017}" type="slidenum">
              <a:rPr lang="en-US" altLang="en-US" sz="750">
                <a:solidFill>
                  <a:srgbClr val="5F5F5F"/>
                </a:solidFill>
              </a:rPr>
              <a:pPr>
                <a:spcBef>
                  <a:spcPct val="0"/>
                </a:spcBef>
                <a:buSzTx/>
                <a:buFontTx/>
                <a:buNone/>
              </a:pPr>
              <a:t>45</a:t>
            </a:fld>
            <a:endParaRPr lang="en-US" altLang="en-US" sz="750">
              <a:solidFill>
                <a:srgbClr val="5F5F5F"/>
              </a:solidFill>
            </a:endParaRPr>
          </a:p>
        </p:txBody>
      </p:sp>
    </p:spTree>
    <p:extLst>
      <p:ext uri="{BB962C8B-B14F-4D97-AF65-F5344CB8AC3E}">
        <p14:creationId xmlns:p14="http://schemas.microsoft.com/office/powerpoint/2010/main" val="351283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Categories under Incremental</a:t>
            </a:r>
          </a:p>
        </p:txBody>
      </p:sp>
      <p:sp>
        <p:nvSpPr>
          <p:cNvPr id="50179" name="Content Placeholder 2"/>
          <p:cNvSpPr>
            <a:spLocks noGrp="1"/>
          </p:cNvSpPr>
          <p:nvPr>
            <p:ph idx="1"/>
          </p:nvPr>
        </p:nvSpPr>
        <p:spPr>
          <a:xfrm>
            <a:off x="338762" y="914400"/>
            <a:ext cx="8716518" cy="4992624"/>
          </a:xfrm>
        </p:spPr>
        <p:txBody>
          <a:bodyPr/>
          <a:lstStyle/>
          <a:p>
            <a:pPr eaLnBrk="1" hangingPunct="1"/>
            <a:r>
              <a:rPr lang="en-US" sz="1800" smtClean="0"/>
              <a:t>Top Down</a:t>
            </a:r>
          </a:p>
          <a:p>
            <a:pPr marL="285750" indent="-285750">
              <a:spcBef>
                <a:spcPct val="0"/>
              </a:spcBef>
              <a:buFont typeface="Wingdings" panose="05000000000000000000" pitchFamily="2" charset="2"/>
              <a:buChar char="§"/>
            </a:pPr>
            <a:r>
              <a:rPr lang="en-US" sz="1800" b="0">
                <a:solidFill>
                  <a:srgbClr val="280066"/>
                </a:solidFill>
              </a:rPr>
              <a:t> </a:t>
            </a:r>
            <a:r>
              <a:rPr lang="en-US" sz="1800" b="0">
                <a:solidFill>
                  <a:srgbClr val="000000"/>
                </a:solidFill>
              </a:rPr>
              <a:t>Modules tested in isolation are the modules </a:t>
            </a:r>
            <a:r>
              <a:rPr lang="en-US" sz="1800" b="0" smtClean="0">
                <a:solidFill>
                  <a:srgbClr val="000000"/>
                </a:solidFill>
              </a:rPr>
              <a:t>which are </a:t>
            </a:r>
            <a:r>
              <a:rPr lang="en-US" sz="1800" b="0">
                <a:solidFill>
                  <a:srgbClr val="000000"/>
                </a:solidFill>
              </a:rPr>
              <a:t>at  the highest </a:t>
            </a:r>
            <a:r>
              <a:rPr lang="en-US" sz="1800" b="0" smtClean="0">
                <a:solidFill>
                  <a:srgbClr val="000000"/>
                </a:solidFill>
              </a:rPr>
              <a:t>level</a:t>
            </a:r>
            <a:endParaRPr lang="en-US" sz="1800" b="0">
              <a:solidFill>
                <a:srgbClr val="000000"/>
              </a:solidFill>
            </a:endParaRPr>
          </a:p>
          <a:p>
            <a:pPr marL="285750" indent="-285750">
              <a:spcBef>
                <a:spcPct val="0"/>
              </a:spcBef>
              <a:buFont typeface="Wingdings" panose="05000000000000000000" pitchFamily="2" charset="2"/>
              <a:buChar char="§"/>
            </a:pPr>
            <a:r>
              <a:rPr lang="en-US" sz="1800" b="0">
                <a:solidFill>
                  <a:srgbClr val="280066"/>
                </a:solidFill>
              </a:rPr>
              <a:t> </a:t>
            </a:r>
            <a:r>
              <a:rPr lang="en-US" sz="1800" b="0">
                <a:solidFill>
                  <a:srgbClr val="000000"/>
                </a:solidFill>
              </a:rPr>
              <a:t>Do this until all subsystems are incorporated into the </a:t>
            </a:r>
            <a:r>
              <a:rPr lang="en-US" sz="1800" b="0" smtClean="0">
                <a:solidFill>
                  <a:srgbClr val="000000"/>
                </a:solidFill>
              </a:rPr>
              <a:t>test</a:t>
            </a:r>
            <a:endParaRPr lang="en-US" sz="1800" b="0">
              <a:solidFill>
                <a:srgbClr val="000000"/>
              </a:solidFill>
            </a:endParaRPr>
          </a:p>
          <a:p>
            <a:pPr marL="285750" indent="-285750">
              <a:spcBef>
                <a:spcPct val="0"/>
              </a:spcBef>
              <a:buFont typeface="Wingdings" panose="05000000000000000000" pitchFamily="2" charset="2"/>
              <a:buChar char="§"/>
            </a:pPr>
            <a:r>
              <a:rPr lang="en-US" sz="1800" b="0">
                <a:solidFill>
                  <a:srgbClr val="280066"/>
                </a:solidFill>
              </a:rPr>
              <a:t> </a:t>
            </a:r>
            <a:r>
              <a:rPr lang="en-US" sz="1800" b="0">
                <a:solidFill>
                  <a:srgbClr val="000000"/>
                </a:solidFill>
              </a:rPr>
              <a:t>Requires stub modules to simulate the functions of the</a:t>
            </a:r>
          </a:p>
          <a:p>
            <a:pPr marL="285750" indent="-285750">
              <a:spcBef>
                <a:spcPct val="0"/>
              </a:spcBef>
              <a:buFont typeface="Wingdings" panose="05000000000000000000" pitchFamily="2" charset="2"/>
              <a:buChar char="§"/>
            </a:pPr>
            <a:r>
              <a:rPr lang="en-US" sz="1800" b="0">
                <a:solidFill>
                  <a:srgbClr val="000000"/>
                </a:solidFill>
              </a:rPr>
              <a:t> </a:t>
            </a:r>
            <a:r>
              <a:rPr lang="en-US" sz="1800" b="0" smtClean="0">
                <a:solidFill>
                  <a:srgbClr val="000000"/>
                </a:solidFill>
              </a:rPr>
              <a:t>missing </a:t>
            </a:r>
            <a:r>
              <a:rPr lang="en-US" sz="1800" b="0">
                <a:solidFill>
                  <a:srgbClr val="000000"/>
                </a:solidFill>
              </a:rPr>
              <a:t>modules that may be </a:t>
            </a:r>
            <a:r>
              <a:rPr lang="en-US" sz="1800" b="0" smtClean="0">
                <a:solidFill>
                  <a:srgbClr val="000000"/>
                </a:solidFill>
              </a:rPr>
              <a:t>called</a:t>
            </a:r>
            <a:endParaRPr lang="en-US" sz="1800" b="0">
              <a:solidFill>
                <a:srgbClr val="000000"/>
              </a:solidFill>
            </a:endParaRPr>
          </a:p>
          <a:p>
            <a:pPr marL="285750" indent="-285750">
              <a:spcBef>
                <a:spcPct val="0"/>
              </a:spcBef>
              <a:buFont typeface="Wingdings" panose="05000000000000000000" pitchFamily="2" charset="2"/>
              <a:buChar char="§"/>
            </a:pPr>
            <a:r>
              <a:rPr lang="en-US" sz="1800" b="0">
                <a:solidFill>
                  <a:srgbClr val="280066"/>
                </a:solidFill>
              </a:rPr>
              <a:t> </a:t>
            </a:r>
            <a:r>
              <a:rPr lang="en-US" sz="1800" b="0">
                <a:solidFill>
                  <a:srgbClr val="000000"/>
                </a:solidFill>
              </a:rPr>
              <a:t>However, drivers are not needed since we are starting with </a:t>
            </a:r>
            <a:r>
              <a:rPr lang="en-US" sz="1800" b="0" smtClean="0">
                <a:solidFill>
                  <a:srgbClr val="000000"/>
                </a:solidFill>
              </a:rPr>
              <a:t>the </a:t>
            </a:r>
            <a:r>
              <a:rPr lang="en-US" sz="1800" b="0">
                <a:solidFill>
                  <a:srgbClr val="000000"/>
                </a:solidFill>
              </a:rPr>
              <a:t>modules which is not used by any other module and use already tested modules when testing modules in the higher levels</a:t>
            </a:r>
          </a:p>
          <a:p>
            <a:pPr eaLnBrk="1" hangingPunct="1"/>
            <a:endParaRPr lang="en-US" smtClean="0"/>
          </a:p>
          <a:p>
            <a:pPr eaLnBrk="1" hangingPunct="1">
              <a:buFont typeface="Wingdings" panose="05000000000000000000" pitchFamily="2" charset="2"/>
              <a:buNone/>
            </a:pPr>
            <a:endParaRPr lang="en-US" smtClean="0"/>
          </a:p>
          <a:p>
            <a:pPr eaLnBrk="1" hangingPunct="1"/>
            <a:endParaRPr lang="en-US" smtClean="0"/>
          </a:p>
          <a:p>
            <a:pPr eaLnBrk="1" hangingPunct="1">
              <a:buFont typeface="Wingdings" panose="05000000000000000000" pitchFamily="2" charset="2"/>
              <a:buNone/>
            </a:pPr>
            <a:endParaRPr lang="en-US" smtClean="0"/>
          </a:p>
        </p:txBody>
      </p:sp>
      <p:sp>
        <p:nvSpPr>
          <p:cNvPr id="50180"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4E97B352-CF33-4033-823B-279E255D0824}" type="slidenum">
              <a:rPr lang="en-US" altLang="en-US" sz="750">
                <a:solidFill>
                  <a:srgbClr val="5F5F5F"/>
                </a:solidFill>
              </a:rPr>
              <a:pPr>
                <a:spcBef>
                  <a:spcPct val="0"/>
                </a:spcBef>
                <a:buSzTx/>
                <a:buFontTx/>
                <a:buNone/>
              </a:pPr>
              <a:t>46</a:t>
            </a:fld>
            <a:endParaRPr lang="en-US" altLang="en-US" sz="750">
              <a:solidFill>
                <a:srgbClr val="5F5F5F"/>
              </a:solidFill>
            </a:endParaRPr>
          </a:p>
        </p:txBody>
      </p:sp>
    </p:spTree>
    <p:extLst>
      <p:ext uri="{BB962C8B-B14F-4D97-AF65-F5344CB8AC3E}">
        <p14:creationId xmlns:p14="http://schemas.microsoft.com/office/powerpoint/2010/main" val="3109278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914650" y="971550"/>
            <a:ext cx="5086350" cy="514350"/>
          </a:xfrm>
        </p:spPr>
        <p:txBody>
          <a:bodyPr/>
          <a:lstStyle/>
          <a:p>
            <a:pPr eaLnBrk="1" hangingPunct="1"/>
            <a:r>
              <a:rPr lang="en-US"/>
              <a:t>Top-down Integration</a:t>
            </a:r>
          </a:p>
        </p:txBody>
      </p:sp>
      <p:sp>
        <p:nvSpPr>
          <p:cNvPr id="52227"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2B855CB6-3096-4F8B-AFCB-605D8B82BCBE}" type="slidenum">
              <a:rPr lang="en-US" altLang="en-US" sz="750">
                <a:solidFill>
                  <a:srgbClr val="5F5F5F"/>
                </a:solidFill>
              </a:rPr>
              <a:pPr>
                <a:spcBef>
                  <a:spcPct val="0"/>
                </a:spcBef>
                <a:buSzTx/>
                <a:buFontTx/>
                <a:buNone/>
              </a:pPr>
              <a:t>47</a:t>
            </a:fld>
            <a:endParaRPr lang="en-US" altLang="en-US" sz="750">
              <a:solidFill>
                <a:srgbClr val="5F5F5F"/>
              </a:solidFill>
            </a:endParaRPr>
          </a:p>
        </p:txBody>
      </p:sp>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2286000"/>
            <a:ext cx="50863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46638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Bottom-Up</a:t>
            </a:r>
            <a:r>
              <a:rPr lang="en-US" sz="1650"/>
              <a:t> </a:t>
            </a:r>
            <a:r>
              <a:rPr lang="en-US"/>
              <a:t>Integration</a:t>
            </a:r>
            <a:endParaRPr lang="en-US" sz="1650"/>
          </a:p>
        </p:txBody>
      </p:sp>
      <p:sp>
        <p:nvSpPr>
          <p:cNvPr id="53251" name="Rectangle 4"/>
          <p:cNvSpPr>
            <a:spLocks noGrp="1" noChangeArrowheads="1"/>
          </p:cNvSpPr>
          <p:nvPr>
            <p:ph idx="1"/>
          </p:nvPr>
        </p:nvSpPr>
        <p:spPr>
          <a:xfrm>
            <a:off x="539788" y="1066800"/>
            <a:ext cx="7385012" cy="3600450"/>
          </a:xfrm>
        </p:spPr>
        <p:txBody>
          <a:bodyPr/>
          <a:lstStyle/>
          <a:p>
            <a:pPr marL="285750" indent="-285750" eaLnBrk="1" hangingPunct="1">
              <a:lnSpc>
                <a:spcPct val="90000"/>
              </a:lnSpc>
              <a:buFont typeface="Wingdings" panose="05000000000000000000" pitchFamily="2" charset="2"/>
              <a:buChar char="§"/>
            </a:pPr>
            <a:r>
              <a:rPr lang="en-US" sz="1800" b="0" smtClean="0">
                <a:latin typeface="+mn-lt"/>
              </a:rPr>
              <a:t>Only </a:t>
            </a:r>
            <a:r>
              <a:rPr lang="en-US" sz="1800" b="0">
                <a:latin typeface="+mn-lt"/>
              </a:rPr>
              <a:t>terminal modules are tested in </a:t>
            </a:r>
            <a:r>
              <a:rPr lang="en-US" sz="1800" b="0" smtClean="0">
                <a:latin typeface="+mn-lt"/>
              </a:rPr>
              <a:t>isolation</a:t>
            </a:r>
            <a:endParaRPr lang="en-US" sz="1800" b="0">
              <a:latin typeface="+mn-lt"/>
            </a:endParaRPr>
          </a:p>
          <a:p>
            <a:pPr marL="285750" indent="-285750" eaLnBrk="1" hangingPunct="1">
              <a:lnSpc>
                <a:spcPct val="90000"/>
              </a:lnSpc>
              <a:buFont typeface="Wingdings" panose="05000000000000000000" pitchFamily="2" charset="2"/>
              <a:buChar char="§"/>
            </a:pPr>
            <a:r>
              <a:rPr lang="en-US" sz="1800" b="0" smtClean="0">
                <a:latin typeface="+mn-lt"/>
              </a:rPr>
              <a:t>Modules </a:t>
            </a:r>
            <a:r>
              <a:rPr lang="en-US" sz="1800" b="0">
                <a:latin typeface="+mn-lt"/>
              </a:rPr>
              <a:t>at lower levels are tested using the </a:t>
            </a:r>
            <a:r>
              <a:rPr lang="en-US" sz="1800" b="0" smtClean="0">
                <a:latin typeface="+mn-lt"/>
              </a:rPr>
              <a:t>previously tested higher level modules</a:t>
            </a:r>
          </a:p>
          <a:p>
            <a:pPr marL="285750" indent="-285750" eaLnBrk="1" hangingPunct="1">
              <a:lnSpc>
                <a:spcPct val="90000"/>
              </a:lnSpc>
              <a:buFont typeface="Wingdings" panose="05000000000000000000" pitchFamily="2" charset="2"/>
              <a:buChar char="§"/>
            </a:pPr>
            <a:r>
              <a:rPr lang="en-US" sz="1800" b="0" smtClean="0">
                <a:latin typeface="+mn-lt"/>
              </a:rPr>
              <a:t>This </a:t>
            </a:r>
            <a:r>
              <a:rPr lang="en-US" sz="1800" b="0">
                <a:latin typeface="+mn-lt"/>
              </a:rPr>
              <a:t>is done repeatedly until all subsystems are included in the </a:t>
            </a:r>
            <a:r>
              <a:rPr lang="en-US" sz="1800" b="0" smtClean="0">
                <a:latin typeface="+mn-lt"/>
              </a:rPr>
              <a:t>testing</a:t>
            </a:r>
            <a:endParaRPr lang="en-US" sz="1800" b="0">
              <a:latin typeface="+mn-lt"/>
            </a:endParaRPr>
          </a:p>
          <a:p>
            <a:pPr marL="285750" indent="-285750" eaLnBrk="1" hangingPunct="1">
              <a:lnSpc>
                <a:spcPct val="90000"/>
              </a:lnSpc>
              <a:buFont typeface="Wingdings" panose="05000000000000000000" pitchFamily="2" charset="2"/>
              <a:buChar char="§"/>
            </a:pPr>
            <a:r>
              <a:rPr lang="en-US" sz="1800" b="0">
                <a:latin typeface="+mn-lt"/>
              </a:rPr>
              <a:t>Requires a module driver for each module to feed </a:t>
            </a:r>
            <a:r>
              <a:rPr lang="en-US" sz="1800" b="0" smtClean="0">
                <a:latin typeface="+mn-lt"/>
              </a:rPr>
              <a:t>the test </a:t>
            </a:r>
            <a:r>
              <a:rPr lang="en-US" sz="1800" b="0">
                <a:latin typeface="+mn-lt"/>
              </a:rPr>
              <a:t>case input to the interface of the module being </a:t>
            </a:r>
            <a:r>
              <a:rPr lang="en-US" sz="1800" b="0" smtClean="0">
                <a:latin typeface="+mn-lt"/>
              </a:rPr>
              <a:t>tested</a:t>
            </a:r>
            <a:endParaRPr lang="en-US" sz="1800" b="0">
              <a:latin typeface="+mn-lt"/>
            </a:endParaRPr>
          </a:p>
          <a:p>
            <a:pPr marL="285750" indent="-285750" eaLnBrk="1" hangingPunct="1">
              <a:lnSpc>
                <a:spcPct val="90000"/>
              </a:lnSpc>
              <a:buFont typeface="Wingdings" panose="05000000000000000000" pitchFamily="2" charset="2"/>
              <a:buChar char="§"/>
            </a:pPr>
            <a:r>
              <a:rPr lang="en-US" sz="1800" b="0">
                <a:latin typeface="+mn-lt"/>
              </a:rPr>
              <a:t>However, stubs are not needed since we are starting with the terminal modules and use already tested modules when testing modules in the lower </a:t>
            </a:r>
            <a:r>
              <a:rPr lang="en-US" sz="1800" b="0" smtClean="0">
                <a:latin typeface="+mn-lt"/>
              </a:rPr>
              <a:t>levels</a:t>
            </a:r>
            <a:endParaRPr lang="en-US" sz="1800" b="0">
              <a:latin typeface="+mn-lt"/>
            </a:endParaRPr>
          </a:p>
          <a:p>
            <a:pPr eaLnBrk="1" hangingPunct="1">
              <a:lnSpc>
                <a:spcPct val="90000"/>
              </a:lnSpc>
            </a:pPr>
            <a:r>
              <a:rPr lang="en-US" sz="1800" b="0">
                <a:solidFill>
                  <a:schemeClr val="tx1"/>
                </a:solidFill>
                <a:latin typeface="+mn-lt"/>
              </a:rPr>
              <a:t>Disadvantage</a:t>
            </a:r>
            <a:r>
              <a:rPr lang="en-US" sz="1800">
                <a:solidFill>
                  <a:schemeClr val="tx1"/>
                </a:solidFill>
                <a:latin typeface="+mn-lt"/>
              </a:rPr>
              <a:t>:</a:t>
            </a:r>
            <a:r>
              <a:rPr lang="en-US" sz="1800" b="0">
                <a:solidFill>
                  <a:schemeClr val="tx1"/>
                </a:solidFill>
                <a:latin typeface="+mn-lt"/>
              </a:rPr>
              <a:t> </a:t>
            </a:r>
            <a:r>
              <a:rPr lang="en-US" sz="1800" b="0">
                <a:latin typeface="+mn-lt"/>
              </a:rPr>
              <a:t>Tests the most important subsystem last</a:t>
            </a:r>
          </a:p>
          <a:p>
            <a:pPr eaLnBrk="1" hangingPunct="1">
              <a:lnSpc>
                <a:spcPct val="90000"/>
              </a:lnSpc>
              <a:buFont typeface="Wingdings" panose="05000000000000000000" pitchFamily="2" charset="2"/>
              <a:buNone/>
            </a:pPr>
            <a:endParaRPr lang="en-US" sz="1800" b="0">
              <a:solidFill>
                <a:srgbClr val="000000"/>
              </a:solidFill>
              <a:latin typeface="+mn-lt"/>
            </a:endParaRPr>
          </a:p>
        </p:txBody>
      </p:sp>
      <p:sp>
        <p:nvSpPr>
          <p:cNvPr id="53252"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AC26CA9C-0BCD-46D6-95E4-E829963E4EC4}" type="slidenum">
              <a:rPr lang="en-US" altLang="en-US" sz="750">
                <a:solidFill>
                  <a:srgbClr val="5F5F5F"/>
                </a:solidFill>
              </a:rPr>
              <a:pPr>
                <a:spcBef>
                  <a:spcPct val="0"/>
                </a:spcBef>
                <a:buSzTx/>
                <a:buFontTx/>
                <a:buNone/>
              </a:pPr>
              <a:t>48</a:t>
            </a:fld>
            <a:endParaRPr lang="en-US" altLang="en-US" sz="750">
              <a:solidFill>
                <a:srgbClr val="5F5F5F"/>
              </a:solidFill>
            </a:endParaRPr>
          </a:p>
        </p:txBody>
      </p:sp>
    </p:spTree>
    <p:extLst>
      <p:ext uri="{BB962C8B-B14F-4D97-AF65-F5344CB8AC3E}">
        <p14:creationId xmlns:p14="http://schemas.microsoft.com/office/powerpoint/2010/main" val="423789290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1314450" y="1543050"/>
            <a:ext cx="6457950" cy="3600450"/>
          </a:xfrm>
        </p:spPr>
        <p:txBody>
          <a:bodyPr/>
          <a:lstStyle/>
          <a:p>
            <a:pPr eaLnBrk="1" hangingPunct="1">
              <a:buFont typeface="Wingdings" panose="05000000000000000000" pitchFamily="2" charset="2"/>
              <a:buNone/>
            </a:pPr>
            <a:r>
              <a:rPr lang="en-US" smtClean="0"/>
              <a:t>    </a:t>
            </a:r>
          </a:p>
        </p:txBody>
      </p:sp>
      <p:sp>
        <p:nvSpPr>
          <p:cNvPr id="54275"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D5CF9299-CC6C-4218-84F8-5ED20CE3B296}" type="slidenum">
              <a:rPr lang="en-US" altLang="en-US" sz="750">
                <a:solidFill>
                  <a:srgbClr val="5F5F5F"/>
                </a:solidFill>
              </a:rPr>
              <a:pPr>
                <a:spcBef>
                  <a:spcPct val="0"/>
                </a:spcBef>
                <a:buSzTx/>
                <a:buFontTx/>
                <a:buNone/>
              </a:pPr>
              <a:t>49</a:t>
            </a:fld>
            <a:endParaRPr lang="en-US" altLang="en-US" sz="750">
              <a:solidFill>
                <a:srgbClr val="5F5F5F"/>
              </a:solidFill>
            </a:endParaRPr>
          </a:p>
        </p:txBody>
      </p:sp>
      <p:pic>
        <p:nvPicPr>
          <p:cNvPr id="542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48804"/>
            <a:ext cx="4572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9"/>
          <p:cNvSpPr>
            <a:spLocks noChangeArrowheads="1"/>
          </p:cNvSpPr>
          <p:nvPr/>
        </p:nvSpPr>
        <p:spPr bwMode="auto">
          <a:xfrm>
            <a:off x="3371850" y="989411"/>
            <a:ext cx="2634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buSzTx/>
              <a:buFont typeface="Wingdings" panose="05000000000000000000" pitchFamily="2" charset="2"/>
              <a:buNone/>
            </a:pPr>
            <a:r>
              <a:rPr lang="en-US" sz="1800">
                <a:solidFill>
                  <a:schemeClr val="bg1"/>
                </a:solidFill>
              </a:rPr>
              <a:t>Bottom-Up Integration</a:t>
            </a:r>
          </a:p>
        </p:txBody>
      </p:sp>
    </p:spTree>
    <p:extLst>
      <p:ext uri="{BB962C8B-B14F-4D97-AF65-F5344CB8AC3E}">
        <p14:creationId xmlns:p14="http://schemas.microsoft.com/office/powerpoint/2010/main" val="27352809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Why </a:t>
            </a:r>
            <a:r>
              <a:rPr lang="en-US"/>
              <a:t>is Testing necessary?</a:t>
            </a:r>
            <a:br>
              <a:rPr lang="en-US"/>
            </a:br>
            <a:endParaRPr lang="en-US"/>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sz="1800" b="0">
                <a:latin typeface="+mn-lt"/>
              </a:rPr>
              <a:t>Software Testing is necessary to make sure the product or application is defect free, as per customer specifications.</a:t>
            </a:r>
          </a:p>
          <a:p>
            <a:pPr marL="285750" indent="-285750">
              <a:buFont typeface="Wingdings" panose="05000000000000000000" pitchFamily="2" charset="2"/>
              <a:buChar char="§"/>
            </a:pPr>
            <a:r>
              <a:rPr lang="en-US" sz="1800" b="0" smtClean="0">
                <a:latin typeface="+mn-lt"/>
              </a:rPr>
              <a:t>Software </a:t>
            </a:r>
            <a:r>
              <a:rPr lang="en-US" sz="1800" b="0">
                <a:latin typeface="+mn-lt"/>
              </a:rPr>
              <a:t>Testing identifies faults whose removal increases the software quality and increases the software's reliability</a:t>
            </a:r>
            <a:r>
              <a:rPr lang="en-US" sz="1800" b="0" smtClean="0">
                <a:latin typeface="+mn-lt"/>
              </a:rPr>
              <a:t>.</a:t>
            </a:r>
          </a:p>
          <a:p>
            <a:pPr marL="285750" indent="-285750">
              <a:buFont typeface="Wingdings" panose="05000000000000000000" pitchFamily="2" charset="2"/>
              <a:buChar char="§"/>
            </a:pPr>
            <a:r>
              <a:rPr lang="en-US" sz="1800" b="0" smtClean="0">
                <a:latin typeface="+mn-lt"/>
              </a:rPr>
              <a:t>Software </a:t>
            </a:r>
            <a:r>
              <a:rPr lang="en-US" sz="1800" b="0">
                <a:latin typeface="+mn-lt"/>
              </a:rPr>
              <a:t>Testing is important as it may  </a:t>
            </a:r>
            <a:r>
              <a:rPr lang="en-US" sz="1800" b="0" smtClean="0">
                <a:latin typeface="+mn-lt"/>
              </a:rPr>
              <a:t> </a:t>
            </a:r>
            <a:r>
              <a:rPr lang="en-US" sz="1800" b="0">
                <a:latin typeface="+mn-lt"/>
              </a:rPr>
              <a:t>cause mission failure, impact on operational performance and unreliable if not done </a:t>
            </a:r>
            <a:r>
              <a:rPr lang="en-US" sz="1800" b="0" smtClean="0">
                <a:latin typeface="+mn-lt"/>
              </a:rPr>
              <a:t>properly</a:t>
            </a:r>
          </a:p>
          <a:p>
            <a:pPr marL="285750" indent="-285750">
              <a:buFont typeface="Wingdings" panose="05000000000000000000" pitchFamily="2" charset="2"/>
              <a:buChar char="§"/>
            </a:pPr>
            <a:r>
              <a:rPr lang="en-US" sz="1800" b="0" smtClean="0">
                <a:latin typeface="+mn-lt"/>
              </a:rPr>
              <a:t>Software Testing is important  to make sure that the software is </a:t>
            </a:r>
          </a:p>
          <a:p>
            <a:pPr marL="590550" lvl="1" indent="-285750">
              <a:buFont typeface="Arial" panose="020B0604020202020204" pitchFamily="34" charset="0"/>
              <a:buChar char="•"/>
            </a:pPr>
            <a:r>
              <a:rPr lang="en-US" sz="1800" b="0" smtClean="0">
                <a:latin typeface="+mn-lt"/>
              </a:rPr>
              <a:t>Error Free</a:t>
            </a:r>
          </a:p>
          <a:p>
            <a:pPr marL="590550" lvl="1" indent="-285750">
              <a:buFont typeface="Arial" panose="020B0604020202020204" pitchFamily="34" charset="0"/>
              <a:buChar char="•"/>
            </a:pPr>
            <a:r>
              <a:rPr lang="en-US" sz="1800" b="0" smtClean="0">
                <a:latin typeface="+mn-lt"/>
              </a:rPr>
              <a:t>Efficient </a:t>
            </a:r>
          </a:p>
          <a:p>
            <a:pPr marL="590550" lvl="1" indent="-285750">
              <a:buFont typeface="Arial" panose="020B0604020202020204" pitchFamily="34" charset="0"/>
              <a:buChar char="•"/>
            </a:pPr>
            <a:r>
              <a:rPr lang="en-US" sz="1800" b="0" smtClean="0">
                <a:latin typeface="+mn-lt"/>
              </a:rPr>
              <a:t>Secured</a:t>
            </a:r>
          </a:p>
          <a:p>
            <a:pPr marL="285750" indent="-285750">
              <a:buFont typeface="Wingdings" panose="05000000000000000000" pitchFamily="2" charset="2"/>
              <a:buChar char="§"/>
            </a:pPr>
            <a:r>
              <a:rPr lang="en-US" sz="1800" b="0">
                <a:latin typeface="+mn-lt"/>
              </a:rPr>
              <a:t> More complex the program, more the testing effort is required.</a:t>
            </a:r>
          </a:p>
          <a:p>
            <a:pPr marL="285750" indent="-285750">
              <a:buFont typeface="Wingdings" panose="05000000000000000000" pitchFamily="2" charset="2"/>
              <a:buChar char="§"/>
            </a:pPr>
            <a:r>
              <a:rPr lang="en-US" sz="1800" b="0">
                <a:latin typeface="+mn-lt"/>
              </a:rPr>
              <a:t>Testing effort is directly proportional to the complexity of the program. </a:t>
            </a:r>
          </a:p>
          <a:p>
            <a:endParaRPr lang="en-US"/>
          </a:p>
        </p:txBody>
      </p:sp>
    </p:spTree>
    <p:extLst>
      <p:ext uri="{BB962C8B-B14F-4D97-AF65-F5344CB8AC3E}">
        <p14:creationId xmlns:p14="http://schemas.microsoft.com/office/powerpoint/2010/main" val="17637666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b="0" smtClean="0"/>
              <a:t/>
            </a:r>
            <a:br>
              <a:rPr lang="en-US" b="0" smtClean="0"/>
            </a:br>
            <a:r>
              <a:rPr lang="en-US" sz="4000"/>
              <a:t>System Testing</a:t>
            </a:r>
            <a:r>
              <a:rPr lang="en-US" b="0" smtClean="0"/>
              <a:t/>
            </a:r>
            <a:br>
              <a:rPr lang="en-US" b="0" smtClean="0"/>
            </a:br>
            <a:endParaRPr lang="en-US" b="0" smtClean="0"/>
          </a:p>
        </p:txBody>
      </p:sp>
      <p:sp>
        <p:nvSpPr>
          <p:cNvPr id="55299" name="Rectangle 3"/>
          <p:cNvSpPr>
            <a:spLocks noGrp="1" noChangeArrowheads="1"/>
          </p:cNvSpPr>
          <p:nvPr>
            <p:ph idx="1"/>
          </p:nvPr>
        </p:nvSpPr>
        <p:spPr>
          <a:xfrm>
            <a:off x="375444" y="820679"/>
            <a:ext cx="7854156" cy="3600450"/>
          </a:xfrm>
        </p:spPr>
        <p:txBody>
          <a:bodyPr/>
          <a:lstStyle/>
          <a:p>
            <a:pPr eaLnBrk="1" hangingPunct="1">
              <a:buFont typeface="Wingdings" panose="05000000000000000000" pitchFamily="2" charset="2"/>
              <a:buNone/>
            </a:pPr>
            <a:endParaRPr lang="en-US" sz="1800" smtClean="0">
              <a:solidFill>
                <a:schemeClr val="accent2"/>
              </a:solidFill>
              <a:latin typeface="+mn-lt"/>
            </a:endParaRPr>
          </a:p>
          <a:p>
            <a:pPr marL="285750" indent="-285750" algn="just" eaLnBrk="1" hangingPunct="1">
              <a:buFont typeface="Wingdings" panose="05000000000000000000" pitchFamily="2" charset="2"/>
              <a:buChar char="§"/>
            </a:pPr>
            <a:r>
              <a:rPr lang="en-US" sz="1800" b="0" smtClean="0">
                <a:latin typeface="+mn-lt"/>
              </a:rPr>
              <a:t>System Testing helps to confirm that the product meets the requirements as per system specification. </a:t>
            </a:r>
          </a:p>
          <a:p>
            <a:pPr marL="285750" indent="-285750" algn="just" eaLnBrk="1" hangingPunct="1">
              <a:buFont typeface="Wingdings" panose="05000000000000000000" pitchFamily="2" charset="2"/>
              <a:buChar char="§"/>
            </a:pPr>
            <a:r>
              <a:rPr lang="en-US" sz="1800" b="0" smtClean="0">
                <a:latin typeface="+mn-lt"/>
              </a:rPr>
              <a:t>System testing is performed when the entire system is assembled after integration and has to be tested as a whole.</a:t>
            </a:r>
          </a:p>
          <a:p>
            <a:pPr marL="285750" indent="-285750" algn="just" eaLnBrk="1" hangingPunct="1">
              <a:buFont typeface="Wingdings" panose="05000000000000000000" pitchFamily="2" charset="2"/>
              <a:buChar char="§"/>
            </a:pPr>
            <a:r>
              <a:rPr lang="en-US" sz="1800" b="0" smtClean="0">
                <a:latin typeface="+mn-lt"/>
              </a:rPr>
              <a:t>This is a black box type of testing and involves both functional and non-functional testing.</a:t>
            </a:r>
          </a:p>
          <a:p>
            <a:pPr marL="285750" indent="-285750" algn="just" eaLnBrk="1" hangingPunct="1">
              <a:buFont typeface="Wingdings" panose="05000000000000000000" pitchFamily="2" charset="2"/>
              <a:buChar char="§"/>
            </a:pPr>
            <a:r>
              <a:rPr lang="en-US" sz="1800" b="0" smtClean="0">
                <a:latin typeface="+mn-lt"/>
              </a:rPr>
              <a:t>After all components of a product are integrated and deployed into a single build on a controlled platform that is similar to the final production platform.</a:t>
            </a:r>
          </a:p>
          <a:p>
            <a:pPr eaLnBrk="1" hangingPunct="1"/>
            <a:endParaRPr lang="en-US" sz="1800" smtClean="0">
              <a:latin typeface="+mn-lt"/>
            </a:endParaRPr>
          </a:p>
        </p:txBody>
      </p:sp>
      <p:sp>
        <p:nvSpPr>
          <p:cNvPr id="55300"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2C93559D-93FF-42F9-8003-3D3B44FED1F3}" type="slidenum">
              <a:rPr lang="en-US" altLang="en-US" sz="750">
                <a:solidFill>
                  <a:srgbClr val="5F5F5F"/>
                </a:solidFill>
              </a:rPr>
              <a:pPr>
                <a:spcBef>
                  <a:spcPct val="0"/>
                </a:spcBef>
                <a:buSzTx/>
                <a:buFontTx/>
                <a:buNone/>
              </a:pPr>
              <a:t>50</a:t>
            </a:fld>
            <a:endParaRPr lang="en-US" altLang="en-US" sz="750">
              <a:solidFill>
                <a:srgbClr val="5F5F5F"/>
              </a:solidFill>
            </a:endParaRPr>
          </a:p>
        </p:txBody>
      </p:sp>
    </p:spTree>
    <p:extLst>
      <p:ext uri="{BB962C8B-B14F-4D97-AF65-F5344CB8AC3E}">
        <p14:creationId xmlns:p14="http://schemas.microsoft.com/office/powerpoint/2010/main" val="31261103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a:xfrm>
            <a:off x="148867" y="974421"/>
            <a:ext cx="8716518" cy="4992624"/>
          </a:xfrm>
        </p:spPr>
        <p:txBody>
          <a:bodyPr/>
          <a:lstStyle/>
          <a:p>
            <a:endParaRPr lang="en-US"/>
          </a:p>
        </p:txBody>
      </p:sp>
      <p:grpSp>
        <p:nvGrpSpPr>
          <p:cNvPr id="4" name="Group 3"/>
          <p:cNvGrpSpPr/>
          <p:nvPr/>
        </p:nvGrpSpPr>
        <p:grpSpPr>
          <a:xfrm>
            <a:off x="148867" y="1253248"/>
            <a:ext cx="8634102" cy="4876800"/>
            <a:chOff x="0" y="0"/>
            <a:chExt cx="8634102" cy="4876800"/>
          </a:xfrm>
        </p:grpSpPr>
        <p:sp>
          <p:nvSpPr>
            <p:cNvPr id="5" name="Shape 533"/>
            <p:cNvSpPr/>
            <p:nvPr/>
          </p:nvSpPr>
          <p:spPr>
            <a:xfrm>
              <a:off x="5722620" y="4343400"/>
              <a:ext cx="1905000" cy="457200"/>
            </a:xfrm>
            <a:custGeom>
              <a:avLst/>
              <a:gdLst/>
              <a:ahLst/>
              <a:cxnLst/>
              <a:rect l="0" t="0" r="0" b="0"/>
              <a:pathLst>
                <a:path w="1905000" h="457200">
                  <a:moveTo>
                    <a:pt x="0" y="457200"/>
                  </a:moveTo>
                  <a:lnTo>
                    <a:pt x="1905000" y="457200"/>
                  </a:lnTo>
                  <a:lnTo>
                    <a:pt x="1905000" y="0"/>
                  </a:lnTo>
                  <a:lnTo>
                    <a:pt x="0" y="0"/>
                  </a:ln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6" name="Picture 5"/>
            <p:cNvPicPr/>
            <p:nvPr/>
          </p:nvPicPr>
          <p:blipFill>
            <a:blip r:embed="rId2"/>
            <a:stretch>
              <a:fillRect/>
            </a:stretch>
          </p:blipFill>
          <p:spPr>
            <a:xfrm>
              <a:off x="7315200" y="4343400"/>
              <a:ext cx="317754" cy="294894"/>
            </a:xfrm>
            <a:prstGeom prst="rect">
              <a:avLst/>
            </a:prstGeom>
          </p:spPr>
        </p:pic>
        <p:sp>
          <p:nvSpPr>
            <p:cNvPr id="7" name="Rectangle 6"/>
            <p:cNvSpPr/>
            <p:nvPr/>
          </p:nvSpPr>
          <p:spPr>
            <a:xfrm>
              <a:off x="7401941" y="4422502"/>
              <a:ext cx="183436" cy="164044"/>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000">
                  <a:solidFill>
                    <a:srgbClr val="FFFFFF"/>
                  </a:solidFill>
                  <a:effectLst/>
                  <a:latin typeface="Tahoma" panose="020B0604030504040204" pitchFamily="34" charset="0"/>
                  <a:ea typeface="Tahoma" panose="020B0604030504040204" pitchFamily="34" charset="0"/>
                </a:rPr>
                <a:t>17</a:t>
              </a:r>
              <a:endParaRPr lang="en-US" sz="2200">
                <a:solidFill>
                  <a:srgbClr val="000000"/>
                </a:solidFill>
                <a:effectLst/>
                <a:latin typeface="Arial" panose="020B0604020202020204" pitchFamily="34" charset="0"/>
                <a:ea typeface="Arial" panose="020B0604020202020204" pitchFamily="34" charset="0"/>
              </a:endParaRPr>
            </a:p>
          </p:txBody>
        </p:sp>
        <p:sp>
          <p:nvSpPr>
            <p:cNvPr id="8" name="Shape 540"/>
            <p:cNvSpPr/>
            <p:nvPr/>
          </p:nvSpPr>
          <p:spPr>
            <a:xfrm>
              <a:off x="0" y="383540"/>
              <a:ext cx="12700" cy="1905000"/>
            </a:xfrm>
            <a:custGeom>
              <a:avLst/>
              <a:gdLst/>
              <a:ahLst/>
              <a:cxnLst/>
              <a:rect l="0" t="0" r="0" b="0"/>
              <a:pathLst>
                <a:path w="12700" h="1905000">
                  <a:moveTo>
                    <a:pt x="12700" y="0"/>
                  </a:moveTo>
                  <a:lnTo>
                    <a:pt x="0" y="1905000"/>
                  </a:lnTo>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Shape 541"/>
            <p:cNvSpPr/>
            <p:nvPr/>
          </p:nvSpPr>
          <p:spPr>
            <a:xfrm>
              <a:off x="7620" y="3810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 name="Shape 542"/>
            <p:cNvSpPr/>
            <p:nvPr/>
          </p:nvSpPr>
          <p:spPr>
            <a:xfrm>
              <a:off x="7620" y="10668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1" name="Shape 543"/>
            <p:cNvSpPr/>
            <p:nvPr/>
          </p:nvSpPr>
          <p:spPr>
            <a:xfrm>
              <a:off x="83820" y="3810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2" name="Shape 544"/>
            <p:cNvSpPr/>
            <p:nvPr/>
          </p:nvSpPr>
          <p:spPr>
            <a:xfrm>
              <a:off x="7620" y="22860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Shape 17529"/>
            <p:cNvSpPr/>
            <p:nvPr/>
          </p:nvSpPr>
          <p:spPr>
            <a:xfrm>
              <a:off x="464820" y="228600"/>
              <a:ext cx="1676400" cy="304800"/>
            </a:xfrm>
            <a:custGeom>
              <a:avLst/>
              <a:gdLst/>
              <a:ahLst/>
              <a:cxnLst/>
              <a:rect l="0" t="0" r="0" b="0"/>
              <a:pathLst>
                <a:path w="1676400" h="304800">
                  <a:moveTo>
                    <a:pt x="0" y="0"/>
                  </a:moveTo>
                  <a:lnTo>
                    <a:pt x="1676400" y="0"/>
                  </a:lnTo>
                  <a:lnTo>
                    <a:pt x="1676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4" name="Shape 546"/>
            <p:cNvSpPr/>
            <p:nvPr/>
          </p:nvSpPr>
          <p:spPr>
            <a:xfrm>
              <a:off x="464820" y="228600"/>
              <a:ext cx="1676400" cy="304800"/>
            </a:xfrm>
            <a:custGeom>
              <a:avLst/>
              <a:gdLst/>
              <a:ahLst/>
              <a:cxnLst/>
              <a:rect l="0" t="0" r="0" b="0"/>
              <a:pathLst>
                <a:path w="1676400" h="304800">
                  <a:moveTo>
                    <a:pt x="0" y="304800"/>
                  </a:moveTo>
                  <a:lnTo>
                    <a:pt x="1676400" y="304800"/>
                  </a:lnTo>
                  <a:lnTo>
                    <a:pt x="1676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Rectangle 14"/>
            <p:cNvSpPr/>
            <p:nvPr/>
          </p:nvSpPr>
          <p:spPr>
            <a:xfrm>
              <a:off x="554673" y="312093"/>
              <a:ext cx="1697546"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Usability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16" name="Shape 17530"/>
            <p:cNvSpPr/>
            <p:nvPr/>
          </p:nvSpPr>
          <p:spPr>
            <a:xfrm>
              <a:off x="464820" y="914400"/>
              <a:ext cx="1676400" cy="304800"/>
            </a:xfrm>
            <a:custGeom>
              <a:avLst/>
              <a:gdLst/>
              <a:ahLst/>
              <a:cxnLst/>
              <a:rect l="0" t="0" r="0" b="0"/>
              <a:pathLst>
                <a:path w="1676400" h="304800">
                  <a:moveTo>
                    <a:pt x="0" y="0"/>
                  </a:moveTo>
                  <a:lnTo>
                    <a:pt x="1676400" y="0"/>
                  </a:lnTo>
                  <a:lnTo>
                    <a:pt x="1676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7" name="Shape 549"/>
            <p:cNvSpPr/>
            <p:nvPr/>
          </p:nvSpPr>
          <p:spPr>
            <a:xfrm>
              <a:off x="464820" y="914400"/>
              <a:ext cx="1676400" cy="304800"/>
            </a:xfrm>
            <a:custGeom>
              <a:avLst/>
              <a:gdLst/>
              <a:ahLst/>
              <a:cxnLst/>
              <a:rect l="0" t="0" r="0" b="0"/>
              <a:pathLst>
                <a:path w="1676400" h="304800">
                  <a:moveTo>
                    <a:pt x="0" y="304800"/>
                  </a:moveTo>
                  <a:lnTo>
                    <a:pt x="1676400" y="304800"/>
                  </a:lnTo>
                  <a:lnTo>
                    <a:pt x="1676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Rectangle 17"/>
            <p:cNvSpPr/>
            <p:nvPr/>
          </p:nvSpPr>
          <p:spPr>
            <a:xfrm>
              <a:off x="554673" y="998274"/>
              <a:ext cx="193672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Functional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19" name="Shape 17531"/>
            <p:cNvSpPr/>
            <p:nvPr/>
          </p:nvSpPr>
          <p:spPr>
            <a:xfrm>
              <a:off x="464820" y="21336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20" name="Shape 552"/>
            <p:cNvSpPr/>
            <p:nvPr/>
          </p:nvSpPr>
          <p:spPr>
            <a:xfrm>
              <a:off x="464820" y="21336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554673" y="2217485"/>
              <a:ext cx="2342923"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Non Functional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22" name="Shape 555"/>
            <p:cNvSpPr/>
            <p:nvPr/>
          </p:nvSpPr>
          <p:spPr>
            <a:xfrm>
              <a:off x="2598420" y="914400"/>
              <a:ext cx="1905000" cy="304800"/>
            </a:xfrm>
            <a:custGeom>
              <a:avLst/>
              <a:gdLst/>
              <a:ahLst/>
              <a:cxnLst/>
              <a:rect l="0" t="0" r="0" b="0"/>
              <a:pathLst>
                <a:path w="1905000" h="304800">
                  <a:moveTo>
                    <a:pt x="0" y="304800"/>
                  </a:moveTo>
                  <a:lnTo>
                    <a:pt x="1905000" y="304800"/>
                  </a:lnTo>
                  <a:lnTo>
                    <a:pt x="19050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Rectangle 22"/>
            <p:cNvSpPr/>
            <p:nvPr/>
          </p:nvSpPr>
          <p:spPr>
            <a:xfrm>
              <a:off x="2688971" y="998274"/>
              <a:ext cx="2257381"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Functionality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24" name="Shape 558"/>
            <p:cNvSpPr/>
            <p:nvPr/>
          </p:nvSpPr>
          <p:spPr>
            <a:xfrm>
              <a:off x="2598420" y="1371600"/>
              <a:ext cx="1371600" cy="304800"/>
            </a:xfrm>
            <a:custGeom>
              <a:avLst/>
              <a:gdLst/>
              <a:ahLst/>
              <a:cxnLst/>
              <a:rect l="0" t="0" r="0" b="0"/>
              <a:pathLst>
                <a:path w="1371600" h="304800">
                  <a:moveTo>
                    <a:pt x="0" y="304800"/>
                  </a:moveTo>
                  <a:lnTo>
                    <a:pt x="1371600" y="304800"/>
                  </a:lnTo>
                  <a:lnTo>
                    <a:pt x="13716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Rectangle 24"/>
            <p:cNvSpPr/>
            <p:nvPr/>
          </p:nvSpPr>
          <p:spPr>
            <a:xfrm>
              <a:off x="2688971" y="1455104"/>
              <a:ext cx="1511374"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Sanity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26" name="Shape 561"/>
            <p:cNvSpPr/>
            <p:nvPr/>
          </p:nvSpPr>
          <p:spPr>
            <a:xfrm>
              <a:off x="5798820" y="3810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Rectangle 26"/>
            <p:cNvSpPr/>
            <p:nvPr/>
          </p:nvSpPr>
          <p:spPr>
            <a:xfrm>
              <a:off x="5890260" y="464493"/>
              <a:ext cx="274384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GUI/</a:t>
              </a:r>
              <a:r>
                <a:rPr lang="en-US" sz="1200" b="1" err="1">
                  <a:solidFill>
                    <a:srgbClr val="000066"/>
                  </a:solidFill>
                  <a:effectLst/>
                  <a:latin typeface="Tahoma" panose="020B0604030504040204" pitchFamily="34" charset="0"/>
                  <a:ea typeface="Tahoma" panose="020B0604030504040204" pitchFamily="34" charset="0"/>
                </a:rPr>
                <a:t>Behavioural</a:t>
              </a:r>
              <a:r>
                <a:rPr lang="en-US" sz="1200" b="1">
                  <a:solidFill>
                    <a:srgbClr val="000066"/>
                  </a:solidFill>
                  <a:effectLst/>
                  <a:latin typeface="Tahoma" panose="020B0604030504040204" pitchFamily="34" charset="0"/>
                  <a:ea typeface="Tahoma" panose="020B0604030504040204" pitchFamily="34" charset="0"/>
                </a:rPr>
                <a:t> Coverage</a:t>
              </a:r>
              <a:endParaRPr lang="en-US" sz="2200">
                <a:solidFill>
                  <a:srgbClr val="000000"/>
                </a:solidFill>
                <a:effectLst/>
                <a:latin typeface="Arial" panose="020B0604020202020204" pitchFamily="34" charset="0"/>
                <a:ea typeface="Arial" panose="020B0604020202020204" pitchFamily="34" charset="0"/>
              </a:endParaRPr>
            </a:p>
          </p:txBody>
        </p:sp>
        <p:sp>
          <p:nvSpPr>
            <p:cNvPr id="28" name="Shape 17532"/>
            <p:cNvSpPr/>
            <p:nvPr/>
          </p:nvSpPr>
          <p:spPr>
            <a:xfrm>
              <a:off x="5798820" y="6858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29" name="Shape 564"/>
            <p:cNvSpPr/>
            <p:nvPr/>
          </p:nvSpPr>
          <p:spPr>
            <a:xfrm>
              <a:off x="5798820" y="6858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Rectangle 29"/>
            <p:cNvSpPr/>
            <p:nvPr/>
          </p:nvSpPr>
          <p:spPr>
            <a:xfrm>
              <a:off x="5890260" y="769674"/>
              <a:ext cx="2557568"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Error Handling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31" name="Shape 17533"/>
            <p:cNvSpPr/>
            <p:nvPr/>
          </p:nvSpPr>
          <p:spPr>
            <a:xfrm>
              <a:off x="5798820" y="9906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32" name="Shape 567"/>
            <p:cNvSpPr/>
            <p:nvPr/>
          </p:nvSpPr>
          <p:spPr>
            <a:xfrm>
              <a:off x="5798820" y="9906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Rectangle 32"/>
            <p:cNvSpPr/>
            <p:nvPr/>
          </p:nvSpPr>
          <p:spPr>
            <a:xfrm>
              <a:off x="5890260" y="1074347"/>
              <a:ext cx="2483788"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Input Domain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34" name="Shape 17534"/>
            <p:cNvSpPr/>
            <p:nvPr/>
          </p:nvSpPr>
          <p:spPr>
            <a:xfrm>
              <a:off x="5798820" y="12954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35" name="Shape 570"/>
            <p:cNvSpPr/>
            <p:nvPr/>
          </p:nvSpPr>
          <p:spPr>
            <a:xfrm>
              <a:off x="5798820" y="12954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Rectangle 35"/>
            <p:cNvSpPr/>
            <p:nvPr/>
          </p:nvSpPr>
          <p:spPr>
            <a:xfrm>
              <a:off x="5890260" y="1378904"/>
              <a:ext cx="2406701"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Manipulation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37" name="Shape 17535"/>
            <p:cNvSpPr/>
            <p:nvPr/>
          </p:nvSpPr>
          <p:spPr>
            <a:xfrm>
              <a:off x="5798820" y="16002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38" name="Shape 573"/>
            <p:cNvSpPr/>
            <p:nvPr/>
          </p:nvSpPr>
          <p:spPr>
            <a:xfrm>
              <a:off x="5798820" y="16002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Rectangle 38"/>
            <p:cNvSpPr/>
            <p:nvPr/>
          </p:nvSpPr>
          <p:spPr>
            <a:xfrm>
              <a:off x="5890260" y="1684327"/>
              <a:ext cx="2318595"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Order Of Functionality </a:t>
              </a:r>
              <a:endParaRPr lang="en-US" sz="2200">
                <a:solidFill>
                  <a:srgbClr val="000000"/>
                </a:solidFill>
                <a:effectLst/>
                <a:latin typeface="Arial" panose="020B0604020202020204" pitchFamily="34" charset="0"/>
                <a:ea typeface="Arial" panose="020B0604020202020204" pitchFamily="34" charset="0"/>
              </a:endParaRPr>
            </a:p>
          </p:txBody>
        </p:sp>
        <p:sp>
          <p:nvSpPr>
            <p:cNvPr id="40" name="Shape 17536"/>
            <p:cNvSpPr/>
            <p:nvPr/>
          </p:nvSpPr>
          <p:spPr>
            <a:xfrm>
              <a:off x="5798820" y="19050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41" name="Shape 576"/>
            <p:cNvSpPr/>
            <p:nvPr/>
          </p:nvSpPr>
          <p:spPr>
            <a:xfrm>
              <a:off x="5798820" y="19050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42" name="Rectangle 41"/>
            <p:cNvSpPr/>
            <p:nvPr/>
          </p:nvSpPr>
          <p:spPr>
            <a:xfrm>
              <a:off x="5890260" y="1989127"/>
              <a:ext cx="2007260"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Back End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43" name="Shape 579"/>
            <p:cNvSpPr/>
            <p:nvPr/>
          </p:nvSpPr>
          <p:spPr>
            <a:xfrm>
              <a:off x="5951220" y="30480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44" name="Rectangle 43"/>
            <p:cNvSpPr/>
            <p:nvPr/>
          </p:nvSpPr>
          <p:spPr>
            <a:xfrm>
              <a:off x="6042660" y="3132763"/>
              <a:ext cx="217610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Performance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45" name="Shape 17537"/>
            <p:cNvSpPr/>
            <p:nvPr/>
          </p:nvSpPr>
          <p:spPr>
            <a:xfrm>
              <a:off x="5951220" y="33528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46" name="Shape 582"/>
            <p:cNvSpPr/>
            <p:nvPr/>
          </p:nvSpPr>
          <p:spPr>
            <a:xfrm>
              <a:off x="5951220" y="33528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Rectangle 46"/>
            <p:cNvSpPr/>
            <p:nvPr/>
          </p:nvSpPr>
          <p:spPr>
            <a:xfrm>
              <a:off x="6042660" y="3437563"/>
              <a:ext cx="1299256"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Load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48" name="Shape 17538"/>
            <p:cNvSpPr/>
            <p:nvPr/>
          </p:nvSpPr>
          <p:spPr>
            <a:xfrm>
              <a:off x="5951220" y="36576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49" name="Shape 585"/>
            <p:cNvSpPr/>
            <p:nvPr/>
          </p:nvSpPr>
          <p:spPr>
            <a:xfrm>
              <a:off x="5951220" y="36576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0" name="Rectangle 49"/>
            <p:cNvSpPr/>
            <p:nvPr/>
          </p:nvSpPr>
          <p:spPr>
            <a:xfrm>
              <a:off x="6042660" y="3742363"/>
              <a:ext cx="150073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Stress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51" name="Shape 17539"/>
            <p:cNvSpPr/>
            <p:nvPr/>
          </p:nvSpPr>
          <p:spPr>
            <a:xfrm>
              <a:off x="5951220" y="39624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52" name="Shape 588"/>
            <p:cNvSpPr/>
            <p:nvPr/>
          </p:nvSpPr>
          <p:spPr>
            <a:xfrm>
              <a:off x="5951220" y="39624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3" name="Rectangle 52"/>
            <p:cNvSpPr/>
            <p:nvPr/>
          </p:nvSpPr>
          <p:spPr>
            <a:xfrm>
              <a:off x="6042660" y="4047480"/>
              <a:ext cx="2176710"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Data Volume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54" name="Shape 17540"/>
            <p:cNvSpPr/>
            <p:nvPr/>
          </p:nvSpPr>
          <p:spPr>
            <a:xfrm>
              <a:off x="5951220" y="42672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55" name="Shape 591"/>
            <p:cNvSpPr/>
            <p:nvPr/>
          </p:nvSpPr>
          <p:spPr>
            <a:xfrm>
              <a:off x="5951220" y="42672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6" name="Rectangle 55"/>
            <p:cNvSpPr/>
            <p:nvPr/>
          </p:nvSpPr>
          <p:spPr>
            <a:xfrm>
              <a:off x="6042660" y="4352280"/>
              <a:ext cx="1636130"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Parallel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57" name="Shape 17541"/>
            <p:cNvSpPr/>
            <p:nvPr/>
          </p:nvSpPr>
          <p:spPr>
            <a:xfrm>
              <a:off x="5951220" y="45720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58" name="Shape 594"/>
            <p:cNvSpPr/>
            <p:nvPr/>
          </p:nvSpPr>
          <p:spPr>
            <a:xfrm>
              <a:off x="5951220" y="45720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9" name="Rectangle 58"/>
            <p:cNvSpPr/>
            <p:nvPr/>
          </p:nvSpPr>
          <p:spPr>
            <a:xfrm>
              <a:off x="6042660" y="4656838"/>
              <a:ext cx="1706972"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Security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60" name="Shape 17542"/>
            <p:cNvSpPr/>
            <p:nvPr/>
          </p:nvSpPr>
          <p:spPr>
            <a:xfrm>
              <a:off x="5951220" y="27432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61" name="Shape 597"/>
            <p:cNvSpPr/>
            <p:nvPr/>
          </p:nvSpPr>
          <p:spPr>
            <a:xfrm>
              <a:off x="5951220" y="27432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62" name="Rectangle 61"/>
            <p:cNvSpPr/>
            <p:nvPr/>
          </p:nvSpPr>
          <p:spPr>
            <a:xfrm>
              <a:off x="6042660" y="2827709"/>
              <a:ext cx="2028744"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Localization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63" name="Shape 599"/>
            <p:cNvSpPr/>
            <p:nvPr/>
          </p:nvSpPr>
          <p:spPr>
            <a:xfrm>
              <a:off x="2141220" y="1066800"/>
              <a:ext cx="457200" cy="457200"/>
            </a:xfrm>
            <a:custGeom>
              <a:avLst/>
              <a:gdLst/>
              <a:ahLst/>
              <a:cxnLst/>
              <a:rect l="0" t="0" r="0" b="0"/>
              <a:pathLst>
                <a:path w="457200" h="457200">
                  <a:moveTo>
                    <a:pt x="0" y="0"/>
                  </a:moveTo>
                  <a:lnTo>
                    <a:pt x="228600" y="0"/>
                  </a:lnTo>
                  <a:lnTo>
                    <a:pt x="228600" y="457200"/>
                  </a:lnTo>
                  <a:lnTo>
                    <a:pt x="457200" y="457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4" name="Shape 600"/>
            <p:cNvSpPr/>
            <p:nvPr/>
          </p:nvSpPr>
          <p:spPr>
            <a:xfrm>
              <a:off x="2141220" y="1066800"/>
              <a:ext cx="457200" cy="152400"/>
            </a:xfrm>
            <a:custGeom>
              <a:avLst/>
              <a:gdLst/>
              <a:ahLst/>
              <a:cxnLst/>
              <a:rect l="0" t="0" r="0" b="0"/>
              <a:pathLst>
                <a:path w="457200" h="152400">
                  <a:moveTo>
                    <a:pt x="0" y="152400"/>
                  </a:moveTo>
                  <a:lnTo>
                    <a:pt x="228600" y="152400"/>
                  </a:lnTo>
                  <a:lnTo>
                    <a:pt x="228600" y="0"/>
                  </a:lnTo>
                  <a:lnTo>
                    <a:pt x="457200" y="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5" name="Shape 601"/>
            <p:cNvSpPr/>
            <p:nvPr/>
          </p:nvSpPr>
          <p:spPr>
            <a:xfrm>
              <a:off x="4503420" y="533400"/>
              <a:ext cx="1295400" cy="533400"/>
            </a:xfrm>
            <a:custGeom>
              <a:avLst/>
              <a:gdLst/>
              <a:ahLst/>
              <a:cxnLst/>
              <a:rect l="0" t="0" r="0" b="0"/>
              <a:pathLst>
                <a:path w="1295400" h="533400">
                  <a:moveTo>
                    <a:pt x="0" y="533400"/>
                  </a:moveTo>
                  <a:lnTo>
                    <a:pt x="647700" y="533400"/>
                  </a:lnTo>
                  <a:lnTo>
                    <a:pt x="647700" y="0"/>
                  </a:lnTo>
                  <a:lnTo>
                    <a:pt x="1295400" y="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6" name="Shape 602"/>
            <p:cNvSpPr/>
            <p:nvPr/>
          </p:nvSpPr>
          <p:spPr>
            <a:xfrm>
              <a:off x="4503420" y="1066800"/>
              <a:ext cx="306324" cy="1651"/>
            </a:xfrm>
            <a:custGeom>
              <a:avLst/>
              <a:gdLst/>
              <a:ahLst/>
              <a:cxnLst/>
              <a:rect l="0" t="0" r="0" b="0"/>
              <a:pathLst>
                <a:path w="306324" h="1651">
                  <a:moveTo>
                    <a:pt x="0" y="0"/>
                  </a:moveTo>
                  <a:lnTo>
                    <a:pt x="153162" y="0"/>
                  </a:lnTo>
                  <a:lnTo>
                    <a:pt x="153162" y="1651"/>
                  </a:lnTo>
                  <a:lnTo>
                    <a:pt x="306324" y="1651"/>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7" name="Shape 603"/>
            <p:cNvSpPr/>
            <p:nvPr/>
          </p:nvSpPr>
          <p:spPr>
            <a:xfrm>
              <a:off x="4503420" y="1066800"/>
              <a:ext cx="1295400" cy="76200"/>
            </a:xfrm>
            <a:custGeom>
              <a:avLst/>
              <a:gdLst/>
              <a:ahLst/>
              <a:cxnLst/>
              <a:rect l="0" t="0" r="0" b="0"/>
              <a:pathLst>
                <a:path w="1295400" h="76200">
                  <a:moveTo>
                    <a:pt x="0" y="0"/>
                  </a:moveTo>
                  <a:lnTo>
                    <a:pt x="647700" y="0"/>
                  </a:lnTo>
                  <a:lnTo>
                    <a:pt x="647700" y="76200"/>
                  </a:lnTo>
                  <a:lnTo>
                    <a:pt x="1295400" y="76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8" name="Shape 604"/>
            <p:cNvSpPr/>
            <p:nvPr/>
          </p:nvSpPr>
          <p:spPr>
            <a:xfrm>
              <a:off x="4503420" y="1066800"/>
              <a:ext cx="1295400" cy="685800"/>
            </a:xfrm>
            <a:custGeom>
              <a:avLst/>
              <a:gdLst/>
              <a:ahLst/>
              <a:cxnLst/>
              <a:rect l="0" t="0" r="0" b="0"/>
              <a:pathLst>
                <a:path w="1295400" h="685800">
                  <a:moveTo>
                    <a:pt x="0" y="0"/>
                  </a:moveTo>
                  <a:lnTo>
                    <a:pt x="647700" y="0"/>
                  </a:lnTo>
                  <a:lnTo>
                    <a:pt x="647700" y="685800"/>
                  </a:lnTo>
                  <a:lnTo>
                    <a:pt x="1295400" y="6858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9" name="Shape 605"/>
            <p:cNvSpPr/>
            <p:nvPr/>
          </p:nvSpPr>
          <p:spPr>
            <a:xfrm>
              <a:off x="4503420" y="1066800"/>
              <a:ext cx="1295400" cy="990600"/>
            </a:xfrm>
            <a:custGeom>
              <a:avLst/>
              <a:gdLst/>
              <a:ahLst/>
              <a:cxnLst/>
              <a:rect l="0" t="0" r="0" b="0"/>
              <a:pathLst>
                <a:path w="1295400" h="990600">
                  <a:moveTo>
                    <a:pt x="0" y="0"/>
                  </a:moveTo>
                  <a:lnTo>
                    <a:pt x="647700" y="0"/>
                  </a:lnTo>
                  <a:lnTo>
                    <a:pt x="647700" y="990600"/>
                  </a:lnTo>
                  <a:lnTo>
                    <a:pt x="1295400" y="9906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0" name="Shape 606"/>
            <p:cNvSpPr/>
            <p:nvPr/>
          </p:nvSpPr>
          <p:spPr>
            <a:xfrm>
              <a:off x="4503420" y="1066800"/>
              <a:ext cx="1295400" cy="381000"/>
            </a:xfrm>
            <a:custGeom>
              <a:avLst/>
              <a:gdLst/>
              <a:ahLst/>
              <a:cxnLst/>
              <a:rect l="0" t="0" r="0" b="0"/>
              <a:pathLst>
                <a:path w="1295400" h="381000">
                  <a:moveTo>
                    <a:pt x="0" y="0"/>
                  </a:moveTo>
                  <a:lnTo>
                    <a:pt x="647700" y="0"/>
                  </a:lnTo>
                  <a:lnTo>
                    <a:pt x="647700" y="381000"/>
                  </a:lnTo>
                  <a:lnTo>
                    <a:pt x="1295400" y="381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1" name="Shape 607"/>
            <p:cNvSpPr/>
            <p:nvPr/>
          </p:nvSpPr>
          <p:spPr>
            <a:xfrm>
              <a:off x="2141220" y="152400"/>
              <a:ext cx="685800" cy="228600"/>
            </a:xfrm>
            <a:custGeom>
              <a:avLst/>
              <a:gdLst/>
              <a:ahLst/>
              <a:cxnLst/>
              <a:rect l="0" t="0" r="0" b="0"/>
              <a:pathLst>
                <a:path w="685800" h="228600">
                  <a:moveTo>
                    <a:pt x="0" y="228600"/>
                  </a:moveTo>
                  <a:lnTo>
                    <a:pt x="342900" y="228600"/>
                  </a:lnTo>
                  <a:lnTo>
                    <a:pt x="342900" y="0"/>
                  </a:lnTo>
                  <a:lnTo>
                    <a:pt x="685800" y="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608"/>
            <p:cNvSpPr/>
            <p:nvPr/>
          </p:nvSpPr>
          <p:spPr>
            <a:xfrm>
              <a:off x="2141220" y="381000"/>
              <a:ext cx="685800" cy="152400"/>
            </a:xfrm>
            <a:custGeom>
              <a:avLst/>
              <a:gdLst/>
              <a:ahLst/>
              <a:cxnLst/>
              <a:rect l="0" t="0" r="0" b="0"/>
              <a:pathLst>
                <a:path w="685800" h="152400">
                  <a:moveTo>
                    <a:pt x="0" y="0"/>
                  </a:moveTo>
                  <a:lnTo>
                    <a:pt x="342900" y="0"/>
                  </a:lnTo>
                  <a:lnTo>
                    <a:pt x="342900" y="152400"/>
                  </a:lnTo>
                  <a:lnTo>
                    <a:pt x="685800" y="152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3" name="Shape 609"/>
            <p:cNvSpPr/>
            <p:nvPr/>
          </p:nvSpPr>
          <p:spPr>
            <a:xfrm>
              <a:off x="1455420" y="2438400"/>
              <a:ext cx="1905000" cy="762000"/>
            </a:xfrm>
            <a:custGeom>
              <a:avLst/>
              <a:gdLst/>
              <a:ahLst/>
              <a:cxnLst/>
              <a:rect l="0" t="0" r="0" b="0"/>
              <a:pathLst>
                <a:path w="1905000" h="762000">
                  <a:moveTo>
                    <a:pt x="0" y="0"/>
                  </a:moveTo>
                  <a:lnTo>
                    <a:pt x="952500" y="0"/>
                  </a:lnTo>
                  <a:lnTo>
                    <a:pt x="952500" y="762000"/>
                  </a:lnTo>
                  <a:lnTo>
                    <a:pt x="1905000" y="762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4" name="Shape 610"/>
            <p:cNvSpPr/>
            <p:nvPr/>
          </p:nvSpPr>
          <p:spPr>
            <a:xfrm>
              <a:off x="1455420" y="3200400"/>
              <a:ext cx="1905000" cy="609600"/>
            </a:xfrm>
            <a:custGeom>
              <a:avLst/>
              <a:gdLst/>
              <a:ahLst/>
              <a:cxnLst/>
              <a:rect l="0" t="0" r="0" b="0"/>
              <a:pathLst>
                <a:path w="1905000" h="609600">
                  <a:moveTo>
                    <a:pt x="0" y="0"/>
                  </a:moveTo>
                  <a:lnTo>
                    <a:pt x="952500" y="0"/>
                  </a:lnTo>
                  <a:lnTo>
                    <a:pt x="952500" y="609600"/>
                  </a:lnTo>
                  <a:lnTo>
                    <a:pt x="1905000" y="6096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5" name="Shape 611"/>
            <p:cNvSpPr/>
            <p:nvPr/>
          </p:nvSpPr>
          <p:spPr>
            <a:xfrm>
              <a:off x="1455420" y="3200400"/>
              <a:ext cx="1905000" cy="914400"/>
            </a:xfrm>
            <a:custGeom>
              <a:avLst/>
              <a:gdLst/>
              <a:ahLst/>
              <a:cxnLst/>
              <a:rect l="0" t="0" r="0" b="0"/>
              <a:pathLst>
                <a:path w="1905000" h="914400">
                  <a:moveTo>
                    <a:pt x="0" y="0"/>
                  </a:moveTo>
                  <a:lnTo>
                    <a:pt x="952500" y="0"/>
                  </a:lnTo>
                  <a:lnTo>
                    <a:pt x="952500" y="914400"/>
                  </a:lnTo>
                  <a:lnTo>
                    <a:pt x="1905000" y="914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6" name="Shape 612"/>
            <p:cNvSpPr/>
            <p:nvPr/>
          </p:nvSpPr>
          <p:spPr>
            <a:xfrm>
              <a:off x="1455420" y="3200400"/>
              <a:ext cx="1905000" cy="1219200"/>
            </a:xfrm>
            <a:custGeom>
              <a:avLst/>
              <a:gdLst/>
              <a:ahLst/>
              <a:cxnLst/>
              <a:rect l="0" t="0" r="0" b="0"/>
              <a:pathLst>
                <a:path w="1905000" h="1219200">
                  <a:moveTo>
                    <a:pt x="0" y="0"/>
                  </a:moveTo>
                  <a:lnTo>
                    <a:pt x="952500" y="0"/>
                  </a:lnTo>
                  <a:lnTo>
                    <a:pt x="952500" y="1219200"/>
                  </a:lnTo>
                  <a:lnTo>
                    <a:pt x="1905000" y="1219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7" name="Shape 613"/>
            <p:cNvSpPr/>
            <p:nvPr/>
          </p:nvSpPr>
          <p:spPr>
            <a:xfrm>
              <a:off x="1455420" y="3200400"/>
              <a:ext cx="1905000" cy="1524000"/>
            </a:xfrm>
            <a:custGeom>
              <a:avLst/>
              <a:gdLst/>
              <a:ahLst/>
              <a:cxnLst/>
              <a:rect l="0" t="0" r="0" b="0"/>
              <a:pathLst>
                <a:path w="1905000" h="1524000">
                  <a:moveTo>
                    <a:pt x="0" y="0"/>
                  </a:moveTo>
                  <a:lnTo>
                    <a:pt x="952500" y="0"/>
                  </a:lnTo>
                  <a:lnTo>
                    <a:pt x="952500" y="1524000"/>
                  </a:lnTo>
                  <a:lnTo>
                    <a:pt x="1905000" y="1524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8" name="Shape 614"/>
            <p:cNvSpPr/>
            <p:nvPr/>
          </p:nvSpPr>
          <p:spPr>
            <a:xfrm>
              <a:off x="1455420" y="2743200"/>
              <a:ext cx="4497324" cy="152400"/>
            </a:xfrm>
            <a:custGeom>
              <a:avLst/>
              <a:gdLst/>
              <a:ahLst/>
              <a:cxnLst/>
              <a:rect l="0" t="0" r="0" b="0"/>
              <a:pathLst>
                <a:path w="4497324" h="152400">
                  <a:moveTo>
                    <a:pt x="0" y="0"/>
                  </a:moveTo>
                  <a:lnTo>
                    <a:pt x="2248662" y="0"/>
                  </a:lnTo>
                  <a:lnTo>
                    <a:pt x="2248662" y="152400"/>
                  </a:lnTo>
                  <a:lnTo>
                    <a:pt x="4497324" y="152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9" name="Shape 615"/>
            <p:cNvSpPr/>
            <p:nvPr/>
          </p:nvSpPr>
          <p:spPr>
            <a:xfrm>
              <a:off x="1455420" y="2743200"/>
              <a:ext cx="4498975" cy="457200"/>
            </a:xfrm>
            <a:custGeom>
              <a:avLst/>
              <a:gdLst/>
              <a:ahLst/>
              <a:cxnLst/>
              <a:rect l="0" t="0" r="0" b="0"/>
              <a:pathLst>
                <a:path w="4498975" h="457200">
                  <a:moveTo>
                    <a:pt x="0" y="0"/>
                  </a:moveTo>
                  <a:lnTo>
                    <a:pt x="2249424" y="0"/>
                  </a:lnTo>
                  <a:lnTo>
                    <a:pt x="2249424" y="457200"/>
                  </a:lnTo>
                  <a:lnTo>
                    <a:pt x="4498975" y="457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0" name="Shape 616"/>
            <p:cNvSpPr/>
            <p:nvPr/>
          </p:nvSpPr>
          <p:spPr>
            <a:xfrm>
              <a:off x="1455420" y="2743200"/>
              <a:ext cx="4498975" cy="762000"/>
            </a:xfrm>
            <a:custGeom>
              <a:avLst/>
              <a:gdLst/>
              <a:ahLst/>
              <a:cxnLst/>
              <a:rect l="0" t="0" r="0" b="0"/>
              <a:pathLst>
                <a:path w="4498975" h="762000">
                  <a:moveTo>
                    <a:pt x="0" y="0"/>
                  </a:moveTo>
                  <a:lnTo>
                    <a:pt x="2249424" y="0"/>
                  </a:lnTo>
                  <a:lnTo>
                    <a:pt x="2249424" y="762000"/>
                  </a:lnTo>
                  <a:lnTo>
                    <a:pt x="4498975" y="762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1" name="Shape 617"/>
            <p:cNvSpPr/>
            <p:nvPr/>
          </p:nvSpPr>
          <p:spPr>
            <a:xfrm>
              <a:off x="1455420" y="2743200"/>
              <a:ext cx="4498975" cy="1066800"/>
            </a:xfrm>
            <a:custGeom>
              <a:avLst/>
              <a:gdLst/>
              <a:ahLst/>
              <a:cxnLst/>
              <a:rect l="0" t="0" r="0" b="0"/>
              <a:pathLst>
                <a:path w="4498975" h="1066800">
                  <a:moveTo>
                    <a:pt x="0" y="0"/>
                  </a:moveTo>
                  <a:lnTo>
                    <a:pt x="2249424" y="0"/>
                  </a:lnTo>
                  <a:lnTo>
                    <a:pt x="2249424" y="1066800"/>
                  </a:lnTo>
                  <a:lnTo>
                    <a:pt x="4498975" y="10668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2" name="Shape 618"/>
            <p:cNvSpPr/>
            <p:nvPr/>
          </p:nvSpPr>
          <p:spPr>
            <a:xfrm>
              <a:off x="1531620" y="2743200"/>
              <a:ext cx="4421124" cy="1371600"/>
            </a:xfrm>
            <a:custGeom>
              <a:avLst/>
              <a:gdLst/>
              <a:ahLst/>
              <a:cxnLst/>
              <a:rect l="0" t="0" r="0" b="0"/>
              <a:pathLst>
                <a:path w="4421124" h="1371600">
                  <a:moveTo>
                    <a:pt x="0" y="0"/>
                  </a:moveTo>
                  <a:lnTo>
                    <a:pt x="2210562" y="0"/>
                  </a:lnTo>
                  <a:lnTo>
                    <a:pt x="2210562" y="1371600"/>
                  </a:lnTo>
                  <a:lnTo>
                    <a:pt x="4421124" y="13716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3" name="Shape 619"/>
            <p:cNvSpPr/>
            <p:nvPr/>
          </p:nvSpPr>
          <p:spPr>
            <a:xfrm>
              <a:off x="1455420" y="2743200"/>
              <a:ext cx="4498975" cy="1676400"/>
            </a:xfrm>
            <a:custGeom>
              <a:avLst/>
              <a:gdLst/>
              <a:ahLst/>
              <a:cxnLst/>
              <a:rect l="0" t="0" r="0" b="0"/>
              <a:pathLst>
                <a:path w="4498975" h="1676400">
                  <a:moveTo>
                    <a:pt x="0" y="0"/>
                  </a:moveTo>
                  <a:lnTo>
                    <a:pt x="2249424" y="0"/>
                  </a:lnTo>
                  <a:lnTo>
                    <a:pt x="2249424" y="1676400"/>
                  </a:lnTo>
                  <a:lnTo>
                    <a:pt x="4498975" y="1676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4" name="Shape 620"/>
            <p:cNvSpPr/>
            <p:nvPr/>
          </p:nvSpPr>
          <p:spPr>
            <a:xfrm>
              <a:off x="1455420" y="2743200"/>
              <a:ext cx="4498975" cy="1981200"/>
            </a:xfrm>
            <a:custGeom>
              <a:avLst/>
              <a:gdLst/>
              <a:ahLst/>
              <a:cxnLst/>
              <a:rect l="0" t="0" r="0" b="0"/>
              <a:pathLst>
                <a:path w="4498975" h="1981200">
                  <a:moveTo>
                    <a:pt x="0" y="0"/>
                  </a:moveTo>
                  <a:lnTo>
                    <a:pt x="2249424" y="0"/>
                  </a:lnTo>
                  <a:lnTo>
                    <a:pt x="2249424" y="1981200"/>
                  </a:lnTo>
                  <a:lnTo>
                    <a:pt x="4498975" y="1981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5" name="Shape 621"/>
            <p:cNvSpPr/>
            <p:nvPr/>
          </p:nvSpPr>
          <p:spPr>
            <a:xfrm>
              <a:off x="1452880" y="2438400"/>
              <a:ext cx="5080" cy="764540"/>
            </a:xfrm>
            <a:custGeom>
              <a:avLst/>
              <a:gdLst/>
              <a:ahLst/>
              <a:cxnLst/>
              <a:rect l="0" t="0" r="0" b="0"/>
              <a:pathLst>
                <a:path w="5080" h="764540">
                  <a:moveTo>
                    <a:pt x="0" y="764540"/>
                  </a:moveTo>
                  <a:lnTo>
                    <a:pt x="5080" y="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86" name="Shape 622"/>
            <p:cNvSpPr/>
            <p:nvPr/>
          </p:nvSpPr>
          <p:spPr>
            <a:xfrm>
              <a:off x="2599690" y="1753870"/>
              <a:ext cx="1524000" cy="279400"/>
            </a:xfrm>
            <a:custGeom>
              <a:avLst/>
              <a:gdLst/>
              <a:ahLst/>
              <a:cxnLst/>
              <a:rect l="0" t="0" r="0" b="0"/>
              <a:pathLst>
                <a:path w="1524000" h="279400">
                  <a:moveTo>
                    <a:pt x="0" y="279400"/>
                  </a:moveTo>
                  <a:lnTo>
                    <a:pt x="1524000" y="279400"/>
                  </a:lnTo>
                  <a:lnTo>
                    <a:pt x="1524000" y="0"/>
                  </a:lnTo>
                  <a:lnTo>
                    <a:pt x="0" y="0"/>
                  </a:lnTo>
                  <a:close/>
                </a:path>
              </a:pathLst>
            </a:custGeom>
            <a:ln w="2794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7" name="Rectangle 86"/>
            <p:cNvSpPr/>
            <p:nvPr/>
          </p:nvSpPr>
          <p:spPr>
            <a:xfrm>
              <a:off x="2688971" y="1836727"/>
              <a:ext cx="1501745"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2060"/>
                  </a:solidFill>
                  <a:effectLst/>
                  <a:latin typeface="Tahoma" panose="020B0604030504040204" pitchFamily="34" charset="0"/>
                  <a:ea typeface="Tahoma" panose="020B0604030504040204" pitchFamily="34" charset="0"/>
                </a:rPr>
                <a:t>Smoke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88" name="Shape 624"/>
            <p:cNvSpPr/>
            <p:nvPr/>
          </p:nvSpPr>
          <p:spPr>
            <a:xfrm>
              <a:off x="2367280" y="1526540"/>
              <a:ext cx="5080" cy="381000"/>
            </a:xfrm>
            <a:custGeom>
              <a:avLst/>
              <a:gdLst/>
              <a:ahLst/>
              <a:cxnLst/>
              <a:rect l="0" t="0" r="0" b="0"/>
              <a:pathLst>
                <a:path w="5080" h="381000">
                  <a:moveTo>
                    <a:pt x="5080" y="0"/>
                  </a:moveTo>
                  <a:lnTo>
                    <a:pt x="0" y="38100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89" name="Shape 625"/>
            <p:cNvSpPr/>
            <p:nvPr/>
          </p:nvSpPr>
          <p:spPr>
            <a:xfrm>
              <a:off x="2369820" y="1905000"/>
              <a:ext cx="228600" cy="2540"/>
            </a:xfrm>
            <a:custGeom>
              <a:avLst/>
              <a:gdLst/>
              <a:ahLst/>
              <a:cxnLst/>
              <a:rect l="0" t="0" r="0" b="0"/>
              <a:pathLst>
                <a:path w="228600" h="2540">
                  <a:moveTo>
                    <a:pt x="0" y="0"/>
                  </a:moveTo>
                  <a:lnTo>
                    <a:pt x="228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0" name="Shape 17543"/>
            <p:cNvSpPr/>
            <p:nvPr/>
          </p:nvSpPr>
          <p:spPr>
            <a:xfrm>
              <a:off x="3360420" y="33528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91" name="Shape 629"/>
            <p:cNvSpPr/>
            <p:nvPr/>
          </p:nvSpPr>
          <p:spPr>
            <a:xfrm>
              <a:off x="3360420" y="33528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2" name="Rectangle 91"/>
            <p:cNvSpPr/>
            <p:nvPr/>
          </p:nvSpPr>
          <p:spPr>
            <a:xfrm>
              <a:off x="3451225" y="3437563"/>
              <a:ext cx="1754299"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Recovery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93" name="Shape 17544"/>
            <p:cNvSpPr/>
            <p:nvPr/>
          </p:nvSpPr>
          <p:spPr>
            <a:xfrm>
              <a:off x="3360420" y="36576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94" name="Shape 632"/>
            <p:cNvSpPr/>
            <p:nvPr/>
          </p:nvSpPr>
          <p:spPr>
            <a:xfrm>
              <a:off x="3360420" y="36576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5" name="Rectangle 94"/>
            <p:cNvSpPr/>
            <p:nvPr/>
          </p:nvSpPr>
          <p:spPr>
            <a:xfrm>
              <a:off x="3451225" y="3742363"/>
              <a:ext cx="2230423"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Compatibility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96" name="Shape 17545"/>
            <p:cNvSpPr/>
            <p:nvPr/>
          </p:nvSpPr>
          <p:spPr>
            <a:xfrm>
              <a:off x="3360420" y="39624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97" name="Shape 635"/>
            <p:cNvSpPr/>
            <p:nvPr/>
          </p:nvSpPr>
          <p:spPr>
            <a:xfrm>
              <a:off x="3360420" y="39624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8" name="Rectangle 97"/>
            <p:cNvSpPr/>
            <p:nvPr/>
          </p:nvSpPr>
          <p:spPr>
            <a:xfrm>
              <a:off x="3451225" y="4047480"/>
              <a:ext cx="226123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Configuration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99" name="Shape 17546"/>
            <p:cNvSpPr/>
            <p:nvPr/>
          </p:nvSpPr>
          <p:spPr>
            <a:xfrm>
              <a:off x="3360420" y="45720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00" name="Shape 638"/>
            <p:cNvSpPr/>
            <p:nvPr/>
          </p:nvSpPr>
          <p:spPr>
            <a:xfrm>
              <a:off x="3360420" y="45720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1" name="Rectangle 100"/>
            <p:cNvSpPr/>
            <p:nvPr/>
          </p:nvSpPr>
          <p:spPr>
            <a:xfrm>
              <a:off x="3451225" y="4656838"/>
              <a:ext cx="2048611"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Installation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102" name="Shape 17547"/>
            <p:cNvSpPr/>
            <p:nvPr/>
          </p:nvSpPr>
          <p:spPr>
            <a:xfrm>
              <a:off x="3360420" y="42672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03" name="Shape 641"/>
            <p:cNvSpPr/>
            <p:nvPr/>
          </p:nvSpPr>
          <p:spPr>
            <a:xfrm>
              <a:off x="3360420" y="42672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4" name="Rectangle 103"/>
            <p:cNvSpPr/>
            <p:nvPr/>
          </p:nvSpPr>
          <p:spPr>
            <a:xfrm>
              <a:off x="3496945" y="4352280"/>
              <a:ext cx="2136779"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Inter System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105" name="Shape 17548"/>
            <p:cNvSpPr/>
            <p:nvPr/>
          </p:nvSpPr>
          <p:spPr>
            <a:xfrm>
              <a:off x="3360420" y="30480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06" name="Shape 644"/>
            <p:cNvSpPr/>
            <p:nvPr/>
          </p:nvSpPr>
          <p:spPr>
            <a:xfrm>
              <a:off x="3360420" y="30480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7" name="Rectangle 106"/>
            <p:cNvSpPr/>
            <p:nvPr/>
          </p:nvSpPr>
          <p:spPr>
            <a:xfrm>
              <a:off x="3451225" y="3132763"/>
              <a:ext cx="2099686"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Internationalization </a:t>
              </a:r>
              <a:endParaRPr lang="en-US" sz="2200">
                <a:solidFill>
                  <a:srgbClr val="000000"/>
                </a:solidFill>
                <a:effectLst/>
                <a:latin typeface="Arial" panose="020B0604020202020204" pitchFamily="34" charset="0"/>
                <a:ea typeface="Arial" panose="020B0604020202020204" pitchFamily="34" charset="0"/>
              </a:endParaRPr>
            </a:p>
          </p:txBody>
        </p:sp>
        <p:sp>
          <p:nvSpPr>
            <p:cNvPr id="108" name="Shape 646"/>
            <p:cNvSpPr/>
            <p:nvPr/>
          </p:nvSpPr>
          <p:spPr>
            <a:xfrm>
              <a:off x="2827020" y="3200400"/>
              <a:ext cx="533400" cy="304800"/>
            </a:xfrm>
            <a:custGeom>
              <a:avLst/>
              <a:gdLst/>
              <a:ahLst/>
              <a:cxnLst/>
              <a:rect l="0" t="0" r="0" b="0"/>
              <a:pathLst>
                <a:path w="533400" h="304800">
                  <a:moveTo>
                    <a:pt x="0" y="0"/>
                  </a:moveTo>
                  <a:lnTo>
                    <a:pt x="266700" y="0"/>
                  </a:lnTo>
                  <a:lnTo>
                    <a:pt x="266700" y="304800"/>
                  </a:lnTo>
                  <a:lnTo>
                    <a:pt x="533400" y="3048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9" name="Shape 17549"/>
            <p:cNvSpPr/>
            <p:nvPr/>
          </p:nvSpPr>
          <p:spPr>
            <a:xfrm>
              <a:off x="2827020" y="381000"/>
              <a:ext cx="2209800" cy="304800"/>
            </a:xfrm>
            <a:custGeom>
              <a:avLst/>
              <a:gdLst/>
              <a:ahLst/>
              <a:cxnLst/>
              <a:rect l="0" t="0" r="0" b="0"/>
              <a:pathLst>
                <a:path w="2209800" h="304800">
                  <a:moveTo>
                    <a:pt x="0" y="0"/>
                  </a:moveTo>
                  <a:lnTo>
                    <a:pt x="2209800" y="0"/>
                  </a:lnTo>
                  <a:lnTo>
                    <a:pt x="2209800" y="304800"/>
                  </a:lnTo>
                  <a:lnTo>
                    <a:pt x="0" y="30480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10" name="Shape 648"/>
            <p:cNvSpPr/>
            <p:nvPr/>
          </p:nvSpPr>
          <p:spPr>
            <a:xfrm>
              <a:off x="2827020" y="381000"/>
              <a:ext cx="2209800" cy="304800"/>
            </a:xfrm>
            <a:custGeom>
              <a:avLst/>
              <a:gdLst/>
              <a:ahLst/>
              <a:cxnLst/>
              <a:rect l="0" t="0" r="0" b="0"/>
              <a:pathLst>
                <a:path w="2209800" h="304800">
                  <a:moveTo>
                    <a:pt x="0" y="304800"/>
                  </a:moveTo>
                  <a:lnTo>
                    <a:pt x="2209800" y="304800"/>
                  </a:lnTo>
                  <a:lnTo>
                    <a:pt x="22098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11" name="Rectangle 110"/>
            <p:cNvSpPr/>
            <p:nvPr/>
          </p:nvSpPr>
          <p:spPr>
            <a:xfrm>
              <a:off x="2917571" y="464493"/>
              <a:ext cx="2480748"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Manual Support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112" name="Shape 17550"/>
            <p:cNvSpPr/>
            <p:nvPr/>
          </p:nvSpPr>
          <p:spPr>
            <a:xfrm>
              <a:off x="2827020" y="0"/>
              <a:ext cx="2209800" cy="304800"/>
            </a:xfrm>
            <a:custGeom>
              <a:avLst/>
              <a:gdLst/>
              <a:ahLst/>
              <a:cxnLst/>
              <a:rect l="0" t="0" r="0" b="0"/>
              <a:pathLst>
                <a:path w="2209800" h="304800">
                  <a:moveTo>
                    <a:pt x="0" y="0"/>
                  </a:moveTo>
                  <a:lnTo>
                    <a:pt x="2209800" y="0"/>
                  </a:lnTo>
                  <a:lnTo>
                    <a:pt x="22098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13" name="Shape 652"/>
            <p:cNvSpPr/>
            <p:nvPr/>
          </p:nvSpPr>
          <p:spPr>
            <a:xfrm>
              <a:off x="2827020" y="0"/>
              <a:ext cx="2209800" cy="304800"/>
            </a:xfrm>
            <a:custGeom>
              <a:avLst/>
              <a:gdLst/>
              <a:ahLst/>
              <a:cxnLst/>
              <a:rect l="0" t="0" r="0" b="0"/>
              <a:pathLst>
                <a:path w="2209800" h="304800">
                  <a:moveTo>
                    <a:pt x="0" y="304800"/>
                  </a:moveTo>
                  <a:lnTo>
                    <a:pt x="2209800" y="304800"/>
                  </a:lnTo>
                  <a:lnTo>
                    <a:pt x="22098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14" name="Rectangle 113"/>
            <p:cNvSpPr/>
            <p:nvPr/>
          </p:nvSpPr>
          <p:spPr>
            <a:xfrm>
              <a:off x="3107766" y="83493"/>
              <a:ext cx="2025501"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err="1">
                  <a:solidFill>
                    <a:srgbClr val="000066"/>
                  </a:solidFill>
                  <a:effectLst/>
                  <a:latin typeface="Tahoma" panose="020B0604030504040204" pitchFamily="34" charset="0"/>
                  <a:ea typeface="Tahoma" panose="020B0604030504040204" pitchFamily="34" charset="0"/>
                </a:rPr>
                <a:t>er</a:t>
              </a:r>
              <a:r>
                <a:rPr lang="en-US" sz="1200" b="1">
                  <a:solidFill>
                    <a:srgbClr val="000066"/>
                  </a:solidFill>
                  <a:effectLst/>
                  <a:latin typeface="Tahoma" panose="020B0604030504040204" pitchFamily="34" charset="0"/>
                  <a:ea typeface="Tahoma" panose="020B0604030504040204" pitchFamily="34" charset="0"/>
                </a:rPr>
                <a:t> Interface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115" name="Rectangle 114"/>
            <p:cNvSpPr/>
            <p:nvPr/>
          </p:nvSpPr>
          <p:spPr>
            <a:xfrm>
              <a:off x="2917571" y="83493"/>
              <a:ext cx="252960"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strike="sngStrike">
                  <a:solidFill>
                    <a:srgbClr val="000066"/>
                  </a:solidFill>
                  <a:effectLst/>
                  <a:latin typeface="Tahoma" panose="020B0604030504040204" pitchFamily="34" charset="0"/>
                  <a:ea typeface="Tahoma" panose="020B0604030504040204" pitchFamily="34" charset="0"/>
                </a:rPr>
                <a:t>Us</a:t>
              </a:r>
              <a:endParaRPr lang="en-US" sz="2200">
                <a:solidFill>
                  <a:srgbClr val="000000"/>
                </a:solidFill>
                <a:effectLst/>
                <a:latin typeface="Arial" panose="020B0604020202020204" pitchFamily="34" charset="0"/>
                <a:ea typeface="Arial" panose="020B0604020202020204" pitchFamily="34" charset="0"/>
              </a:endParaRPr>
            </a:p>
          </p:txBody>
        </p:sp>
        <p:sp>
          <p:nvSpPr>
            <p:cNvPr id="116" name="Shape 654"/>
            <p:cNvSpPr/>
            <p:nvPr/>
          </p:nvSpPr>
          <p:spPr>
            <a:xfrm>
              <a:off x="5142231" y="839470"/>
              <a:ext cx="657225" cy="6350"/>
            </a:xfrm>
            <a:custGeom>
              <a:avLst/>
              <a:gdLst/>
              <a:ahLst/>
              <a:cxnLst/>
              <a:rect l="0" t="0" r="0" b="0"/>
              <a:pathLst>
                <a:path w="657225" h="6350">
                  <a:moveTo>
                    <a:pt x="0" y="6350"/>
                  </a:moveTo>
                  <a:lnTo>
                    <a:pt x="657225" y="0"/>
                  </a:lnTo>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250862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a:t>System testing is classified into 3 levels as </a:t>
            </a:r>
          </a:p>
          <a:p>
            <a:pPr marL="285750" indent="-285750">
              <a:buFont typeface="Wingdings" panose="05000000000000000000" pitchFamily="2" charset="2"/>
              <a:buChar char="§"/>
            </a:pPr>
            <a:r>
              <a:rPr lang="en-US" sz="1800" b="0" smtClean="0"/>
              <a:t>Usability </a:t>
            </a:r>
            <a:r>
              <a:rPr lang="en-US" sz="1800" b="0"/>
              <a:t>Testing </a:t>
            </a:r>
            <a:endParaRPr lang="en-US" sz="1800" b="0" smtClean="0"/>
          </a:p>
          <a:p>
            <a:pPr marL="285750" indent="-285750">
              <a:buFont typeface="Wingdings" panose="05000000000000000000" pitchFamily="2" charset="2"/>
              <a:buChar char="§"/>
            </a:pPr>
            <a:r>
              <a:rPr lang="en-US" sz="1800" b="0" smtClean="0"/>
              <a:t>Functional </a:t>
            </a:r>
            <a:r>
              <a:rPr lang="en-US" sz="1800" b="0"/>
              <a:t>Testing (Black Box Testing Techniques) </a:t>
            </a:r>
            <a:endParaRPr lang="en-US" sz="1800" b="0" smtClean="0"/>
          </a:p>
          <a:p>
            <a:pPr marL="285750" indent="-285750">
              <a:buFont typeface="Wingdings" panose="05000000000000000000" pitchFamily="2" charset="2"/>
              <a:buChar char="§"/>
            </a:pPr>
            <a:r>
              <a:rPr lang="en-US" sz="1800" b="0" smtClean="0"/>
              <a:t>Non </a:t>
            </a:r>
            <a:r>
              <a:rPr lang="en-US" sz="1800" b="0"/>
              <a:t>Functional Testing</a:t>
            </a:r>
          </a:p>
        </p:txBody>
      </p:sp>
    </p:spTree>
    <p:extLst>
      <p:ext uri="{BB962C8B-B14F-4D97-AF65-F5344CB8AC3E}">
        <p14:creationId xmlns:p14="http://schemas.microsoft.com/office/powerpoint/2010/main" val="19920378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Usability Testing</a:t>
            </a:r>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Also called as accessibility </a:t>
            </a:r>
            <a:r>
              <a:rPr lang="en-US" sz="1800" b="0" smtClean="0"/>
              <a:t>testing.</a:t>
            </a:r>
          </a:p>
          <a:p>
            <a:pPr marL="285750" indent="-285750">
              <a:buFont typeface="Wingdings" panose="05000000000000000000" pitchFamily="2" charset="2"/>
              <a:buChar char="§"/>
            </a:pPr>
            <a:r>
              <a:rPr lang="en-US" sz="1800" b="0" smtClean="0"/>
              <a:t>To </a:t>
            </a:r>
            <a:r>
              <a:rPr lang="en-US" sz="1800" b="0"/>
              <a:t>check the ease of use for the user.</a:t>
            </a:r>
          </a:p>
          <a:p>
            <a:pPr marL="285750" indent="-285750">
              <a:buFont typeface="Wingdings" panose="05000000000000000000" pitchFamily="2" charset="2"/>
              <a:buChar char="§"/>
            </a:pPr>
            <a:r>
              <a:rPr lang="en-US" sz="1800" b="0" smtClean="0"/>
              <a:t>And </a:t>
            </a:r>
            <a:r>
              <a:rPr lang="en-US" sz="1800" b="0"/>
              <a:t>how easy is to understand the application and process execution for the user.</a:t>
            </a:r>
          </a:p>
          <a:p>
            <a:pPr marL="285750" indent="-285750">
              <a:buFont typeface="Wingdings" panose="05000000000000000000" pitchFamily="2" charset="2"/>
              <a:buChar char="§"/>
            </a:pPr>
            <a:r>
              <a:rPr lang="en-US" sz="1800" b="0" smtClean="0"/>
              <a:t>This </a:t>
            </a:r>
            <a:r>
              <a:rPr lang="en-US" sz="1800" b="0"/>
              <a:t>Usability testing consists of two </a:t>
            </a:r>
            <a:r>
              <a:rPr lang="en-US" sz="1800" b="0" smtClean="0"/>
              <a:t>Sub Techniques: </a:t>
            </a:r>
          </a:p>
          <a:p>
            <a:pPr marL="590550" lvl="1" indent="-285750">
              <a:buFont typeface="Arial" panose="020B0604020202020204" pitchFamily="34" charset="0"/>
              <a:buChar char="•"/>
            </a:pPr>
            <a:r>
              <a:rPr lang="en-US" sz="1800" b="0" smtClean="0"/>
              <a:t>User </a:t>
            </a:r>
            <a:r>
              <a:rPr lang="en-US" sz="1800" b="0"/>
              <a:t>– Interface Testing </a:t>
            </a:r>
            <a:r>
              <a:rPr lang="en-US" sz="1800" b="0" smtClean="0"/>
              <a:t> </a:t>
            </a:r>
          </a:p>
          <a:p>
            <a:pPr marL="590550" lvl="1" indent="-285750">
              <a:buFont typeface="Arial" panose="020B0604020202020204" pitchFamily="34" charset="0"/>
              <a:buChar char="•"/>
            </a:pPr>
            <a:r>
              <a:rPr lang="en-US" sz="1800" b="0" smtClean="0"/>
              <a:t>Manual </a:t>
            </a:r>
            <a:r>
              <a:rPr lang="en-US" sz="1800" b="0"/>
              <a:t>Support Testing</a:t>
            </a:r>
          </a:p>
        </p:txBody>
      </p:sp>
    </p:spTree>
    <p:extLst>
      <p:ext uri="{BB962C8B-B14F-4D97-AF65-F5344CB8AC3E}">
        <p14:creationId xmlns:p14="http://schemas.microsoft.com/office/powerpoint/2010/main" val="4533423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Functional Testing </a:t>
            </a:r>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Functional testing is performed to verify that all the features developed are according to the functional specifications, and it is performed by executing the functional test cases written by the QA </a:t>
            </a:r>
            <a:r>
              <a:rPr lang="en-US" sz="1800" b="0" smtClean="0"/>
              <a:t>team</a:t>
            </a:r>
          </a:p>
          <a:p>
            <a:pPr marL="285750" indent="-285750">
              <a:buFont typeface="Wingdings" panose="05000000000000000000" pitchFamily="2" charset="2"/>
              <a:buChar char="§"/>
            </a:pPr>
            <a:r>
              <a:rPr lang="en-US" sz="1800" b="0" smtClean="0"/>
              <a:t>In </a:t>
            </a:r>
            <a:r>
              <a:rPr lang="en-US" sz="1800" b="0"/>
              <a:t>functional testing phase, system is tested by providing input, verifying the output and comparing the actual results with the expected results</a:t>
            </a:r>
            <a:r>
              <a:rPr lang="en-US" sz="1800" b="0" smtClean="0"/>
              <a:t>.</a:t>
            </a:r>
          </a:p>
          <a:p>
            <a:pPr marL="285750" indent="-285750">
              <a:buFont typeface="Wingdings" panose="05000000000000000000" pitchFamily="2" charset="2"/>
              <a:buChar char="§"/>
            </a:pPr>
            <a:r>
              <a:rPr lang="en-US" sz="1800" b="0"/>
              <a:t>This testing is classified into </a:t>
            </a:r>
            <a:r>
              <a:rPr lang="en-US" sz="1800" b="0" smtClean="0"/>
              <a:t> </a:t>
            </a:r>
          </a:p>
          <a:p>
            <a:pPr marL="285750" indent="-285750">
              <a:buFont typeface="Wingdings" panose="05000000000000000000" pitchFamily="2" charset="2"/>
              <a:buChar char="§"/>
            </a:pPr>
            <a:r>
              <a:rPr lang="en-US" sz="1800" b="0" smtClean="0"/>
              <a:t>Functionality </a:t>
            </a:r>
            <a:r>
              <a:rPr lang="en-US" sz="1800" b="0"/>
              <a:t>Testing </a:t>
            </a:r>
            <a:endParaRPr lang="en-US" sz="1800" b="0" smtClean="0"/>
          </a:p>
          <a:p>
            <a:pPr marL="590550" lvl="1" indent="-285750"/>
            <a:r>
              <a:rPr lang="en-US" sz="1800" b="0"/>
              <a:t>Concentrates on correctness of every functionality with respect to requirements.</a:t>
            </a:r>
          </a:p>
          <a:p>
            <a:pPr marL="285750" indent="-285750">
              <a:buFont typeface="Wingdings" panose="05000000000000000000" pitchFamily="2" charset="2"/>
              <a:buChar char="§"/>
            </a:pPr>
            <a:r>
              <a:rPr lang="en-US" sz="1800" b="0" smtClean="0"/>
              <a:t>Sanity </a:t>
            </a:r>
            <a:r>
              <a:rPr lang="en-US" sz="1800" b="0"/>
              <a:t>testing </a:t>
            </a:r>
            <a:endParaRPr lang="en-US" sz="1800" b="0" smtClean="0"/>
          </a:p>
          <a:p>
            <a:pPr marL="590550" lvl="1" indent="-285750"/>
            <a:r>
              <a:rPr lang="en-US" sz="1800" smtClean="0"/>
              <a:t>Checking </a:t>
            </a:r>
            <a:r>
              <a:rPr lang="en-US" sz="1800"/>
              <a:t>the testability of the software.</a:t>
            </a:r>
          </a:p>
          <a:p>
            <a:pPr marL="590550" lvl="1" indent="-285750"/>
            <a:r>
              <a:rPr lang="en-US" sz="1800" smtClean="0"/>
              <a:t>Shallow </a:t>
            </a:r>
            <a:r>
              <a:rPr lang="en-US" sz="1800"/>
              <a:t>and wide approach of testing</a:t>
            </a:r>
            <a:endParaRPr lang="en-US" sz="1800" b="0" smtClean="0"/>
          </a:p>
          <a:p>
            <a:pPr marL="285750" indent="-285750">
              <a:buFont typeface="Wingdings" panose="05000000000000000000" pitchFamily="2" charset="2"/>
              <a:buChar char="§"/>
            </a:pPr>
            <a:r>
              <a:rPr lang="en-US" sz="1800" b="0" smtClean="0"/>
              <a:t>Smoke testing</a:t>
            </a:r>
          </a:p>
          <a:p>
            <a:pPr marL="590550" lvl="1" indent="-285750"/>
            <a:r>
              <a:rPr lang="en-US" sz="1800"/>
              <a:t>Narrow and deep</a:t>
            </a:r>
          </a:p>
          <a:p>
            <a:pPr marL="590550" lvl="1" indent="-285750"/>
            <a:r>
              <a:rPr lang="en-US" sz="1800"/>
              <a:t>Functional Subset of Regression Testing </a:t>
            </a:r>
            <a:endParaRPr lang="en-US" sz="1800" b="0"/>
          </a:p>
        </p:txBody>
      </p:sp>
    </p:spTree>
    <p:extLst>
      <p:ext uri="{BB962C8B-B14F-4D97-AF65-F5344CB8AC3E}">
        <p14:creationId xmlns:p14="http://schemas.microsoft.com/office/powerpoint/2010/main" val="32866648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Non Functional Testing</a:t>
            </a:r>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Non-Functional testing is a testing technique which does not focus on functional aspects and mainly concentrates on the nonfunctional attributes of the system such as memory leaks, performance or robustness of the system</a:t>
            </a:r>
            <a:r>
              <a:rPr lang="en-US" sz="1800" b="0" smtClean="0"/>
              <a:t>.</a:t>
            </a:r>
          </a:p>
          <a:p>
            <a:pPr marL="285750" indent="-285750">
              <a:buFont typeface="Wingdings" panose="05000000000000000000" pitchFamily="2" charset="2"/>
              <a:buChar char="§"/>
            </a:pPr>
            <a:r>
              <a:rPr lang="en-US" sz="1800" b="0" smtClean="0"/>
              <a:t>Non-Functional </a:t>
            </a:r>
            <a:r>
              <a:rPr lang="en-US" sz="1800" b="0"/>
              <a:t>testing is performed at all test levels. </a:t>
            </a:r>
            <a:endParaRPr lang="en-US" sz="1800" b="0" smtClean="0"/>
          </a:p>
          <a:p>
            <a:pPr marL="285750" indent="-285750">
              <a:buFont typeface="Wingdings" panose="05000000000000000000" pitchFamily="2" charset="2"/>
              <a:buChar char="§"/>
            </a:pPr>
            <a:r>
              <a:rPr lang="en-US" sz="1800" b="0"/>
              <a:t>There are many Non-Functional Testing Techniques out of which the most important are </a:t>
            </a:r>
          </a:p>
          <a:p>
            <a:pPr marL="590550" lvl="1" indent="-285750"/>
            <a:r>
              <a:rPr lang="en-US" sz="1800" b="0" smtClean="0"/>
              <a:t>Performance </a:t>
            </a:r>
            <a:r>
              <a:rPr lang="en-US" sz="1800" b="0"/>
              <a:t>Testing </a:t>
            </a:r>
            <a:endParaRPr lang="en-US" sz="1800" b="0" smtClean="0"/>
          </a:p>
          <a:p>
            <a:pPr marL="590550" lvl="1" indent="-285750"/>
            <a:r>
              <a:rPr lang="en-US" sz="1800" b="0" smtClean="0"/>
              <a:t>Recovery Testing</a:t>
            </a:r>
          </a:p>
          <a:p>
            <a:pPr marL="590550" lvl="1" indent="-285750"/>
            <a:r>
              <a:rPr lang="en-US" sz="1800" b="0" smtClean="0"/>
              <a:t>Compatibility</a:t>
            </a:r>
            <a:endParaRPr lang="en-US" sz="1800" smtClean="0"/>
          </a:p>
          <a:p>
            <a:pPr marL="590550" lvl="1" indent="-285750"/>
            <a:r>
              <a:rPr lang="en-US" sz="1800" b="0" smtClean="0"/>
              <a:t>Security </a:t>
            </a:r>
          </a:p>
          <a:p>
            <a:pPr marL="590550" lvl="1" indent="-285750"/>
            <a:r>
              <a:rPr lang="en-US" sz="1800" b="0" smtClean="0"/>
              <a:t>Usability testing</a:t>
            </a:r>
          </a:p>
          <a:p>
            <a:pPr marL="285750" indent="-285750">
              <a:buFont typeface="Wingdings" panose="05000000000000000000" pitchFamily="2" charset="2"/>
              <a:buChar char="§"/>
            </a:pPr>
            <a:endParaRPr lang="en-US" sz="1800" b="0"/>
          </a:p>
        </p:txBody>
      </p:sp>
    </p:spTree>
    <p:extLst>
      <p:ext uri="{BB962C8B-B14F-4D97-AF65-F5344CB8AC3E}">
        <p14:creationId xmlns:p14="http://schemas.microsoft.com/office/powerpoint/2010/main" val="91075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mtClean="0"/>
          </a:p>
          <a:p>
            <a:r>
              <a:rPr lang="en-US" smtClean="0"/>
              <a:t>Other </a:t>
            </a:r>
            <a:r>
              <a:rPr lang="en-US"/>
              <a:t>Types of Testing</a:t>
            </a:r>
          </a:p>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Mutation </a:t>
            </a:r>
            <a:r>
              <a:rPr lang="en-US" sz="1800" b="0" smtClean="0"/>
              <a:t>testing</a:t>
            </a:r>
          </a:p>
          <a:p>
            <a:r>
              <a:rPr lang="en-US" sz="1800" b="0" smtClean="0"/>
              <a:t>	Mutation </a:t>
            </a:r>
            <a:r>
              <a:rPr lang="en-US" sz="1800" b="0"/>
              <a:t>testing involves modifying a program's source code in small ways to </a:t>
            </a:r>
            <a:r>
              <a:rPr lang="en-US" sz="1800" b="0" smtClean="0"/>
              <a:t>	help </a:t>
            </a:r>
            <a:r>
              <a:rPr lang="en-US" sz="1800" b="0"/>
              <a:t>the tester develop effective tests or locate weaknesses in the code. </a:t>
            </a:r>
          </a:p>
          <a:p>
            <a:pPr marL="285750" indent="-285750">
              <a:buFont typeface="Wingdings" panose="05000000000000000000" pitchFamily="2" charset="2"/>
              <a:buChar char="§"/>
            </a:pPr>
            <a:r>
              <a:rPr lang="en-US" sz="1800" b="0" smtClean="0"/>
              <a:t>Progression Testing</a:t>
            </a:r>
          </a:p>
          <a:p>
            <a:r>
              <a:rPr lang="en-US" sz="1800" b="0" smtClean="0"/>
              <a:t>	Execute </a:t>
            </a:r>
            <a:r>
              <a:rPr lang="en-US" sz="1800" b="0"/>
              <a:t>the test cases for the first time, it is called progression testing.</a:t>
            </a:r>
          </a:p>
          <a:p>
            <a:pPr marL="285750" indent="-285750">
              <a:buFont typeface="Wingdings" panose="05000000000000000000" pitchFamily="2" charset="2"/>
              <a:buChar char="§"/>
            </a:pPr>
            <a:r>
              <a:rPr lang="en-US" sz="1800" b="0" smtClean="0"/>
              <a:t>Re-Testing</a:t>
            </a:r>
          </a:p>
          <a:p>
            <a:r>
              <a:rPr lang="en-US" sz="1800" b="0"/>
              <a:t>	 Ensuring that a bug is fixed without any side effects is called Regression </a:t>
            </a:r>
            <a:r>
              <a:rPr lang="en-US" sz="1800" b="0" smtClean="0"/>
              <a:t>	Testing.</a:t>
            </a:r>
            <a:endParaRPr lang="en-US" sz="1800" b="0"/>
          </a:p>
          <a:p>
            <a:pPr marL="285750" indent="-285750">
              <a:buFont typeface="Wingdings" panose="05000000000000000000" pitchFamily="2" charset="2"/>
              <a:buChar char="§"/>
            </a:pPr>
            <a:r>
              <a:rPr lang="en-US" sz="1800" b="0" smtClean="0"/>
              <a:t>Regression Testing</a:t>
            </a:r>
          </a:p>
          <a:p>
            <a:r>
              <a:rPr lang="en-US" sz="1800" b="0" smtClean="0"/>
              <a:t>	 </a:t>
            </a:r>
            <a:r>
              <a:rPr lang="en-US" sz="1800" b="0"/>
              <a:t>Ensuring that a bug is fixed without any side effects is called Regression </a:t>
            </a:r>
            <a:r>
              <a:rPr lang="en-US" sz="1800" b="0" smtClean="0"/>
              <a:t>	Testing</a:t>
            </a:r>
            <a:r>
              <a:rPr lang="en-US" sz="1800" b="0"/>
              <a:t>.</a:t>
            </a:r>
          </a:p>
          <a:p>
            <a:pPr marL="285750" indent="-285750">
              <a:buFont typeface="Wingdings" panose="05000000000000000000" pitchFamily="2" charset="2"/>
              <a:buChar char="§"/>
            </a:pPr>
            <a:endParaRPr lang="en-US" sz="1800" b="0"/>
          </a:p>
          <a:p>
            <a:endParaRPr lang="en-US"/>
          </a:p>
        </p:txBody>
      </p:sp>
    </p:spTree>
    <p:extLst>
      <p:ext uri="{BB962C8B-B14F-4D97-AF65-F5344CB8AC3E}">
        <p14:creationId xmlns:p14="http://schemas.microsoft.com/office/powerpoint/2010/main" val="8262055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User Acceptance </a:t>
            </a:r>
            <a:r>
              <a:rPr lang="en-US"/>
              <a:t>Testing</a:t>
            </a:r>
          </a:p>
        </p:txBody>
      </p:sp>
      <p:sp>
        <p:nvSpPr>
          <p:cNvPr id="56323" name="Rectangle 3"/>
          <p:cNvSpPr>
            <a:spLocks noGrp="1" noChangeArrowheads="1"/>
          </p:cNvSpPr>
          <p:nvPr>
            <p:ph idx="1"/>
          </p:nvPr>
        </p:nvSpPr>
        <p:spPr>
          <a:xfrm>
            <a:off x="539788" y="1219200"/>
            <a:ext cx="7146473" cy="2514600"/>
          </a:xfrm>
        </p:spPr>
        <p:txBody>
          <a:bodyPr/>
          <a:lstStyle/>
          <a:p>
            <a:pPr marL="285750" indent="-285750" eaLnBrk="1" hangingPunct="1">
              <a:buFont typeface="Wingdings" panose="05000000000000000000" pitchFamily="2" charset="2"/>
              <a:buChar char="§"/>
            </a:pPr>
            <a:r>
              <a:rPr lang="en-US" sz="1800" b="0" smtClean="0"/>
              <a:t>Acceptance testing is black-box testing performed on system prior to its delivery </a:t>
            </a:r>
          </a:p>
          <a:p>
            <a:pPr marL="285750" indent="-285750">
              <a:buFont typeface="Wingdings" panose="05000000000000000000" pitchFamily="2" charset="2"/>
              <a:buChar char="§"/>
            </a:pPr>
            <a:r>
              <a:rPr lang="en-US" sz="1800" b="0" smtClean="0"/>
              <a:t>Generally </a:t>
            </a:r>
            <a:r>
              <a:rPr lang="en-US" sz="1800" b="0"/>
              <a:t>involves running a suite of tests on the completed system</a:t>
            </a:r>
            <a:r>
              <a:rPr lang="en-US" sz="1800" b="0" smtClean="0"/>
              <a:t>.</a:t>
            </a:r>
          </a:p>
          <a:p>
            <a:pPr marL="285750" indent="-285750">
              <a:buFont typeface="Wingdings" panose="05000000000000000000" pitchFamily="2" charset="2"/>
              <a:buChar char="§"/>
            </a:pPr>
            <a:r>
              <a:rPr lang="en-US" sz="1800" b="0"/>
              <a:t>Each individual test, known as a case, exercises a particular         operating condition of the user's environment or feature of the system, and will result in a pass or fail Boolean outcome</a:t>
            </a:r>
            <a:r>
              <a:rPr lang="en-US" sz="1800" b="0" smtClean="0"/>
              <a:t>.</a:t>
            </a:r>
          </a:p>
          <a:p>
            <a:pPr marL="285750" indent="-285750">
              <a:buFont typeface="Wingdings" panose="05000000000000000000" pitchFamily="2" charset="2"/>
              <a:buChar char="§"/>
            </a:pPr>
            <a:r>
              <a:rPr lang="en-US" sz="1800" b="0"/>
              <a:t>There are 2 ways to conduct UAT. </a:t>
            </a:r>
            <a:endParaRPr lang="en-US" sz="1800" b="0" smtClean="0"/>
          </a:p>
          <a:p>
            <a:pPr marL="590550" lvl="1" indent="-285750">
              <a:buFont typeface="Arial" panose="020B0604020202020204" pitchFamily="34" charset="0"/>
              <a:buChar char="•"/>
            </a:pPr>
            <a:r>
              <a:rPr lang="en-US" sz="1800" b="0" smtClean="0"/>
              <a:t>Alpha </a:t>
            </a:r>
            <a:r>
              <a:rPr lang="en-US" sz="1800" b="0"/>
              <a:t>Testing </a:t>
            </a:r>
            <a:endParaRPr lang="en-US" sz="1800" b="0" smtClean="0"/>
          </a:p>
          <a:p>
            <a:pPr marL="590550" lvl="1" indent="-285750">
              <a:buFont typeface="Arial" panose="020B0604020202020204" pitchFamily="34" charset="0"/>
              <a:buChar char="•"/>
            </a:pPr>
            <a:r>
              <a:rPr lang="en-US" sz="1800" b="0" smtClean="0"/>
              <a:t>Beta </a:t>
            </a:r>
            <a:r>
              <a:rPr lang="en-US" sz="1800" b="0"/>
              <a:t>Testing</a:t>
            </a:r>
            <a:endParaRPr lang="en-US" sz="1800" b="0" smtClean="0"/>
          </a:p>
          <a:p>
            <a:endParaRPr lang="en-US" sz="1800" b="0" smtClean="0"/>
          </a:p>
          <a:p>
            <a:pPr eaLnBrk="1" hangingPunct="1">
              <a:buFont typeface="Wingdings" panose="05000000000000000000" pitchFamily="2" charset="2"/>
              <a:buNone/>
            </a:pPr>
            <a:endParaRPr lang="en-US" smtClean="0"/>
          </a:p>
        </p:txBody>
      </p:sp>
      <p:sp>
        <p:nvSpPr>
          <p:cNvPr id="56324"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A288923-8CD1-4C6E-8244-20C015F33570}" type="slidenum">
              <a:rPr lang="en-US" altLang="en-US" sz="750">
                <a:solidFill>
                  <a:srgbClr val="5F5F5F"/>
                </a:solidFill>
              </a:rPr>
              <a:pPr>
                <a:spcBef>
                  <a:spcPct val="0"/>
                </a:spcBef>
                <a:buSzTx/>
                <a:buFontTx/>
                <a:buNone/>
              </a:pPr>
              <a:t>57</a:t>
            </a:fld>
            <a:endParaRPr lang="en-US" altLang="en-US" sz="750">
              <a:solidFill>
                <a:srgbClr val="5F5F5F"/>
              </a:solidFill>
            </a:endParaRPr>
          </a:p>
        </p:txBody>
      </p:sp>
      <p:sp>
        <p:nvSpPr>
          <p:cNvPr id="56325" name="Rectangle 4"/>
          <p:cNvSpPr>
            <a:spLocks noChangeArrowheads="1"/>
          </p:cNvSpPr>
          <p:nvPr/>
        </p:nvSpPr>
        <p:spPr bwMode="auto">
          <a:xfrm>
            <a:off x="29817" y="3416794"/>
            <a:ext cx="6572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42900" indent="-342900">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lvl="1">
              <a:spcBef>
                <a:spcPct val="0"/>
              </a:spcBef>
              <a:buFontTx/>
              <a:buNone/>
            </a:pPr>
            <a:r>
              <a:rPr lang="en-US" sz="1500" b="0" smtClean="0"/>
              <a:t> </a:t>
            </a:r>
            <a:endParaRPr lang="en-US" sz="1500" b="0"/>
          </a:p>
          <a:p>
            <a:pPr lvl="1">
              <a:spcBef>
                <a:spcPct val="0"/>
              </a:spcBef>
              <a:buFontTx/>
              <a:buChar char="•"/>
            </a:pPr>
            <a:endParaRPr lang="en-US" sz="1500" b="0"/>
          </a:p>
          <a:p>
            <a:pPr lvl="1">
              <a:spcBef>
                <a:spcPct val="0"/>
              </a:spcBef>
              <a:buFontTx/>
              <a:buNone/>
            </a:pPr>
            <a:r>
              <a:rPr lang="en-US" sz="1800" b="0"/>
              <a:t>    </a:t>
            </a:r>
          </a:p>
        </p:txBody>
      </p:sp>
    </p:spTree>
    <p:extLst>
      <p:ext uri="{BB962C8B-B14F-4D97-AF65-F5344CB8AC3E}">
        <p14:creationId xmlns:p14="http://schemas.microsoft.com/office/powerpoint/2010/main" val="205999870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software testing techniques </a:t>
            </a:r>
            <a:endParaRPr lang="en-US" smtClean="0"/>
          </a:p>
        </p:txBody>
      </p:sp>
      <p:graphicFrame>
        <p:nvGraphicFramePr>
          <p:cNvPr id="4" name="Content Placeholder 3"/>
          <p:cNvGraphicFramePr>
            <a:graphicFrameLocks noGrp="1"/>
          </p:cNvGraphicFramePr>
          <p:nvPr>
            <p:ph idx="1"/>
          </p:nvPr>
        </p:nvGraphicFramePr>
        <p:xfrm>
          <a:off x="1319213" y="1724025"/>
          <a:ext cx="6505575" cy="379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6723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Rectangle 3"/>
          <p:cNvSpPr/>
          <p:nvPr/>
        </p:nvSpPr>
        <p:spPr>
          <a:xfrm>
            <a:off x="549726" y="1600199"/>
            <a:ext cx="7527474" cy="2585323"/>
          </a:xfrm>
          <a:prstGeom prst="rect">
            <a:avLst/>
          </a:prstGeom>
        </p:spPr>
        <p:txBody>
          <a:bodyPr wrap="square">
            <a:spAutoFit/>
          </a:bodyPr>
          <a:lstStyle/>
          <a:p>
            <a:pPr eaLnBrk="1" hangingPunct="1">
              <a:buFont typeface="Wingdings" panose="05000000000000000000" pitchFamily="2" charset="2"/>
              <a:buNone/>
            </a:pPr>
            <a:r>
              <a:rPr lang="en-US" sz="1800">
                <a:latin typeface="+mn-lt"/>
              </a:rPr>
              <a:t>Two approaches to achieve test objective</a:t>
            </a:r>
          </a:p>
          <a:p>
            <a:pPr eaLnBrk="1" hangingPunct="1">
              <a:buFont typeface="Wingdings" panose="05000000000000000000" pitchFamily="2" charset="2"/>
              <a:buNone/>
            </a:pPr>
            <a:endParaRPr lang="en-US" sz="1800">
              <a:latin typeface="+mn-lt"/>
            </a:endParaRPr>
          </a:p>
          <a:p>
            <a:pPr eaLnBrk="1" hangingPunct="1">
              <a:buFont typeface="Wingdings" panose="05000000000000000000" pitchFamily="2" charset="2"/>
              <a:buNone/>
            </a:pPr>
            <a:r>
              <a:rPr lang="en-US" sz="1800">
                <a:latin typeface="+mn-lt"/>
              </a:rPr>
              <a:t>1.Static Testing</a:t>
            </a:r>
          </a:p>
          <a:p>
            <a:pPr eaLnBrk="1" hangingPunct="1">
              <a:buFont typeface="Wingdings" panose="05000000000000000000" pitchFamily="2" charset="2"/>
              <a:buNone/>
            </a:pPr>
            <a:r>
              <a:rPr lang="en-US" sz="1800">
                <a:latin typeface="+mn-lt"/>
              </a:rPr>
              <a:t>                 -Software work products are examined manually or with a set of tools, but not executed</a:t>
            </a:r>
          </a:p>
          <a:p>
            <a:pPr eaLnBrk="1" hangingPunct="1">
              <a:buFont typeface="Wingdings" panose="05000000000000000000" pitchFamily="2" charset="2"/>
              <a:buNone/>
            </a:pPr>
            <a:endParaRPr lang="en-US" sz="1800">
              <a:latin typeface="+mn-lt"/>
            </a:endParaRPr>
          </a:p>
          <a:p>
            <a:pPr eaLnBrk="1" hangingPunct="1">
              <a:buFont typeface="Wingdings" panose="05000000000000000000" pitchFamily="2" charset="2"/>
              <a:buNone/>
            </a:pPr>
            <a:r>
              <a:rPr lang="en-US" sz="1800">
                <a:latin typeface="+mn-lt"/>
              </a:rPr>
              <a:t>2.Dynamic Testing</a:t>
            </a:r>
          </a:p>
          <a:p>
            <a:pPr eaLnBrk="1" hangingPunct="1">
              <a:buFont typeface="Wingdings" panose="05000000000000000000" pitchFamily="2" charset="2"/>
              <a:buNone/>
            </a:pPr>
            <a:r>
              <a:rPr lang="en-US" sz="1800">
                <a:latin typeface="+mn-lt"/>
              </a:rPr>
              <a:t>                 -Software is executed using a set of input values and its output is then examined and compared to what is expected</a:t>
            </a:r>
          </a:p>
        </p:txBody>
      </p:sp>
    </p:spTree>
    <p:extLst>
      <p:ext uri="{BB962C8B-B14F-4D97-AF65-F5344CB8AC3E}">
        <p14:creationId xmlns:p14="http://schemas.microsoft.com/office/powerpoint/2010/main" val="334112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a:t>When to Start Testing?</a:t>
            </a:r>
          </a:p>
          <a:p>
            <a:pPr marL="285750" indent="-285750">
              <a:buFont typeface="Wingdings" panose="05000000000000000000" pitchFamily="2" charset="2"/>
              <a:buChar char="§"/>
            </a:pPr>
            <a:r>
              <a:rPr lang="en-US" sz="1800" b="0" smtClean="0"/>
              <a:t>Testing </a:t>
            </a:r>
            <a:r>
              <a:rPr lang="en-US" sz="1800" b="0"/>
              <a:t>starts right from the </a:t>
            </a:r>
            <a:r>
              <a:rPr lang="en-US" sz="1800" b="0" smtClean="0"/>
              <a:t>requirements phase </a:t>
            </a:r>
            <a:r>
              <a:rPr lang="en-US" sz="1800" b="0"/>
              <a:t>and continues till the release time.</a:t>
            </a:r>
          </a:p>
          <a:p>
            <a:pPr marL="285750" indent="-285750">
              <a:buFont typeface="Wingdings" panose="05000000000000000000" pitchFamily="2" charset="2"/>
              <a:buChar char="§"/>
            </a:pPr>
            <a:r>
              <a:rPr lang="en-US" sz="1800" b="0"/>
              <a:t>Objective of starting early: </a:t>
            </a:r>
            <a:r>
              <a:rPr lang="en-US" sz="1800" b="0" smtClean="0"/>
              <a:t> </a:t>
            </a:r>
            <a:r>
              <a:rPr lang="en-US" sz="1800" b="0"/>
              <a:t>Requirements related defects caught later in the SDLC result in higher cost to fix the defect</a:t>
            </a:r>
            <a:r>
              <a:rPr lang="en-US" sz="1800" b="0" smtClean="0"/>
              <a:t>.</a:t>
            </a:r>
          </a:p>
          <a:p>
            <a:r>
              <a:rPr lang="en-US" sz="1800" smtClean="0"/>
              <a:t>When to Stop Testing?</a:t>
            </a:r>
          </a:p>
          <a:p>
            <a:pPr marL="285750" indent="-285750">
              <a:buFont typeface="Wingdings" panose="05000000000000000000" pitchFamily="2" charset="2"/>
              <a:buChar char="§"/>
            </a:pPr>
            <a:r>
              <a:rPr lang="en-US" sz="1800" b="0"/>
              <a:t>Test cases executed with acceptable percentage of defects</a:t>
            </a:r>
          </a:p>
          <a:p>
            <a:pPr marL="285750" indent="-285750">
              <a:buFont typeface="Wingdings" panose="05000000000000000000" pitchFamily="2" charset="2"/>
              <a:buChar char="§"/>
            </a:pPr>
            <a:r>
              <a:rPr lang="en-US" sz="1800" b="0" smtClean="0"/>
              <a:t>Project </a:t>
            </a:r>
            <a:r>
              <a:rPr lang="en-US" sz="1800" b="0"/>
              <a:t>Deadlines e.g. release deadlines, testing deadlines</a:t>
            </a:r>
          </a:p>
          <a:p>
            <a:pPr marL="285750" indent="-285750">
              <a:buFont typeface="Wingdings" panose="05000000000000000000" pitchFamily="2" charset="2"/>
              <a:buChar char="§"/>
            </a:pPr>
            <a:r>
              <a:rPr lang="en-US" sz="1800" b="0" smtClean="0"/>
              <a:t>Test </a:t>
            </a:r>
            <a:r>
              <a:rPr lang="en-US" sz="1800" b="0"/>
              <a:t>budget has run out.</a:t>
            </a:r>
          </a:p>
          <a:p>
            <a:pPr marL="285750" indent="-285750">
              <a:buFont typeface="Wingdings" panose="05000000000000000000" pitchFamily="2" charset="2"/>
              <a:buChar char="§"/>
            </a:pPr>
            <a:r>
              <a:rPr lang="en-US" sz="1800" b="0" smtClean="0"/>
              <a:t>Coverage </a:t>
            </a:r>
            <a:r>
              <a:rPr lang="en-US" sz="1800" b="0"/>
              <a:t>of code, functionality or requirements reaches to specific point</a:t>
            </a:r>
          </a:p>
          <a:p>
            <a:pPr marL="285750" indent="-285750">
              <a:buFont typeface="Wingdings" panose="05000000000000000000" pitchFamily="2" charset="2"/>
              <a:buChar char="§"/>
            </a:pPr>
            <a:r>
              <a:rPr lang="en-US" sz="1800" b="0" smtClean="0"/>
              <a:t>Bug </a:t>
            </a:r>
            <a:r>
              <a:rPr lang="en-US" sz="1800" b="0"/>
              <a:t>rate falls below acceptable level</a:t>
            </a:r>
          </a:p>
          <a:p>
            <a:endParaRPr lang="en-US" sz="1800" smtClean="0"/>
          </a:p>
          <a:p>
            <a:endParaRPr lang="en-US" sz="1800" b="0" smtClean="0"/>
          </a:p>
          <a:p>
            <a:pPr marL="285750" indent="-285750">
              <a:buFont typeface="Wingdings" panose="05000000000000000000" pitchFamily="2" charset="2"/>
              <a:buChar char="§"/>
            </a:pPr>
            <a:endParaRPr lang="en-US" sz="1800" b="0"/>
          </a:p>
        </p:txBody>
      </p:sp>
    </p:spTree>
    <p:extLst>
      <p:ext uri="{BB962C8B-B14F-4D97-AF65-F5344CB8AC3E}">
        <p14:creationId xmlns:p14="http://schemas.microsoft.com/office/powerpoint/2010/main" val="2282291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098"/>
          <p:cNvSpPr>
            <a:spLocks noGrp="1" noChangeArrowheads="1"/>
          </p:cNvSpPr>
          <p:nvPr>
            <p:ph type="title"/>
          </p:nvPr>
        </p:nvSpPr>
        <p:spPr/>
        <p:txBody>
          <a:bodyPr/>
          <a:lstStyle/>
          <a:p>
            <a:pPr eaLnBrk="1" hangingPunct="1"/>
            <a:r>
              <a:rPr lang="en-US" smtClean="0"/>
              <a:t>BLACK BOX TESTING</a:t>
            </a:r>
          </a:p>
        </p:txBody>
      </p:sp>
      <p:sp>
        <p:nvSpPr>
          <p:cNvPr id="39940" name="Rectangle 4099"/>
          <p:cNvSpPr>
            <a:spLocks noGrp="1" noChangeArrowheads="1"/>
          </p:cNvSpPr>
          <p:nvPr>
            <p:ph idx="1"/>
          </p:nvPr>
        </p:nvSpPr>
        <p:spPr/>
        <p:txBody>
          <a:bodyPr/>
          <a:lstStyle/>
          <a:p>
            <a:pPr eaLnBrk="1" hangingPunct="1"/>
            <a:r>
              <a:rPr lang="en-US" sz="1800" b="0" smtClean="0">
                <a:latin typeface="+mn-lt"/>
              </a:rPr>
              <a:t>Testing of the inputs and outputs of a system or program without looking inside (at code) or at the internal design</a:t>
            </a:r>
          </a:p>
          <a:p>
            <a:pPr eaLnBrk="1" hangingPunct="1"/>
            <a:endParaRPr lang="en-US" sz="1800" b="0" smtClean="0">
              <a:latin typeface="+mn-lt"/>
            </a:endParaRPr>
          </a:p>
          <a:p>
            <a:pPr eaLnBrk="1" hangingPunct="1"/>
            <a:r>
              <a:rPr lang="en-US" sz="1800" b="0" smtClean="0">
                <a:latin typeface="+mn-lt"/>
              </a:rPr>
              <a:t>Crude if done without specs, better if done with user manual, best if done with specs</a:t>
            </a:r>
          </a:p>
          <a:p>
            <a:pPr eaLnBrk="1" hangingPunct="1"/>
            <a:r>
              <a:rPr lang="en-US" sz="1800" b="0" smtClean="0"/>
              <a:t>Used to </a:t>
            </a:r>
            <a:r>
              <a:rPr lang="en-US" sz="1800" b="0"/>
              <a:t>demonstrate</a:t>
            </a:r>
          </a:p>
          <a:p>
            <a:pPr lvl="1" eaLnBrk="1" hangingPunct="1"/>
            <a:r>
              <a:rPr lang="en-US" sz="1800" smtClean="0"/>
              <a:t>Software functions are operational</a:t>
            </a:r>
          </a:p>
          <a:p>
            <a:pPr lvl="1" eaLnBrk="1" hangingPunct="1"/>
            <a:r>
              <a:rPr lang="en-US" sz="1800" smtClean="0"/>
              <a:t>Input is properly accepted and output is correctly produced</a:t>
            </a:r>
          </a:p>
          <a:p>
            <a:pPr lvl="1" eaLnBrk="1" hangingPunct="1"/>
            <a:r>
              <a:rPr lang="en-US" sz="1800" smtClean="0"/>
              <a:t>Integrity of data is maintained</a:t>
            </a:r>
          </a:p>
        </p:txBody>
      </p:sp>
      <p:sp>
        <p:nvSpPr>
          <p:cNvPr id="39938"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D53F30C-A462-433E-81BF-85A5EDE13C5D}" type="slidenum">
              <a:rPr lang="en-US" altLang="en-US" sz="750">
                <a:solidFill>
                  <a:srgbClr val="5F5F5F"/>
                </a:solidFill>
              </a:rPr>
              <a:pPr>
                <a:spcBef>
                  <a:spcPct val="0"/>
                </a:spcBef>
                <a:buSzTx/>
                <a:buFontTx/>
                <a:buNone/>
              </a:pPr>
              <a:t>60</a:t>
            </a:fld>
            <a:endParaRPr lang="en-US" altLang="en-US" sz="750">
              <a:solidFill>
                <a:srgbClr val="5F5F5F"/>
              </a:solidFill>
            </a:endParaRPr>
          </a:p>
        </p:txBody>
      </p:sp>
    </p:spTree>
    <p:extLst>
      <p:ext uri="{BB962C8B-B14F-4D97-AF65-F5344CB8AC3E}">
        <p14:creationId xmlns:p14="http://schemas.microsoft.com/office/powerpoint/2010/main" val="285216534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098"/>
          <p:cNvSpPr>
            <a:spLocks noGrp="1" noChangeArrowheads="1"/>
          </p:cNvSpPr>
          <p:nvPr>
            <p:ph type="title"/>
          </p:nvPr>
        </p:nvSpPr>
        <p:spPr/>
        <p:txBody>
          <a:bodyPr/>
          <a:lstStyle/>
          <a:p>
            <a:pPr eaLnBrk="1" hangingPunct="1"/>
            <a:r>
              <a:rPr lang="en-US" smtClean="0"/>
              <a:t>Black Box Testing</a:t>
            </a:r>
          </a:p>
        </p:txBody>
      </p:sp>
      <p:sp>
        <p:nvSpPr>
          <p:cNvPr id="40964" name="Rectangle 4099"/>
          <p:cNvSpPr>
            <a:spLocks noGrp="1" noChangeArrowheads="1"/>
          </p:cNvSpPr>
          <p:nvPr>
            <p:ph idx="1"/>
          </p:nvPr>
        </p:nvSpPr>
        <p:spPr>
          <a:xfrm>
            <a:off x="519910" y="1066800"/>
            <a:ext cx="5829300" cy="3600450"/>
          </a:xfrm>
        </p:spPr>
        <p:txBody>
          <a:bodyPr/>
          <a:lstStyle/>
          <a:p>
            <a:pPr eaLnBrk="1" hangingPunct="1"/>
            <a:endParaRPr lang="en-US" smtClean="0"/>
          </a:p>
          <a:p>
            <a:pPr eaLnBrk="1" hangingPunct="1">
              <a:buFont typeface="Wingdings" panose="05000000000000000000" pitchFamily="2" charset="2"/>
              <a:buNone/>
            </a:pPr>
            <a:r>
              <a:rPr lang="en-US" smtClean="0"/>
              <a:t>Attempts to find errors in the following categories</a:t>
            </a:r>
            <a:endParaRPr lang="en-US" b="0" smtClean="0"/>
          </a:p>
          <a:p>
            <a:pPr lvl="1" eaLnBrk="1" hangingPunct="1">
              <a:lnSpc>
                <a:spcPct val="125000"/>
              </a:lnSpc>
            </a:pPr>
            <a:r>
              <a:rPr lang="en-US" smtClean="0"/>
              <a:t>Incorrect or missing functions</a:t>
            </a:r>
          </a:p>
          <a:p>
            <a:pPr lvl="1" eaLnBrk="1" hangingPunct="1">
              <a:lnSpc>
                <a:spcPct val="125000"/>
              </a:lnSpc>
            </a:pPr>
            <a:r>
              <a:rPr lang="en-US" smtClean="0"/>
              <a:t>Interface errors</a:t>
            </a:r>
          </a:p>
          <a:p>
            <a:pPr lvl="1" eaLnBrk="1" hangingPunct="1">
              <a:lnSpc>
                <a:spcPct val="125000"/>
              </a:lnSpc>
            </a:pPr>
            <a:r>
              <a:rPr lang="en-US" smtClean="0"/>
              <a:t>Errors in data structures or external data base access</a:t>
            </a:r>
          </a:p>
          <a:p>
            <a:pPr lvl="1" eaLnBrk="1" hangingPunct="1">
              <a:lnSpc>
                <a:spcPct val="125000"/>
              </a:lnSpc>
            </a:pPr>
            <a:r>
              <a:rPr lang="en-US" smtClean="0"/>
              <a:t>Behavioral or performance errors</a:t>
            </a:r>
          </a:p>
          <a:p>
            <a:pPr lvl="1" eaLnBrk="1" hangingPunct="1">
              <a:lnSpc>
                <a:spcPct val="125000"/>
              </a:lnSpc>
            </a:pPr>
            <a:r>
              <a:rPr lang="en-US" smtClean="0"/>
              <a:t>Initialization and termination errors</a:t>
            </a:r>
          </a:p>
          <a:p>
            <a:pPr eaLnBrk="1" hangingPunct="1"/>
            <a:endParaRPr lang="en-US" smtClean="0"/>
          </a:p>
        </p:txBody>
      </p:sp>
      <p:sp>
        <p:nvSpPr>
          <p:cNvPr id="40962"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B1665CB3-94D6-44D4-A7A1-A5BE173DEF15}" type="slidenum">
              <a:rPr lang="en-US" altLang="en-US" sz="750">
                <a:solidFill>
                  <a:srgbClr val="5F5F5F"/>
                </a:solidFill>
              </a:rPr>
              <a:pPr>
                <a:spcBef>
                  <a:spcPct val="0"/>
                </a:spcBef>
                <a:buSzTx/>
                <a:buFontTx/>
                <a:buNone/>
              </a:pPr>
              <a:t>61</a:t>
            </a:fld>
            <a:endParaRPr lang="en-US" altLang="en-US" sz="750">
              <a:solidFill>
                <a:srgbClr val="5F5F5F"/>
              </a:solidFill>
            </a:endParaRPr>
          </a:p>
        </p:txBody>
      </p:sp>
    </p:spTree>
    <p:extLst>
      <p:ext uri="{BB962C8B-B14F-4D97-AF65-F5344CB8AC3E}">
        <p14:creationId xmlns:p14="http://schemas.microsoft.com/office/powerpoint/2010/main" val="180041276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Black Box </a:t>
            </a:r>
            <a:r>
              <a:rPr lang="en-US" smtClean="0"/>
              <a:t>Testing Techniques</a:t>
            </a:r>
            <a:endParaRPr lang="en-US"/>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b="0" smtClean="0"/>
              <a:t>Equivalence </a:t>
            </a:r>
            <a:r>
              <a:rPr lang="en-US" b="0"/>
              <a:t>Class partitioning method </a:t>
            </a:r>
            <a:endParaRPr lang="en-US" b="0" smtClean="0"/>
          </a:p>
          <a:p>
            <a:pPr marL="342900" indent="-342900">
              <a:buFont typeface="Wingdings" panose="05000000000000000000" pitchFamily="2" charset="2"/>
              <a:buChar char="§"/>
            </a:pPr>
            <a:r>
              <a:rPr lang="en-US" b="0" smtClean="0"/>
              <a:t>Boundary </a:t>
            </a:r>
            <a:r>
              <a:rPr lang="en-US" b="0"/>
              <a:t>value analysis </a:t>
            </a:r>
            <a:endParaRPr lang="en-US" b="0" smtClean="0"/>
          </a:p>
          <a:p>
            <a:pPr marL="342900" indent="-342900">
              <a:buFont typeface="Wingdings" panose="05000000000000000000" pitchFamily="2" charset="2"/>
              <a:buChar char="§"/>
            </a:pPr>
            <a:r>
              <a:rPr lang="en-US" b="0" smtClean="0"/>
              <a:t>Decision </a:t>
            </a:r>
            <a:r>
              <a:rPr lang="en-US" b="0"/>
              <a:t>Tables </a:t>
            </a:r>
            <a:endParaRPr lang="en-US" b="0" smtClean="0"/>
          </a:p>
          <a:p>
            <a:pPr marL="342900" indent="-342900">
              <a:buFont typeface="Wingdings" panose="05000000000000000000" pitchFamily="2" charset="2"/>
              <a:buChar char="§"/>
            </a:pPr>
            <a:r>
              <a:rPr lang="en-US" b="0" smtClean="0"/>
              <a:t>State </a:t>
            </a:r>
            <a:r>
              <a:rPr lang="en-US" b="0"/>
              <a:t>transition testing </a:t>
            </a:r>
            <a:endParaRPr lang="en-US" b="0" smtClean="0"/>
          </a:p>
          <a:p>
            <a:pPr marL="342900" indent="-342900">
              <a:buFont typeface="Wingdings" panose="05000000000000000000" pitchFamily="2" charset="2"/>
              <a:buChar char="§"/>
            </a:pPr>
            <a:r>
              <a:rPr lang="en-US" b="0" smtClean="0"/>
              <a:t>Use </a:t>
            </a:r>
            <a:r>
              <a:rPr lang="en-US" b="0"/>
              <a:t>case based </a:t>
            </a:r>
            <a:r>
              <a:rPr lang="en-US" b="0" smtClean="0"/>
              <a:t>testing</a:t>
            </a:r>
          </a:p>
          <a:p>
            <a:pPr marL="342900" indent="-342900">
              <a:buFont typeface="Wingdings" panose="05000000000000000000" pitchFamily="2" charset="2"/>
              <a:buChar char="§"/>
            </a:pPr>
            <a:r>
              <a:rPr lang="en-US" b="0" smtClean="0"/>
              <a:t>Error </a:t>
            </a:r>
            <a:r>
              <a:rPr lang="en-US" b="0"/>
              <a:t>guessing </a:t>
            </a:r>
          </a:p>
        </p:txBody>
      </p:sp>
    </p:spTree>
    <p:extLst>
      <p:ext uri="{BB962C8B-B14F-4D97-AF65-F5344CB8AC3E}">
        <p14:creationId xmlns:p14="http://schemas.microsoft.com/office/powerpoint/2010/main" val="36443425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WHITE BOX TESTING</a:t>
            </a:r>
          </a:p>
        </p:txBody>
      </p:sp>
      <p:sp>
        <p:nvSpPr>
          <p:cNvPr id="41987" name="Content Placeholder 2"/>
          <p:cNvSpPr>
            <a:spLocks noGrp="1"/>
          </p:cNvSpPr>
          <p:nvPr>
            <p:ph idx="1"/>
          </p:nvPr>
        </p:nvSpPr>
        <p:spPr/>
        <p:txBody>
          <a:bodyPr/>
          <a:lstStyle/>
          <a:p>
            <a:pPr marL="285750" indent="-285750" eaLnBrk="1" hangingPunct="1">
              <a:lnSpc>
                <a:spcPct val="150000"/>
              </a:lnSpc>
              <a:buFont typeface="Wingdings" panose="05000000000000000000" pitchFamily="2" charset="2"/>
              <a:buChar char="§"/>
            </a:pPr>
            <a:r>
              <a:rPr lang="en-US" sz="1800" b="0" smtClean="0">
                <a:latin typeface="+mn-lt"/>
              </a:rPr>
              <a:t>Testing the internal logic of the module with respect to the detailed design produced as per the specification</a:t>
            </a:r>
          </a:p>
          <a:p>
            <a:pPr marL="285750" indent="-285750" eaLnBrk="1" hangingPunct="1">
              <a:lnSpc>
                <a:spcPct val="150000"/>
              </a:lnSpc>
              <a:buFont typeface="Wingdings" panose="05000000000000000000" pitchFamily="2" charset="2"/>
              <a:buChar char="§"/>
            </a:pPr>
            <a:r>
              <a:rPr lang="en-US" sz="1800" b="0" smtClean="0">
                <a:latin typeface="+mn-lt"/>
              </a:rPr>
              <a:t>Able to identify the defects at the early phase of life cycle</a:t>
            </a:r>
          </a:p>
          <a:p>
            <a:pPr marL="285750" indent="-285750">
              <a:lnSpc>
                <a:spcPct val="150000"/>
              </a:lnSpc>
              <a:buFont typeface="Wingdings" panose="05000000000000000000" pitchFamily="2" charset="2"/>
              <a:buChar char="§"/>
            </a:pPr>
            <a:r>
              <a:rPr lang="en-US" sz="1800" b="0"/>
              <a:t>White Box Testing is a software testing method in which the internal structure/ design is known to the tester. </a:t>
            </a:r>
            <a:endParaRPr lang="en-US" sz="1800" b="0" smtClean="0"/>
          </a:p>
          <a:p>
            <a:pPr marL="285750" indent="-285750">
              <a:lnSpc>
                <a:spcPct val="150000"/>
              </a:lnSpc>
              <a:buFont typeface="Wingdings" panose="05000000000000000000" pitchFamily="2" charset="2"/>
              <a:buChar char="§"/>
            </a:pPr>
            <a:r>
              <a:rPr lang="en-US" sz="1800" b="0" smtClean="0"/>
              <a:t>The </a:t>
            </a:r>
            <a:r>
              <a:rPr lang="en-US" sz="1800" b="0"/>
              <a:t>main aim of White Box testing is to check on how System is performing based on the code</a:t>
            </a:r>
            <a:r>
              <a:rPr lang="en-US" sz="1800" b="0" smtClean="0"/>
              <a:t>.</a:t>
            </a:r>
          </a:p>
          <a:p>
            <a:pPr marL="285750" indent="-285750">
              <a:lnSpc>
                <a:spcPct val="150000"/>
              </a:lnSpc>
              <a:buFont typeface="Wingdings" panose="05000000000000000000" pitchFamily="2" charset="2"/>
              <a:buChar char="§"/>
            </a:pPr>
            <a:r>
              <a:rPr lang="en-US" sz="1800" b="0" smtClean="0"/>
              <a:t>It </a:t>
            </a:r>
            <a:r>
              <a:rPr lang="en-US" sz="1800" b="0"/>
              <a:t>is mainly performed by the Developers or White Box Testers who has knowledge on the programming. </a:t>
            </a:r>
            <a:endParaRPr lang="en-US" sz="1800" b="0" smtClean="0">
              <a:latin typeface="+mn-lt"/>
            </a:endParaRPr>
          </a:p>
          <a:p>
            <a:pPr eaLnBrk="1" hangingPunct="1">
              <a:lnSpc>
                <a:spcPct val="150000"/>
              </a:lnSpc>
            </a:pPr>
            <a:endParaRPr lang="en-US" sz="1800" smtClean="0"/>
          </a:p>
          <a:p>
            <a:pPr eaLnBrk="1" hangingPunct="1"/>
            <a:endParaRPr lang="en-US" sz="1800" smtClean="0">
              <a:latin typeface="+mn-lt"/>
            </a:endParaRPr>
          </a:p>
        </p:txBody>
      </p:sp>
    </p:spTree>
    <p:extLst>
      <p:ext uri="{BB962C8B-B14F-4D97-AF65-F5344CB8AC3E}">
        <p14:creationId xmlns:p14="http://schemas.microsoft.com/office/powerpoint/2010/main" val="2037391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WHITE BOX TESTING</a:t>
            </a:r>
          </a:p>
        </p:txBody>
      </p:sp>
      <p:sp>
        <p:nvSpPr>
          <p:cNvPr id="3" name="Text Placeholder 2"/>
          <p:cNvSpPr>
            <a:spLocks noGrp="1"/>
          </p:cNvSpPr>
          <p:nvPr>
            <p:ph type="body" sz="quarter" idx="11"/>
          </p:nvPr>
        </p:nvSpPr>
        <p:spPr/>
        <p:txBody>
          <a:bodyPr/>
          <a:lstStyle/>
          <a:p>
            <a:pPr>
              <a:lnSpc>
                <a:spcPct val="150000"/>
              </a:lnSpc>
            </a:pPr>
            <a:r>
              <a:rPr lang="en-US" sz="1800" b="0"/>
              <a:t>Demonstrates / tests</a:t>
            </a:r>
          </a:p>
          <a:p>
            <a:pPr lvl="1">
              <a:lnSpc>
                <a:spcPct val="150000"/>
              </a:lnSpc>
            </a:pPr>
            <a:r>
              <a:rPr lang="en-US" sz="1800"/>
              <a:t>Against the coding standards</a:t>
            </a:r>
          </a:p>
          <a:p>
            <a:pPr lvl="1">
              <a:lnSpc>
                <a:spcPct val="150000"/>
              </a:lnSpc>
            </a:pPr>
            <a:r>
              <a:rPr lang="en-US" sz="1800"/>
              <a:t>Structure of the program</a:t>
            </a:r>
          </a:p>
          <a:p>
            <a:pPr lvl="1">
              <a:lnSpc>
                <a:spcPct val="150000"/>
              </a:lnSpc>
            </a:pPr>
            <a:r>
              <a:rPr lang="en-US" sz="1800"/>
              <a:t>Unreachable code</a:t>
            </a:r>
          </a:p>
          <a:p>
            <a:pPr lvl="1">
              <a:lnSpc>
                <a:spcPct val="150000"/>
              </a:lnSpc>
            </a:pPr>
            <a:r>
              <a:rPr lang="en-US" sz="1800"/>
              <a:t>Memory leakage etc..</a:t>
            </a:r>
            <a:endParaRPr lang="en-US"/>
          </a:p>
        </p:txBody>
      </p:sp>
    </p:spTree>
    <p:extLst>
      <p:ext uri="{BB962C8B-B14F-4D97-AF65-F5344CB8AC3E}">
        <p14:creationId xmlns:p14="http://schemas.microsoft.com/office/powerpoint/2010/main" val="501470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White Box -testing techniques </a:t>
            </a:r>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smtClean="0"/>
              <a:t>Statement </a:t>
            </a:r>
            <a:r>
              <a:rPr lang="en-US"/>
              <a:t>coverage </a:t>
            </a:r>
            <a:endParaRPr lang="en-US" smtClean="0"/>
          </a:p>
          <a:p>
            <a:pPr marL="342900" indent="-342900">
              <a:buFont typeface="Wingdings" panose="05000000000000000000" pitchFamily="2" charset="2"/>
              <a:buChar char="§"/>
            </a:pPr>
            <a:r>
              <a:rPr lang="en-US" smtClean="0"/>
              <a:t>Decision </a:t>
            </a:r>
            <a:r>
              <a:rPr lang="en-US"/>
              <a:t>coverage </a:t>
            </a:r>
            <a:endParaRPr lang="en-US" smtClean="0"/>
          </a:p>
          <a:p>
            <a:pPr marL="342900" indent="-342900">
              <a:buFont typeface="Wingdings" panose="05000000000000000000" pitchFamily="2" charset="2"/>
              <a:buChar char="§"/>
            </a:pPr>
            <a:r>
              <a:rPr lang="en-US" smtClean="0"/>
              <a:t>Condition </a:t>
            </a:r>
            <a:r>
              <a:rPr lang="en-US"/>
              <a:t>Coverage</a:t>
            </a:r>
          </a:p>
        </p:txBody>
      </p:sp>
    </p:spTree>
    <p:extLst>
      <p:ext uri="{BB962C8B-B14F-4D97-AF65-F5344CB8AC3E}">
        <p14:creationId xmlns:p14="http://schemas.microsoft.com/office/powerpoint/2010/main" val="20528538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993649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532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Participants In Testing</a:t>
            </a:r>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smtClean="0"/>
              <a:t>Customer</a:t>
            </a:r>
            <a:endParaRPr lang="en-US" sz="1800" b="0"/>
          </a:p>
          <a:p>
            <a:pPr marL="285750" indent="-285750">
              <a:buFont typeface="Wingdings" panose="05000000000000000000" pitchFamily="2" charset="2"/>
              <a:buChar char="§"/>
            </a:pPr>
            <a:r>
              <a:rPr lang="en-US" sz="1800" b="0" smtClean="0"/>
              <a:t>User </a:t>
            </a:r>
            <a:endParaRPr lang="en-US" sz="1800" b="0"/>
          </a:p>
          <a:p>
            <a:pPr marL="285750" indent="-285750">
              <a:buFont typeface="Wingdings" panose="05000000000000000000" pitchFamily="2" charset="2"/>
              <a:buChar char="§"/>
            </a:pPr>
            <a:r>
              <a:rPr lang="en-US" sz="1800" b="0" smtClean="0"/>
              <a:t>Developer</a:t>
            </a:r>
          </a:p>
          <a:p>
            <a:pPr marL="285750" indent="-285750">
              <a:buFont typeface="Wingdings" panose="05000000000000000000" pitchFamily="2" charset="2"/>
              <a:buChar char="§"/>
            </a:pPr>
            <a:r>
              <a:rPr lang="en-US" sz="1800" b="0" smtClean="0"/>
              <a:t>Tester</a:t>
            </a:r>
            <a:endParaRPr lang="en-US" sz="1800" b="0"/>
          </a:p>
          <a:p>
            <a:pPr marL="285750" indent="-285750">
              <a:buFont typeface="Wingdings" panose="05000000000000000000" pitchFamily="2" charset="2"/>
              <a:buChar char="§"/>
            </a:pPr>
            <a:r>
              <a:rPr lang="en-US" sz="1800" b="0" smtClean="0"/>
              <a:t>Auditor</a:t>
            </a:r>
            <a:endParaRPr lang="en-US" sz="1800" b="0"/>
          </a:p>
        </p:txBody>
      </p:sp>
    </p:spTree>
    <p:extLst>
      <p:ext uri="{BB962C8B-B14F-4D97-AF65-F5344CB8AC3E}">
        <p14:creationId xmlns:p14="http://schemas.microsoft.com/office/powerpoint/2010/main" val="1641431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Common problems in the software development process </a:t>
            </a:r>
          </a:p>
        </p:txBody>
      </p:sp>
      <p:sp>
        <p:nvSpPr>
          <p:cNvPr id="3" name="Text Placeholder 2"/>
          <p:cNvSpPr>
            <a:spLocks noGrp="1"/>
          </p:cNvSpPr>
          <p:nvPr>
            <p:ph type="body" sz="quarter" idx="11"/>
          </p:nvPr>
        </p:nvSpPr>
        <p:spPr>
          <a:xfrm>
            <a:off x="190548" y="1447800"/>
            <a:ext cx="8716518" cy="4992624"/>
          </a:xfrm>
        </p:spPr>
        <p:txBody>
          <a:bodyPr/>
          <a:lstStyle/>
          <a:p>
            <a:pPr marL="285750" indent="-285750">
              <a:buFont typeface="Wingdings" panose="05000000000000000000" pitchFamily="2" charset="2"/>
              <a:buChar char="§"/>
            </a:pPr>
            <a:r>
              <a:rPr lang="en-US" sz="1800" b="0"/>
              <a:t>Poor Requirements – unclear, incomplete, too general </a:t>
            </a:r>
            <a:endParaRPr lang="en-US" sz="1800" b="0" smtClean="0"/>
          </a:p>
          <a:p>
            <a:pPr marL="285750" indent="-285750">
              <a:buFont typeface="Wingdings" panose="05000000000000000000" pitchFamily="2" charset="2"/>
              <a:buChar char="§"/>
            </a:pPr>
            <a:r>
              <a:rPr lang="en-US" sz="1800" b="0" smtClean="0"/>
              <a:t>Unrealistic </a:t>
            </a:r>
            <a:r>
              <a:rPr lang="en-US" sz="1800" b="0"/>
              <a:t>Schedule – If too much work is crammed in too little time, problems are inevitable</a:t>
            </a:r>
            <a:r>
              <a:rPr lang="en-US" sz="1800" b="0" smtClean="0"/>
              <a:t>.</a:t>
            </a:r>
          </a:p>
          <a:p>
            <a:pPr marL="285750" indent="-285750">
              <a:buFont typeface="Wingdings" panose="05000000000000000000" pitchFamily="2" charset="2"/>
              <a:buChar char="§"/>
            </a:pPr>
            <a:r>
              <a:rPr lang="en-US" sz="1800" b="0" smtClean="0"/>
              <a:t>Inadequate </a:t>
            </a:r>
            <a:r>
              <a:rPr lang="en-US" sz="1800" b="0"/>
              <a:t>testing – No one will know whether or not the program is any good till the customer complains or system crashes</a:t>
            </a:r>
            <a:r>
              <a:rPr lang="en-US" sz="1800" b="0" smtClean="0"/>
              <a:t>.</a:t>
            </a:r>
          </a:p>
          <a:p>
            <a:pPr marL="285750" indent="-285750">
              <a:buFont typeface="Wingdings" panose="05000000000000000000" pitchFamily="2" charset="2"/>
              <a:buChar char="§"/>
            </a:pPr>
            <a:r>
              <a:rPr lang="en-US" sz="1800" b="0" smtClean="0"/>
              <a:t>Features </a:t>
            </a:r>
            <a:r>
              <a:rPr lang="en-US" sz="1800" b="0"/>
              <a:t>–A request to pile on new features after development is underway; extremely common</a:t>
            </a:r>
            <a:r>
              <a:rPr lang="en-US" sz="1800" b="0" smtClean="0"/>
              <a:t>.</a:t>
            </a:r>
          </a:p>
          <a:p>
            <a:pPr marL="285750" indent="-285750">
              <a:buFont typeface="Wingdings" panose="05000000000000000000" pitchFamily="2" charset="2"/>
              <a:buChar char="§"/>
            </a:pPr>
            <a:r>
              <a:rPr lang="en-US" sz="1800" b="0" smtClean="0"/>
              <a:t>Miscommunications </a:t>
            </a:r>
            <a:r>
              <a:rPr lang="en-US" sz="1800" b="0"/>
              <a:t>– If developers don’t know what’s needed or customers have erroneous expectations, problems are guaranteed</a:t>
            </a:r>
          </a:p>
          <a:p>
            <a:endParaRPr lang="en-US"/>
          </a:p>
        </p:txBody>
      </p:sp>
    </p:spTree>
    <p:extLst>
      <p:ext uri="{BB962C8B-B14F-4D97-AF65-F5344CB8AC3E}">
        <p14:creationId xmlns:p14="http://schemas.microsoft.com/office/powerpoint/2010/main" val="3977887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a:t>Best Practices in Testing</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Test Planning</a:t>
            </a:r>
          </a:p>
          <a:p>
            <a:pPr marL="285750" indent="-285750">
              <a:buFont typeface="Wingdings" panose="05000000000000000000" pitchFamily="2" charset="2"/>
              <a:buChar char="§"/>
            </a:pPr>
            <a:r>
              <a:rPr lang="en-US" sz="1800" b="0" smtClean="0"/>
              <a:t>Code </a:t>
            </a:r>
            <a:r>
              <a:rPr lang="en-US" sz="1800" b="0"/>
              <a:t>Testability</a:t>
            </a:r>
          </a:p>
          <a:p>
            <a:pPr marL="285750" indent="-285750">
              <a:buFont typeface="Wingdings" panose="05000000000000000000" pitchFamily="2" charset="2"/>
              <a:buChar char="§"/>
            </a:pPr>
            <a:r>
              <a:rPr lang="en-US" sz="1800" b="0" smtClean="0"/>
              <a:t>Test </a:t>
            </a:r>
            <a:r>
              <a:rPr lang="en-US" sz="1800" b="0"/>
              <a:t>often</a:t>
            </a:r>
          </a:p>
          <a:p>
            <a:pPr marL="285750" indent="-285750">
              <a:buFont typeface="Wingdings" panose="05000000000000000000" pitchFamily="2" charset="2"/>
              <a:buChar char="§"/>
            </a:pPr>
            <a:r>
              <a:rPr lang="en-US" sz="1800" b="0" smtClean="0"/>
              <a:t>Test </a:t>
            </a:r>
            <a:r>
              <a:rPr lang="en-US" sz="1800" b="0"/>
              <a:t>early</a:t>
            </a:r>
          </a:p>
          <a:p>
            <a:pPr marL="285750" indent="-285750">
              <a:buFont typeface="Wingdings" panose="05000000000000000000" pitchFamily="2" charset="2"/>
              <a:buChar char="§"/>
            </a:pPr>
            <a:r>
              <a:rPr lang="en-US" sz="1800" b="0" smtClean="0"/>
              <a:t>Measure </a:t>
            </a:r>
            <a:r>
              <a:rPr lang="en-US" sz="1800" b="0"/>
              <a:t>test costs, coverage, results and effectiveness.</a:t>
            </a:r>
          </a:p>
          <a:p>
            <a:pPr marL="285750" indent="-285750">
              <a:buFont typeface="Wingdings" panose="05000000000000000000" pitchFamily="2" charset="2"/>
              <a:buChar char="§"/>
            </a:pPr>
            <a:r>
              <a:rPr lang="en-US" sz="1800" b="0" smtClean="0"/>
              <a:t>Negative </a:t>
            </a:r>
            <a:r>
              <a:rPr lang="en-US" sz="1800" b="0"/>
              <a:t>Testing: Needs Kick the wall approach</a:t>
            </a:r>
          </a:p>
          <a:p>
            <a:endParaRPr lang="en-US"/>
          </a:p>
        </p:txBody>
      </p:sp>
    </p:spTree>
    <p:extLst>
      <p:ext uri="{BB962C8B-B14F-4D97-AF65-F5344CB8AC3E}">
        <p14:creationId xmlns:p14="http://schemas.microsoft.com/office/powerpoint/2010/main" val="688566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14494</TotalTime>
  <Words>3740</Words>
  <Application>Microsoft Office PowerPoint</Application>
  <PresentationFormat>On-screen Show (4:3)</PresentationFormat>
  <Paragraphs>560</Paragraphs>
  <Slides>67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Arial Black</vt:lpstr>
      <vt:lpstr>Calibri</vt:lpstr>
      <vt:lpstr>Impact</vt:lpstr>
      <vt:lpstr>Papyrus</vt:lpstr>
      <vt:lpstr>Tahoma</vt:lpstr>
      <vt:lpstr>Times</vt:lpstr>
      <vt:lpstr>Times New Roman</vt:lpstr>
      <vt:lpstr>Wingdings</vt:lpstr>
      <vt:lpstr>Global</vt:lpstr>
      <vt:lpstr>Testing Fundamentals</vt:lpstr>
      <vt:lpstr>Version Control and Revision History</vt:lpstr>
      <vt:lpstr>Iconic Representations.......</vt:lpstr>
      <vt:lpstr>PowerPoint Presentation</vt:lpstr>
      <vt:lpstr> Why is Testing necessary? </vt:lpstr>
      <vt:lpstr>PowerPoint Presentation</vt:lpstr>
      <vt:lpstr>PowerPoint Presentation</vt:lpstr>
      <vt:lpstr>PowerPoint Presentation</vt:lpstr>
      <vt:lpstr>PowerPoint Presentation</vt:lpstr>
      <vt:lpstr>7 Testing Principles</vt:lpstr>
      <vt:lpstr>PowerPoint Presentation</vt:lpstr>
      <vt:lpstr>PowerPoint Presentation</vt:lpstr>
      <vt:lpstr>PowerPoint Presentation</vt:lpstr>
      <vt:lpstr>PowerPoint Presentation</vt:lpstr>
      <vt:lpstr>PowerPoint Presentation</vt:lpstr>
      <vt:lpstr>Software Testing Life Cycle</vt:lpstr>
      <vt:lpstr>Software Testing Life Cycle</vt:lpstr>
      <vt:lpstr>Software Testing Life Cycle</vt:lpstr>
      <vt:lpstr>PowerPoint Presentation</vt:lpstr>
      <vt:lpstr>PowerPoint Presentation</vt:lpstr>
      <vt:lpstr>PowerPoint Presentation</vt:lpstr>
      <vt:lpstr>PowerPoint Presentation</vt:lpstr>
      <vt:lpstr>PowerPoint Presentation</vt:lpstr>
      <vt:lpstr>VERIFICATION</vt:lpstr>
      <vt:lpstr>Verification</vt:lpstr>
      <vt:lpstr>PowerPoint Presentation</vt:lpstr>
      <vt:lpstr>Objectives of Reviews:</vt:lpstr>
      <vt:lpstr>Categories of Review</vt:lpstr>
      <vt:lpstr>Roles &amp; Responsibilities</vt:lpstr>
      <vt:lpstr>PowerPoint Presentation</vt:lpstr>
      <vt:lpstr>PowerPoint Presentation</vt:lpstr>
      <vt:lpstr>PowerPoint Presentation</vt:lpstr>
      <vt:lpstr>PowerPoint Presentation</vt:lpstr>
      <vt:lpstr>Types of Formal Review</vt:lpstr>
      <vt:lpstr>  </vt:lpstr>
      <vt:lpstr>PowerPoint Presentation</vt:lpstr>
      <vt:lpstr>Validation</vt:lpstr>
      <vt:lpstr>PowerPoint Presentation</vt:lpstr>
      <vt:lpstr>TEST LEVELS</vt:lpstr>
      <vt:lpstr>TEST LEVELS</vt:lpstr>
      <vt:lpstr>Unit Testing</vt:lpstr>
      <vt:lpstr>Integration testing </vt:lpstr>
      <vt:lpstr>PowerPoint Presentation</vt:lpstr>
      <vt:lpstr>Disadvantages</vt:lpstr>
      <vt:lpstr>Incremental Testing</vt:lpstr>
      <vt:lpstr>Categories under Incremental</vt:lpstr>
      <vt:lpstr>Top-down Integration</vt:lpstr>
      <vt:lpstr>Bottom-Up Integration</vt:lpstr>
      <vt:lpstr>PowerPoint Presentation</vt:lpstr>
      <vt:lpstr> System Testing </vt:lpstr>
      <vt:lpstr>PowerPoint Presentation</vt:lpstr>
      <vt:lpstr>PowerPoint Presentation</vt:lpstr>
      <vt:lpstr>PowerPoint Presentation</vt:lpstr>
      <vt:lpstr>PowerPoint Presentation</vt:lpstr>
      <vt:lpstr>PowerPoint Presentation</vt:lpstr>
      <vt:lpstr>PowerPoint Presentation</vt:lpstr>
      <vt:lpstr>User Acceptance Testing</vt:lpstr>
      <vt:lpstr>software testing techniques </vt:lpstr>
      <vt:lpstr>PowerPoint Presentation</vt:lpstr>
      <vt:lpstr>BLACK BOX TESTING</vt:lpstr>
      <vt:lpstr>Black Box Testing</vt:lpstr>
      <vt:lpstr>PowerPoint Presentation</vt:lpstr>
      <vt:lpstr>WHITE BOX TESTING</vt:lpstr>
      <vt:lpstr>PowerPoint Presentation</vt:lpstr>
      <vt:lpstr>PowerPoint Presentation</vt:lpstr>
      <vt:lpstr>Queries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1294</cp:revision>
  <dcterms:created xsi:type="dcterms:W3CDTF">2002-09-04T12:32:15Z</dcterms:created>
  <dcterms:modified xsi:type="dcterms:W3CDTF">2019-04-12T09:15:24Z</dcterms:modified>
</cp:coreProperties>
</file>