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52"/>
  </p:notesMasterIdLst>
  <p:sldIdLst>
    <p:sldId id="340" r:id="rId2"/>
    <p:sldId id="367" r:id="rId3"/>
    <p:sldId id="368" r:id="rId4"/>
    <p:sldId id="390" r:id="rId5"/>
    <p:sldId id="370" r:id="rId6"/>
    <p:sldId id="371" r:id="rId7"/>
    <p:sldId id="373" r:id="rId8"/>
    <p:sldId id="374" r:id="rId9"/>
    <p:sldId id="375" r:id="rId10"/>
    <p:sldId id="376" r:id="rId11"/>
    <p:sldId id="377" r:id="rId12"/>
    <p:sldId id="378" r:id="rId13"/>
    <p:sldId id="379" r:id="rId14"/>
    <p:sldId id="380" r:id="rId15"/>
    <p:sldId id="381" r:id="rId16"/>
    <p:sldId id="382" r:id="rId17"/>
    <p:sldId id="383" r:id="rId18"/>
    <p:sldId id="384" r:id="rId19"/>
    <p:sldId id="385" r:id="rId20"/>
    <p:sldId id="386" r:id="rId21"/>
    <p:sldId id="387" r:id="rId22"/>
    <p:sldId id="388" r:id="rId23"/>
    <p:sldId id="341" r:id="rId24"/>
    <p:sldId id="343" r:id="rId25"/>
    <p:sldId id="344" r:id="rId26"/>
    <p:sldId id="396" r:id="rId27"/>
    <p:sldId id="345" r:id="rId28"/>
    <p:sldId id="346" r:id="rId29"/>
    <p:sldId id="347" r:id="rId30"/>
    <p:sldId id="348" r:id="rId31"/>
    <p:sldId id="349" r:id="rId32"/>
    <p:sldId id="350" r:id="rId33"/>
    <p:sldId id="351" r:id="rId34"/>
    <p:sldId id="353" r:id="rId35"/>
    <p:sldId id="354" r:id="rId36"/>
    <p:sldId id="366" r:id="rId37"/>
    <p:sldId id="359" r:id="rId38"/>
    <p:sldId id="360" r:id="rId39"/>
    <p:sldId id="361" r:id="rId40"/>
    <p:sldId id="398" r:id="rId41"/>
    <p:sldId id="399" r:id="rId42"/>
    <p:sldId id="400" r:id="rId43"/>
    <p:sldId id="401" r:id="rId44"/>
    <p:sldId id="364" r:id="rId45"/>
    <p:sldId id="365" r:id="rId46"/>
    <p:sldId id="355" r:id="rId47"/>
    <p:sldId id="356" r:id="rId48"/>
    <p:sldId id="357" r:id="rId49"/>
    <p:sldId id="339" r:id="rId50"/>
    <p:sldId id="259"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482" userDrawn="1">
          <p15:clr>
            <a:srgbClr val="A4A3A4"/>
          </p15:clr>
        </p15:guide>
        <p15:guide id="2" orient="horz" pos="3863" userDrawn="1">
          <p15:clr>
            <a:srgbClr val="A4A3A4"/>
          </p15:clr>
        </p15:guide>
        <p15:guide id="3" orient="horz" pos="714" userDrawn="1">
          <p15:clr>
            <a:srgbClr val="A4A3A4"/>
          </p15:clr>
        </p15:guide>
        <p15:guide id="4" pos="1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showGuides="1">
      <p:cViewPr varScale="1">
        <p:scale>
          <a:sx n="74" d="100"/>
          <a:sy n="74" d="100"/>
        </p:scale>
        <p:origin x="414" y="72"/>
      </p:cViewPr>
      <p:guideLst>
        <p:guide pos="7482"/>
        <p:guide orient="horz" pos="3863"/>
        <p:guide orient="horz" pos="714"/>
        <p:guide pos="15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8BAB5F-8F2E-4436-9AC6-EC770D2C7F0F}" type="datetimeFigureOut">
              <a:rPr lang="en-US" smtClean="0"/>
              <a:t>7/2/2018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6177AF-68BC-41E2-921F-92C8F10FEBE4}" type="slidenum">
              <a:rPr lang="en-US" smtClean="0"/>
              <a:t>‹#›</a:t>
            </a:fld>
            <a:endParaRPr lang="en-US"/>
          </a:p>
        </p:txBody>
      </p:sp>
    </p:spTree>
    <p:extLst>
      <p:ext uri="{BB962C8B-B14F-4D97-AF65-F5344CB8AC3E}">
        <p14:creationId xmlns:p14="http://schemas.microsoft.com/office/powerpoint/2010/main" val="1098375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a:xfrm>
            <a:off x="382588" y="685800"/>
            <a:ext cx="6096000" cy="3429000"/>
          </a:xfrm>
          <a:ln/>
        </p:spPr>
      </p:sp>
      <p:sp>
        <p:nvSpPr>
          <p:cNvPr id="5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296409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61FB7C6-6B0D-4089-B482-861C143D16F6}" type="slidenum">
              <a:rPr lang="en-US"/>
              <a:pPr>
                <a:spcBef>
                  <a:spcPct val="0"/>
                </a:spcBef>
              </a:pPr>
              <a:t>17</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spcBef>
                <a:spcPct val="0"/>
              </a:spcBef>
            </a:pPr>
            <a:endParaRPr lang="en-US" smtClean="0"/>
          </a:p>
        </p:txBody>
      </p:sp>
    </p:spTree>
    <p:extLst>
      <p:ext uri="{BB962C8B-B14F-4D97-AF65-F5344CB8AC3E}">
        <p14:creationId xmlns:p14="http://schemas.microsoft.com/office/powerpoint/2010/main" val="1455368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382588" y="685800"/>
            <a:ext cx="6096000" cy="3429000"/>
          </a:xfrm>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88161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8085C95-1B84-4C5C-9BAE-530D2FFAAE4E}" type="slidenum">
              <a:rPr lang="en-US"/>
              <a:pPr>
                <a:spcBef>
                  <a:spcPct val="0"/>
                </a:spcBef>
              </a:pPr>
              <a:t>37</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smtClean="0"/>
          </a:p>
        </p:txBody>
      </p:sp>
    </p:spTree>
    <p:extLst>
      <p:ext uri="{BB962C8B-B14F-4D97-AF65-F5344CB8AC3E}">
        <p14:creationId xmlns:p14="http://schemas.microsoft.com/office/powerpoint/2010/main" val="100253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DCBEEF5-A7FD-4215-82B0-826099CE5D52}" type="slidenum">
              <a:rPr lang="en-US"/>
              <a:pPr>
                <a:spcBef>
                  <a:spcPct val="0"/>
                </a:spcBef>
              </a:pPr>
              <a:t>47</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smtClean="0"/>
          </a:p>
        </p:txBody>
      </p:sp>
    </p:spTree>
    <p:extLst>
      <p:ext uri="{BB962C8B-B14F-4D97-AF65-F5344CB8AC3E}">
        <p14:creationId xmlns:p14="http://schemas.microsoft.com/office/powerpoint/2010/main" val="4149989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382588" y="685800"/>
            <a:ext cx="6096000" cy="3429000"/>
          </a:xfrm>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508782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952" cy="6866443"/>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5697" y="277547"/>
            <a:ext cx="1956816" cy="462770"/>
          </a:xfrm>
          <a:prstGeom prst="rect">
            <a:avLst/>
          </a:prstGeom>
        </p:spPr>
      </p:pic>
      <p:sp>
        <p:nvSpPr>
          <p:cNvPr id="2" name="Title 1"/>
          <p:cNvSpPr>
            <a:spLocks noGrp="1"/>
          </p:cNvSpPr>
          <p:nvPr>
            <p:ph type="ctrTitle"/>
          </p:nvPr>
        </p:nvSpPr>
        <p:spPr>
          <a:xfrm>
            <a:off x="5410200" y="4580574"/>
            <a:ext cx="6461613" cy="1335024"/>
          </a:xfrm>
        </p:spPr>
        <p:txBody>
          <a:bodyPr rIns="0" anchor="ctr">
            <a:noAutofit/>
          </a:bodyPr>
          <a:lstStyle>
            <a:lvl1pPr algn="r">
              <a:defRPr sz="3200">
                <a:latin typeface="+mj-lt"/>
              </a:defRPr>
            </a:lvl1pPr>
          </a:lstStyle>
          <a:p>
            <a:r>
              <a:rPr lang="en-US" dirty="0"/>
              <a:t>Click to edit Master title style</a:t>
            </a:r>
          </a:p>
        </p:txBody>
      </p:sp>
      <p:sp>
        <p:nvSpPr>
          <p:cNvPr id="3" name="Subtitle 2"/>
          <p:cNvSpPr>
            <a:spLocks noGrp="1"/>
          </p:cNvSpPr>
          <p:nvPr>
            <p:ph type="subTitle" idx="1"/>
          </p:nvPr>
        </p:nvSpPr>
        <p:spPr>
          <a:xfrm>
            <a:off x="5407005" y="5962651"/>
            <a:ext cx="6464808" cy="476249"/>
          </a:xfrm>
        </p:spPr>
        <p:txBody>
          <a:bodyPr rIns="0" anchor="ctr">
            <a:noAutofit/>
          </a:bodyPr>
          <a:lstStyle>
            <a:lvl1pPr marL="0" indent="0" algn="r">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595382662"/>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3"/>
            <a:ext cx="10972800" cy="4525963"/>
          </a:xfrm>
        </p:spPr>
        <p:txBody>
          <a:bodyPr/>
          <a:lstStyle/>
          <a:p>
            <a:pPr lvl="0"/>
            <a:endParaRPr lang="en-US" noProof="0" smtClean="0"/>
          </a:p>
        </p:txBody>
      </p:sp>
      <p:sp>
        <p:nvSpPr>
          <p:cNvPr id="4" name="Rectangle 4"/>
          <p:cNvSpPr>
            <a:spLocks noGrp="1" noChangeArrowheads="1"/>
          </p:cNvSpPr>
          <p:nvPr>
            <p:ph type="dt" sz="half" idx="10"/>
          </p:nvPr>
        </p:nvSpPr>
        <p:spPr>
          <a:xfrm>
            <a:off x="609600" y="6245225"/>
            <a:ext cx="2844800" cy="476250"/>
          </a:xfrm>
          <a:prstGeom prst="rect">
            <a:avLst/>
          </a:prstGeom>
        </p:spPr>
        <p:txBody>
          <a:bodyPr/>
          <a:lstStyle>
            <a:lvl1pPr eaLnBrk="1" hangingPunct="1">
              <a:defRPr/>
            </a:lvl1pPr>
          </a:lstStyle>
          <a:p>
            <a:pPr>
              <a:defRPr/>
            </a:pPr>
            <a:endParaRPr lang="en-US"/>
          </a:p>
        </p:txBody>
      </p:sp>
      <p:sp>
        <p:nvSpPr>
          <p:cNvPr id="5" name="Rectangle 5"/>
          <p:cNvSpPr>
            <a:spLocks noGrp="1" noChangeArrowheads="1"/>
          </p:cNvSpPr>
          <p:nvPr>
            <p:ph type="ftr" sz="quarter" idx="11"/>
          </p:nvPr>
        </p:nvSpPr>
        <p:spPr>
          <a:xfrm>
            <a:off x="7740652" y="6137275"/>
            <a:ext cx="4451349" cy="230188"/>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311151" y="6121400"/>
            <a:ext cx="1333500" cy="261938"/>
          </a:xfrm>
          <a:prstGeom prst="rect">
            <a:avLst/>
          </a:prstGeom>
        </p:spPr>
        <p:txBody>
          <a:bodyPr/>
          <a:lstStyle>
            <a:lvl1pPr>
              <a:defRPr smtClean="0"/>
            </a:lvl1pPr>
          </a:lstStyle>
          <a:p>
            <a:pPr>
              <a:defRPr/>
            </a:pPr>
            <a:fld id="{AD590738-A124-4F96-8BB0-90065C8DB18D}" type="slidenum">
              <a:rPr lang="en-US"/>
              <a:pPr>
                <a:defRPr/>
              </a:pPr>
              <a:t>‹#›</a:t>
            </a:fld>
            <a:endParaRPr lang="en-US"/>
          </a:p>
        </p:txBody>
      </p:sp>
    </p:spTree>
    <p:extLst>
      <p:ext uri="{BB962C8B-B14F-4D97-AF65-F5344CB8AC3E}">
        <p14:creationId xmlns:p14="http://schemas.microsoft.com/office/powerpoint/2010/main" val="2658214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15748" y="230687"/>
            <a:ext cx="9176253" cy="47029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8795" y="1599906"/>
            <a:ext cx="5390444" cy="45258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6192763" y="1599906"/>
            <a:ext cx="5390444" cy="4525863"/>
          </a:xfrm>
          <a:prstGeom prst="rect">
            <a:avLst/>
          </a:prstGeom>
        </p:spPr>
        <p:txBody>
          <a:bodyPr/>
          <a:lstStyle/>
          <a:p>
            <a:pPr lvl="0"/>
            <a:endParaRPr lang="en-US" noProof="0"/>
          </a:p>
        </p:txBody>
      </p:sp>
      <p:sp>
        <p:nvSpPr>
          <p:cNvPr id="5" name="Slide Number Placeholder 4"/>
          <p:cNvSpPr>
            <a:spLocks noGrp="1"/>
          </p:cNvSpPr>
          <p:nvPr>
            <p:ph type="sldNum" sz="quarter" idx="10"/>
          </p:nvPr>
        </p:nvSpPr>
        <p:spPr>
          <a:xfrm>
            <a:off x="9052985" y="6030913"/>
            <a:ext cx="2624667" cy="368300"/>
          </a:xfrm>
          <a:prstGeom prst="rect">
            <a:avLst/>
          </a:prstGeom>
        </p:spPr>
        <p:txBody>
          <a:bodyPr/>
          <a:lstStyle>
            <a:lvl1pPr>
              <a:defRPr smtClean="0"/>
            </a:lvl1pPr>
          </a:lstStyle>
          <a:p>
            <a:pPr>
              <a:defRPr/>
            </a:pPr>
            <a:fld id="{E9842480-2474-4543-8FC6-2D1BD3BCE041}" type="slidenum">
              <a:rPr lang="en-US" altLang="en-US"/>
              <a:pPr>
                <a:defRPr/>
              </a:pPr>
              <a:t>‹#›</a:t>
            </a:fld>
            <a:endParaRPr lang="en-US" altLang="en-US"/>
          </a:p>
        </p:txBody>
      </p:sp>
    </p:spTree>
    <p:extLst>
      <p:ext uri="{BB962C8B-B14F-4D97-AF65-F5344CB8AC3E}">
        <p14:creationId xmlns:p14="http://schemas.microsoft.com/office/powerpoint/2010/main" val="247683759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952" cy="6866443"/>
          </a:xfrm>
          <a:prstGeom prst="rect">
            <a:avLst/>
          </a:prstGeom>
        </p:spPr>
      </p:pic>
      <p:sp>
        <p:nvSpPr>
          <p:cNvPr id="9" name="Rectangle 8">
            <a:extLst>
              <a:ext uri="{FF2B5EF4-FFF2-40B4-BE49-F238E27FC236}">
                <a16:creationId xmlns:a16="http://schemas.microsoft.com/office/drawing/2014/main" xmlns="" id="{A8962026-C6DB-4265-AB26-4A92543AD4F3}"/>
              </a:ext>
            </a:extLst>
          </p:cNvPr>
          <p:cNvSpPr/>
          <p:nvPr userDrawn="1"/>
        </p:nvSpPr>
        <p:spPr>
          <a:xfrm>
            <a:off x="0" y="-15511"/>
            <a:ext cx="12188952"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2"/>
          <p:cNvSpPr>
            <a:spLocks noGrp="1"/>
          </p:cNvSpPr>
          <p:nvPr>
            <p:ph type="body" sz="quarter" idx="10" hasCustomPrompt="1"/>
          </p:nvPr>
        </p:nvSpPr>
        <p:spPr>
          <a:xfrm>
            <a:off x="5735782" y="4574760"/>
            <a:ext cx="6135624" cy="1557753"/>
          </a:xfrm>
        </p:spPr>
        <p:txBody>
          <a:bodyPr rIns="0" anchor="ctr"/>
          <a:lstStyle>
            <a:lvl1pPr marL="0" indent="0" algn="r">
              <a:spcAft>
                <a:spcPts val="0"/>
              </a:spcAft>
              <a:buFont typeface="Arial" panose="020B0604020202020204" pitchFamily="34" charset="0"/>
              <a:buNone/>
              <a:defRPr sz="2000" b="0">
                <a:solidFill>
                  <a:schemeClr val="tx1"/>
                </a:solidFill>
                <a:latin typeface="Arial Black" panose="020B0A04020102020204" pitchFamily="34" charset="0"/>
              </a:defRPr>
            </a:lvl1pPr>
            <a:lvl2pPr marL="0" indent="0" algn="r">
              <a:spcBef>
                <a:spcPts val="0"/>
              </a:spcBef>
              <a:spcAft>
                <a:spcPts val="0"/>
              </a:spcAft>
              <a:buNone/>
              <a:defRPr lang="en-US" sz="3600" b="1" kern="1200" dirty="0">
                <a:solidFill>
                  <a:schemeClr val="accent2"/>
                </a:solidFill>
                <a:latin typeface="+mn-lt"/>
                <a:ea typeface="+mj-ea"/>
                <a:cs typeface="+mj-cs"/>
              </a:defRPr>
            </a:lvl2pPr>
          </a:lstStyle>
          <a:p>
            <a:pPr lvl="0"/>
            <a:r>
              <a:rPr lang="en-US" dirty="0" smtClean="0"/>
              <a:t>Section Divider 1</a:t>
            </a:r>
          </a:p>
          <a:p>
            <a:pPr lvl="1"/>
            <a:r>
              <a:rPr lang="en-US" dirty="0" smtClean="0"/>
              <a:t>Text</a:t>
            </a:r>
            <a:endParaRPr lang="en-US" dirty="0"/>
          </a:p>
        </p:txBody>
      </p:sp>
    </p:spTree>
    <p:extLst>
      <p:ext uri="{BB962C8B-B14F-4D97-AF65-F5344CB8AC3E}">
        <p14:creationId xmlns:p14="http://schemas.microsoft.com/office/powerpoint/2010/main" val="817771514"/>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952" cy="6866443"/>
          </a:xfrm>
          <a:prstGeom prst="rect">
            <a:avLst/>
          </a:prstGeom>
        </p:spPr>
      </p:pic>
      <p:sp>
        <p:nvSpPr>
          <p:cNvPr id="10" name="Rectangle 9">
            <a:extLst>
              <a:ext uri="{FF2B5EF4-FFF2-40B4-BE49-F238E27FC236}">
                <a16:creationId xmlns:a16="http://schemas.microsoft.com/office/drawing/2014/main" xmlns="" id="{A8962026-C6DB-4265-AB26-4A92543AD4F3}"/>
              </a:ext>
            </a:extLst>
          </p:cNvPr>
          <p:cNvSpPr/>
          <p:nvPr userDrawn="1"/>
        </p:nvSpPr>
        <p:spPr>
          <a:xfrm>
            <a:off x="0" y="-15511"/>
            <a:ext cx="12188952"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735782" y="4574760"/>
            <a:ext cx="6135624" cy="15577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r"/>
            <a:r>
              <a:rPr lang="en-US" sz="7200" b="0" smtClean="0">
                <a:solidFill>
                  <a:schemeClr val="accent2"/>
                </a:solidFill>
                <a:effectLst/>
                <a:latin typeface="Impact" panose="020B0806030902050204" pitchFamily="34" charset="0"/>
              </a:rPr>
              <a:t>THANK YOU!</a:t>
            </a:r>
            <a:endParaRPr lang="en-US" sz="7200" b="0">
              <a:solidFill>
                <a:schemeClr val="accent2"/>
              </a:solidFill>
              <a:effectLst/>
              <a:latin typeface="Impact" panose="020B0806030902050204" pitchFamily="34" charset="0"/>
            </a:endParaRPr>
          </a:p>
        </p:txBody>
      </p:sp>
    </p:spTree>
    <p:extLst>
      <p:ext uri="{BB962C8B-B14F-4D97-AF65-F5344CB8AC3E}">
        <p14:creationId xmlns:p14="http://schemas.microsoft.com/office/powerpoint/2010/main" val="34935808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732969" y="171455"/>
            <a:ext cx="11143119" cy="649224"/>
          </a:xfrm>
        </p:spPr>
        <p:txBody>
          <a:bodyPr lIns="0" anchor="ctr"/>
          <a:lstStyle>
            <a:lvl1pPr marL="0" indent="0" algn="l" defTabSz="914400" rtl="0" eaLnBrk="1" latinLnBrk="0" hangingPunct="1">
              <a:spcAft>
                <a:spcPts val="0"/>
              </a:spcAft>
              <a:buFont typeface="Arial" panose="020B0604020202020204" pitchFamily="34" charset="0"/>
              <a:buNone/>
              <a:defRPr lang="en-US" sz="3600" b="1" kern="1200" dirty="0" smtClean="0">
                <a:solidFill>
                  <a:schemeClr val="tx1"/>
                </a:solidFill>
                <a:latin typeface="+mj-lt"/>
                <a:ea typeface="+mn-ea"/>
                <a:cs typeface="+mn-cs"/>
              </a:defRPr>
            </a:lvl1pPr>
            <a:lvl2pPr marL="0" indent="0" algn="l" defTabSz="914400" rtl="0" eaLnBrk="1" latinLnBrk="0" hangingPunct="1">
              <a:spcAft>
                <a:spcPts val="0"/>
              </a:spcAft>
              <a:buNone/>
              <a:defRPr lang="en-US" sz="1800" b="1" kern="1200" dirty="0">
                <a:solidFill>
                  <a:schemeClr val="bg2"/>
                </a:solidFill>
                <a:latin typeface="+mj-lt"/>
                <a:ea typeface="+mn-ea"/>
                <a:cs typeface="+mn-cs"/>
              </a:defRPr>
            </a:lvl2pPr>
          </a:lstStyle>
          <a:p>
            <a:pPr lvl="0"/>
            <a:r>
              <a:rPr lang="en-US" dirty="0" smtClean="0"/>
              <a:t>Arial Bold 36 pt</a:t>
            </a:r>
            <a:endParaRPr lang="en-US" dirty="0"/>
          </a:p>
        </p:txBody>
      </p:sp>
      <p:sp>
        <p:nvSpPr>
          <p:cNvPr id="7" name="Text Placeholder 6"/>
          <p:cNvSpPr>
            <a:spLocks noGrp="1"/>
          </p:cNvSpPr>
          <p:nvPr>
            <p:ph type="body" sz="quarter" idx="11" hasCustomPrompt="1"/>
          </p:nvPr>
        </p:nvSpPr>
        <p:spPr>
          <a:xfrm>
            <a:off x="247651" y="1137424"/>
            <a:ext cx="11622024" cy="4992624"/>
          </a:xfrm>
        </p:spPr>
        <p:txBody>
          <a:bodyPr/>
          <a:lstStyle>
            <a:lvl1pPr marL="0" marR="0" indent="0" algn="l" defTabSz="914400" rtl="0" eaLnBrk="1" fontAlgn="auto" latinLnBrk="0" hangingPunct="1">
              <a:lnSpc>
                <a:spcPct val="100000"/>
              </a:lnSpc>
              <a:spcBef>
                <a:spcPts val="0"/>
              </a:spcBef>
              <a:spcAft>
                <a:spcPts val="1200"/>
              </a:spcAft>
              <a:buClrTx/>
              <a:buSzTx/>
              <a:buFont typeface="Wingdings" panose="05000000000000000000" pitchFamily="2" charset="2"/>
              <a:buNone/>
              <a:tabLst/>
              <a:defRPr/>
            </a:lvl1pPr>
            <a:lvl2pPr marL="406400" marR="0" indent="-406400" algn="l" defTabSz="914400" rtl="0" eaLnBrk="1" fontAlgn="auto" latinLnBrk="0" hangingPunct="1">
              <a:lnSpc>
                <a:spcPct val="100000"/>
              </a:lnSpc>
              <a:spcBef>
                <a:spcPts val="0"/>
              </a:spcBef>
              <a:spcAft>
                <a:spcPts val="1200"/>
              </a:spcAft>
              <a:buClrTx/>
              <a:buSzTx/>
              <a:buFont typeface="Wingdings" panose="05000000000000000000" pitchFamily="2" charset="2"/>
              <a:buChar char="§"/>
              <a:tabLst/>
              <a:defRPr/>
            </a:lvl2pPr>
            <a:lvl3pPr marL="804672" marR="0" indent="-402336"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lvl3pPr>
            <a:lvl4pPr marL="1207008" marR="0" indent="-406400" algn="l" defTabSz="914400" rtl="0" eaLnBrk="1" fontAlgn="auto" latinLnBrk="0" hangingPunct="1">
              <a:lnSpc>
                <a:spcPct val="100000"/>
              </a:lnSpc>
              <a:spcBef>
                <a:spcPts val="0"/>
              </a:spcBef>
              <a:spcAft>
                <a:spcPts val="1200"/>
              </a:spcAft>
              <a:buClrTx/>
              <a:buSzPct val="80000"/>
              <a:buFont typeface="Wingdings" panose="05000000000000000000" pitchFamily="2" charset="2"/>
              <a:buChar char="§"/>
              <a:tabLst/>
              <a:defRPr/>
            </a:lvl4pPr>
          </a:lstStyle>
          <a:p>
            <a:pPr marL="0" marR="0" lvl="0" indent="0" algn="l" defTabSz="914400" rtl="0" eaLnBrk="1" fontAlgn="auto" latinLnBrk="0" hangingPunct="1">
              <a:lnSpc>
                <a:spcPct val="100000"/>
              </a:lnSpc>
              <a:spcBef>
                <a:spcPts val="0"/>
              </a:spcBef>
              <a:spcAft>
                <a:spcPts val="1200"/>
              </a:spcAft>
              <a:buClrTx/>
              <a:buSzTx/>
              <a:buFont typeface="Wingdings" panose="05000000000000000000" pitchFamily="2" charset="2"/>
              <a:buNone/>
              <a:tabLst/>
              <a:defRPr/>
            </a:pPr>
            <a:r>
              <a:rPr kumimoji="0" lang="en-US" sz="3000" b="1" i="0" u="none" strike="noStrike" kern="1200" cap="none" spc="0" normalizeH="0" baseline="0" noProof="0" dirty="0" smtClean="0">
                <a:ln>
                  <a:noFill/>
                </a:ln>
                <a:solidFill>
                  <a:prstClr val="black">
                    <a:lumMod val="75000"/>
                    <a:lumOff val="25000"/>
                  </a:prstClr>
                </a:solidFill>
                <a:effectLst/>
                <a:uLnTx/>
                <a:uFillTx/>
                <a:latin typeface="+mj-lt"/>
                <a:ea typeface="+mn-ea"/>
                <a:cs typeface="+mn-cs"/>
              </a:rPr>
              <a:t>Arial 30pt BOLD</a:t>
            </a:r>
          </a:p>
          <a:p>
            <a:pPr marL="406400" marR="0" lvl="1" indent="-406400" algn="l" defTabSz="914400" rtl="0" eaLnBrk="1" fontAlgn="auto" latinLnBrk="0" hangingPunct="1">
              <a:lnSpc>
                <a:spcPct val="100000"/>
              </a:lnSpc>
              <a:spcBef>
                <a:spcPts val="0"/>
              </a:spcBef>
              <a:spcAft>
                <a:spcPts val="1200"/>
              </a:spcAft>
              <a:buClrTx/>
              <a:buSzTx/>
              <a:buFont typeface="Wingdings" panose="05000000000000000000" pitchFamily="2" charset="2"/>
              <a:buChar char="§"/>
              <a:tabLst/>
              <a:defRPr/>
            </a:pPr>
            <a:r>
              <a:rPr kumimoji="0" lang="en-US" sz="30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1 Arial 30pt</a:t>
            </a:r>
          </a:p>
          <a:p>
            <a:pPr marL="804672" marR="0" lvl="2" indent="-402336"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2 Arial 28pt</a:t>
            </a:r>
          </a:p>
          <a:p>
            <a:pPr marL="1207008" marR="0" lvl="3" indent="-406400" algn="l" defTabSz="914400" rtl="0" eaLnBrk="1" fontAlgn="auto" latinLnBrk="0" hangingPunct="1">
              <a:lnSpc>
                <a:spcPct val="100000"/>
              </a:lnSpc>
              <a:spcBef>
                <a:spcPts val="0"/>
              </a:spcBef>
              <a:spcAft>
                <a:spcPts val="1200"/>
              </a:spcAft>
              <a:buClrTx/>
              <a:buSzPct val="80000"/>
              <a:buFont typeface="Wingdings" panose="05000000000000000000" pitchFamily="2" charset="2"/>
              <a:buChar char="§"/>
              <a:tabLst/>
              <a:defRPr/>
            </a:pPr>
            <a:r>
              <a:rPr kumimoji="0" lang="en-US" sz="28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3 Arial 28pt</a:t>
            </a:r>
            <a:endParaRPr kumimoji="0" lang="en-US" sz="28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p:txBody>
      </p:sp>
    </p:spTree>
    <p:extLst>
      <p:ext uri="{BB962C8B-B14F-4D97-AF65-F5344CB8AC3E}">
        <p14:creationId xmlns:p14="http://schemas.microsoft.com/office/powerpoint/2010/main" val="15557453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ext Placeholder 4"/>
          <p:cNvSpPr>
            <a:spLocks noGrp="1"/>
          </p:cNvSpPr>
          <p:nvPr>
            <p:ph type="body" sz="quarter" idx="10" hasCustomPrompt="1"/>
          </p:nvPr>
        </p:nvSpPr>
        <p:spPr>
          <a:xfrm>
            <a:off x="732969" y="171455"/>
            <a:ext cx="11143119" cy="649224"/>
          </a:xfrm>
        </p:spPr>
        <p:txBody>
          <a:bodyPr lIns="0" anchor="ctr"/>
          <a:lstStyle>
            <a:lvl1pPr marL="0" indent="0" algn="l" defTabSz="914400" rtl="0" eaLnBrk="1" latinLnBrk="0" hangingPunct="1">
              <a:spcAft>
                <a:spcPts val="0"/>
              </a:spcAft>
              <a:buFont typeface="Arial" panose="020B0604020202020204" pitchFamily="34" charset="0"/>
              <a:buNone/>
              <a:defRPr lang="en-US" sz="3600" b="1" kern="1200" dirty="0" smtClean="0">
                <a:solidFill>
                  <a:schemeClr val="tx1"/>
                </a:solidFill>
                <a:latin typeface="+mj-lt"/>
                <a:ea typeface="+mn-ea"/>
                <a:cs typeface="+mn-cs"/>
              </a:defRPr>
            </a:lvl1pPr>
            <a:lvl2pPr marL="0" indent="0" algn="l" defTabSz="914400" rtl="0" eaLnBrk="1" latinLnBrk="0" hangingPunct="1">
              <a:spcAft>
                <a:spcPts val="0"/>
              </a:spcAft>
              <a:buNone/>
              <a:defRPr lang="en-US" sz="1800" b="1" kern="1200" dirty="0">
                <a:solidFill>
                  <a:schemeClr val="bg2"/>
                </a:solidFill>
                <a:latin typeface="+mj-lt"/>
                <a:ea typeface="+mn-ea"/>
                <a:cs typeface="+mn-cs"/>
              </a:defRPr>
            </a:lvl2pPr>
          </a:lstStyle>
          <a:p>
            <a:pPr lvl="0"/>
            <a:r>
              <a:rPr lang="en-US" dirty="0" smtClean="0"/>
              <a:t>Arial Bold 36 pt</a:t>
            </a:r>
            <a:endParaRPr lang="en-US" dirty="0"/>
          </a:p>
        </p:txBody>
      </p:sp>
    </p:spTree>
    <p:extLst>
      <p:ext uri="{BB962C8B-B14F-4D97-AF65-F5344CB8AC3E}">
        <p14:creationId xmlns:p14="http://schemas.microsoft.com/office/powerpoint/2010/main" val="363345787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52109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68835943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4351452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Thank You">
    <p:spTree>
      <p:nvGrpSpPr>
        <p:cNvPr id="1" name=""/>
        <p:cNvGrpSpPr/>
        <p:nvPr/>
      </p:nvGrpSpPr>
      <p:grpSpPr>
        <a:xfrm>
          <a:off x="0" y="0"/>
          <a:ext cx="0" cy="0"/>
          <a:chOff x="0" y="0"/>
          <a:chExt cx="0" cy="0"/>
        </a:xfrm>
      </p:grpSpPr>
      <p:sp>
        <p:nvSpPr>
          <p:cNvPr id="7" name="Rectangle 6"/>
          <p:cNvSpPr/>
          <p:nvPr userDrawn="1"/>
        </p:nvSpPr>
        <p:spPr>
          <a:xfrm>
            <a:off x="-29030" y="-1"/>
            <a:ext cx="12221030"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Template1_Out.jpg"/>
          <p:cNvPicPr>
            <a:picLocks noChangeAspect="1"/>
          </p:cNvPicPr>
          <p:nvPr userDrawn="1"/>
        </p:nvPicPr>
        <p:blipFill rotWithShape="1">
          <a:blip r:embed="rId2">
            <a:extLst>
              <a:ext uri="{28A0092B-C50C-407E-A947-70E740481C1C}">
                <a14:useLocalDpi xmlns:a14="http://schemas.microsoft.com/office/drawing/2010/main" val="0"/>
              </a:ext>
            </a:extLst>
          </a:blip>
          <a:srcRect b="7714"/>
          <a:stretch/>
        </p:blipFill>
        <p:spPr>
          <a:xfrm>
            <a:off x="-19049" y="1491338"/>
            <a:ext cx="5597683" cy="3874412"/>
          </a:xfrm>
          <a:prstGeom prst="rect">
            <a:avLst/>
          </a:prstGeom>
        </p:spPr>
      </p:pic>
      <p:sp>
        <p:nvSpPr>
          <p:cNvPr id="9" name="Rectangle 8"/>
          <p:cNvSpPr/>
          <p:nvPr userDrawn="1"/>
        </p:nvSpPr>
        <p:spPr>
          <a:xfrm>
            <a:off x="6942108" y="0"/>
            <a:ext cx="1372307"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0" name="Rectangle 9"/>
          <p:cNvSpPr/>
          <p:nvPr userDrawn="1"/>
        </p:nvSpPr>
        <p:spPr>
          <a:xfrm>
            <a:off x="6942108" y="5512683"/>
            <a:ext cx="1372307"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1" name="Rectangle 10"/>
          <p:cNvSpPr/>
          <p:nvPr userDrawn="1"/>
        </p:nvSpPr>
        <p:spPr>
          <a:xfrm>
            <a:off x="5566441" y="2751362"/>
            <a:ext cx="662556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r>
              <a:rPr lang="en-US" sz="8000" b="1" smtClean="0">
                <a:effectLst>
                  <a:outerShdw blurRad="38100" dist="38100" dir="2700000" algn="tl">
                    <a:srgbClr val="000000">
                      <a:alpha val="43137"/>
                    </a:srgbClr>
                  </a:outerShdw>
                </a:effectLst>
              </a:rPr>
              <a:t>Thank You!</a:t>
            </a:r>
            <a:endParaRPr lang="en-US" sz="8000" b="1">
              <a:effectLst>
                <a:outerShdw blurRad="38100" dist="38100" dir="2700000" algn="tl">
                  <a:srgbClr val="000000">
                    <a:alpha val="43137"/>
                  </a:srgbClr>
                </a:outerShdw>
              </a:effectLst>
            </a:endParaRPr>
          </a:p>
        </p:txBody>
      </p:sp>
      <p:sp>
        <p:nvSpPr>
          <p:cNvPr id="12" name="Rectangle 11"/>
          <p:cNvSpPr/>
          <p:nvPr userDrawn="1"/>
        </p:nvSpPr>
        <p:spPr>
          <a:xfrm>
            <a:off x="-25400" y="1352543"/>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3" name="Rectangle 12"/>
          <p:cNvSpPr/>
          <p:nvPr userDrawn="1"/>
        </p:nvSpPr>
        <p:spPr>
          <a:xfrm>
            <a:off x="-25400" y="5367541"/>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4" name="Rectangle 13"/>
          <p:cNvSpPr/>
          <p:nvPr userDrawn="1"/>
        </p:nvSpPr>
        <p:spPr>
          <a:xfrm>
            <a:off x="5560089" y="4125736"/>
            <a:ext cx="1372307"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5" name="Rectangle 14"/>
          <p:cNvSpPr/>
          <p:nvPr userDrawn="1"/>
        </p:nvSpPr>
        <p:spPr>
          <a:xfrm>
            <a:off x="5560089" y="1352543"/>
            <a:ext cx="1372307"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Tree>
    <p:extLst>
      <p:ext uri="{BB962C8B-B14F-4D97-AF65-F5344CB8AC3E}">
        <p14:creationId xmlns:p14="http://schemas.microsoft.com/office/powerpoint/2010/main" val="7726106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3"/>
          <p:cNvGrpSpPr/>
          <p:nvPr userDrawn="1"/>
        </p:nvGrpSpPr>
        <p:grpSpPr>
          <a:xfrm>
            <a:off x="0" y="-2"/>
            <a:ext cx="12192001" cy="6858002"/>
            <a:chOff x="0" y="-2"/>
            <a:chExt cx="12192001" cy="6858002"/>
          </a:xfrm>
        </p:grpSpPr>
        <p:pic>
          <p:nvPicPr>
            <p:cNvPr id="19" name="Picture 4" descr="Image result for vector background"/>
            <p:cNvPicPr>
              <a:picLocks noChangeAspect="1" noChangeArrowheads="1"/>
            </p:cNvPicPr>
            <p:nvPr userDrawn="1"/>
          </p:nvPicPr>
          <p:blipFill rotWithShape="1">
            <a:blip r:embed="rId13">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53296" t="1" b="52262"/>
            <a:stretch/>
          </p:blipFill>
          <p:spPr bwMode="auto">
            <a:xfrm>
              <a:off x="9393593" y="4366985"/>
              <a:ext cx="2798407" cy="199571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Image result for vector background"/>
            <p:cNvPicPr>
              <a:picLocks noChangeAspect="1" noChangeArrowheads="1"/>
            </p:cNvPicPr>
            <p:nvPr userDrawn="1"/>
          </p:nvPicPr>
          <p:blipFill rotWithShape="1">
            <a:blip r:embed="rId13">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53296" t="1" b="52262"/>
            <a:stretch/>
          </p:blipFill>
          <p:spPr bwMode="auto">
            <a:xfrm rot="16200000">
              <a:off x="10256922" y="323993"/>
              <a:ext cx="2259073" cy="16110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rotWithShape="1">
            <a:blip r:embed="rId14">
              <a:extLst>
                <a:ext uri="{28A0092B-C50C-407E-A947-70E740481C1C}">
                  <a14:useLocalDpi xmlns:a14="http://schemas.microsoft.com/office/drawing/2010/main" val="0"/>
                </a:ext>
              </a:extLst>
            </a:blip>
            <a:srcRect b="41183"/>
            <a:stretch/>
          </p:blipFill>
          <p:spPr>
            <a:xfrm>
              <a:off x="9841858" y="6429689"/>
              <a:ext cx="2027817" cy="324679"/>
            </a:xfrm>
            <a:prstGeom prst="rect">
              <a:avLst/>
            </a:prstGeom>
          </p:spPr>
        </p:pic>
        <p:pic>
          <p:nvPicPr>
            <p:cNvPr id="14" name="Picture 4" descr="Image result for vector background">
              <a:extLst>
                <a:ext uri="{FF2B5EF4-FFF2-40B4-BE49-F238E27FC236}">
                  <a16:creationId xmlns:a16="http://schemas.microsoft.com/office/drawing/2014/main" xmlns="" id="{80D84993-A69C-4543-A314-DB5E56CED9E4}"/>
                </a:ext>
              </a:extLst>
            </p:cNvPr>
            <p:cNvPicPr>
              <a:picLocks noChangeAspect="1" noChangeArrowheads="1"/>
            </p:cNvPicPr>
            <p:nvPr userDrawn="1"/>
          </p:nvPicPr>
          <p:blipFill rotWithShape="1">
            <a:blip r:embed="rId13">
              <a:duotone>
                <a:schemeClr val="bg2">
                  <a:shade val="45000"/>
                  <a:satMod val="135000"/>
                </a:schemeClr>
                <a:prstClr val="white"/>
              </a:duotone>
              <a:extLst>
                <a:ext uri="{28A0092B-C50C-407E-A947-70E740481C1C}">
                  <a14:useLocalDpi xmlns:a14="http://schemas.microsoft.com/office/drawing/2010/main" val="0"/>
                </a:ext>
              </a:extLst>
            </a:blip>
            <a:srcRect t="76100" b="18078"/>
            <a:stretch/>
          </p:blipFill>
          <p:spPr bwMode="auto">
            <a:xfrm>
              <a:off x="0" y="6362700"/>
              <a:ext cx="121920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xmlns="" id="{B61E55AC-27FA-44D9-AEF0-990A50D3D2C7}"/>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b="35900"/>
            <a:stretch/>
          </p:blipFill>
          <p:spPr>
            <a:xfrm>
              <a:off x="10165080" y="6518506"/>
              <a:ext cx="1711008" cy="259139"/>
            </a:xfrm>
            <a:prstGeom prst="rect">
              <a:avLst/>
            </a:prstGeom>
            <a:effectLst>
              <a:outerShdw blurRad="63500" sx="102000" sy="102000" algn="ctr" rotWithShape="0">
                <a:prstClr val="black">
                  <a:alpha val="40000"/>
                </a:prstClr>
              </a:outerShdw>
            </a:effectLst>
          </p:spPr>
        </p:pic>
        <p:cxnSp>
          <p:nvCxnSpPr>
            <p:cNvPr id="17" name="Straight Connector 16">
              <a:extLst>
                <a:ext uri="{FF2B5EF4-FFF2-40B4-BE49-F238E27FC236}">
                  <a16:creationId xmlns:a16="http://schemas.microsoft.com/office/drawing/2014/main" xmlns="" id="{CA519D34-87F2-496D-8692-BF6F59135B3A}"/>
                </a:ext>
              </a:extLst>
            </p:cNvPr>
            <p:cNvCxnSpPr/>
            <p:nvPr userDrawn="1"/>
          </p:nvCxnSpPr>
          <p:spPr>
            <a:xfrm>
              <a:off x="0" y="6362700"/>
              <a:ext cx="12192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247651" y="6655738"/>
              <a:ext cx="1008289" cy="138499"/>
            </a:xfrm>
            <a:prstGeom prst="rect">
              <a:avLst/>
            </a:prstGeom>
            <a:noFill/>
          </p:spPr>
          <p:txBody>
            <a:bodyPr wrap="none" lIns="0" tIns="0" rIns="0" bIns="0" rtlCol="0">
              <a:spAutoFit/>
            </a:bodyPr>
            <a:lstStyle/>
            <a:p>
              <a:r>
                <a:rPr lang="en-US" sz="900">
                  <a:solidFill>
                    <a:schemeClr val="tx1"/>
                  </a:solidFill>
                  <a:latin typeface="+mn-lt"/>
                </a:rPr>
                <a:t>© </a:t>
              </a:r>
              <a:r>
                <a:rPr lang="en-US" sz="900" smtClean="0">
                  <a:solidFill>
                    <a:schemeClr val="tx1"/>
                  </a:solidFill>
                  <a:latin typeface="+mn-lt"/>
                </a:rPr>
                <a:t>2018, </a:t>
              </a:r>
              <a:r>
                <a:rPr lang="en-US" sz="900">
                  <a:solidFill>
                    <a:schemeClr val="tx1"/>
                  </a:solidFill>
                  <a:latin typeface="+mn-lt"/>
                </a:rPr>
                <a:t>Syntel, Inc.</a:t>
              </a:r>
            </a:p>
          </p:txBody>
        </p:sp>
      </p:grpSp>
      <p:sp>
        <p:nvSpPr>
          <p:cNvPr id="2" name="Title Placeholder 1"/>
          <p:cNvSpPr>
            <a:spLocks noGrp="1"/>
          </p:cNvSpPr>
          <p:nvPr userDrawn="1">
            <p:ph type="title"/>
          </p:nvPr>
        </p:nvSpPr>
        <p:spPr>
          <a:xfrm>
            <a:off x="732969" y="171455"/>
            <a:ext cx="11143119" cy="649224"/>
          </a:xfrm>
          <a:prstGeom prst="rect">
            <a:avLst/>
          </a:prstGeom>
        </p:spPr>
        <p:txBody>
          <a:bodyPr vert="horz" lIns="0" tIns="45720" rIns="91440" bIns="45720" rtlCol="0" anchor="ctr">
            <a:noAutofit/>
          </a:bodyPr>
          <a:lstStyle/>
          <a:p>
            <a:r>
              <a:rPr lang="en-US" dirty="0" smtClean="0"/>
              <a:t>Arial Bold 36 pt</a:t>
            </a:r>
            <a:endParaRPr lang="en-US" dirty="0"/>
          </a:p>
        </p:txBody>
      </p:sp>
      <p:sp>
        <p:nvSpPr>
          <p:cNvPr id="3" name="Text Placeholder 2"/>
          <p:cNvSpPr>
            <a:spLocks noGrp="1"/>
          </p:cNvSpPr>
          <p:nvPr userDrawn="1">
            <p:ph type="body" idx="1"/>
          </p:nvPr>
        </p:nvSpPr>
        <p:spPr>
          <a:xfrm>
            <a:off x="247651" y="1137424"/>
            <a:ext cx="11622024" cy="4992624"/>
          </a:xfrm>
          <a:prstGeom prst="rect">
            <a:avLst/>
          </a:prstGeom>
        </p:spPr>
        <p:txBody>
          <a:bodyPr vert="horz" lIns="0" tIns="0" rIns="0" bIns="0" rtlCol="0">
            <a:noAutofit/>
          </a:bodyPr>
          <a:lstStyle/>
          <a:p>
            <a:pPr lvl="0"/>
            <a:r>
              <a:rPr lang="en-US" dirty="0" smtClean="0"/>
              <a:t>Arial 30pt BOLD</a:t>
            </a:r>
          </a:p>
          <a:p>
            <a:pPr lvl="1"/>
            <a:r>
              <a:rPr lang="en-US" dirty="0" smtClean="0"/>
              <a:t>Bullet 1 Arial 30pt</a:t>
            </a:r>
          </a:p>
          <a:p>
            <a:pPr lvl="2"/>
            <a:r>
              <a:rPr lang="en-US" dirty="0" smtClean="0"/>
              <a:t>Bullet 2 Arial 28pt</a:t>
            </a:r>
          </a:p>
          <a:p>
            <a:pPr lvl="3"/>
            <a:r>
              <a:rPr lang="en-US" dirty="0" smtClean="0"/>
              <a:t>Bullet 3 Arial 28pt</a:t>
            </a:r>
            <a:endParaRPr lang="en-US" dirty="0"/>
          </a:p>
        </p:txBody>
      </p:sp>
      <p:sp>
        <p:nvSpPr>
          <p:cNvPr id="18" name="TextBox 17"/>
          <p:cNvSpPr txBox="1">
            <a:spLocks/>
          </p:cNvSpPr>
          <p:nvPr userDrawn="1"/>
        </p:nvSpPr>
        <p:spPr>
          <a:xfrm>
            <a:off x="6061528" y="6640349"/>
            <a:ext cx="157094" cy="153888"/>
          </a:xfrm>
          <a:prstGeom prst="rect">
            <a:avLst/>
          </a:prstGeom>
          <a:noFill/>
        </p:spPr>
        <p:txBody>
          <a:bodyPr wrap="none" lIns="0" tIns="0" rIns="0" bIns="0" rtlCol="0" anchor="ctr">
            <a:spAutoFit/>
          </a:bodyPr>
          <a:lstStyle/>
          <a:p>
            <a:pPr algn="ctr"/>
            <a:fld id="{A2FBF9F3-A5B6-4D89-8B76-57A615B8A140}" type="slidenum">
              <a:rPr lang="en-US" sz="1000" b="1" smtClean="0">
                <a:solidFill>
                  <a:schemeClr val="tx1"/>
                </a:solidFill>
              </a:rPr>
              <a:t>‹#›</a:t>
            </a:fld>
            <a:endParaRPr lang="en-US" sz="1000" b="1">
              <a:solidFill>
                <a:schemeClr val="tx1"/>
              </a:solidFill>
            </a:endParaRPr>
          </a:p>
        </p:txBody>
      </p:sp>
      <p:pic>
        <p:nvPicPr>
          <p:cNvPr id="22" name="Picture 21" descr="FF_trans.png"/>
          <p:cNvPicPr>
            <a:picLocks noChangeAspect="1"/>
          </p:cNvPicPr>
          <p:nvPr userDrawn="1"/>
        </p:nvPicPr>
        <p:blipFill>
          <a:blip r:embed="rId16"/>
          <a:stretch>
            <a:fillRect/>
          </a:stretch>
        </p:blipFill>
        <p:spPr>
          <a:xfrm>
            <a:off x="247651" y="275593"/>
            <a:ext cx="270961" cy="447675"/>
          </a:xfrm>
          <a:prstGeom prst="rect">
            <a:avLst/>
          </a:prstGeom>
        </p:spPr>
      </p:pic>
    </p:spTree>
    <p:extLst>
      <p:ext uri="{BB962C8B-B14F-4D97-AF65-F5344CB8AC3E}">
        <p14:creationId xmlns:p14="http://schemas.microsoft.com/office/powerpoint/2010/main" val="311387056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51" r:id="rId9"/>
    <p:sldLayoutId id="2147483665" r:id="rId10"/>
    <p:sldLayoutId id="2147483666" r:id="rId11"/>
  </p:sldLayoutIdLst>
  <p:timing>
    <p:tnLst>
      <p:par>
        <p:cTn id="1" dur="indefinite" restart="never" nodeType="tmRoot"/>
      </p:par>
    </p:tnLst>
  </p:timing>
  <p:txStyles>
    <p:title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1200"/>
        </a:spcAft>
        <a:buFont typeface="Wingdings" panose="05000000000000000000" pitchFamily="2" charset="2"/>
        <a:buNone/>
        <a:defRPr lang="en-US" sz="3000" b="1" kern="1200" baseline="0" dirty="0">
          <a:solidFill>
            <a:schemeClr val="tx1">
              <a:lumMod val="75000"/>
              <a:lumOff val="25000"/>
            </a:schemeClr>
          </a:solidFill>
          <a:latin typeface="+mj-lt"/>
          <a:ea typeface="+mn-ea"/>
          <a:cs typeface="+mn-cs"/>
        </a:defRPr>
      </a:lvl1pPr>
      <a:lvl2pPr marL="406400" indent="-406400" algn="l" defTabSz="914400" rtl="0" eaLnBrk="1" latinLnBrk="0" hangingPunct="1">
        <a:lnSpc>
          <a:spcPct val="100000"/>
        </a:lnSpc>
        <a:spcBef>
          <a:spcPts val="0"/>
        </a:spcBef>
        <a:spcAft>
          <a:spcPts val="1200"/>
        </a:spcAft>
        <a:buFont typeface="Wingdings" panose="05000000000000000000" pitchFamily="2" charset="2"/>
        <a:buChar char="§"/>
        <a:defRPr lang="en-US" sz="3000" kern="1200" baseline="0" dirty="0">
          <a:solidFill>
            <a:schemeClr val="tx1">
              <a:lumMod val="75000"/>
              <a:lumOff val="25000"/>
            </a:schemeClr>
          </a:solidFill>
          <a:latin typeface="+mn-lt"/>
          <a:ea typeface="+mn-ea"/>
          <a:cs typeface="+mn-cs"/>
        </a:defRPr>
      </a:lvl2pPr>
      <a:lvl3pPr marL="804672" indent="-402336" algn="l" defTabSz="914400" rtl="0" eaLnBrk="1" latinLnBrk="0" hangingPunct="1">
        <a:lnSpc>
          <a:spcPct val="100000"/>
        </a:lnSpc>
        <a:spcBef>
          <a:spcPts val="0"/>
        </a:spcBef>
        <a:spcAft>
          <a:spcPts val="1200"/>
        </a:spcAft>
        <a:buFont typeface="Arial" panose="020B0604020202020204" pitchFamily="34" charset="0"/>
        <a:buChar char="•"/>
        <a:defRPr lang="en-US" sz="2800" kern="1200" baseline="0" dirty="0">
          <a:solidFill>
            <a:schemeClr val="tx1">
              <a:lumMod val="75000"/>
              <a:lumOff val="25000"/>
            </a:schemeClr>
          </a:solidFill>
          <a:latin typeface="+mn-lt"/>
          <a:ea typeface="+mn-ea"/>
          <a:cs typeface="+mn-cs"/>
        </a:defRPr>
      </a:lvl3pPr>
      <a:lvl4pPr marL="1207008" indent="-406400" algn="l" defTabSz="914400" rtl="0" eaLnBrk="1" latinLnBrk="0" hangingPunct="1">
        <a:lnSpc>
          <a:spcPct val="100000"/>
        </a:lnSpc>
        <a:spcBef>
          <a:spcPts val="0"/>
        </a:spcBef>
        <a:spcAft>
          <a:spcPts val="1200"/>
        </a:spcAft>
        <a:buSzPct val="80000"/>
        <a:buFont typeface="Wingdings" panose="05000000000000000000" pitchFamily="2" charset="2"/>
        <a:buChar char="§"/>
        <a:defRPr lang="en-US" sz="2800" kern="1200" dirty="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p15:clr>
            <a:srgbClr val="F26B43"/>
          </p15:clr>
        </p15:guide>
        <p15:guide id="2" pos="7481">
          <p15:clr>
            <a:srgbClr val="F26B43"/>
          </p15:clr>
        </p15:guide>
        <p15:guide id="3" pos="149">
          <p15:clr>
            <a:srgbClr val="F26B43"/>
          </p15:clr>
        </p15:guide>
        <p15:guide id="4" orient="horz" pos="3863">
          <p15:clr>
            <a:srgbClr val="F26B43"/>
          </p15:clr>
        </p15:guide>
        <p15:guide id="5" orient="horz" pos="17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hyperlink" Target="http://istqbexamcertification.com/what-is-the-difference-between-severity-and-priority/" TargetMode="Externa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wmf"/></Relationships>
</file>

<file path=ppt/slides/_rels/slide4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ctrTitle"/>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smtClean="0"/>
              <a:t>Test Plan and Requirement Management</a:t>
            </a:r>
          </a:p>
        </p:txBody>
      </p:sp>
      <p:sp>
        <p:nvSpPr>
          <p:cNvPr id="4099" name="Rectangle 7"/>
          <p:cNvSpPr>
            <a:spLocks noGrp="1" noChangeArrowheads="1"/>
          </p:cNvSpPr>
          <p:nvPr>
            <p:ph type="subTitle" idx="1"/>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677010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idx="1"/>
          </p:nvPr>
        </p:nvSpPr>
        <p:spPr>
          <a:xfrm>
            <a:off x="569976" y="399245"/>
            <a:ext cx="11622024" cy="5820955"/>
          </a:xfrm>
        </p:spPr>
        <p:txBody>
          <a:bodyPr/>
          <a:lstStyle/>
          <a:p>
            <a:pPr>
              <a:lnSpc>
                <a:spcPct val="80000"/>
              </a:lnSpc>
            </a:pPr>
            <a:r>
              <a:rPr lang="en-US" sz="1800" dirty="0"/>
              <a:t>Environment Plan</a:t>
            </a:r>
            <a:endParaRPr lang="en-US" sz="1800" dirty="0" smtClean="0"/>
          </a:p>
          <a:p>
            <a:pPr>
              <a:lnSpc>
                <a:spcPct val="80000"/>
              </a:lnSpc>
            </a:pPr>
            <a:r>
              <a:rPr lang="en-US" sz="1800" b="0" dirty="0" smtClean="0"/>
              <a:t>Hardware </a:t>
            </a:r>
            <a:r>
              <a:rPr lang="en-US" sz="1800" b="0" dirty="0"/>
              <a:t>configuration</a:t>
            </a:r>
          </a:p>
          <a:p>
            <a:pPr marL="400050" indent="-400050">
              <a:lnSpc>
                <a:spcPct val="80000"/>
              </a:lnSpc>
              <a:buFont typeface="Wingdings" panose="05000000000000000000" pitchFamily="2" charset="2"/>
              <a:buChar char="§"/>
            </a:pPr>
            <a:r>
              <a:rPr lang="en-US" sz="1800" b="0" dirty="0"/>
              <a:t>For example as mentioned below, this should be the environment which the testers will be performing the test. </a:t>
            </a:r>
          </a:p>
          <a:p>
            <a:pPr marL="400050" indent="-400050">
              <a:lnSpc>
                <a:spcPct val="80000"/>
              </a:lnSpc>
              <a:buFont typeface="Wingdings" panose="05000000000000000000" pitchFamily="2" charset="2"/>
              <a:buChar char="§"/>
            </a:pPr>
            <a:r>
              <a:rPr lang="en-US" sz="1800" b="0" dirty="0"/>
              <a:t>This is a very critical section which is an agreement and defining the environment where the testing will be performed</a:t>
            </a:r>
          </a:p>
          <a:p>
            <a:pPr marL="704850" lvl="1" indent="-400050">
              <a:lnSpc>
                <a:spcPct val="80000"/>
              </a:lnSpc>
              <a:buFont typeface="Arial" panose="020B0604020202020204" pitchFamily="34" charset="0"/>
              <a:buChar char="•"/>
            </a:pPr>
            <a:r>
              <a:rPr lang="en-US" sz="1800" dirty="0">
                <a:latin typeface="+mj-lt"/>
              </a:rPr>
              <a:t>Laptops (Dell) Win XP &amp; Win 2K IE 6.0- Novel Client</a:t>
            </a:r>
          </a:p>
          <a:p>
            <a:pPr marL="704850" lvl="1" indent="-400050">
              <a:lnSpc>
                <a:spcPct val="80000"/>
              </a:lnSpc>
              <a:buFont typeface="Arial" panose="020B0604020202020204" pitchFamily="34" charset="0"/>
              <a:buChar char="•"/>
            </a:pPr>
            <a:r>
              <a:rPr lang="en-US" sz="1800" dirty="0">
                <a:latin typeface="+mj-lt"/>
              </a:rPr>
              <a:t>Cognizant Desktop compatible to Schering GX260 Win XP IE 6.0</a:t>
            </a:r>
          </a:p>
          <a:p>
            <a:pPr marL="457200" indent="-457200"/>
            <a:r>
              <a:rPr lang="en-US" sz="1800" b="0" dirty="0"/>
              <a:t>Software Configuration</a:t>
            </a:r>
          </a:p>
          <a:p>
            <a:pPr marL="457200" indent="-457200">
              <a:buFont typeface="Wingdings" panose="05000000000000000000" pitchFamily="2" charset="2"/>
              <a:buChar char="§"/>
            </a:pPr>
            <a:r>
              <a:rPr lang="en-US" sz="1800" b="0" dirty="0"/>
              <a:t>Home Office Image</a:t>
            </a:r>
          </a:p>
          <a:p>
            <a:pPr marL="457200" indent="-457200">
              <a:buFont typeface="Wingdings" panose="05000000000000000000" pitchFamily="2" charset="2"/>
              <a:buChar char="§"/>
            </a:pPr>
            <a:r>
              <a:rPr lang="en-US" sz="1800" b="0" dirty="0"/>
              <a:t>Research Image</a:t>
            </a:r>
          </a:p>
          <a:p>
            <a:pPr marL="457200" indent="-457200">
              <a:buFont typeface="Wingdings" panose="05000000000000000000" pitchFamily="2" charset="2"/>
              <a:buChar char="§"/>
            </a:pPr>
            <a:r>
              <a:rPr lang="en-US" sz="1800" b="0" dirty="0"/>
              <a:t>Active X Control.</a:t>
            </a:r>
          </a:p>
          <a:p>
            <a:pPr marL="457200" indent="-457200"/>
            <a:r>
              <a:rPr lang="en-US" sz="1800" b="0" u="sng" dirty="0"/>
              <a:t>Note:</a:t>
            </a:r>
          </a:p>
          <a:p>
            <a:pPr marL="457200" indent="-457200">
              <a:buFont typeface="Wingdings" panose="05000000000000000000" pitchFamily="2" charset="2"/>
              <a:buChar char="§"/>
            </a:pPr>
            <a:r>
              <a:rPr lang="en-US" sz="1800" b="0" dirty="0"/>
              <a:t>The above mentioned lists are the builds or setup which needs to be deployed in the testers system prior to testing. </a:t>
            </a:r>
          </a:p>
          <a:p>
            <a:pPr marL="457200" indent="-457200">
              <a:buFont typeface="Wingdings" panose="05000000000000000000" pitchFamily="2" charset="2"/>
              <a:buChar char="§"/>
            </a:pPr>
            <a:r>
              <a:rPr lang="en-US" sz="1800" b="0" dirty="0"/>
              <a:t>If this is not satisfied then the entire test performed by the testers will become invalid</a:t>
            </a:r>
          </a:p>
          <a:p>
            <a:pPr marL="704850" lvl="1" indent="-400050">
              <a:lnSpc>
                <a:spcPct val="80000"/>
              </a:lnSpc>
              <a:buFont typeface="Arial" panose="020B0604020202020204" pitchFamily="34" charset="0"/>
              <a:buChar char="•"/>
            </a:pPr>
            <a:endParaRPr lang="en-US" sz="1800" dirty="0"/>
          </a:p>
        </p:txBody>
      </p:sp>
    </p:spTree>
    <p:extLst>
      <p:ext uri="{BB962C8B-B14F-4D97-AF65-F5344CB8AC3E}">
        <p14:creationId xmlns:p14="http://schemas.microsoft.com/office/powerpoint/2010/main" val="150439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981200" y="228600"/>
            <a:ext cx="6172200" cy="539354"/>
          </a:xfrm>
        </p:spPr>
        <p:txBody>
          <a:bodyPr/>
          <a:lstStyle/>
          <a:p>
            <a:endParaRPr lang="en-US"/>
          </a:p>
        </p:txBody>
      </p:sp>
      <p:sp>
        <p:nvSpPr>
          <p:cNvPr id="71683" name="Rectangle 3"/>
          <p:cNvSpPr>
            <a:spLocks noGrp="1" noChangeArrowheads="1"/>
          </p:cNvSpPr>
          <p:nvPr>
            <p:ph idx="1"/>
          </p:nvPr>
        </p:nvSpPr>
        <p:spPr/>
        <p:txBody>
          <a:bodyPr/>
          <a:lstStyle/>
          <a:p>
            <a:r>
              <a:rPr lang="en-US" sz="1800"/>
              <a:t>Staffing and Training Needs</a:t>
            </a:r>
            <a:endParaRPr lang="en-US" sz="1800" b="0" smtClean="0"/>
          </a:p>
          <a:p>
            <a:pPr marL="285750" indent="-285750">
              <a:buFont typeface="Wingdings" panose="05000000000000000000" pitchFamily="2" charset="2"/>
              <a:buChar char="§"/>
            </a:pPr>
            <a:r>
              <a:rPr lang="en-US" sz="1800" b="0" smtClean="0"/>
              <a:t>Training </a:t>
            </a:r>
            <a:r>
              <a:rPr lang="en-US" sz="1800" b="0"/>
              <a:t>on the application/system.</a:t>
            </a:r>
          </a:p>
          <a:p>
            <a:pPr marL="285750" indent="-285750">
              <a:buFont typeface="Wingdings" panose="05000000000000000000" pitchFamily="2" charset="2"/>
              <a:buChar char="§"/>
            </a:pPr>
            <a:r>
              <a:rPr lang="en-US" sz="1800" b="0"/>
              <a:t>Training for any test tools to be used.</a:t>
            </a:r>
          </a:p>
          <a:p>
            <a:pPr marL="285750" indent="-285750">
              <a:buFont typeface="Wingdings" panose="05000000000000000000" pitchFamily="2" charset="2"/>
              <a:buChar char="§"/>
            </a:pPr>
            <a:r>
              <a:rPr lang="en-US" sz="1800" b="0"/>
              <a:t>The Test Items and Responsibilities sections affect this section. What is to be tested and who is</a:t>
            </a:r>
          </a:p>
          <a:p>
            <a:pPr marL="285750" indent="-285750">
              <a:buFont typeface="Wingdings" panose="05000000000000000000" pitchFamily="2" charset="2"/>
              <a:buChar char="§"/>
            </a:pPr>
            <a:r>
              <a:rPr lang="en-US" sz="1800" b="0"/>
              <a:t>responsible for the testing and training.</a:t>
            </a:r>
          </a:p>
        </p:txBody>
      </p:sp>
    </p:spTree>
    <p:extLst>
      <p:ext uri="{BB962C8B-B14F-4D97-AF65-F5344CB8AC3E}">
        <p14:creationId xmlns:p14="http://schemas.microsoft.com/office/powerpoint/2010/main" val="40290402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a:xfrm>
            <a:off x="2274888" y="252476"/>
            <a:ext cx="5086350" cy="400050"/>
          </a:xfrm>
        </p:spPr>
        <p:txBody>
          <a:bodyPr/>
          <a:lstStyle/>
          <a:p>
            <a:pPr eaLnBrk="1" hangingPunct="1"/>
            <a:endParaRPr lang="en-US" smtClean="0"/>
          </a:p>
        </p:txBody>
      </p:sp>
      <p:sp>
        <p:nvSpPr>
          <p:cNvPr id="72708" name="Rectangle 3"/>
          <p:cNvSpPr>
            <a:spLocks noGrp="1" noChangeArrowheads="1"/>
          </p:cNvSpPr>
          <p:nvPr>
            <p:ph idx="1"/>
          </p:nvPr>
        </p:nvSpPr>
        <p:spPr>
          <a:xfrm>
            <a:off x="2274888" y="1143000"/>
            <a:ext cx="8716518" cy="4992624"/>
          </a:xfrm>
        </p:spPr>
        <p:txBody>
          <a:bodyPr/>
          <a:lstStyle/>
          <a:p>
            <a:pPr marL="0" lvl="1" indent="0">
              <a:spcAft>
                <a:spcPts val="375"/>
              </a:spcAft>
              <a:buNone/>
            </a:pPr>
            <a:r>
              <a:rPr lang="en-US" sz="1800" b="1">
                <a:latin typeface="+mj-lt"/>
              </a:rPr>
              <a:t>Test Schedule</a:t>
            </a:r>
            <a:endParaRPr lang="en-US" sz="1800" b="1" smtClean="0">
              <a:latin typeface="+mj-lt"/>
            </a:endParaRPr>
          </a:p>
          <a:p>
            <a:pPr lvl="1">
              <a:spcAft>
                <a:spcPts val="375"/>
              </a:spcAft>
            </a:pPr>
            <a:r>
              <a:rPr lang="en-US" sz="1800" smtClean="0">
                <a:latin typeface="+mj-lt"/>
              </a:rPr>
              <a:t>Specify </a:t>
            </a:r>
            <a:r>
              <a:rPr lang="en-US" sz="1800">
                <a:latin typeface="+mj-lt"/>
              </a:rPr>
              <a:t>test milestones</a:t>
            </a:r>
          </a:p>
          <a:p>
            <a:pPr lvl="1">
              <a:spcAft>
                <a:spcPts val="375"/>
              </a:spcAft>
              <a:buNone/>
            </a:pPr>
            <a:endParaRPr lang="en-US" sz="1800">
              <a:latin typeface="+mj-lt"/>
            </a:endParaRPr>
          </a:p>
          <a:p>
            <a:pPr lvl="1">
              <a:spcAft>
                <a:spcPts val="375"/>
              </a:spcAft>
            </a:pPr>
            <a:r>
              <a:rPr lang="en-US" sz="1800">
                <a:latin typeface="+mj-lt"/>
              </a:rPr>
              <a:t>Specify all item transmittal events</a:t>
            </a:r>
          </a:p>
          <a:p>
            <a:pPr lvl="1">
              <a:spcAft>
                <a:spcPts val="375"/>
              </a:spcAft>
              <a:buNone/>
            </a:pPr>
            <a:endParaRPr lang="en-US" sz="1800">
              <a:latin typeface="+mj-lt"/>
            </a:endParaRPr>
          </a:p>
          <a:p>
            <a:pPr lvl="1">
              <a:spcAft>
                <a:spcPts val="375"/>
              </a:spcAft>
            </a:pPr>
            <a:r>
              <a:rPr lang="en-US" sz="1800">
                <a:latin typeface="+mj-lt"/>
              </a:rPr>
              <a:t>Estimate time required to do each testing task </a:t>
            </a:r>
          </a:p>
          <a:p>
            <a:pPr lvl="1">
              <a:spcAft>
                <a:spcPts val="375"/>
              </a:spcAft>
              <a:buNone/>
            </a:pPr>
            <a:endParaRPr lang="en-US" sz="1800">
              <a:latin typeface="+mj-lt"/>
            </a:endParaRPr>
          </a:p>
          <a:p>
            <a:pPr lvl="1">
              <a:spcAft>
                <a:spcPts val="375"/>
              </a:spcAft>
            </a:pPr>
            <a:r>
              <a:rPr lang="en-US" sz="1800">
                <a:latin typeface="+mj-lt"/>
              </a:rPr>
              <a:t>Schedule all testing tasks and test milestones</a:t>
            </a:r>
          </a:p>
          <a:p>
            <a:pPr lvl="1">
              <a:spcAft>
                <a:spcPts val="375"/>
              </a:spcAft>
              <a:buNone/>
            </a:pPr>
            <a:endParaRPr lang="en-US" sz="1800">
              <a:latin typeface="+mj-lt"/>
            </a:endParaRPr>
          </a:p>
          <a:p>
            <a:pPr lvl="1">
              <a:spcAft>
                <a:spcPts val="375"/>
              </a:spcAft>
            </a:pPr>
            <a:r>
              <a:rPr lang="en-US" sz="1800">
                <a:latin typeface="+mj-lt"/>
              </a:rPr>
              <a:t>For each testing resource, specify its periods of use</a:t>
            </a:r>
          </a:p>
          <a:p>
            <a:pPr eaLnBrk="1" hangingPunct="1"/>
            <a:endParaRPr lang="en-US" smtClean="0"/>
          </a:p>
        </p:txBody>
      </p:sp>
      <p:sp>
        <p:nvSpPr>
          <p:cNvPr id="72706" name="Slide Number Placeholder 3"/>
          <p:cNvSpPr>
            <a:spLocks noGrp="1"/>
          </p:cNvSpPr>
          <p:nvPr>
            <p:ph type="sldNum" sz="quarter" idx="4294967295"/>
          </p:nvPr>
        </p:nvSpPr>
        <p:spPr>
          <a:xfrm>
            <a:off x="1524000" y="5448300"/>
            <a:ext cx="750888" cy="196850"/>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327547" algn="r"/>
              </a:tabLst>
              <a:defRPr sz="1500" b="1">
                <a:solidFill>
                  <a:schemeClr val="tx1"/>
                </a:solidFill>
                <a:latin typeface="Arial" panose="020B0604020202020204" pitchFamily="34" charset="0"/>
              </a:defRPr>
            </a:lvl1pPr>
            <a:lvl2pPr marL="557213" indent="-214313">
              <a:spcBef>
                <a:spcPct val="20000"/>
              </a:spcBef>
              <a:buFont typeface="Wingdings" panose="05000000000000000000" pitchFamily="2" charset="2"/>
              <a:buChar char="§"/>
              <a:tabLst>
                <a:tab pos="1327547" algn="r"/>
              </a:tabLst>
              <a:defRPr sz="2100" b="1">
                <a:solidFill>
                  <a:schemeClr val="tx1"/>
                </a:solidFill>
                <a:latin typeface="Arial" panose="020B0604020202020204" pitchFamily="34" charset="0"/>
              </a:defRPr>
            </a:lvl2pPr>
            <a:lvl3pPr marL="857250" indent="-171450">
              <a:spcBef>
                <a:spcPct val="20000"/>
              </a:spcBef>
              <a:buChar char="•"/>
              <a:tabLst>
                <a:tab pos="1327547" algn="r"/>
              </a:tabLst>
              <a:defRPr sz="1200">
                <a:solidFill>
                  <a:schemeClr val="tx1"/>
                </a:solidFill>
                <a:latin typeface="Arial" panose="020B0604020202020204" pitchFamily="34" charset="0"/>
              </a:defRPr>
            </a:lvl3pPr>
            <a:lvl4pPr marL="1200150" indent="-171450">
              <a:spcBef>
                <a:spcPct val="20000"/>
              </a:spcBef>
              <a:buChar char="–"/>
              <a:tabLst>
                <a:tab pos="1327547" algn="r"/>
              </a:tabLst>
              <a:defRPr sz="1050">
                <a:solidFill>
                  <a:schemeClr val="tx1"/>
                </a:solidFill>
                <a:latin typeface="Arial" panose="020B0604020202020204" pitchFamily="34" charset="0"/>
              </a:defRPr>
            </a:lvl4pPr>
            <a:lvl5pPr marL="1543050" indent="-171450">
              <a:spcBef>
                <a:spcPct val="20000"/>
              </a:spcBef>
              <a:buChar char="•"/>
              <a:tabLst>
                <a:tab pos="1327547" algn="r"/>
              </a:tabLst>
              <a:defRPr sz="900">
                <a:solidFill>
                  <a:schemeClr val="tx1"/>
                </a:solidFill>
                <a:latin typeface="Arial" panose="020B0604020202020204" pitchFamily="34" charset="0"/>
              </a:defRPr>
            </a:lvl5pPr>
            <a:lvl6pPr marL="18859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6pPr>
            <a:lvl7pPr marL="22288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7pPr>
            <a:lvl8pPr marL="25717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8pPr>
            <a:lvl9pPr marL="29146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9pPr>
          </a:lstStyle>
          <a:p>
            <a:pPr>
              <a:spcBef>
                <a:spcPct val="0"/>
              </a:spcBef>
              <a:buSzTx/>
              <a:buFontTx/>
              <a:buNone/>
            </a:pPr>
            <a:fld id="{731EE31F-8651-4F9C-8AE2-95C62B6E3224}" type="slidenum">
              <a:rPr lang="en-US" altLang="en-US" sz="750">
                <a:solidFill>
                  <a:srgbClr val="5F5F5F"/>
                </a:solidFill>
              </a:rPr>
              <a:pPr>
                <a:spcBef>
                  <a:spcPct val="0"/>
                </a:spcBef>
                <a:buSzTx/>
                <a:buFontTx/>
                <a:buNone/>
              </a:pPr>
              <a:t>12</a:t>
            </a:fld>
            <a:endParaRPr lang="en-US" altLang="en-US" sz="750">
              <a:solidFill>
                <a:srgbClr val="5F5F5F"/>
              </a:solidFill>
            </a:endParaRPr>
          </a:p>
        </p:txBody>
      </p:sp>
    </p:spTree>
    <p:extLst>
      <p:ext uri="{BB962C8B-B14F-4D97-AF65-F5344CB8AC3E}">
        <p14:creationId xmlns:p14="http://schemas.microsoft.com/office/powerpoint/2010/main" val="927137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2274219" y="381000"/>
            <a:ext cx="8357339" cy="649224"/>
          </a:xfrm>
        </p:spPr>
        <p:txBody>
          <a:bodyPr>
            <a:normAutofit fontScale="90000"/>
          </a:bodyPr>
          <a:lstStyle/>
          <a:p>
            <a:r>
              <a:rPr lang="en-US" smtClean="0"/>
              <a:t/>
            </a:r>
            <a:br>
              <a:rPr lang="en-US" smtClean="0"/>
            </a:br>
            <a:endParaRPr lang="en-US" smtClean="0"/>
          </a:p>
        </p:txBody>
      </p:sp>
      <p:sp>
        <p:nvSpPr>
          <p:cNvPr id="73731" name="Content Placeholder 2"/>
          <p:cNvSpPr>
            <a:spLocks noGrp="1"/>
          </p:cNvSpPr>
          <p:nvPr>
            <p:ph idx="1"/>
          </p:nvPr>
        </p:nvSpPr>
        <p:spPr/>
        <p:txBody>
          <a:bodyPr/>
          <a:lstStyle/>
          <a:p>
            <a:r>
              <a:rPr lang="en-US" sz="1800" smtClean="0"/>
              <a:t>Risks </a:t>
            </a:r>
            <a:r>
              <a:rPr lang="en-US" sz="1800"/>
              <a:t>and Mitigation Plan</a:t>
            </a:r>
            <a:endParaRPr lang="en-US" sz="1800" smtClean="0"/>
          </a:p>
          <a:p>
            <a:pPr marL="285750" indent="-285750">
              <a:buFont typeface="Wingdings" panose="05000000000000000000" pitchFamily="2" charset="2"/>
              <a:buChar char="§"/>
            </a:pPr>
            <a:r>
              <a:rPr lang="en-US" sz="1800" b="0"/>
              <a:t>Risk detail should be given in the test plan based on the category of the risks the impact will be applied</a:t>
            </a:r>
          </a:p>
          <a:p>
            <a:pPr marL="285750" indent="-285750">
              <a:buFont typeface="Wingdings" panose="05000000000000000000" pitchFamily="2" charset="2"/>
              <a:buChar char="§"/>
            </a:pPr>
            <a:r>
              <a:rPr lang="en-US" sz="1800" b="0"/>
              <a:t>What are the overall risks to the project with an emphasis on the testing process?</a:t>
            </a:r>
          </a:p>
          <a:p>
            <a:endParaRPr lang="en-US" smtClean="0"/>
          </a:p>
        </p:txBody>
      </p:sp>
    </p:spTree>
    <p:extLst>
      <p:ext uri="{BB962C8B-B14F-4D97-AF65-F5344CB8AC3E}">
        <p14:creationId xmlns:p14="http://schemas.microsoft.com/office/powerpoint/2010/main" val="3362236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smtClean="0"/>
              <a:t>Example:</a:t>
            </a:r>
          </a:p>
        </p:txBody>
      </p:sp>
      <p:sp>
        <p:nvSpPr>
          <p:cNvPr id="74755" name="Content Placeholder 2"/>
          <p:cNvSpPr>
            <a:spLocks noGrp="1"/>
          </p:cNvSpPr>
          <p:nvPr>
            <p:ph idx="1"/>
          </p:nvPr>
        </p:nvSpPr>
        <p:spPr/>
        <p:txBody>
          <a:bodyPr/>
          <a:lstStyle/>
          <a:p>
            <a:pPr marL="285750" indent="-285750">
              <a:buFont typeface="Wingdings" panose="05000000000000000000" pitchFamily="2" charset="2"/>
              <a:buChar char="§"/>
            </a:pPr>
            <a:r>
              <a:rPr lang="en-US" sz="1800" b="0"/>
              <a:t>Lack of personnel resources when testing is to begin.</a:t>
            </a:r>
          </a:p>
          <a:p>
            <a:pPr marL="285750" indent="-285750">
              <a:buFont typeface="Wingdings" panose="05000000000000000000" pitchFamily="2" charset="2"/>
              <a:buChar char="§"/>
            </a:pPr>
            <a:r>
              <a:rPr lang="en-US" sz="1800" b="0"/>
              <a:t>Lack of availability of required hardware, software, data or tools.</a:t>
            </a:r>
          </a:p>
          <a:p>
            <a:pPr marL="285750" indent="-285750">
              <a:buFont typeface="Wingdings" panose="05000000000000000000" pitchFamily="2" charset="2"/>
              <a:buChar char="§"/>
            </a:pPr>
            <a:r>
              <a:rPr lang="en-US" sz="1800" b="0"/>
              <a:t>Late delivery of the software, hardware or tools.</a:t>
            </a:r>
          </a:p>
          <a:p>
            <a:pPr marL="285750" indent="-285750">
              <a:buFont typeface="Wingdings" panose="05000000000000000000" pitchFamily="2" charset="2"/>
              <a:buChar char="§"/>
            </a:pPr>
            <a:r>
              <a:rPr lang="en-US" sz="1800" b="0"/>
              <a:t>Delays in training on the application and/or tools.</a:t>
            </a:r>
          </a:p>
          <a:p>
            <a:pPr marL="285750" indent="-285750">
              <a:buFont typeface="Wingdings" panose="05000000000000000000" pitchFamily="2" charset="2"/>
              <a:buChar char="§"/>
            </a:pPr>
            <a:r>
              <a:rPr lang="en-US" sz="1800" b="0"/>
              <a:t>Changes to the original requirements or designs.</a:t>
            </a:r>
          </a:p>
          <a:p>
            <a:pPr marL="285750" indent="-285750">
              <a:buFont typeface="Wingdings" panose="05000000000000000000" pitchFamily="2" charset="2"/>
              <a:buChar char="§"/>
            </a:pPr>
            <a:r>
              <a:rPr lang="en-US" sz="1800" b="0"/>
              <a:t>Complexities involved in testing the applications</a:t>
            </a:r>
          </a:p>
          <a:p>
            <a:endParaRPr lang="en-US" smtClean="0"/>
          </a:p>
        </p:txBody>
      </p:sp>
    </p:spTree>
    <p:extLst>
      <p:ext uri="{BB962C8B-B14F-4D97-AF65-F5344CB8AC3E}">
        <p14:creationId xmlns:p14="http://schemas.microsoft.com/office/powerpoint/2010/main" val="11195934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a:xfrm>
            <a:off x="2057400" y="288919"/>
            <a:ext cx="5086350" cy="400050"/>
          </a:xfrm>
        </p:spPr>
        <p:txBody>
          <a:bodyPr/>
          <a:lstStyle/>
          <a:p>
            <a:pPr eaLnBrk="1" hangingPunct="1"/>
            <a:r>
              <a:rPr lang="en-US" smtClean="0"/>
              <a:t>Roles &amp; Responsibility</a:t>
            </a:r>
          </a:p>
        </p:txBody>
      </p:sp>
      <p:sp>
        <p:nvSpPr>
          <p:cNvPr id="75780" name="Rectangle 3"/>
          <p:cNvSpPr>
            <a:spLocks noGrp="1" noChangeArrowheads="1"/>
          </p:cNvSpPr>
          <p:nvPr>
            <p:ph idx="1"/>
          </p:nvPr>
        </p:nvSpPr>
        <p:spPr>
          <a:xfrm>
            <a:off x="1951482" y="1066800"/>
            <a:ext cx="8716518" cy="4992624"/>
          </a:xfrm>
        </p:spPr>
        <p:txBody>
          <a:bodyPr/>
          <a:lstStyle/>
          <a:p>
            <a:pPr lvl="1">
              <a:spcAft>
                <a:spcPts val="375"/>
              </a:spcAft>
            </a:pPr>
            <a:r>
              <a:rPr lang="en-US" sz="1800" dirty="0"/>
              <a:t>Identify groups responsible for managing, designing, preparing, executing, witnessing, checking and resolving.</a:t>
            </a:r>
          </a:p>
          <a:p>
            <a:pPr lvl="1">
              <a:spcAft>
                <a:spcPts val="375"/>
              </a:spcAft>
              <a:buNone/>
            </a:pPr>
            <a:endParaRPr lang="en-US" sz="1800" dirty="0"/>
          </a:p>
          <a:p>
            <a:pPr lvl="1">
              <a:spcAft>
                <a:spcPts val="375"/>
              </a:spcAft>
            </a:pPr>
            <a:r>
              <a:rPr lang="en-US" sz="1800" dirty="0"/>
              <a:t>Identify groups responsible for providing the test items identified in the Test Items section.</a:t>
            </a:r>
          </a:p>
          <a:p>
            <a:pPr lvl="1">
              <a:spcAft>
                <a:spcPts val="375"/>
              </a:spcAft>
              <a:buNone/>
            </a:pPr>
            <a:endParaRPr lang="en-US" sz="1800" dirty="0"/>
          </a:p>
          <a:p>
            <a:pPr lvl="1">
              <a:spcAft>
                <a:spcPts val="375"/>
              </a:spcAft>
            </a:pPr>
            <a:r>
              <a:rPr lang="en-US" sz="1800" dirty="0"/>
              <a:t>Identify groups responsible for providing the environmental needs identified in the Environmental Needs section</a:t>
            </a:r>
          </a:p>
          <a:p>
            <a:pPr eaLnBrk="1" hangingPunct="1"/>
            <a:endParaRPr lang="en-US" dirty="0" smtClean="0"/>
          </a:p>
          <a:p>
            <a:pPr lvl="1">
              <a:spcAft>
                <a:spcPts val="375"/>
              </a:spcAft>
            </a:pPr>
            <a:endParaRPr lang="en-US" dirty="0" smtClean="0"/>
          </a:p>
        </p:txBody>
      </p:sp>
      <p:sp>
        <p:nvSpPr>
          <p:cNvPr id="75778" name="Slide Number Placeholder 3"/>
          <p:cNvSpPr>
            <a:spLocks noGrp="1"/>
          </p:cNvSpPr>
          <p:nvPr>
            <p:ph type="sldNum" sz="quarter" idx="4294967295"/>
          </p:nvPr>
        </p:nvSpPr>
        <p:spPr>
          <a:xfrm>
            <a:off x="1524000" y="5448300"/>
            <a:ext cx="750888" cy="196850"/>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327547" algn="r"/>
              </a:tabLst>
              <a:defRPr sz="1500" b="1">
                <a:solidFill>
                  <a:schemeClr val="tx1"/>
                </a:solidFill>
                <a:latin typeface="Arial" panose="020B0604020202020204" pitchFamily="34" charset="0"/>
              </a:defRPr>
            </a:lvl1pPr>
            <a:lvl2pPr marL="557213" indent="-214313">
              <a:spcBef>
                <a:spcPct val="20000"/>
              </a:spcBef>
              <a:buFont typeface="Wingdings" panose="05000000000000000000" pitchFamily="2" charset="2"/>
              <a:buChar char="§"/>
              <a:tabLst>
                <a:tab pos="1327547" algn="r"/>
              </a:tabLst>
              <a:defRPr sz="2100" b="1">
                <a:solidFill>
                  <a:schemeClr val="tx1"/>
                </a:solidFill>
                <a:latin typeface="Arial" panose="020B0604020202020204" pitchFamily="34" charset="0"/>
              </a:defRPr>
            </a:lvl2pPr>
            <a:lvl3pPr marL="857250" indent="-171450">
              <a:spcBef>
                <a:spcPct val="20000"/>
              </a:spcBef>
              <a:buChar char="•"/>
              <a:tabLst>
                <a:tab pos="1327547" algn="r"/>
              </a:tabLst>
              <a:defRPr sz="1200">
                <a:solidFill>
                  <a:schemeClr val="tx1"/>
                </a:solidFill>
                <a:latin typeface="Arial" panose="020B0604020202020204" pitchFamily="34" charset="0"/>
              </a:defRPr>
            </a:lvl3pPr>
            <a:lvl4pPr marL="1200150" indent="-171450">
              <a:spcBef>
                <a:spcPct val="20000"/>
              </a:spcBef>
              <a:buChar char="–"/>
              <a:tabLst>
                <a:tab pos="1327547" algn="r"/>
              </a:tabLst>
              <a:defRPr sz="1050">
                <a:solidFill>
                  <a:schemeClr val="tx1"/>
                </a:solidFill>
                <a:latin typeface="Arial" panose="020B0604020202020204" pitchFamily="34" charset="0"/>
              </a:defRPr>
            </a:lvl4pPr>
            <a:lvl5pPr marL="1543050" indent="-171450">
              <a:spcBef>
                <a:spcPct val="20000"/>
              </a:spcBef>
              <a:buChar char="•"/>
              <a:tabLst>
                <a:tab pos="1327547" algn="r"/>
              </a:tabLst>
              <a:defRPr sz="900">
                <a:solidFill>
                  <a:schemeClr val="tx1"/>
                </a:solidFill>
                <a:latin typeface="Arial" panose="020B0604020202020204" pitchFamily="34" charset="0"/>
              </a:defRPr>
            </a:lvl5pPr>
            <a:lvl6pPr marL="18859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6pPr>
            <a:lvl7pPr marL="22288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7pPr>
            <a:lvl8pPr marL="25717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8pPr>
            <a:lvl9pPr marL="29146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9pPr>
          </a:lstStyle>
          <a:p>
            <a:pPr>
              <a:spcBef>
                <a:spcPct val="0"/>
              </a:spcBef>
              <a:buSzTx/>
              <a:buFontTx/>
              <a:buNone/>
            </a:pPr>
            <a:fld id="{562160EE-555A-4525-B656-2A5BF55D097E}" type="slidenum">
              <a:rPr lang="en-US" altLang="en-US" sz="750">
                <a:solidFill>
                  <a:srgbClr val="5F5F5F"/>
                </a:solidFill>
              </a:rPr>
              <a:pPr>
                <a:spcBef>
                  <a:spcPct val="0"/>
                </a:spcBef>
                <a:buSzTx/>
                <a:buFontTx/>
                <a:buNone/>
              </a:pPr>
              <a:t>15</a:t>
            </a:fld>
            <a:endParaRPr lang="en-US" altLang="en-US" sz="750">
              <a:solidFill>
                <a:srgbClr val="5F5F5F"/>
              </a:solidFill>
            </a:endParaRPr>
          </a:p>
        </p:txBody>
      </p:sp>
    </p:spTree>
    <p:extLst>
      <p:ext uri="{BB962C8B-B14F-4D97-AF65-F5344CB8AC3E}">
        <p14:creationId xmlns:p14="http://schemas.microsoft.com/office/powerpoint/2010/main" val="24689688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a:xfrm>
            <a:off x="2209800" y="309626"/>
            <a:ext cx="6629400" cy="342900"/>
          </a:xfrm>
        </p:spPr>
        <p:txBody>
          <a:bodyPr>
            <a:normAutofit fontScale="90000"/>
          </a:bodyPr>
          <a:lstStyle/>
          <a:p>
            <a:pPr eaLnBrk="1" hangingPunct="1"/>
            <a:r>
              <a:rPr lang="en-US" sz="4000"/>
              <a:t>Reference to Templates</a:t>
            </a:r>
            <a:r>
              <a:rPr lang="en-US" smtClean="0"/>
              <a:t>	</a:t>
            </a:r>
          </a:p>
        </p:txBody>
      </p:sp>
      <p:sp>
        <p:nvSpPr>
          <p:cNvPr id="76804" name="Rectangle 3"/>
          <p:cNvSpPr>
            <a:spLocks noGrp="1" noChangeArrowheads="1"/>
          </p:cNvSpPr>
          <p:nvPr>
            <p:ph idx="1"/>
          </p:nvPr>
        </p:nvSpPr>
        <p:spPr>
          <a:xfrm>
            <a:off x="2057400" y="990600"/>
            <a:ext cx="8716518" cy="4992624"/>
          </a:xfrm>
        </p:spPr>
        <p:txBody>
          <a:bodyPr/>
          <a:lstStyle/>
          <a:p>
            <a:pPr eaLnBrk="1" hangingPunct="1">
              <a:buFont typeface="Wingdings" panose="05000000000000000000" pitchFamily="2" charset="2"/>
              <a:buNone/>
            </a:pPr>
            <a:r>
              <a:rPr lang="en-US" sz="1800" b="0" dirty="0"/>
              <a:t>This section should give reference to the templates for the following</a:t>
            </a:r>
          </a:p>
          <a:p>
            <a:pPr marL="285750" indent="-285750">
              <a:buFont typeface="Wingdings" panose="05000000000000000000" pitchFamily="2" charset="2"/>
              <a:buChar char="§"/>
            </a:pPr>
            <a:r>
              <a:rPr lang="en-US" sz="1800" b="0" dirty="0"/>
              <a:t>Test cases</a:t>
            </a:r>
          </a:p>
          <a:p>
            <a:pPr marL="285750" indent="-285750">
              <a:buFont typeface="Wingdings" panose="05000000000000000000" pitchFamily="2" charset="2"/>
              <a:buChar char="§"/>
            </a:pPr>
            <a:r>
              <a:rPr lang="en-US" sz="1800" b="0" dirty="0"/>
              <a:t>Review check list for Test cases</a:t>
            </a:r>
          </a:p>
          <a:p>
            <a:pPr marL="285750" indent="-285750">
              <a:buFont typeface="Wingdings" panose="05000000000000000000" pitchFamily="2" charset="2"/>
              <a:buChar char="§"/>
            </a:pPr>
            <a:r>
              <a:rPr lang="en-US" sz="1800" b="0" dirty="0"/>
              <a:t>Test Incident Report</a:t>
            </a:r>
          </a:p>
          <a:p>
            <a:pPr marL="285750" indent="-285750">
              <a:buFont typeface="Wingdings" panose="05000000000000000000" pitchFamily="2" charset="2"/>
              <a:buChar char="§"/>
            </a:pPr>
            <a:r>
              <a:rPr lang="en-US" sz="1800" b="0" dirty="0"/>
              <a:t>Test Summary Report</a:t>
            </a:r>
          </a:p>
          <a:p>
            <a:pPr eaLnBrk="1" hangingPunct="1">
              <a:buFont typeface="Wingdings" panose="05000000000000000000" pitchFamily="2" charset="2"/>
              <a:buNone/>
            </a:pPr>
            <a:endParaRPr lang="en-US" dirty="0" smtClean="0"/>
          </a:p>
          <a:p>
            <a:pPr eaLnBrk="1" hangingPunct="1"/>
            <a:endParaRPr lang="en-US" dirty="0" smtClean="0"/>
          </a:p>
        </p:txBody>
      </p:sp>
      <p:sp>
        <p:nvSpPr>
          <p:cNvPr id="76802" name="Slide Number Placeholder 3"/>
          <p:cNvSpPr>
            <a:spLocks noGrp="1"/>
          </p:cNvSpPr>
          <p:nvPr>
            <p:ph type="sldNum" sz="quarter" idx="4294967295"/>
          </p:nvPr>
        </p:nvSpPr>
        <p:spPr>
          <a:xfrm>
            <a:off x="1524000" y="5448300"/>
            <a:ext cx="750888" cy="196850"/>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327547" algn="r"/>
              </a:tabLst>
              <a:defRPr sz="1500" b="1">
                <a:solidFill>
                  <a:schemeClr val="tx1"/>
                </a:solidFill>
                <a:latin typeface="Arial" panose="020B0604020202020204" pitchFamily="34" charset="0"/>
              </a:defRPr>
            </a:lvl1pPr>
            <a:lvl2pPr marL="557213" indent="-214313">
              <a:spcBef>
                <a:spcPct val="20000"/>
              </a:spcBef>
              <a:buFont typeface="Wingdings" panose="05000000000000000000" pitchFamily="2" charset="2"/>
              <a:buChar char="§"/>
              <a:tabLst>
                <a:tab pos="1327547" algn="r"/>
              </a:tabLst>
              <a:defRPr sz="2100" b="1">
                <a:solidFill>
                  <a:schemeClr val="tx1"/>
                </a:solidFill>
                <a:latin typeface="Arial" panose="020B0604020202020204" pitchFamily="34" charset="0"/>
              </a:defRPr>
            </a:lvl2pPr>
            <a:lvl3pPr marL="857250" indent="-171450">
              <a:spcBef>
                <a:spcPct val="20000"/>
              </a:spcBef>
              <a:buChar char="•"/>
              <a:tabLst>
                <a:tab pos="1327547" algn="r"/>
              </a:tabLst>
              <a:defRPr sz="1200">
                <a:solidFill>
                  <a:schemeClr val="tx1"/>
                </a:solidFill>
                <a:latin typeface="Arial" panose="020B0604020202020204" pitchFamily="34" charset="0"/>
              </a:defRPr>
            </a:lvl3pPr>
            <a:lvl4pPr marL="1200150" indent="-171450">
              <a:spcBef>
                <a:spcPct val="20000"/>
              </a:spcBef>
              <a:buChar char="–"/>
              <a:tabLst>
                <a:tab pos="1327547" algn="r"/>
              </a:tabLst>
              <a:defRPr sz="1050">
                <a:solidFill>
                  <a:schemeClr val="tx1"/>
                </a:solidFill>
                <a:latin typeface="Arial" panose="020B0604020202020204" pitchFamily="34" charset="0"/>
              </a:defRPr>
            </a:lvl4pPr>
            <a:lvl5pPr marL="1543050" indent="-171450">
              <a:spcBef>
                <a:spcPct val="20000"/>
              </a:spcBef>
              <a:buChar char="•"/>
              <a:tabLst>
                <a:tab pos="1327547" algn="r"/>
              </a:tabLst>
              <a:defRPr sz="900">
                <a:solidFill>
                  <a:schemeClr val="tx1"/>
                </a:solidFill>
                <a:latin typeface="Arial" panose="020B0604020202020204" pitchFamily="34" charset="0"/>
              </a:defRPr>
            </a:lvl5pPr>
            <a:lvl6pPr marL="18859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6pPr>
            <a:lvl7pPr marL="22288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7pPr>
            <a:lvl8pPr marL="25717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8pPr>
            <a:lvl9pPr marL="29146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9pPr>
          </a:lstStyle>
          <a:p>
            <a:pPr>
              <a:spcBef>
                <a:spcPct val="0"/>
              </a:spcBef>
              <a:buSzTx/>
              <a:buFontTx/>
              <a:buNone/>
            </a:pPr>
            <a:fld id="{59E89C19-7654-4432-A4A8-9F7B5E1DDB59}" type="slidenum">
              <a:rPr lang="en-US" altLang="en-US" sz="750">
                <a:solidFill>
                  <a:srgbClr val="5F5F5F"/>
                </a:solidFill>
              </a:rPr>
              <a:pPr>
                <a:spcBef>
                  <a:spcPct val="0"/>
                </a:spcBef>
                <a:buSzTx/>
                <a:buFontTx/>
                <a:buNone/>
              </a:pPr>
              <a:t>16</a:t>
            </a:fld>
            <a:endParaRPr lang="en-US" altLang="en-US" sz="750">
              <a:solidFill>
                <a:srgbClr val="5F5F5F"/>
              </a:solidFill>
            </a:endParaRPr>
          </a:p>
        </p:txBody>
      </p:sp>
    </p:spTree>
    <p:extLst>
      <p:ext uri="{BB962C8B-B14F-4D97-AF65-F5344CB8AC3E}">
        <p14:creationId xmlns:p14="http://schemas.microsoft.com/office/powerpoint/2010/main" val="20038879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2286000" y="381001"/>
            <a:ext cx="5111354" cy="295275"/>
          </a:xfrm>
        </p:spPr>
        <p:txBody>
          <a:bodyPr vert="horz" lIns="67860" tIns="33335" rIns="67860" bIns="33335" rtlCol="0" anchor="ctr">
            <a:normAutofit fontScale="90000"/>
          </a:bodyPr>
          <a:lstStyle/>
          <a:p>
            <a:pPr eaLnBrk="1" hangingPunct="1"/>
            <a:r>
              <a:rPr lang="en-US" sz="1725"/>
              <a:t> </a:t>
            </a:r>
            <a:r>
              <a:rPr lang="en-US" sz="4000"/>
              <a:t>Test Case </a:t>
            </a:r>
            <a:endParaRPr lang="en-US" sz="1725"/>
          </a:p>
        </p:txBody>
      </p:sp>
      <p:sp>
        <p:nvSpPr>
          <p:cNvPr id="77827" name="Rectangle 3"/>
          <p:cNvSpPr>
            <a:spLocks noGrp="1" noChangeArrowheads="1"/>
          </p:cNvSpPr>
          <p:nvPr>
            <p:ph type="body" sz="half" idx="1"/>
          </p:nvPr>
        </p:nvSpPr>
        <p:spPr>
          <a:xfrm>
            <a:off x="2286001" y="1371600"/>
            <a:ext cx="5382815" cy="3386138"/>
          </a:xfrm>
        </p:spPr>
        <p:txBody>
          <a:bodyPr vert="horz" lIns="67860" tIns="33335" rIns="67860" bIns="33335" rtlCol="0">
            <a:normAutofit/>
          </a:bodyPr>
          <a:lstStyle/>
          <a:p>
            <a:pPr marL="285750" indent="-285750">
              <a:buFont typeface="Wingdings" panose="05000000000000000000" pitchFamily="2" charset="2"/>
              <a:buChar char="§"/>
            </a:pPr>
            <a:r>
              <a:rPr lang="en-US" sz="1800" b="0" dirty="0"/>
              <a:t>It is a document which identifies  the various tests required to ensure that  the system covers all the requirements for the customer.</a:t>
            </a:r>
          </a:p>
          <a:p>
            <a:pPr marL="285750" indent="-285750">
              <a:buFont typeface="Wingdings" panose="05000000000000000000" pitchFamily="2" charset="2"/>
              <a:buChar char="§"/>
            </a:pPr>
            <a:r>
              <a:rPr lang="en-US" sz="1800" b="0" dirty="0"/>
              <a:t>Test cases follow agreed standard format.(This will be based on the agreed upon format specified in the QAP or as specified in the Standards and Guidelines document)</a:t>
            </a:r>
          </a:p>
          <a:p>
            <a:pPr eaLnBrk="1" hangingPunct="1"/>
            <a:endParaRPr lang="en-US" sz="1725" dirty="0">
              <a:latin typeface="Times New Roman" panose="02020603050405020304" pitchFamily="18" charset="0"/>
            </a:endParaRPr>
          </a:p>
        </p:txBody>
      </p:sp>
    </p:spTree>
    <p:extLst>
      <p:ext uri="{BB962C8B-B14F-4D97-AF65-F5344CB8AC3E}">
        <p14:creationId xmlns:p14="http://schemas.microsoft.com/office/powerpoint/2010/main" val="315860806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2209801" y="228600"/>
            <a:ext cx="5133975" cy="692944"/>
          </a:xfrm>
        </p:spPr>
        <p:txBody>
          <a:bodyPr vert="horz" lIns="67860" tIns="33335" rIns="67860" bIns="33335" rtlCol="0" anchor="ctr">
            <a:normAutofit/>
          </a:bodyPr>
          <a:lstStyle/>
          <a:p>
            <a:pPr eaLnBrk="1" hangingPunct="1"/>
            <a:r>
              <a:rPr lang="en-US"/>
              <a:t>Test Case Design</a:t>
            </a:r>
          </a:p>
        </p:txBody>
      </p:sp>
      <p:sp>
        <p:nvSpPr>
          <p:cNvPr id="79875" name="Rectangle 3"/>
          <p:cNvSpPr>
            <a:spLocks noGrp="1" noChangeArrowheads="1"/>
          </p:cNvSpPr>
          <p:nvPr>
            <p:ph idx="1"/>
          </p:nvPr>
        </p:nvSpPr>
        <p:spPr>
          <a:xfrm>
            <a:off x="2298226" y="1334036"/>
            <a:ext cx="5904309" cy="2831306"/>
          </a:xfrm>
        </p:spPr>
        <p:txBody>
          <a:bodyPr vert="horz" lIns="67860" tIns="33335" rIns="67860" bIns="33335" rtlCol="0">
            <a:noAutofit/>
          </a:bodyPr>
          <a:lstStyle/>
          <a:p>
            <a:pPr marL="342900" indent="-342900">
              <a:buFont typeface="Wingdings" panose="05000000000000000000" pitchFamily="2" charset="2"/>
              <a:buChar char="§"/>
            </a:pPr>
            <a:r>
              <a:rPr lang="en-US" sz="1800" b="0" dirty="0"/>
              <a:t>Test cases are designed to ensure complete coverage of the software components under different environmental conditions and data inputs</a:t>
            </a:r>
          </a:p>
          <a:p>
            <a:pPr marL="342900" indent="-342900">
              <a:buFont typeface="Wingdings" panose="05000000000000000000" pitchFamily="2" charset="2"/>
              <a:buChar char="§"/>
            </a:pPr>
            <a:r>
              <a:rPr lang="en-US" sz="1800" b="0" dirty="0"/>
              <a:t>Test cases should exist for checking Performance of various operations e.g. data retrieval and updation, report printing</a:t>
            </a:r>
          </a:p>
          <a:p>
            <a:pPr marL="342900" indent="-342900">
              <a:buFont typeface="Wingdings" panose="05000000000000000000" pitchFamily="2" charset="2"/>
              <a:buChar char="§"/>
            </a:pPr>
            <a:r>
              <a:rPr lang="en-US" sz="1800" b="0" dirty="0"/>
              <a:t>Test cases should exist for covering error conditions that can occur</a:t>
            </a:r>
          </a:p>
          <a:p>
            <a:pPr marL="342900" indent="-342900">
              <a:buFont typeface="Wingdings" panose="05000000000000000000" pitchFamily="2" charset="2"/>
              <a:buChar char="§"/>
            </a:pPr>
            <a:r>
              <a:rPr lang="en-US" sz="1800" b="0" dirty="0"/>
              <a:t>Test data should be mentioned explicitly for each test condition</a:t>
            </a:r>
          </a:p>
          <a:p>
            <a:pPr eaLnBrk="1" hangingPunct="1">
              <a:buFont typeface="Symbol" panose="05050102010706020507" pitchFamily="18" charset="2"/>
              <a:buNone/>
            </a:pPr>
            <a:endParaRPr lang="en-US" sz="1800" b="0" dirty="0"/>
          </a:p>
        </p:txBody>
      </p:sp>
    </p:spTree>
    <p:extLst>
      <p:ext uri="{BB962C8B-B14F-4D97-AF65-F5344CB8AC3E}">
        <p14:creationId xmlns:p14="http://schemas.microsoft.com/office/powerpoint/2010/main" val="370067838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990440" y="228601"/>
            <a:ext cx="7229760" cy="367903"/>
          </a:xfrm>
        </p:spPr>
        <p:txBody>
          <a:bodyPr/>
          <a:lstStyle/>
          <a:p>
            <a:pPr eaLnBrk="1" hangingPunct="1"/>
            <a:r>
              <a:rPr lang="en-US" sz="1725"/>
              <a:t>   </a:t>
            </a:r>
            <a:r>
              <a:rPr lang="en-US"/>
              <a:t>Test Case Template (Standard )</a:t>
            </a:r>
          </a:p>
        </p:txBody>
      </p:sp>
      <p:graphicFrame>
        <p:nvGraphicFramePr>
          <p:cNvPr id="80900" name="Object 2"/>
          <p:cNvGraphicFramePr>
            <a:graphicFrameLocks noChangeAspect="1"/>
          </p:cNvGraphicFramePr>
          <p:nvPr>
            <p:extLst/>
          </p:nvPr>
        </p:nvGraphicFramePr>
        <p:xfrm>
          <a:off x="1963936" y="1066800"/>
          <a:ext cx="5859066" cy="3595688"/>
        </p:xfrm>
        <a:graphic>
          <a:graphicData uri="http://schemas.openxmlformats.org/presentationml/2006/ole">
            <mc:AlternateContent xmlns:mc="http://schemas.openxmlformats.org/markup-compatibility/2006">
              <mc:Choice xmlns:v="urn:schemas-microsoft-com:vml" Requires="v">
                <p:oleObj spid="_x0000_s1054" name="Bitmap Image" r:id="rId3" imgW="8202170" imgH="4514286" progId="PBrush">
                  <p:embed/>
                </p:oleObj>
              </mc:Choice>
              <mc:Fallback>
                <p:oleObj name="Bitmap Image" r:id="rId3" imgW="8202170" imgH="4514286" progId="PBrush">
                  <p:embed/>
                  <p:pic>
                    <p:nvPicPr>
                      <p:cNvPr id="8090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3936" y="1066800"/>
                        <a:ext cx="5859066" cy="359568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71416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mtClean="0"/>
              <a:t>TEST PLAN-Intro</a:t>
            </a:r>
          </a:p>
        </p:txBody>
      </p:sp>
      <p:sp>
        <p:nvSpPr>
          <p:cNvPr id="58371" name="Rectangle 3"/>
          <p:cNvSpPr>
            <a:spLocks noGrp="1" noChangeArrowheads="1"/>
          </p:cNvSpPr>
          <p:nvPr>
            <p:ph idx="1"/>
          </p:nvPr>
        </p:nvSpPr>
        <p:spPr/>
        <p:txBody>
          <a:bodyPr/>
          <a:lstStyle/>
          <a:p>
            <a:pPr marL="285750" indent="-285750">
              <a:buFont typeface="Wingdings" panose="05000000000000000000" pitchFamily="2" charset="2"/>
              <a:buChar char="§"/>
            </a:pPr>
            <a:r>
              <a:rPr lang="en-US" sz="1800" b="0">
                <a:latin typeface="+mn-lt"/>
              </a:rPr>
              <a:t>A software project test plan is a document that describes the objectives, scope, approach, and focus of a software testing effort. </a:t>
            </a:r>
          </a:p>
          <a:p>
            <a:pPr marL="285750" indent="-285750">
              <a:buFont typeface="Wingdings" panose="05000000000000000000" pitchFamily="2" charset="2"/>
              <a:buChar char="§"/>
            </a:pPr>
            <a:r>
              <a:rPr lang="en-US" sz="1800" b="0">
                <a:latin typeface="+mn-lt"/>
              </a:rPr>
              <a:t>The process of preparing a test plan is a useful way to think through the efforts needed to validate the acceptability of a software product. </a:t>
            </a:r>
          </a:p>
          <a:p>
            <a:pPr marL="285750" indent="-285750">
              <a:buFont typeface="Wingdings" panose="05000000000000000000" pitchFamily="2" charset="2"/>
              <a:buChar char="§"/>
            </a:pPr>
            <a:r>
              <a:rPr lang="en-US" sz="1800" b="0">
                <a:latin typeface="+mn-lt"/>
              </a:rPr>
              <a:t> It identifies test items, the features to be tested, the testing tasks, who will do each task, and any risks requiring contingency Planning.</a:t>
            </a:r>
          </a:p>
          <a:p>
            <a:endParaRPr lang="en-US" smtClean="0"/>
          </a:p>
        </p:txBody>
      </p:sp>
    </p:spTree>
    <p:extLst>
      <p:ext uri="{BB962C8B-B14F-4D97-AF65-F5344CB8AC3E}">
        <p14:creationId xmlns:p14="http://schemas.microsoft.com/office/powerpoint/2010/main" val="20320264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smtClean="0"/>
              <a:t>Defect Tracking/Closure</a:t>
            </a:r>
          </a:p>
        </p:txBody>
      </p:sp>
      <p:sp>
        <p:nvSpPr>
          <p:cNvPr id="81923" name="Rectangle 3"/>
          <p:cNvSpPr>
            <a:spLocks noGrp="1" noChangeArrowheads="1"/>
          </p:cNvSpPr>
          <p:nvPr>
            <p:ph idx="1"/>
          </p:nvPr>
        </p:nvSpPr>
        <p:spPr/>
        <p:txBody>
          <a:bodyPr/>
          <a:lstStyle/>
          <a:p>
            <a:pPr marL="285750" indent="-285750">
              <a:lnSpc>
                <a:spcPct val="150000"/>
              </a:lnSpc>
              <a:spcBef>
                <a:spcPct val="0"/>
              </a:spcBef>
              <a:buFont typeface="Wingdings" panose="05000000000000000000" pitchFamily="2" charset="2"/>
              <a:buChar char="§"/>
            </a:pPr>
            <a:r>
              <a:rPr lang="en-US" sz="1800" b="0" dirty="0"/>
              <a:t>Defect Identified by the Tester</a:t>
            </a:r>
          </a:p>
          <a:p>
            <a:pPr marL="285750" indent="-285750">
              <a:lnSpc>
                <a:spcPct val="150000"/>
              </a:lnSpc>
              <a:spcBef>
                <a:spcPct val="0"/>
              </a:spcBef>
              <a:buFont typeface="Wingdings" panose="05000000000000000000" pitchFamily="2" charset="2"/>
              <a:buChar char="§"/>
            </a:pPr>
            <a:r>
              <a:rPr lang="en-US" sz="1800" b="0" dirty="0"/>
              <a:t>Entry made in the DTS Web by Tester</a:t>
            </a:r>
          </a:p>
          <a:p>
            <a:pPr marL="285750" indent="-285750">
              <a:lnSpc>
                <a:spcPct val="150000"/>
              </a:lnSpc>
              <a:spcBef>
                <a:spcPct val="0"/>
              </a:spcBef>
              <a:buFont typeface="Wingdings" panose="05000000000000000000" pitchFamily="2" charset="2"/>
              <a:buChar char="§"/>
            </a:pPr>
            <a:r>
              <a:rPr lang="en-US" sz="1800" b="0" dirty="0"/>
              <a:t>DTS Web can be accessed by Developers/Testers </a:t>
            </a:r>
          </a:p>
          <a:p>
            <a:pPr marL="285750" indent="-285750">
              <a:lnSpc>
                <a:spcPct val="150000"/>
              </a:lnSpc>
              <a:spcBef>
                <a:spcPct val="0"/>
              </a:spcBef>
              <a:buFont typeface="Wingdings" panose="05000000000000000000" pitchFamily="2" charset="2"/>
              <a:buChar char="§"/>
            </a:pPr>
            <a:r>
              <a:rPr lang="en-US" sz="1800" b="0" dirty="0"/>
              <a:t>Summary of the Defect and Description are entered</a:t>
            </a:r>
          </a:p>
          <a:p>
            <a:pPr marL="285750" indent="-285750">
              <a:lnSpc>
                <a:spcPct val="150000"/>
              </a:lnSpc>
              <a:spcBef>
                <a:spcPct val="0"/>
              </a:spcBef>
              <a:buFont typeface="Wingdings" panose="05000000000000000000" pitchFamily="2" charset="2"/>
              <a:buChar char="§"/>
            </a:pPr>
            <a:r>
              <a:rPr lang="en-US" sz="1800" b="0" dirty="0"/>
              <a:t>Severity is chosen among Fatal/Major/Minor/Suggestion</a:t>
            </a:r>
          </a:p>
          <a:p>
            <a:pPr marL="285750" indent="-285750">
              <a:lnSpc>
                <a:spcPct val="150000"/>
              </a:lnSpc>
              <a:spcBef>
                <a:spcPct val="0"/>
              </a:spcBef>
              <a:buFont typeface="Wingdings" panose="05000000000000000000" pitchFamily="2" charset="2"/>
              <a:buChar char="§"/>
            </a:pPr>
            <a:r>
              <a:rPr lang="en-US" sz="1800" b="0" dirty="0"/>
              <a:t>Priority could be High/Medium/Low</a:t>
            </a:r>
          </a:p>
          <a:p>
            <a:pPr marL="285750" indent="-285750">
              <a:lnSpc>
                <a:spcPct val="150000"/>
              </a:lnSpc>
              <a:spcBef>
                <a:spcPct val="0"/>
              </a:spcBef>
              <a:buFont typeface="Wingdings" panose="05000000000000000000" pitchFamily="2" charset="2"/>
              <a:buChar char="§"/>
            </a:pPr>
            <a:r>
              <a:rPr lang="en-US" sz="1800" b="0" dirty="0"/>
              <a:t>The initial State will be Open</a:t>
            </a:r>
          </a:p>
        </p:txBody>
      </p:sp>
    </p:spTree>
    <p:extLst>
      <p:ext uri="{BB962C8B-B14F-4D97-AF65-F5344CB8AC3E}">
        <p14:creationId xmlns:p14="http://schemas.microsoft.com/office/powerpoint/2010/main" val="11878555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smtClean="0"/>
              <a:t>Defect Tracking (Contd...)</a:t>
            </a:r>
          </a:p>
        </p:txBody>
      </p:sp>
      <p:sp>
        <p:nvSpPr>
          <p:cNvPr id="82947" name="Text Box 3"/>
          <p:cNvSpPr txBox="1">
            <a:spLocks noChangeArrowheads="1"/>
          </p:cNvSpPr>
          <p:nvPr/>
        </p:nvSpPr>
        <p:spPr bwMode="auto">
          <a:xfrm>
            <a:off x="3112295" y="2259806"/>
            <a:ext cx="4732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marL="285750" indent="-285750">
              <a:spcBef>
                <a:spcPct val="0"/>
              </a:spcBef>
              <a:buSzTx/>
              <a:buFont typeface="Wingdings" panose="05000000000000000000" pitchFamily="2" charset="2"/>
              <a:buChar char="§"/>
            </a:pPr>
            <a:endParaRPr lang="en-US" sz="1800" b="0"/>
          </a:p>
        </p:txBody>
      </p:sp>
      <p:sp>
        <p:nvSpPr>
          <p:cNvPr id="82948" name="Text Box 5"/>
          <p:cNvSpPr txBox="1">
            <a:spLocks noChangeArrowheads="1"/>
          </p:cNvSpPr>
          <p:nvPr/>
        </p:nvSpPr>
        <p:spPr bwMode="auto">
          <a:xfrm>
            <a:off x="1981200" y="990601"/>
            <a:ext cx="7270004" cy="2118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marL="285750" indent="-285750">
              <a:lnSpc>
                <a:spcPct val="150000"/>
              </a:lnSpc>
              <a:spcBef>
                <a:spcPct val="0"/>
              </a:spcBef>
              <a:buSzTx/>
              <a:buFont typeface="Wingdings" panose="05000000000000000000" pitchFamily="2" charset="2"/>
              <a:buChar char="§"/>
            </a:pPr>
            <a:r>
              <a:rPr lang="en-US" sz="1800" b="0" dirty="0">
                <a:latin typeface="+mj-lt"/>
              </a:rPr>
              <a:t> </a:t>
            </a:r>
            <a:r>
              <a:rPr lang="en-US" sz="1800" b="0" dirty="0">
                <a:solidFill>
                  <a:schemeClr val="tx1">
                    <a:lumMod val="75000"/>
                    <a:lumOff val="25000"/>
                  </a:schemeClr>
                </a:solidFill>
                <a:latin typeface="+mj-lt"/>
              </a:rPr>
              <a:t>Defect Analyzer - Analyses the impact of  the Defect</a:t>
            </a:r>
          </a:p>
          <a:p>
            <a:pPr marL="285750" indent="-285750">
              <a:lnSpc>
                <a:spcPct val="150000"/>
              </a:lnSpc>
              <a:spcBef>
                <a:spcPct val="0"/>
              </a:spcBef>
              <a:buSzTx/>
              <a:buFont typeface="Wingdings" panose="05000000000000000000" pitchFamily="2" charset="2"/>
              <a:buChar char="§"/>
            </a:pPr>
            <a:r>
              <a:rPr lang="en-US" sz="1800" b="0" dirty="0">
                <a:solidFill>
                  <a:schemeClr val="tx1">
                    <a:lumMod val="75000"/>
                    <a:lumOff val="25000"/>
                  </a:schemeClr>
                </a:solidFill>
                <a:latin typeface="+mj-lt"/>
              </a:rPr>
              <a:t> Assigns to the concerned team with person responsible</a:t>
            </a:r>
          </a:p>
          <a:p>
            <a:pPr marL="285750" indent="-285750">
              <a:lnSpc>
                <a:spcPct val="150000"/>
              </a:lnSpc>
              <a:spcBef>
                <a:spcPct val="0"/>
              </a:spcBef>
              <a:buSzTx/>
              <a:buFont typeface="Wingdings" panose="05000000000000000000" pitchFamily="2" charset="2"/>
              <a:buChar char="§"/>
            </a:pPr>
            <a:r>
              <a:rPr lang="en-US" sz="1800" b="0" dirty="0">
                <a:solidFill>
                  <a:schemeClr val="tx1">
                    <a:lumMod val="75000"/>
                    <a:lumOff val="25000"/>
                  </a:schemeClr>
                </a:solidFill>
                <a:latin typeface="+mj-lt"/>
              </a:rPr>
              <a:t> DA - Informs the concerned person</a:t>
            </a:r>
          </a:p>
          <a:p>
            <a:pPr marL="285750" indent="-285750">
              <a:lnSpc>
                <a:spcPct val="150000"/>
              </a:lnSpc>
              <a:spcBef>
                <a:spcPct val="0"/>
              </a:spcBef>
              <a:buSzTx/>
              <a:buFont typeface="Wingdings" panose="05000000000000000000" pitchFamily="2" charset="2"/>
              <a:buChar char="§"/>
            </a:pPr>
            <a:r>
              <a:rPr lang="en-US" sz="1800" b="0" dirty="0">
                <a:solidFill>
                  <a:schemeClr val="tx1">
                    <a:lumMod val="75000"/>
                    <a:lumOff val="25000"/>
                  </a:schemeClr>
                </a:solidFill>
                <a:latin typeface="+mj-lt"/>
              </a:rPr>
              <a:t> Further Comments can be given in the Description</a:t>
            </a:r>
          </a:p>
          <a:p>
            <a:pPr marL="285750" indent="-285750">
              <a:lnSpc>
                <a:spcPct val="150000"/>
              </a:lnSpc>
              <a:spcBef>
                <a:spcPct val="0"/>
              </a:spcBef>
              <a:buSzTx/>
              <a:buFont typeface="Wingdings" panose="05000000000000000000" pitchFamily="2" charset="2"/>
              <a:buChar char="§"/>
            </a:pPr>
            <a:r>
              <a:rPr lang="en-US" sz="1800" b="0" dirty="0">
                <a:solidFill>
                  <a:schemeClr val="tx1">
                    <a:lumMod val="75000"/>
                    <a:lumOff val="25000"/>
                  </a:schemeClr>
                </a:solidFill>
                <a:latin typeface="+mj-lt"/>
              </a:rPr>
              <a:t> DA enters the Phase introduced, detected and Root Cause Codes</a:t>
            </a:r>
          </a:p>
        </p:txBody>
      </p:sp>
    </p:spTree>
    <p:extLst>
      <p:ext uri="{BB962C8B-B14F-4D97-AF65-F5344CB8AC3E}">
        <p14:creationId xmlns:p14="http://schemas.microsoft.com/office/powerpoint/2010/main" val="2938302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smtClean="0"/>
              <a:t>Defect Tracking (Contd...)</a:t>
            </a:r>
          </a:p>
        </p:txBody>
      </p:sp>
      <p:sp>
        <p:nvSpPr>
          <p:cNvPr id="83971" name="Text Box 3"/>
          <p:cNvSpPr txBox="1">
            <a:spLocks noChangeArrowheads="1"/>
          </p:cNvSpPr>
          <p:nvPr/>
        </p:nvSpPr>
        <p:spPr bwMode="auto">
          <a:xfrm>
            <a:off x="1981201" y="990601"/>
            <a:ext cx="6346609" cy="319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marL="285750" indent="-285750">
              <a:lnSpc>
                <a:spcPct val="140000"/>
              </a:lnSpc>
              <a:spcBef>
                <a:spcPct val="0"/>
              </a:spcBef>
              <a:buSzTx/>
              <a:buFont typeface="Wingdings" panose="05000000000000000000" pitchFamily="2" charset="2"/>
              <a:buChar char="§"/>
            </a:pPr>
            <a:r>
              <a:rPr lang="en-US" sz="1800" b="0" dirty="0">
                <a:latin typeface="+mj-lt"/>
              </a:rPr>
              <a:t> </a:t>
            </a:r>
            <a:r>
              <a:rPr lang="en-US" sz="1800" b="0" dirty="0">
                <a:solidFill>
                  <a:schemeClr val="tx1">
                    <a:lumMod val="75000"/>
                    <a:lumOff val="25000"/>
                  </a:schemeClr>
                </a:solidFill>
                <a:latin typeface="+mj-lt"/>
              </a:rPr>
              <a:t>Assigned team member fixes the defect</a:t>
            </a:r>
          </a:p>
          <a:p>
            <a:pPr marL="285750" indent="-285750">
              <a:lnSpc>
                <a:spcPct val="140000"/>
              </a:lnSpc>
              <a:spcBef>
                <a:spcPct val="0"/>
              </a:spcBef>
              <a:buSzTx/>
              <a:buFont typeface="Wingdings" panose="05000000000000000000" pitchFamily="2" charset="2"/>
              <a:buChar char="§"/>
            </a:pPr>
            <a:r>
              <a:rPr lang="en-US" sz="1800" b="0" dirty="0">
                <a:solidFill>
                  <a:schemeClr val="tx1">
                    <a:lumMod val="75000"/>
                    <a:lumOff val="25000"/>
                  </a:schemeClr>
                </a:solidFill>
                <a:latin typeface="+mj-lt"/>
              </a:rPr>
              <a:t> On resolution DA changes the defect to Under QC</a:t>
            </a:r>
          </a:p>
          <a:p>
            <a:pPr marL="285750" indent="-285750">
              <a:lnSpc>
                <a:spcPct val="140000"/>
              </a:lnSpc>
              <a:spcBef>
                <a:spcPct val="0"/>
              </a:spcBef>
              <a:buSzTx/>
              <a:buFont typeface="Wingdings" panose="05000000000000000000" pitchFamily="2" charset="2"/>
              <a:buChar char="§"/>
            </a:pPr>
            <a:r>
              <a:rPr lang="en-US" sz="1800" b="0" dirty="0">
                <a:solidFill>
                  <a:schemeClr val="tx1">
                    <a:lumMod val="75000"/>
                    <a:lumOff val="25000"/>
                  </a:schemeClr>
                </a:solidFill>
                <a:latin typeface="+mj-lt"/>
              </a:rPr>
              <a:t> QC reviews and tests the impacted items</a:t>
            </a:r>
          </a:p>
          <a:p>
            <a:pPr marL="285750" indent="-285750">
              <a:lnSpc>
                <a:spcPct val="140000"/>
              </a:lnSpc>
              <a:spcBef>
                <a:spcPct val="0"/>
              </a:spcBef>
              <a:buSzTx/>
              <a:buFont typeface="Wingdings" panose="05000000000000000000" pitchFamily="2" charset="2"/>
              <a:buChar char="§"/>
            </a:pPr>
            <a:r>
              <a:rPr lang="en-US" sz="1800" b="0" dirty="0">
                <a:solidFill>
                  <a:schemeClr val="tx1">
                    <a:lumMod val="75000"/>
                    <a:lumOff val="25000"/>
                  </a:schemeClr>
                </a:solidFill>
                <a:latin typeface="+mj-lt"/>
              </a:rPr>
              <a:t> If review ok the defect state is changed to Fixed</a:t>
            </a:r>
          </a:p>
          <a:p>
            <a:pPr marL="285750" indent="-285750">
              <a:lnSpc>
                <a:spcPct val="140000"/>
              </a:lnSpc>
              <a:spcBef>
                <a:spcPct val="0"/>
              </a:spcBef>
              <a:buSzTx/>
              <a:buFont typeface="Wingdings" panose="05000000000000000000" pitchFamily="2" charset="2"/>
              <a:buChar char="§"/>
            </a:pPr>
            <a:r>
              <a:rPr lang="en-US" sz="1800" b="0" dirty="0">
                <a:solidFill>
                  <a:schemeClr val="tx1">
                    <a:lumMod val="75000"/>
                    <a:lumOff val="25000"/>
                  </a:schemeClr>
                </a:solidFill>
                <a:latin typeface="+mj-lt"/>
              </a:rPr>
              <a:t> Changed files are checked-in to the VSS by CC</a:t>
            </a:r>
          </a:p>
          <a:p>
            <a:pPr marL="285750" indent="-285750">
              <a:lnSpc>
                <a:spcPct val="140000"/>
              </a:lnSpc>
              <a:spcBef>
                <a:spcPct val="0"/>
              </a:spcBef>
              <a:buSzTx/>
              <a:buFont typeface="Wingdings" panose="05000000000000000000" pitchFamily="2" charset="2"/>
              <a:buChar char="§"/>
            </a:pPr>
            <a:r>
              <a:rPr lang="en-US" sz="1800" b="0" dirty="0">
                <a:solidFill>
                  <a:schemeClr val="tx1">
                    <a:lumMod val="75000"/>
                    <a:lumOff val="25000"/>
                  </a:schemeClr>
                </a:solidFill>
                <a:latin typeface="+mj-lt"/>
              </a:rPr>
              <a:t> If review failed, its again assigned to the concerned team</a:t>
            </a:r>
          </a:p>
          <a:p>
            <a:pPr marL="285750" indent="-285750">
              <a:lnSpc>
                <a:spcPct val="140000"/>
              </a:lnSpc>
              <a:spcBef>
                <a:spcPct val="0"/>
              </a:spcBef>
              <a:buSzTx/>
              <a:buFont typeface="Wingdings" panose="05000000000000000000" pitchFamily="2" charset="2"/>
              <a:buChar char="§"/>
            </a:pPr>
            <a:r>
              <a:rPr lang="en-US" sz="1800" b="0" dirty="0">
                <a:solidFill>
                  <a:schemeClr val="tx1">
                    <a:lumMod val="75000"/>
                    <a:lumOff val="25000"/>
                  </a:schemeClr>
                </a:solidFill>
                <a:latin typeface="+mj-lt"/>
              </a:rPr>
              <a:t> DA informs the initiator to check for closure of the defect</a:t>
            </a:r>
          </a:p>
          <a:p>
            <a:pPr marL="285750" indent="-285750">
              <a:lnSpc>
                <a:spcPct val="140000"/>
              </a:lnSpc>
              <a:spcBef>
                <a:spcPct val="0"/>
              </a:spcBef>
              <a:buSzTx/>
              <a:buFont typeface="Wingdings" panose="05000000000000000000" pitchFamily="2" charset="2"/>
              <a:buChar char="§"/>
            </a:pPr>
            <a:r>
              <a:rPr lang="en-US" sz="1800" b="0" dirty="0">
                <a:solidFill>
                  <a:schemeClr val="tx1">
                    <a:lumMod val="75000"/>
                    <a:lumOff val="25000"/>
                  </a:schemeClr>
                </a:solidFill>
                <a:latin typeface="+mj-lt"/>
              </a:rPr>
              <a:t> Initiator confirms the Defect is actually fixed for Closure</a:t>
            </a:r>
          </a:p>
        </p:txBody>
      </p:sp>
    </p:spTree>
    <p:extLst>
      <p:ext uri="{BB962C8B-B14F-4D97-AF65-F5344CB8AC3E}">
        <p14:creationId xmlns:p14="http://schemas.microsoft.com/office/powerpoint/2010/main" val="6387546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Requirement Traceability Matrix(RTM)</a:t>
            </a:r>
          </a:p>
        </p:txBody>
      </p:sp>
      <p:sp>
        <p:nvSpPr>
          <p:cNvPr id="6147" name="Rectangle 3"/>
          <p:cNvSpPr>
            <a:spLocks noGrp="1" noChangeArrowheads="1"/>
          </p:cNvSpPr>
          <p:nvPr>
            <p:ph idx="1"/>
          </p:nvPr>
        </p:nvSpPr>
        <p:spPr/>
        <p:txBody>
          <a:bodyPr/>
          <a:lstStyle/>
          <a:p>
            <a:pPr marL="285750" indent="-285750">
              <a:buFont typeface="Wingdings" panose="05000000000000000000" pitchFamily="2" charset="2"/>
              <a:buChar char="§"/>
            </a:pPr>
            <a:r>
              <a:rPr lang="en-US" sz="1800" b="0" smtClean="0"/>
              <a:t>One of the key objectives of any testing venture is to ensure that the application under test is behaving as per the functional specification. To ensure this the key objective will be to test all the functionalities or the requirements as it is stated by the customer. Hence Test Coverage becomes a very critical metric for any Testing venture.</a:t>
            </a:r>
          </a:p>
          <a:p>
            <a:pPr marL="285750" indent="-285750">
              <a:buFont typeface="Wingdings" panose="05000000000000000000" pitchFamily="2" charset="2"/>
              <a:buChar char="§"/>
            </a:pPr>
            <a:r>
              <a:rPr lang="en-US" sz="1800" b="0"/>
              <a:t>Requirement Traceability is very effective tool to ensure the test coverage. Traceability ensures completeness, that all lower level requirements</a:t>
            </a:r>
          </a:p>
          <a:p>
            <a:pPr marL="285750" indent="-285750">
              <a:buFont typeface="Wingdings" panose="05000000000000000000" pitchFamily="2" charset="2"/>
              <a:buChar char="§"/>
            </a:pPr>
            <a:r>
              <a:rPr lang="en-US" sz="1800" b="0"/>
              <a:t>come from higher level requirements, and that all higher level requirements are allocated to lower level requirements. Traceability is also used to manage change and provides the basis for test planning.</a:t>
            </a:r>
          </a:p>
          <a:p>
            <a:endParaRPr lang="en-US" sz="1800" b="0" smtClean="0"/>
          </a:p>
          <a:p>
            <a:endParaRPr lang="en-US" smtClean="0"/>
          </a:p>
        </p:txBody>
      </p:sp>
    </p:spTree>
    <p:extLst>
      <p:ext uri="{BB962C8B-B14F-4D97-AF65-F5344CB8AC3E}">
        <p14:creationId xmlns:p14="http://schemas.microsoft.com/office/powerpoint/2010/main" val="823323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Components</a:t>
            </a:r>
          </a:p>
        </p:txBody>
      </p:sp>
      <p:sp>
        <p:nvSpPr>
          <p:cNvPr id="8195" name="Rectangle 3"/>
          <p:cNvSpPr>
            <a:spLocks noGrp="1" noChangeArrowheads="1"/>
          </p:cNvSpPr>
          <p:nvPr>
            <p:ph idx="1"/>
          </p:nvPr>
        </p:nvSpPr>
        <p:spPr/>
        <p:txBody>
          <a:bodyPr/>
          <a:lstStyle/>
          <a:p>
            <a:pPr>
              <a:lnSpc>
                <a:spcPct val="80000"/>
              </a:lnSpc>
            </a:pPr>
            <a:r>
              <a:rPr lang="en-US" sz="1800" smtClean="0"/>
              <a:t>The following components should be mapped using the RTM so that all the test artifacts can be traced:</a:t>
            </a:r>
            <a:r>
              <a:rPr lang="en-US" smtClean="0"/>
              <a:t/>
            </a:r>
            <a:br>
              <a:rPr lang="en-US" smtClean="0"/>
            </a:br>
            <a:endParaRPr lang="en-US" smtClean="0"/>
          </a:p>
          <a:p>
            <a:pPr lvl="1">
              <a:lnSpc>
                <a:spcPct val="80000"/>
              </a:lnSpc>
            </a:pPr>
            <a:r>
              <a:rPr lang="en-US" sz="1800">
                <a:latin typeface="+mj-lt"/>
              </a:rPr>
              <a:t>Test Requirement</a:t>
            </a:r>
          </a:p>
          <a:p>
            <a:pPr lvl="1">
              <a:lnSpc>
                <a:spcPct val="80000"/>
              </a:lnSpc>
            </a:pPr>
            <a:r>
              <a:rPr lang="en-US" sz="1800">
                <a:latin typeface="+mj-lt"/>
              </a:rPr>
              <a:t>Test Strategy</a:t>
            </a:r>
          </a:p>
          <a:p>
            <a:pPr lvl="1">
              <a:lnSpc>
                <a:spcPct val="80000"/>
              </a:lnSpc>
            </a:pPr>
            <a:r>
              <a:rPr lang="en-US" sz="1800">
                <a:latin typeface="+mj-lt"/>
              </a:rPr>
              <a:t>Test Plan</a:t>
            </a:r>
          </a:p>
          <a:p>
            <a:pPr lvl="1">
              <a:lnSpc>
                <a:spcPct val="80000"/>
              </a:lnSpc>
            </a:pPr>
            <a:r>
              <a:rPr lang="en-US" sz="1800">
                <a:latin typeface="+mj-lt"/>
              </a:rPr>
              <a:t>Test Scenario</a:t>
            </a:r>
          </a:p>
          <a:p>
            <a:pPr lvl="1">
              <a:lnSpc>
                <a:spcPct val="80000"/>
              </a:lnSpc>
            </a:pPr>
            <a:r>
              <a:rPr lang="en-US" sz="1800">
                <a:latin typeface="+mj-lt"/>
              </a:rPr>
              <a:t>Test Cases</a:t>
            </a:r>
          </a:p>
          <a:p>
            <a:pPr lvl="1">
              <a:lnSpc>
                <a:spcPct val="80000"/>
              </a:lnSpc>
            </a:pPr>
            <a:r>
              <a:rPr lang="en-US" sz="1800">
                <a:latin typeface="+mj-lt"/>
              </a:rPr>
              <a:t> Defect ids</a:t>
            </a:r>
          </a:p>
          <a:p>
            <a:pPr>
              <a:lnSpc>
                <a:spcPct val="80000"/>
              </a:lnSpc>
            </a:pPr>
            <a:endParaRPr lang="en-US" sz="2800"/>
          </a:p>
          <a:p>
            <a:pPr>
              <a:lnSpc>
                <a:spcPct val="80000"/>
              </a:lnSpc>
            </a:pPr>
            <a:endParaRPr lang="en-US" sz="2800"/>
          </a:p>
          <a:p>
            <a:pPr>
              <a:lnSpc>
                <a:spcPct val="80000"/>
              </a:lnSpc>
            </a:pPr>
            <a:endParaRPr lang="en-US" sz="2800"/>
          </a:p>
        </p:txBody>
      </p:sp>
    </p:spTree>
    <p:extLst>
      <p:ext uri="{BB962C8B-B14F-4D97-AF65-F5344CB8AC3E}">
        <p14:creationId xmlns:p14="http://schemas.microsoft.com/office/powerpoint/2010/main" val="28474699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Types of Traceability Test Matrix</a:t>
            </a:r>
            <a:endParaRPr lang="en-US" smtClean="0"/>
          </a:p>
        </p:txBody>
      </p:sp>
      <p:sp>
        <p:nvSpPr>
          <p:cNvPr id="9219" name="Rectangle 3"/>
          <p:cNvSpPr>
            <a:spLocks noGrp="1" noChangeArrowheads="1"/>
          </p:cNvSpPr>
          <p:nvPr>
            <p:ph idx="1"/>
          </p:nvPr>
        </p:nvSpPr>
        <p:spPr/>
        <p:txBody>
          <a:bodyPr/>
          <a:lstStyle/>
          <a:p>
            <a:pPr>
              <a:lnSpc>
                <a:spcPct val="80000"/>
              </a:lnSpc>
            </a:pPr>
            <a:r>
              <a:rPr lang="en-US" sz="1800" smtClean="0"/>
              <a:t>Forward traceability looks at the following:</a:t>
            </a:r>
          </a:p>
          <a:p>
            <a:pPr lvl="1">
              <a:lnSpc>
                <a:spcPct val="80000"/>
              </a:lnSpc>
            </a:pPr>
            <a:r>
              <a:rPr lang="en-US" sz="1800">
                <a:latin typeface="+mj-lt"/>
              </a:rPr>
              <a:t>Tracing the business requirements to their resulting test requirement(s) to ensure the completeness of the product requirement specification.</a:t>
            </a:r>
          </a:p>
          <a:p>
            <a:pPr lvl="1">
              <a:lnSpc>
                <a:spcPct val="80000"/>
              </a:lnSpc>
            </a:pPr>
            <a:r>
              <a:rPr lang="en-US" sz="1800">
                <a:latin typeface="+mj-lt"/>
              </a:rPr>
              <a:t>Tracing each unique test requirement forward into the design or strategy that test that requirement, and the tests that validate that requirement and so on. The objective is to ensure that each requirement is thoroughly tested.</a:t>
            </a:r>
          </a:p>
          <a:p>
            <a:pPr>
              <a:lnSpc>
                <a:spcPct val="80000"/>
              </a:lnSpc>
            </a:pPr>
            <a:endParaRPr lang="en-US" sz="3200" smtClean="0"/>
          </a:p>
          <a:p>
            <a:pPr>
              <a:lnSpc>
                <a:spcPct val="80000"/>
              </a:lnSpc>
            </a:pPr>
            <a:r>
              <a:rPr lang="en-US" sz="1800" smtClean="0"/>
              <a:t>Backwards traceability looks at the following:</a:t>
            </a:r>
          </a:p>
          <a:p>
            <a:pPr lvl="1">
              <a:lnSpc>
                <a:spcPct val="80000"/>
              </a:lnSpc>
            </a:pPr>
            <a:r>
              <a:rPr lang="en-US" sz="1800">
                <a:latin typeface="+mj-lt"/>
              </a:rPr>
              <a:t>Tracing each Test back to its associated requirement. Backward traceability can verify that the requirements have been kept current with tests.</a:t>
            </a:r>
          </a:p>
          <a:p>
            <a:pPr lvl="1">
              <a:lnSpc>
                <a:spcPct val="80000"/>
              </a:lnSpc>
            </a:pPr>
            <a:r>
              <a:rPr lang="en-US" sz="1800">
                <a:latin typeface="+mj-lt"/>
              </a:rPr>
              <a:t>Tracing each requirement back to its source(s).</a:t>
            </a:r>
          </a:p>
          <a:p>
            <a:pPr>
              <a:lnSpc>
                <a:spcPct val="80000"/>
              </a:lnSpc>
            </a:pPr>
            <a:endParaRPr lang="en-US" smtClean="0"/>
          </a:p>
        </p:txBody>
      </p:sp>
    </p:spTree>
    <p:extLst>
      <p:ext uri="{BB962C8B-B14F-4D97-AF65-F5344CB8AC3E}">
        <p14:creationId xmlns:p14="http://schemas.microsoft.com/office/powerpoint/2010/main" val="2563404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951785" y="537344"/>
            <a:ext cx="9262483" cy="4992688"/>
          </a:xfrm>
          <a:prstGeom prst="rect">
            <a:avLst/>
          </a:prstGeom>
        </p:spPr>
      </p:pic>
    </p:spTree>
    <p:extLst>
      <p:ext uri="{BB962C8B-B14F-4D97-AF65-F5344CB8AC3E}">
        <p14:creationId xmlns:p14="http://schemas.microsoft.com/office/powerpoint/2010/main" val="2514827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Grp="1" noChangeArrowheads="1"/>
          </p:cNvSpPr>
          <p:nvPr>
            <p:ph type="ctrTitle"/>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smtClean="0"/>
              <a:t>Configuration Management</a:t>
            </a:r>
          </a:p>
        </p:txBody>
      </p:sp>
      <p:sp>
        <p:nvSpPr>
          <p:cNvPr id="10243" name="Rectangle 7"/>
          <p:cNvSpPr>
            <a:spLocks noGrp="1" noChangeArrowheads="1"/>
          </p:cNvSpPr>
          <p:nvPr>
            <p:ph type="subTitle" idx="1"/>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smtClean="0"/>
              <a:t>Chapter  1</a:t>
            </a:r>
          </a:p>
        </p:txBody>
      </p:sp>
    </p:spTree>
    <p:extLst>
      <p:ext uri="{BB962C8B-B14F-4D97-AF65-F5344CB8AC3E}">
        <p14:creationId xmlns:p14="http://schemas.microsoft.com/office/powerpoint/2010/main" val="2044689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Configuration Management</a:t>
            </a:r>
          </a:p>
        </p:txBody>
      </p:sp>
      <p:sp>
        <p:nvSpPr>
          <p:cNvPr id="12291" name="Slide Number Placeholder 3"/>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6585782E-341E-49BA-AB5B-A2934EFF7B01}" type="slidenum">
              <a:rPr lang="en-US" altLang="en-US" sz="1000">
                <a:solidFill>
                  <a:srgbClr val="5F5F5F"/>
                </a:solidFill>
              </a:rPr>
              <a:pPr>
                <a:spcBef>
                  <a:spcPct val="0"/>
                </a:spcBef>
                <a:buSzTx/>
                <a:buFontTx/>
                <a:buNone/>
              </a:pPr>
              <a:t>28</a:t>
            </a:fld>
            <a:endParaRPr lang="en-US" altLang="en-US" sz="1000">
              <a:solidFill>
                <a:srgbClr val="5F5F5F"/>
              </a:solidFill>
            </a:endParaRPr>
          </a:p>
        </p:txBody>
      </p:sp>
      <p:sp>
        <p:nvSpPr>
          <p:cNvPr id="12292" name="Text Box 5"/>
          <p:cNvSpPr txBox="1">
            <a:spLocks noChangeArrowheads="1"/>
          </p:cNvSpPr>
          <p:nvPr/>
        </p:nvSpPr>
        <p:spPr bwMode="auto">
          <a:xfrm>
            <a:off x="1981200" y="1371600"/>
            <a:ext cx="8077200" cy="1570038"/>
          </a:xfrm>
          <a:prstGeom prst="rect">
            <a:avLst/>
          </a:prstGeom>
          <a:solidFill>
            <a:srgbClr val="99CCFF"/>
          </a:solidFill>
          <a:ln w="9525">
            <a:miter lim="800000"/>
            <a:headEnd/>
            <a:tailEnd/>
          </a:ln>
          <a:scene3d>
            <a:camera prst="legacyObliqueTopLeft"/>
            <a:lightRig rig="legacyFlat3" dir="t"/>
          </a:scene3d>
          <a:sp3d extrusionH="430200" prstMaterial="legacyMatte">
            <a:bevelT w="13500" h="13500" prst="angle"/>
            <a:bevelB w="13500" h="13500" prst="angle"/>
            <a:extrusionClr>
              <a:srgbClr val="99CCFF"/>
            </a:extrusionClr>
            <a:contourClr>
              <a:srgbClr val="99CCFF"/>
            </a:contourClr>
          </a:sp3d>
        </p:spPr>
        <p:txBody>
          <a:bodyPr>
            <a:spAutoFit/>
            <a:flatTx/>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50000"/>
              </a:spcBef>
              <a:buSzTx/>
              <a:buFontTx/>
              <a:buNone/>
            </a:pPr>
            <a:r>
              <a:rPr lang="en-US" sz="2400" b="0">
                <a:solidFill>
                  <a:schemeClr val="bg1"/>
                </a:solidFill>
              </a:rPr>
              <a:t>The purpose of configuration management is to establish and maintain the integrity of the products (Components, data and documentation) of the software or system through the project and product life cycle.</a:t>
            </a:r>
            <a:r>
              <a:rPr lang="en-US" sz="2400">
                <a:solidFill>
                  <a:schemeClr val="bg1"/>
                </a:solidFill>
              </a:rPr>
              <a:t>  </a:t>
            </a:r>
          </a:p>
        </p:txBody>
      </p:sp>
      <p:sp>
        <p:nvSpPr>
          <p:cNvPr id="5" name="Rectangle 4"/>
          <p:cNvSpPr>
            <a:spLocks noChangeArrowheads="1"/>
          </p:cNvSpPr>
          <p:nvPr/>
        </p:nvSpPr>
        <p:spPr bwMode="auto">
          <a:xfrm>
            <a:off x="1851025" y="3541713"/>
            <a:ext cx="8305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lnSpc>
                <a:spcPct val="80000"/>
              </a:lnSpc>
              <a:spcBef>
                <a:spcPct val="0"/>
              </a:spcBef>
              <a:buSzTx/>
              <a:buFontTx/>
              <a:buNone/>
            </a:pPr>
            <a:r>
              <a:rPr lang="en-US" sz="1800" b="0"/>
              <a:t>Configuration Management (CM) is a "set of activities designed to control change by identifying the work products that are likely to change, establishing relationships among them, defining mechanisms for managing different versions of these work products, controlling the changes imposed, and auditing and reporting on the changes made.“</a:t>
            </a:r>
          </a:p>
        </p:txBody>
      </p:sp>
    </p:spTree>
    <p:extLst>
      <p:ext uri="{BB962C8B-B14F-4D97-AF65-F5344CB8AC3E}">
        <p14:creationId xmlns:p14="http://schemas.microsoft.com/office/powerpoint/2010/main" val="26996098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IMPORTANT SCM ACTIVITIES</a:t>
            </a:r>
          </a:p>
        </p:txBody>
      </p:sp>
      <p:sp>
        <p:nvSpPr>
          <p:cNvPr id="13315" name="Rectangle 3"/>
          <p:cNvSpPr>
            <a:spLocks noGrp="1" noChangeArrowheads="1"/>
          </p:cNvSpPr>
          <p:nvPr>
            <p:ph idx="1"/>
          </p:nvPr>
        </p:nvSpPr>
        <p:spPr/>
        <p:txBody>
          <a:bodyPr/>
          <a:lstStyle/>
          <a:p>
            <a:pPr marL="285750" indent="-285750">
              <a:lnSpc>
                <a:spcPct val="90000"/>
              </a:lnSpc>
              <a:buFont typeface="Wingdings" panose="05000000000000000000" pitchFamily="2" charset="2"/>
              <a:buChar char="§"/>
            </a:pPr>
            <a:r>
              <a:rPr lang="en-US" sz="1800" b="0" smtClean="0"/>
              <a:t>Identifying and organizing the software configurable items</a:t>
            </a:r>
          </a:p>
          <a:p>
            <a:pPr marL="285750" indent="-285750">
              <a:lnSpc>
                <a:spcPct val="90000"/>
              </a:lnSpc>
              <a:buFont typeface="Wingdings" panose="05000000000000000000" pitchFamily="2" charset="2"/>
              <a:buChar char="§"/>
            </a:pPr>
            <a:endParaRPr lang="en-US" sz="1800" b="0" smtClean="0"/>
          </a:p>
          <a:p>
            <a:pPr marL="285750" indent="-285750">
              <a:lnSpc>
                <a:spcPct val="90000"/>
              </a:lnSpc>
              <a:buFont typeface="Wingdings" panose="05000000000000000000" pitchFamily="2" charset="2"/>
              <a:buChar char="§"/>
            </a:pPr>
            <a:r>
              <a:rPr lang="en-US" sz="1800" b="0" smtClean="0"/>
              <a:t>Maintaining change requests and systematically controlling the changes to the configurable items</a:t>
            </a:r>
          </a:p>
          <a:p>
            <a:pPr marL="285750" indent="-285750">
              <a:lnSpc>
                <a:spcPct val="90000"/>
              </a:lnSpc>
              <a:buFont typeface="Wingdings" panose="05000000000000000000" pitchFamily="2" charset="2"/>
              <a:buChar char="§"/>
            </a:pPr>
            <a:endParaRPr lang="en-US" sz="1800" b="0" smtClean="0"/>
          </a:p>
          <a:p>
            <a:pPr marL="285750" indent="-285750">
              <a:lnSpc>
                <a:spcPct val="90000"/>
              </a:lnSpc>
              <a:buFont typeface="Wingdings" panose="05000000000000000000" pitchFamily="2" charset="2"/>
              <a:buChar char="§"/>
            </a:pPr>
            <a:r>
              <a:rPr lang="en-US" sz="1800" b="0" smtClean="0"/>
              <a:t>Tracking the status of the Configurable items</a:t>
            </a:r>
          </a:p>
          <a:p>
            <a:pPr marL="285750" indent="-285750">
              <a:lnSpc>
                <a:spcPct val="90000"/>
              </a:lnSpc>
              <a:buFont typeface="Wingdings" panose="05000000000000000000" pitchFamily="2" charset="2"/>
              <a:buChar char="§"/>
            </a:pPr>
            <a:endParaRPr lang="en-US" sz="1800" b="0" smtClean="0"/>
          </a:p>
          <a:p>
            <a:pPr marL="285750" indent="-285750">
              <a:lnSpc>
                <a:spcPct val="90000"/>
              </a:lnSpc>
              <a:buFont typeface="Wingdings" panose="05000000000000000000" pitchFamily="2" charset="2"/>
              <a:buChar char="§"/>
            </a:pPr>
            <a:r>
              <a:rPr lang="en-US" sz="1800" b="0" smtClean="0"/>
              <a:t>Review and Audit of the software configuration management activities</a:t>
            </a:r>
          </a:p>
          <a:p>
            <a:pPr>
              <a:lnSpc>
                <a:spcPct val="90000"/>
              </a:lnSpc>
            </a:pPr>
            <a:endParaRPr lang="en-US" sz="2800"/>
          </a:p>
        </p:txBody>
      </p:sp>
    </p:spTree>
    <p:extLst>
      <p:ext uri="{BB962C8B-B14F-4D97-AF65-F5344CB8AC3E}">
        <p14:creationId xmlns:p14="http://schemas.microsoft.com/office/powerpoint/2010/main" val="22081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133600" y="228601"/>
            <a:ext cx="7696200" cy="489347"/>
          </a:xfrm>
        </p:spPr>
        <p:txBody>
          <a:bodyPr/>
          <a:lstStyle/>
          <a:p>
            <a:r>
              <a:rPr lang="en-US"/>
              <a:t>References for preparing Test Plan</a:t>
            </a:r>
          </a:p>
        </p:txBody>
      </p:sp>
      <p:sp>
        <p:nvSpPr>
          <p:cNvPr id="59395" name="Rectangle 3"/>
          <p:cNvSpPr>
            <a:spLocks noGrp="1" noChangeArrowheads="1"/>
          </p:cNvSpPr>
          <p:nvPr>
            <p:ph idx="1"/>
          </p:nvPr>
        </p:nvSpPr>
        <p:spPr>
          <a:xfrm>
            <a:off x="2163417" y="1066800"/>
            <a:ext cx="6172200" cy="3851672"/>
          </a:xfrm>
        </p:spPr>
        <p:txBody>
          <a:bodyPr/>
          <a:lstStyle/>
          <a:p>
            <a:pPr marL="457200" indent="-457200"/>
            <a:r>
              <a:rPr lang="en-US" sz="1800" b="0" dirty="0"/>
              <a:t>The supporting documents for referring the test plan are:</a:t>
            </a:r>
          </a:p>
          <a:p>
            <a:pPr marL="457200" indent="-457200">
              <a:buFontTx/>
              <a:buAutoNum type="arabicPeriod"/>
            </a:pPr>
            <a:r>
              <a:rPr lang="en-US" sz="1800" b="0" dirty="0"/>
              <a:t>Project Plan</a:t>
            </a:r>
          </a:p>
          <a:p>
            <a:pPr marL="457200" indent="-457200">
              <a:buFontTx/>
              <a:buAutoNum type="arabicPeriod"/>
            </a:pPr>
            <a:r>
              <a:rPr lang="en-US" sz="1800" b="0" dirty="0"/>
              <a:t>System Requirements specifications.</a:t>
            </a:r>
          </a:p>
          <a:p>
            <a:pPr marL="457200" indent="-457200">
              <a:buFontTx/>
              <a:buAutoNum type="arabicPeriod"/>
            </a:pPr>
            <a:r>
              <a:rPr lang="en-US" sz="1800" b="0" dirty="0"/>
              <a:t>High Level design document.</a:t>
            </a:r>
          </a:p>
          <a:p>
            <a:pPr marL="457200" indent="-457200">
              <a:buFontTx/>
              <a:buAutoNum type="arabicPeriod"/>
            </a:pPr>
            <a:r>
              <a:rPr lang="en-US" sz="1800" b="0" dirty="0"/>
              <a:t>Detail design document.</a:t>
            </a:r>
          </a:p>
          <a:p>
            <a:pPr marL="457200" indent="-457200">
              <a:buFontTx/>
              <a:buAutoNum type="arabicPeriod"/>
            </a:pPr>
            <a:r>
              <a:rPr lang="en-US" sz="1800" b="0" dirty="0"/>
              <a:t>Development and Test process standards.</a:t>
            </a:r>
          </a:p>
          <a:p>
            <a:pPr marL="457200" indent="-457200">
              <a:buFontTx/>
              <a:buAutoNum type="arabicPeriod"/>
            </a:pPr>
            <a:r>
              <a:rPr lang="en-US" sz="1800" b="0" dirty="0"/>
              <a:t>Methodology</a:t>
            </a:r>
          </a:p>
        </p:txBody>
      </p:sp>
    </p:spTree>
    <p:extLst>
      <p:ext uri="{BB962C8B-B14F-4D97-AF65-F5344CB8AC3E}">
        <p14:creationId xmlns:p14="http://schemas.microsoft.com/office/powerpoint/2010/main" val="38350375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endParaRPr lang="en-US" smtClean="0"/>
          </a:p>
        </p:txBody>
      </p:sp>
      <p:sp>
        <p:nvSpPr>
          <p:cNvPr id="14339" name="Rectangle 3"/>
          <p:cNvSpPr>
            <a:spLocks noGrp="1" noChangeArrowheads="1"/>
          </p:cNvSpPr>
          <p:nvPr>
            <p:ph idx="1"/>
          </p:nvPr>
        </p:nvSpPr>
        <p:spPr/>
        <p:txBody>
          <a:bodyPr/>
          <a:lstStyle/>
          <a:p>
            <a:pPr>
              <a:lnSpc>
                <a:spcPct val="90000"/>
              </a:lnSpc>
              <a:buFont typeface="Wingdings" panose="05000000000000000000" pitchFamily="2" charset="2"/>
              <a:buNone/>
            </a:pPr>
            <a:r>
              <a:rPr lang="en-US" sz="1800" smtClean="0"/>
              <a:t>The testers need to know two aspects of change.</a:t>
            </a:r>
          </a:p>
          <a:p>
            <a:pPr>
              <a:lnSpc>
                <a:spcPct val="90000"/>
              </a:lnSpc>
            </a:pPr>
            <a:endParaRPr lang="en-US" smtClean="0"/>
          </a:p>
          <a:p>
            <a:pPr lvl="1">
              <a:lnSpc>
                <a:spcPct val="90000"/>
              </a:lnSpc>
            </a:pPr>
            <a:r>
              <a:rPr lang="en-US" sz="1800"/>
              <a:t>The characteristics of the change so that modification to the test plan and test data can be made to assure the right functionality and structure are tested.</a:t>
            </a:r>
          </a:p>
          <a:p>
            <a:pPr lvl="1">
              <a:lnSpc>
                <a:spcPct val="90000"/>
              </a:lnSpc>
            </a:pPr>
            <a:endParaRPr lang="en-US" sz="1800"/>
          </a:p>
          <a:p>
            <a:pPr lvl="1">
              <a:lnSpc>
                <a:spcPct val="90000"/>
              </a:lnSpc>
            </a:pPr>
            <a:r>
              <a:rPr lang="en-US" sz="1800"/>
              <a:t> The version in which that change will be implemented</a:t>
            </a:r>
          </a:p>
          <a:p>
            <a:pPr>
              <a:lnSpc>
                <a:spcPct val="90000"/>
              </a:lnSpc>
            </a:pPr>
            <a:endParaRPr lang="en-US" smtClean="0"/>
          </a:p>
        </p:txBody>
      </p:sp>
    </p:spTree>
    <p:extLst>
      <p:ext uri="{BB962C8B-B14F-4D97-AF65-F5344CB8AC3E}">
        <p14:creationId xmlns:p14="http://schemas.microsoft.com/office/powerpoint/2010/main" val="13807147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Configurable Vs Non-Configurable Items</a:t>
            </a:r>
          </a:p>
        </p:txBody>
      </p:sp>
      <p:sp>
        <p:nvSpPr>
          <p:cNvPr id="15363" name="Text Box 6"/>
          <p:cNvSpPr>
            <a:spLocks noGrp="1" noChangeArrowheads="1"/>
          </p:cNvSpPr>
          <p:nvPr>
            <p:ph idx="1"/>
          </p:nvPr>
        </p:nvSpPr>
        <p:spPr>
          <a:xfrm>
            <a:off x="732969" y="912422"/>
            <a:ext cx="8674100" cy="5386090"/>
          </a:xfrm>
        </p:spPr>
        <p:txBody>
          <a:bodyPr>
            <a:spAutoFit/>
          </a:bodyPr>
          <a:lstStyle/>
          <a:p>
            <a:pPr>
              <a:spcBef>
                <a:spcPct val="50000"/>
              </a:spcBef>
            </a:pPr>
            <a:r>
              <a:rPr lang="en-US" sz="1800" b="0" smtClean="0"/>
              <a:t>Project may contain Configurable items(CI) as well as Non Configurable items(Non-CI)</a:t>
            </a:r>
          </a:p>
          <a:p>
            <a:pPr>
              <a:spcBef>
                <a:spcPct val="50000"/>
              </a:spcBef>
              <a:buFont typeface="Wingdings" panose="05000000000000000000" pitchFamily="2" charset="2"/>
              <a:buNone/>
            </a:pPr>
            <a:r>
              <a:rPr lang="en-US" sz="1800" b="0" smtClean="0"/>
              <a:t>Example for Configurable Items:</a:t>
            </a:r>
          </a:p>
          <a:p>
            <a:pPr marL="285750" indent="-285750">
              <a:spcBef>
                <a:spcPct val="50000"/>
              </a:spcBef>
              <a:buFont typeface="Wingdings" panose="05000000000000000000" pitchFamily="2" charset="2"/>
              <a:buChar char="§"/>
            </a:pPr>
            <a:r>
              <a:rPr lang="en-US" sz="1800" b="0" smtClean="0"/>
              <a:t>1.Test Plan</a:t>
            </a:r>
          </a:p>
          <a:p>
            <a:pPr marL="285750" indent="-285750">
              <a:spcBef>
                <a:spcPct val="50000"/>
              </a:spcBef>
              <a:buFont typeface="Wingdings" panose="05000000000000000000" pitchFamily="2" charset="2"/>
              <a:buChar char="§"/>
            </a:pPr>
            <a:r>
              <a:rPr lang="en-US" sz="1800" b="0" smtClean="0"/>
              <a:t>2.Test case Design</a:t>
            </a:r>
          </a:p>
          <a:p>
            <a:pPr>
              <a:spcBef>
                <a:spcPct val="50000"/>
              </a:spcBef>
              <a:buFont typeface="Wingdings" panose="05000000000000000000" pitchFamily="2" charset="2"/>
              <a:buNone/>
            </a:pPr>
            <a:endParaRPr lang="en-US" sz="1800" b="0" smtClean="0"/>
          </a:p>
          <a:p>
            <a:pPr>
              <a:spcBef>
                <a:spcPct val="50000"/>
              </a:spcBef>
              <a:buFont typeface="Wingdings" panose="05000000000000000000" pitchFamily="2" charset="2"/>
              <a:buNone/>
            </a:pPr>
            <a:r>
              <a:rPr lang="en-US" sz="1800" b="0" smtClean="0"/>
              <a:t>Example for Non-Configurable Items:</a:t>
            </a:r>
          </a:p>
          <a:p>
            <a:pPr marL="285750" indent="-285750">
              <a:spcBef>
                <a:spcPct val="50000"/>
              </a:spcBef>
              <a:buFont typeface="Wingdings" panose="05000000000000000000" pitchFamily="2" charset="2"/>
              <a:buChar char="§"/>
            </a:pPr>
            <a:r>
              <a:rPr lang="en-US" sz="1800" b="0" smtClean="0"/>
              <a:t>1.MOM</a:t>
            </a:r>
          </a:p>
          <a:p>
            <a:pPr marL="285750" indent="-285750">
              <a:spcBef>
                <a:spcPct val="50000"/>
              </a:spcBef>
              <a:buFont typeface="Wingdings" panose="05000000000000000000" pitchFamily="2" charset="2"/>
              <a:buChar char="§"/>
            </a:pPr>
            <a:r>
              <a:rPr lang="en-US" sz="1800" b="0" smtClean="0"/>
              <a:t>2.Weekly status report</a:t>
            </a:r>
          </a:p>
          <a:p>
            <a:pPr>
              <a:spcBef>
                <a:spcPct val="50000"/>
              </a:spcBef>
              <a:buFont typeface="Wingdings" panose="05000000000000000000" pitchFamily="2" charset="2"/>
              <a:buNone/>
            </a:pPr>
            <a:endParaRPr lang="en-US" smtClean="0"/>
          </a:p>
        </p:txBody>
      </p:sp>
    </p:spTree>
    <p:extLst>
      <p:ext uri="{BB962C8B-B14F-4D97-AF65-F5344CB8AC3E}">
        <p14:creationId xmlns:p14="http://schemas.microsoft.com/office/powerpoint/2010/main" val="39523474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Process involved in SCM</a:t>
            </a:r>
          </a:p>
        </p:txBody>
      </p:sp>
      <p:sp>
        <p:nvSpPr>
          <p:cNvPr id="16387" name="Content Placeholder 2"/>
          <p:cNvSpPr>
            <a:spLocks noGrp="1"/>
          </p:cNvSpPr>
          <p:nvPr>
            <p:ph idx="1"/>
          </p:nvPr>
        </p:nvSpPr>
        <p:spPr/>
        <p:txBody>
          <a:bodyPr/>
          <a:lstStyle/>
          <a:p>
            <a:pPr marL="285750" indent="-285750">
              <a:buFont typeface="Wingdings" panose="05000000000000000000" pitchFamily="2" charset="2"/>
              <a:buChar char="§"/>
            </a:pPr>
            <a:r>
              <a:rPr lang="en-US" sz="1800" b="0" smtClean="0"/>
              <a:t>Forming SCM Team</a:t>
            </a:r>
          </a:p>
          <a:p>
            <a:pPr marL="285750" indent="-285750">
              <a:buFont typeface="Wingdings" panose="05000000000000000000" pitchFamily="2" charset="2"/>
              <a:buChar char="§"/>
            </a:pPr>
            <a:r>
              <a:rPr lang="en-US" sz="1800" b="0" smtClean="0"/>
              <a:t>Creating Project Library structure</a:t>
            </a:r>
          </a:p>
          <a:p>
            <a:pPr marL="285750" indent="-285750">
              <a:buFont typeface="Wingdings" panose="05000000000000000000" pitchFamily="2" charset="2"/>
              <a:buChar char="§"/>
            </a:pPr>
            <a:r>
              <a:rPr lang="en-US" sz="1800" b="0" smtClean="0"/>
              <a:t>Define and create User groups and Access control </a:t>
            </a:r>
          </a:p>
          <a:p>
            <a:pPr marL="285750" indent="-285750">
              <a:buFont typeface="Wingdings" panose="05000000000000000000" pitchFamily="2" charset="2"/>
              <a:buChar char="§"/>
            </a:pPr>
            <a:r>
              <a:rPr lang="en-US" sz="1800" b="0" smtClean="0"/>
              <a:t>Archival of Project Items</a:t>
            </a:r>
          </a:p>
        </p:txBody>
      </p:sp>
    </p:spTree>
    <p:extLst>
      <p:ext uri="{BB962C8B-B14F-4D97-AF65-F5344CB8AC3E}">
        <p14:creationId xmlns:p14="http://schemas.microsoft.com/office/powerpoint/2010/main" val="41950529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Forming SCM TEAM</a:t>
            </a:r>
          </a:p>
        </p:txBody>
      </p:sp>
      <p:sp>
        <p:nvSpPr>
          <p:cNvPr id="17411" name="Content Placeholder 2"/>
          <p:cNvSpPr>
            <a:spLocks noGrp="1"/>
          </p:cNvSpPr>
          <p:nvPr>
            <p:ph idx="1"/>
          </p:nvPr>
        </p:nvSpPr>
        <p:spPr/>
        <p:txBody>
          <a:bodyPr/>
          <a:lstStyle/>
          <a:p>
            <a:pPr>
              <a:buFont typeface="Wingdings" panose="05000000000000000000" pitchFamily="2" charset="2"/>
              <a:buNone/>
            </a:pPr>
            <a:r>
              <a:rPr lang="en-US" sz="1800" b="0" smtClean="0"/>
              <a:t>Team which takes care of SCM Activities by creating PROJECT LIBRARY STRUCTURE</a:t>
            </a:r>
          </a:p>
          <a:p>
            <a:r>
              <a:rPr lang="en-US" sz="1800"/>
              <a:t>Some benefits of SCM Tool</a:t>
            </a:r>
            <a:endParaRPr lang="en-US" sz="1800" smtClean="0"/>
          </a:p>
          <a:p>
            <a:pPr marL="285750" indent="-285750">
              <a:buFont typeface="Wingdings" panose="05000000000000000000" pitchFamily="2" charset="2"/>
              <a:buChar char="§"/>
            </a:pPr>
            <a:r>
              <a:rPr lang="en-US" sz="1800" b="0"/>
              <a:t>Keep back up of all work products</a:t>
            </a:r>
          </a:p>
          <a:p>
            <a:pPr marL="285750" indent="-285750">
              <a:buFont typeface="Wingdings" panose="05000000000000000000" pitchFamily="2" charset="2"/>
              <a:buChar char="§"/>
            </a:pPr>
            <a:r>
              <a:rPr lang="en-US" sz="1800" b="0"/>
              <a:t>Track which person changes what and when</a:t>
            </a:r>
          </a:p>
          <a:p>
            <a:pPr marL="285750" indent="-285750">
              <a:buFont typeface="Wingdings" panose="05000000000000000000" pitchFamily="2" charset="2"/>
              <a:buChar char="§"/>
            </a:pPr>
            <a:r>
              <a:rPr lang="en-US" sz="1800" b="0"/>
              <a:t>Doesn’t allow more than one person to make modifications at the same time</a:t>
            </a:r>
          </a:p>
          <a:p>
            <a:pPr marL="285750" indent="-285750">
              <a:buFont typeface="Wingdings" panose="05000000000000000000" pitchFamily="2" charset="2"/>
              <a:buChar char="§"/>
            </a:pPr>
            <a:r>
              <a:rPr lang="en-US" sz="1800" b="0"/>
              <a:t>Helps the Top level management to Track progress</a:t>
            </a:r>
          </a:p>
          <a:p>
            <a:pPr>
              <a:buFont typeface="Wingdings" panose="05000000000000000000" pitchFamily="2" charset="2"/>
              <a:buNone/>
            </a:pPr>
            <a:endParaRPr lang="en-US" sz="1800" smtClean="0"/>
          </a:p>
          <a:p>
            <a:pPr>
              <a:buFont typeface="Wingdings" panose="05000000000000000000" pitchFamily="2" charset="2"/>
              <a:buNone/>
            </a:pPr>
            <a:endParaRPr lang="en-US" smtClean="0"/>
          </a:p>
          <a:p>
            <a:endParaRPr lang="en-US" smtClean="0"/>
          </a:p>
        </p:txBody>
      </p:sp>
    </p:spTree>
    <p:extLst>
      <p:ext uri="{BB962C8B-B14F-4D97-AF65-F5344CB8AC3E}">
        <p14:creationId xmlns:p14="http://schemas.microsoft.com/office/powerpoint/2010/main" val="696879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Define and create User groups and Access Control</a:t>
            </a:r>
          </a:p>
        </p:txBody>
      </p:sp>
      <p:sp>
        <p:nvSpPr>
          <p:cNvPr id="19459" name="Content Placeholder 2"/>
          <p:cNvSpPr>
            <a:spLocks noGrp="1"/>
          </p:cNvSpPr>
          <p:nvPr>
            <p:ph idx="1"/>
          </p:nvPr>
        </p:nvSpPr>
        <p:spPr/>
        <p:txBody>
          <a:bodyPr/>
          <a:lstStyle/>
          <a:p>
            <a:pPr>
              <a:buFont typeface="Wingdings" panose="05000000000000000000" pitchFamily="2" charset="2"/>
              <a:buNone/>
            </a:pPr>
            <a:r>
              <a:rPr lang="en-US" sz="1800" u="sng" smtClean="0"/>
              <a:t>   User Groups	</a:t>
            </a:r>
            <a:r>
              <a:rPr lang="en-US" sz="1800" smtClean="0"/>
              <a:t>		</a:t>
            </a:r>
            <a:r>
              <a:rPr lang="en-US" sz="1800" u="sng" smtClean="0"/>
              <a:t>Access Control</a:t>
            </a:r>
          </a:p>
          <a:p>
            <a:r>
              <a:rPr lang="en-US" sz="1800" b="0" smtClean="0"/>
              <a:t>Management			Read</a:t>
            </a:r>
          </a:p>
          <a:p>
            <a:r>
              <a:rPr lang="en-US" sz="1800" b="0" smtClean="0"/>
              <a:t>SCM Coordinator/PL		Full Control</a:t>
            </a:r>
          </a:p>
          <a:p>
            <a:r>
              <a:rPr lang="en-US" sz="1800" b="0" smtClean="0"/>
              <a:t>TL				Read/Write</a:t>
            </a:r>
          </a:p>
          <a:p>
            <a:r>
              <a:rPr lang="en-US" sz="1800" b="0" smtClean="0"/>
              <a:t>Team members			Read/Write</a:t>
            </a:r>
          </a:p>
        </p:txBody>
      </p:sp>
    </p:spTree>
    <p:extLst>
      <p:ext uri="{BB962C8B-B14F-4D97-AF65-F5344CB8AC3E}">
        <p14:creationId xmlns:p14="http://schemas.microsoft.com/office/powerpoint/2010/main" val="19716382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Archival </a:t>
            </a:r>
            <a:r>
              <a:rPr lang="en-US" dirty="0" smtClean="0"/>
              <a:t>of the Project item</a:t>
            </a:r>
          </a:p>
        </p:txBody>
      </p:sp>
      <p:sp>
        <p:nvSpPr>
          <p:cNvPr id="20483" name="Content Placeholder 2"/>
          <p:cNvSpPr>
            <a:spLocks noGrp="1"/>
          </p:cNvSpPr>
          <p:nvPr>
            <p:ph idx="1"/>
          </p:nvPr>
        </p:nvSpPr>
        <p:spPr/>
        <p:txBody>
          <a:bodyPr/>
          <a:lstStyle/>
          <a:p>
            <a:pPr>
              <a:buFont typeface="Wingdings" panose="05000000000000000000" pitchFamily="2" charset="2"/>
              <a:buNone/>
            </a:pPr>
            <a:endParaRPr lang="en-US" dirty="0" smtClean="0"/>
          </a:p>
          <a:p>
            <a:pPr>
              <a:buFont typeface="Wingdings" panose="05000000000000000000" pitchFamily="2" charset="2"/>
              <a:buNone/>
            </a:pPr>
            <a:r>
              <a:rPr lang="en-US" sz="1800" b="0" dirty="0" smtClean="0"/>
              <a:t>Maintaining Hardcopies and softcopies of the work products</a:t>
            </a:r>
          </a:p>
          <a:p>
            <a:pPr>
              <a:buFont typeface="Wingdings" panose="05000000000000000000" pitchFamily="2" charset="2"/>
              <a:buNone/>
            </a:pPr>
            <a:endParaRPr lang="en-US" dirty="0" smtClean="0"/>
          </a:p>
        </p:txBody>
      </p:sp>
    </p:spTree>
    <p:extLst>
      <p:ext uri="{BB962C8B-B14F-4D97-AF65-F5344CB8AC3E}">
        <p14:creationId xmlns:p14="http://schemas.microsoft.com/office/powerpoint/2010/main" val="14951637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ctrTitle"/>
          </p:nvPr>
        </p:nvSpPr>
        <p:spPr>
          <a:xfrm>
            <a:off x="2929180" y="2425701"/>
            <a:ext cx="8941538" cy="1684190"/>
          </a:xfrm>
          <a:ln/>
          <a:extLst>
            <a:ext uri="{91240B29-F687-4F45-9708-019B960494DF}">
              <a14:hiddenLine xmlns:a14="http://schemas.microsoft.com/office/drawing/2010/main" w="9525" algn="ctr">
                <a:solidFill>
                  <a:srgbClr val="000000"/>
                </a:solidFill>
                <a:miter lim="800000"/>
                <a:headEnd/>
                <a:tailEnd/>
              </a14:hiddenLine>
            </a:ext>
          </a:extLst>
        </p:spPr>
        <p:txBody>
          <a:bodyPr>
            <a:noAutofit/>
          </a:bodyPr>
          <a:lstStyle/>
          <a:p>
            <a:pPr algn="ctr"/>
            <a:r>
              <a:rPr lang="en-US" sz="3600"/>
              <a:t>Defect logging in identified test management tool</a:t>
            </a:r>
            <a:endParaRPr lang="en-US" sz="1100" smtClean="0"/>
          </a:p>
        </p:txBody>
      </p:sp>
      <p:sp>
        <p:nvSpPr>
          <p:cNvPr id="21507" name="Subtitle 2"/>
          <p:cNvSpPr>
            <a:spLocks noGrp="1"/>
          </p:cNvSpPr>
          <p:nvPr>
            <p:ph type="subTitle" idx="1"/>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1927796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p:txBody>
          <a:bodyPr/>
          <a:lstStyle/>
          <a:p>
            <a:pPr eaLnBrk="1" hangingPunct="1"/>
            <a:r>
              <a:rPr lang="en-US" smtClean="0"/>
              <a:t>DEFECT MANAGEMENT</a:t>
            </a:r>
          </a:p>
        </p:txBody>
      </p:sp>
      <p:sp>
        <p:nvSpPr>
          <p:cNvPr id="84996" name="Rectangle 3"/>
          <p:cNvSpPr>
            <a:spLocks noGrp="1" noChangeArrowheads="1"/>
          </p:cNvSpPr>
          <p:nvPr>
            <p:ph idx="1"/>
          </p:nvPr>
        </p:nvSpPr>
        <p:spPr>
          <a:xfrm>
            <a:off x="732969" y="946759"/>
            <a:ext cx="8153400" cy="4267200"/>
          </a:xfrm>
        </p:spPr>
        <p:txBody>
          <a:bodyPr/>
          <a:lstStyle/>
          <a:p>
            <a:pPr eaLnBrk="1" hangingPunct="1">
              <a:buFont typeface="Wingdings" panose="05000000000000000000" pitchFamily="2" charset="2"/>
              <a:buNone/>
            </a:pPr>
            <a:r>
              <a:rPr lang="en-US" sz="1800" b="0"/>
              <a:t>Defect </a:t>
            </a:r>
            <a:r>
              <a:rPr lang="en-US" sz="1800" b="0" smtClean="0"/>
              <a:t>Management</a:t>
            </a:r>
            <a:endParaRPr lang="en-US" sz="1800" b="0"/>
          </a:p>
          <a:p>
            <a:pPr lvl="3" eaLnBrk="1" hangingPunct="1">
              <a:lnSpc>
                <a:spcPct val="150000"/>
              </a:lnSpc>
            </a:pPr>
            <a:r>
              <a:rPr lang="en-US" sz="1800"/>
              <a:t>What is a defect</a:t>
            </a:r>
          </a:p>
          <a:p>
            <a:pPr lvl="3" eaLnBrk="1" hangingPunct="1">
              <a:lnSpc>
                <a:spcPct val="150000"/>
              </a:lnSpc>
            </a:pPr>
            <a:r>
              <a:rPr lang="en-US" sz="1800"/>
              <a:t>Types of defects</a:t>
            </a:r>
          </a:p>
          <a:p>
            <a:pPr lvl="3" eaLnBrk="1" hangingPunct="1">
              <a:lnSpc>
                <a:spcPct val="150000"/>
              </a:lnSpc>
            </a:pPr>
            <a:r>
              <a:rPr lang="en-US" sz="1800"/>
              <a:t>Defect life cycle</a:t>
            </a:r>
          </a:p>
          <a:p>
            <a:pPr lvl="3" eaLnBrk="1" hangingPunct="1">
              <a:lnSpc>
                <a:spcPct val="150000"/>
              </a:lnSpc>
            </a:pPr>
            <a:r>
              <a:rPr lang="en-US" sz="1800"/>
              <a:t>Defect reporting</a:t>
            </a:r>
          </a:p>
          <a:p>
            <a:pPr lvl="3" eaLnBrk="1" hangingPunct="1">
              <a:lnSpc>
                <a:spcPct val="150000"/>
              </a:lnSpc>
            </a:pPr>
            <a:r>
              <a:rPr lang="en-US" sz="1800"/>
              <a:t>Defect management</a:t>
            </a:r>
          </a:p>
          <a:p>
            <a:pPr lvl="3" eaLnBrk="1" hangingPunct="1">
              <a:lnSpc>
                <a:spcPct val="150000"/>
              </a:lnSpc>
            </a:pPr>
            <a:r>
              <a:rPr lang="en-US" sz="1800"/>
              <a:t>Defect management Tools</a:t>
            </a:r>
          </a:p>
        </p:txBody>
      </p:sp>
      <p:sp>
        <p:nvSpPr>
          <p:cNvPr id="84994" name="Slide Number Placeholder 3"/>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3"/>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F792DE31-1168-41CC-889E-F253CF9E233C}" type="slidenum">
              <a:rPr lang="en-US" altLang="en-US" sz="1000">
                <a:solidFill>
                  <a:srgbClr val="5F5F5F"/>
                </a:solidFill>
              </a:rPr>
              <a:pPr>
                <a:spcBef>
                  <a:spcPct val="0"/>
                </a:spcBef>
                <a:buSzTx/>
                <a:buFontTx/>
                <a:buNone/>
              </a:pPr>
              <a:t>37</a:t>
            </a:fld>
            <a:endParaRPr lang="en-US" altLang="en-US" sz="1000">
              <a:solidFill>
                <a:srgbClr val="5F5F5F"/>
              </a:solidFill>
            </a:endParaRPr>
          </a:p>
        </p:txBody>
      </p:sp>
    </p:spTree>
    <p:extLst>
      <p:ext uri="{BB962C8B-B14F-4D97-AF65-F5344CB8AC3E}">
        <p14:creationId xmlns:p14="http://schemas.microsoft.com/office/powerpoint/2010/main" val="33724869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1026"/>
          <p:cNvSpPr>
            <a:spLocks noGrp="1" noChangeArrowheads="1"/>
          </p:cNvSpPr>
          <p:nvPr>
            <p:ph type="title"/>
          </p:nvPr>
        </p:nvSpPr>
        <p:spPr/>
        <p:txBody>
          <a:bodyPr/>
          <a:lstStyle/>
          <a:p>
            <a:pPr eaLnBrk="1" hangingPunct="1"/>
            <a:r>
              <a:rPr lang="en-US" altLang="ko-KR" b="0" smtClean="0">
                <a:ea typeface="Gulim" panose="020B0600000101010101" pitchFamily="34" charset="-127"/>
              </a:rPr>
              <a:t>What is a Defect</a:t>
            </a:r>
            <a:endParaRPr lang="en-US" b="0" smtClean="0">
              <a:ea typeface="Gulim" panose="020B0600000101010101" pitchFamily="34" charset="-127"/>
            </a:endParaRPr>
          </a:p>
        </p:txBody>
      </p:sp>
      <p:sp>
        <p:nvSpPr>
          <p:cNvPr id="87044" name="Rectangle 1027"/>
          <p:cNvSpPr>
            <a:spLocks noGrp="1" noChangeArrowheads="1"/>
          </p:cNvSpPr>
          <p:nvPr>
            <p:ph idx="1"/>
          </p:nvPr>
        </p:nvSpPr>
        <p:spPr>
          <a:xfrm>
            <a:off x="732969" y="940496"/>
            <a:ext cx="6781800" cy="4648200"/>
          </a:xfrm>
        </p:spPr>
        <p:txBody>
          <a:bodyPr/>
          <a:lstStyle/>
          <a:p>
            <a:pPr marL="457200" indent="-457200" eaLnBrk="1" hangingPunct="1">
              <a:lnSpc>
                <a:spcPct val="150000"/>
              </a:lnSpc>
              <a:buFont typeface="Wingdings" panose="05000000000000000000" pitchFamily="2" charset="2"/>
              <a:buChar char="§"/>
            </a:pPr>
            <a:r>
              <a:rPr lang="en-US" sz="1800" b="0" smtClean="0"/>
              <a:t>Any non conformance is a defect</a:t>
            </a:r>
          </a:p>
          <a:p>
            <a:pPr marL="457200" indent="-457200" eaLnBrk="1" hangingPunct="1">
              <a:lnSpc>
                <a:spcPct val="150000"/>
              </a:lnSpc>
              <a:buFont typeface="Wingdings" panose="05000000000000000000" pitchFamily="2" charset="2"/>
              <a:buChar char="§"/>
            </a:pPr>
            <a:r>
              <a:rPr lang="en-US" sz="1800" b="0" smtClean="0"/>
              <a:t>A deviation from specifications, whether missing, wrong, or extra</a:t>
            </a:r>
          </a:p>
          <a:p>
            <a:pPr marL="457200" indent="-457200" eaLnBrk="1" hangingPunct="1">
              <a:lnSpc>
                <a:spcPct val="150000"/>
              </a:lnSpc>
              <a:buFont typeface="Wingdings" panose="05000000000000000000" pitchFamily="2" charset="2"/>
              <a:buChar char="§"/>
            </a:pPr>
            <a:r>
              <a:rPr lang="en-US" sz="1800" b="0" smtClean="0"/>
              <a:t>Anything that causes customer dissatisfactions, whether in the requirements or not</a:t>
            </a:r>
          </a:p>
          <a:p>
            <a:pPr eaLnBrk="1" hangingPunct="1">
              <a:lnSpc>
                <a:spcPct val="150000"/>
              </a:lnSpc>
              <a:buFontTx/>
              <a:buChar char="•"/>
            </a:pPr>
            <a:endParaRPr lang="en-US" b="0" smtClean="0"/>
          </a:p>
          <a:p>
            <a:pPr eaLnBrk="1" hangingPunct="1">
              <a:lnSpc>
                <a:spcPct val="90000"/>
              </a:lnSpc>
            </a:pPr>
            <a:endParaRPr lang="en-US" smtClean="0"/>
          </a:p>
          <a:p>
            <a:pPr eaLnBrk="1" hangingPunct="1">
              <a:lnSpc>
                <a:spcPct val="90000"/>
              </a:lnSpc>
              <a:buFont typeface="Wingdings" panose="05000000000000000000" pitchFamily="2" charset="2"/>
              <a:buNone/>
            </a:pPr>
            <a:endParaRPr lang="en-US" sz="1800" b="0"/>
          </a:p>
        </p:txBody>
      </p:sp>
      <p:sp>
        <p:nvSpPr>
          <p:cNvPr id="87042" name="Slide Number Placeholder 3"/>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122773B8-D5F7-4C6A-A69A-094519736A30}" type="slidenum">
              <a:rPr lang="en-US" altLang="en-US" sz="1000">
                <a:solidFill>
                  <a:srgbClr val="5F5F5F"/>
                </a:solidFill>
              </a:rPr>
              <a:pPr>
                <a:spcBef>
                  <a:spcPct val="0"/>
                </a:spcBef>
                <a:buSzTx/>
                <a:buFontTx/>
                <a:buNone/>
              </a:pPr>
              <a:t>38</a:t>
            </a:fld>
            <a:endParaRPr lang="en-US" altLang="en-US" sz="1000">
              <a:solidFill>
                <a:srgbClr val="5F5F5F"/>
              </a:solidFill>
            </a:endParaRPr>
          </a:p>
        </p:txBody>
      </p:sp>
    </p:spTree>
    <p:extLst>
      <p:ext uri="{BB962C8B-B14F-4D97-AF65-F5344CB8AC3E}">
        <p14:creationId xmlns:p14="http://schemas.microsoft.com/office/powerpoint/2010/main" val="35569122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p:txBody>
          <a:bodyPr/>
          <a:lstStyle/>
          <a:p>
            <a:pPr eaLnBrk="1" hangingPunct="1"/>
            <a:r>
              <a:rPr lang="en-US" b="0" smtClean="0"/>
              <a:t>Types of Defect</a:t>
            </a:r>
          </a:p>
        </p:txBody>
      </p:sp>
      <p:sp>
        <p:nvSpPr>
          <p:cNvPr id="88068" name="Rectangle 3"/>
          <p:cNvSpPr>
            <a:spLocks noGrp="1" noChangeArrowheads="1"/>
          </p:cNvSpPr>
          <p:nvPr>
            <p:ph idx="1"/>
          </p:nvPr>
        </p:nvSpPr>
        <p:spPr>
          <a:xfrm>
            <a:off x="0" y="939800"/>
            <a:ext cx="7772400" cy="5181600"/>
          </a:xfrm>
        </p:spPr>
        <p:txBody>
          <a:bodyPr/>
          <a:lstStyle/>
          <a:p>
            <a:pPr lvl="4" eaLnBrk="1" hangingPunct="1">
              <a:lnSpc>
                <a:spcPct val="150000"/>
              </a:lnSpc>
              <a:buFont typeface="Wingdings" panose="05000000000000000000" pitchFamily="2" charset="2"/>
              <a:buChar char="§"/>
            </a:pPr>
            <a:r>
              <a:rPr lang="en-US" smtClean="0">
                <a:latin typeface="+mj-lt"/>
              </a:rPr>
              <a:t>Functionality </a:t>
            </a:r>
            <a:r>
              <a:rPr lang="en-US">
                <a:latin typeface="+mj-lt"/>
              </a:rPr>
              <a:t>Defects</a:t>
            </a:r>
          </a:p>
          <a:p>
            <a:pPr lvl="4" eaLnBrk="1" hangingPunct="1">
              <a:lnSpc>
                <a:spcPct val="150000"/>
              </a:lnSpc>
              <a:buFont typeface="Wingdings" panose="05000000000000000000" pitchFamily="2" charset="2"/>
              <a:buChar char="§"/>
            </a:pPr>
            <a:r>
              <a:rPr lang="en-US">
                <a:latin typeface="+mj-lt"/>
              </a:rPr>
              <a:t>Programming Defects</a:t>
            </a:r>
          </a:p>
          <a:p>
            <a:pPr lvl="4" eaLnBrk="1" hangingPunct="1">
              <a:lnSpc>
                <a:spcPct val="150000"/>
              </a:lnSpc>
              <a:buFont typeface="Wingdings" panose="05000000000000000000" pitchFamily="2" charset="2"/>
              <a:buChar char="§"/>
            </a:pPr>
            <a:r>
              <a:rPr lang="en-US">
                <a:latin typeface="+mj-lt"/>
              </a:rPr>
              <a:t>Logical Defects</a:t>
            </a:r>
          </a:p>
          <a:p>
            <a:pPr lvl="4" eaLnBrk="1" hangingPunct="1">
              <a:lnSpc>
                <a:spcPct val="150000"/>
              </a:lnSpc>
              <a:buFont typeface="Wingdings" panose="05000000000000000000" pitchFamily="2" charset="2"/>
              <a:buChar char="§"/>
            </a:pPr>
            <a:r>
              <a:rPr lang="en-US">
                <a:latin typeface="+mj-lt"/>
              </a:rPr>
              <a:t>Standards</a:t>
            </a:r>
          </a:p>
          <a:p>
            <a:pPr lvl="4" eaLnBrk="1" hangingPunct="1">
              <a:lnSpc>
                <a:spcPct val="150000"/>
              </a:lnSpc>
              <a:buFont typeface="Wingdings" panose="05000000000000000000" pitchFamily="2" charset="2"/>
              <a:buChar char="§"/>
            </a:pPr>
            <a:r>
              <a:rPr lang="en-US">
                <a:latin typeface="+mj-lt"/>
              </a:rPr>
              <a:t>Database Interface</a:t>
            </a:r>
          </a:p>
          <a:p>
            <a:pPr lvl="4" eaLnBrk="1" hangingPunct="1">
              <a:lnSpc>
                <a:spcPct val="150000"/>
              </a:lnSpc>
              <a:buFont typeface="Wingdings" panose="05000000000000000000" pitchFamily="2" charset="2"/>
              <a:buChar char="§"/>
            </a:pPr>
            <a:r>
              <a:rPr lang="en-US">
                <a:latin typeface="+mj-lt"/>
              </a:rPr>
              <a:t>Environmental defects</a:t>
            </a:r>
          </a:p>
          <a:p>
            <a:pPr eaLnBrk="1" hangingPunct="1"/>
            <a:endParaRPr lang="en-US" smtClean="0"/>
          </a:p>
        </p:txBody>
      </p:sp>
      <p:sp>
        <p:nvSpPr>
          <p:cNvPr id="88066" name="Slide Number Placeholder 3"/>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32DF2012-C953-4280-AF78-A559CA5C068C}" type="slidenum">
              <a:rPr lang="en-US" altLang="en-US" sz="1000">
                <a:solidFill>
                  <a:srgbClr val="5F5F5F"/>
                </a:solidFill>
              </a:rPr>
              <a:pPr>
                <a:spcBef>
                  <a:spcPct val="0"/>
                </a:spcBef>
                <a:buSzTx/>
                <a:buFontTx/>
                <a:buNone/>
              </a:pPr>
              <a:t>39</a:t>
            </a:fld>
            <a:endParaRPr lang="en-US" altLang="en-US" sz="1000">
              <a:solidFill>
                <a:srgbClr val="5F5F5F"/>
              </a:solidFill>
            </a:endParaRPr>
          </a:p>
        </p:txBody>
      </p:sp>
    </p:spTree>
    <p:extLst>
      <p:ext uri="{BB962C8B-B14F-4D97-AF65-F5344CB8AC3E}">
        <p14:creationId xmlns:p14="http://schemas.microsoft.com/office/powerpoint/2010/main" val="4528044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smtClean="0"/>
          </a:p>
          <a:p>
            <a:r>
              <a:rPr lang="en-US" dirty="0" smtClean="0"/>
              <a:t>Test </a:t>
            </a:r>
            <a:r>
              <a:rPr lang="en-US" dirty="0"/>
              <a:t>Plan </a:t>
            </a:r>
            <a:r>
              <a:rPr lang="en-US" dirty="0" smtClean="0"/>
              <a:t>Template</a:t>
            </a:r>
            <a:endParaRPr lang="en-US" dirty="0"/>
          </a:p>
          <a:p>
            <a:endParaRPr lang="en-US" dirty="0"/>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dirty="0"/>
              <a:t>Introduction </a:t>
            </a:r>
          </a:p>
          <a:p>
            <a:r>
              <a:rPr lang="en-US" sz="1800" b="0" dirty="0" smtClean="0"/>
              <a:t>	Brief </a:t>
            </a:r>
            <a:r>
              <a:rPr lang="en-US" sz="1800" b="0" dirty="0"/>
              <a:t>introduction of the test strategies, process, workflow and methodologies used for the project </a:t>
            </a:r>
          </a:p>
          <a:p>
            <a:pPr marL="285750" indent="-285750">
              <a:buFont typeface="Wingdings" panose="05000000000000000000" pitchFamily="2" charset="2"/>
              <a:buChar char="§"/>
            </a:pPr>
            <a:r>
              <a:rPr lang="en-US" sz="1800" dirty="0" smtClean="0"/>
              <a:t>Test scope</a:t>
            </a:r>
          </a:p>
          <a:p>
            <a:pPr marL="692150" lvl="1" indent="-285750">
              <a:buFont typeface="Arial" panose="020B0604020202020204" pitchFamily="34" charset="0"/>
              <a:buChar char="•"/>
            </a:pPr>
            <a:r>
              <a:rPr lang="en-US" sz="1800" b="0" dirty="0"/>
              <a:t>In Scope</a:t>
            </a:r>
          </a:p>
          <a:p>
            <a:pPr lvl="1" indent="0">
              <a:buNone/>
            </a:pPr>
            <a:r>
              <a:rPr lang="en-US" sz="1800" b="0" dirty="0" smtClean="0"/>
              <a:t>	Scope </a:t>
            </a:r>
            <a:r>
              <a:rPr lang="en-US" sz="1800" b="0" dirty="0"/>
              <a:t>defines the features, functional or non-functional requirements of the software that will be tested </a:t>
            </a:r>
          </a:p>
          <a:p>
            <a:pPr marL="692150" lvl="1" indent="-285750">
              <a:buFont typeface="Arial" panose="020B0604020202020204" pitchFamily="34" charset="0"/>
              <a:buChar char="•"/>
            </a:pPr>
            <a:r>
              <a:rPr lang="en-US" sz="1800" b="0" dirty="0" smtClean="0"/>
              <a:t>Out </a:t>
            </a:r>
            <a:r>
              <a:rPr lang="en-US" sz="1800" b="0" dirty="0"/>
              <a:t>of Scope</a:t>
            </a:r>
          </a:p>
          <a:p>
            <a:pPr lvl="1" indent="0">
              <a:buNone/>
            </a:pPr>
            <a:r>
              <a:rPr lang="en-US" sz="1800" b="0" dirty="0" smtClean="0"/>
              <a:t>	Out </a:t>
            </a:r>
            <a:r>
              <a:rPr lang="en-US" sz="1800" b="0" dirty="0"/>
              <a:t>Of Scope defines the features, functional or non-functional requirements of the software that will NOT </a:t>
            </a:r>
            <a:r>
              <a:rPr lang="en-US" sz="1800" b="0" dirty="0" smtClean="0"/>
              <a:t>	be </a:t>
            </a:r>
            <a:r>
              <a:rPr lang="en-US" sz="1800" b="0" dirty="0"/>
              <a:t>tested </a:t>
            </a:r>
          </a:p>
          <a:p>
            <a:endParaRPr lang="en-US" dirty="0"/>
          </a:p>
        </p:txBody>
      </p:sp>
    </p:spTree>
    <p:extLst>
      <p:ext uri="{BB962C8B-B14F-4D97-AF65-F5344CB8AC3E}">
        <p14:creationId xmlns:p14="http://schemas.microsoft.com/office/powerpoint/2010/main" val="29590821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smtClean="0"/>
          </a:p>
          <a:p>
            <a:r>
              <a:rPr lang="en-US" smtClean="0"/>
              <a:t>What </a:t>
            </a:r>
            <a:r>
              <a:rPr lang="en-US"/>
              <a:t>is Defect Life Cycle?</a:t>
            </a:r>
          </a:p>
          <a:p>
            <a:endParaRPr lang="en-US"/>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i="1" dirty="0" smtClean="0"/>
              <a:t>Defect </a:t>
            </a:r>
            <a:r>
              <a:rPr lang="en-US" sz="1800" b="0" i="1" dirty="0"/>
              <a:t>life cycle</a:t>
            </a:r>
            <a:r>
              <a:rPr lang="en-US" sz="1800" b="0" dirty="0"/>
              <a:t>, also known as</a:t>
            </a:r>
            <a:r>
              <a:rPr lang="en-US" sz="1800" b="0" i="1" dirty="0"/>
              <a:t> Bug Life cycle</a:t>
            </a:r>
            <a:r>
              <a:rPr lang="en-US" sz="1800" b="0" dirty="0"/>
              <a:t> is the journey of a defect cycle, which a defect goes through during its lifetime</a:t>
            </a:r>
            <a:r>
              <a:rPr lang="en-US" sz="1800" b="0" dirty="0" smtClean="0"/>
              <a:t>.</a:t>
            </a:r>
          </a:p>
          <a:p>
            <a:pPr marL="285750" indent="-285750">
              <a:buFont typeface="Wingdings" panose="05000000000000000000" pitchFamily="2" charset="2"/>
              <a:buChar char="§"/>
            </a:pPr>
            <a:r>
              <a:rPr lang="en-US" sz="1800" b="0" dirty="0" smtClean="0"/>
              <a:t> </a:t>
            </a:r>
            <a:r>
              <a:rPr lang="en-US" sz="1800" b="0" dirty="0"/>
              <a:t>It varies from organization to organization and also from project to project as it is governed by the software testing process and also depends upon the tools used.</a:t>
            </a:r>
          </a:p>
          <a:p>
            <a:endParaRPr lang="en-US" dirty="0"/>
          </a:p>
        </p:txBody>
      </p:sp>
    </p:spTree>
    <p:extLst>
      <p:ext uri="{BB962C8B-B14F-4D97-AF65-F5344CB8AC3E}">
        <p14:creationId xmlns:p14="http://schemas.microsoft.com/office/powerpoint/2010/main" val="2417377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3" name="Picture 2"/>
          <p:cNvPicPr>
            <a:picLocks noChangeAspect="1"/>
          </p:cNvPicPr>
          <p:nvPr/>
        </p:nvPicPr>
        <p:blipFill>
          <a:blip r:embed="rId2"/>
          <a:stretch>
            <a:fillRect/>
          </a:stretch>
        </p:blipFill>
        <p:spPr>
          <a:xfrm>
            <a:off x="1967428" y="1213945"/>
            <a:ext cx="6309469" cy="4130566"/>
          </a:xfrm>
          <a:prstGeom prst="rect">
            <a:avLst/>
          </a:prstGeom>
        </p:spPr>
      </p:pic>
    </p:spTree>
    <p:extLst>
      <p:ext uri="{BB962C8B-B14F-4D97-AF65-F5344CB8AC3E}">
        <p14:creationId xmlns:p14="http://schemas.microsoft.com/office/powerpoint/2010/main" val="3154348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smtClean="0"/>
          </a:p>
          <a:p>
            <a:r>
              <a:rPr lang="en-US" smtClean="0"/>
              <a:t>Defect </a:t>
            </a:r>
            <a:r>
              <a:rPr lang="en-US"/>
              <a:t>Life Cycle includes following stages:</a:t>
            </a:r>
          </a:p>
          <a:p>
            <a:endParaRPr lang="en-US"/>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dirty="0" smtClean="0"/>
              <a:t>New</a:t>
            </a:r>
            <a:r>
              <a:rPr lang="en-US" sz="1800" b="0" dirty="0"/>
              <a:t>: When a defect is logged and posted for the first time. Its state is given as new.</a:t>
            </a:r>
          </a:p>
          <a:p>
            <a:pPr marL="285750" indent="-285750">
              <a:buFont typeface="Wingdings" panose="05000000000000000000" pitchFamily="2" charset="2"/>
              <a:buChar char="§"/>
            </a:pPr>
            <a:r>
              <a:rPr lang="en-US" sz="1800" b="0" dirty="0"/>
              <a:t>Assigned: Once the bug is posted by the tester, the lead of the tester approves the bug and assigns the bug to developer team. There can be two scenario, first that the defect can directly assign to the developer, who owns the functionality of the defect. Second, it can also be assigned to the Dev Lead and once it is approved with the Dev Lead, he or she can further move the defect to the developer.</a:t>
            </a:r>
          </a:p>
          <a:p>
            <a:pPr marL="285750" indent="-285750">
              <a:buFont typeface="Wingdings" panose="05000000000000000000" pitchFamily="2" charset="2"/>
              <a:buChar char="§"/>
            </a:pPr>
            <a:r>
              <a:rPr lang="en-US" sz="1800" b="0" dirty="0"/>
              <a:t>Open: Its state when the developer starts analyzing and working on the defect fix.</a:t>
            </a:r>
          </a:p>
          <a:p>
            <a:pPr marL="285750" indent="-285750">
              <a:buFont typeface="Wingdings" panose="05000000000000000000" pitchFamily="2" charset="2"/>
              <a:buChar char="§"/>
            </a:pPr>
            <a:r>
              <a:rPr lang="en-US" sz="1800" b="0" dirty="0"/>
              <a:t>Fixed: When developer makes necessary code changes and verifies the changes then he/she can make bug status as ‘Fixed’. This is also an indication to the Dev Lead that the defects on Fixed status are the defect which will be available to tester to test in the coming build. </a:t>
            </a:r>
          </a:p>
          <a:p>
            <a:pPr marL="285750" indent="-285750">
              <a:buFont typeface="Wingdings" panose="05000000000000000000" pitchFamily="2" charset="2"/>
              <a:buChar char="§"/>
            </a:pPr>
            <a:r>
              <a:rPr lang="en-US" sz="1800" b="0" dirty="0"/>
              <a:t>Retest: At this stage the tester do the retesting of the changed code which developer has given to him to check whether the defect got fixed or not.</a:t>
            </a:r>
          </a:p>
          <a:p>
            <a:pPr marL="285750" indent="-285750">
              <a:buFont typeface="Wingdings" panose="05000000000000000000" pitchFamily="2" charset="2"/>
              <a:buChar char="§"/>
            </a:pPr>
            <a:r>
              <a:rPr lang="en-US" sz="1800" b="0" dirty="0"/>
              <a:t>Once the latest build is pushed to the environment, Dev lead move all the Fixed defects to Retest. It is an indication to the testing team that the defects are ready to test. </a:t>
            </a:r>
          </a:p>
          <a:p>
            <a:r>
              <a:rPr lang="en-US" sz="1800" b="0" dirty="0"/>
              <a:t> </a:t>
            </a:r>
          </a:p>
          <a:p>
            <a:pPr marL="285750" indent="-285750">
              <a:buFont typeface="Wingdings" panose="05000000000000000000" pitchFamily="2" charset="2"/>
              <a:buChar char="§"/>
            </a:pPr>
            <a:endParaRPr lang="en-US" sz="1800" b="0" dirty="0"/>
          </a:p>
        </p:txBody>
      </p:sp>
    </p:spTree>
    <p:extLst>
      <p:ext uri="{BB962C8B-B14F-4D97-AF65-F5344CB8AC3E}">
        <p14:creationId xmlns:p14="http://schemas.microsoft.com/office/powerpoint/2010/main" val="39007703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a:t>Reopened:  If the bug still exists even after the bug is fixed by the developer, the tester changes the status to “reopened”. The bug goes through the life cycle once again.</a:t>
            </a:r>
          </a:p>
          <a:p>
            <a:pPr marL="285750" indent="-285750">
              <a:buFont typeface="Wingdings" panose="05000000000000000000" pitchFamily="2" charset="2"/>
              <a:buChar char="§"/>
            </a:pPr>
            <a:r>
              <a:rPr lang="en-US" sz="1800" b="0"/>
              <a:t>Deferred: The bug, changed to deferred state means the bug is expected to be fixed in next releases. The reasons for changing the bug to this state have many factors. Some of them are </a:t>
            </a:r>
            <a:r>
              <a:rPr lang="en-US" sz="1800" b="0">
                <a:hlinkClick r:id="rId2"/>
              </a:rPr>
              <a:t>priority </a:t>
            </a:r>
            <a:r>
              <a:rPr lang="en-US" sz="1800" b="0"/>
              <a:t>of the bug may be low, lack of time for the release or the bug may not have major effect on the software.</a:t>
            </a:r>
          </a:p>
          <a:p>
            <a:pPr marL="285750" indent="-285750">
              <a:buFont typeface="Wingdings" panose="05000000000000000000" pitchFamily="2" charset="2"/>
              <a:buChar char="§"/>
            </a:pPr>
            <a:r>
              <a:rPr lang="en-US" sz="1800" b="0"/>
              <a:t>Rejected: If the developer feels that the bug is not genuine, developer rejects the bug. Then the state of the bug is changed to “rejected”.</a:t>
            </a:r>
          </a:p>
          <a:p>
            <a:pPr marL="285750" indent="-285750">
              <a:buFont typeface="Wingdings" panose="05000000000000000000" pitchFamily="2" charset="2"/>
              <a:buChar char="§"/>
            </a:pPr>
            <a:r>
              <a:rPr lang="en-US" sz="1800" b="0"/>
              <a:t>Duplicate : If the bug is repeated twice or the two bugs mention the same concept of the bug, then the recent/latest bug status is changed to “duplicate“.</a:t>
            </a:r>
          </a:p>
          <a:p>
            <a:pPr marL="285750" indent="-285750">
              <a:buFont typeface="Wingdings" panose="05000000000000000000" pitchFamily="2" charset="2"/>
              <a:buChar char="§"/>
            </a:pPr>
            <a:r>
              <a:rPr lang="en-US" sz="1800" b="0"/>
              <a:t>Closed:  Once the bug is fixed, it is tested by the tester. If the tester feels that the bug no longer exists in the software, tester changes the status of the bug to “closed”. This state means that the bug is fixed, tested and approved.</a:t>
            </a:r>
          </a:p>
          <a:p>
            <a:pPr marL="285750" indent="-285750">
              <a:buFont typeface="Wingdings" panose="05000000000000000000" pitchFamily="2" charset="2"/>
              <a:buChar char="§"/>
            </a:pPr>
            <a:r>
              <a:rPr lang="en-US" sz="1800" b="0"/>
              <a:t>Not a bug/Enhancement:  The state given as “Not a bug/Enhancement” if there is no change in the functionality of the application. For an example: If customer asks for some change in the look and field of the application like change of color of some text then it is not a bug but just some change in the looks of the  application.</a:t>
            </a:r>
          </a:p>
          <a:p>
            <a:endParaRPr lang="en-US" sz="1800"/>
          </a:p>
        </p:txBody>
      </p:sp>
    </p:spTree>
    <p:extLst>
      <p:ext uri="{BB962C8B-B14F-4D97-AF65-F5344CB8AC3E}">
        <p14:creationId xmlns:p14="http://schemas.microsoft.com/office/powerpoint/2010/main" val="17431866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p:txBody>
          <a:bodyPr/>
          <a:lstStyle/>
          <a:p>
            <a:pPr eaLnBrk="1" hangingPunct="1"/>
            <a:r>
              <a:rPr lang="en-US" altLang="ko-KR" b="0" smtClean="0">
                <a:ea typeface="Gulim" panose="020B0600000101010101" pitchFamily="34" charset="-127"/>
              </a:rPr>
              <a:t>Defect Reporting</a:t>
            </a:r>
            <a:endParaRPr lang="en-US" b="0" smtClean="0">
              <a:ea typeface="Gulim" panose="020B0600000101010101" pitchFamily="34" charset="-127"/>
            </a:endParaRPr>
          </a:p>
        </p:txBody>
      </p:sp>
      <p:sp>
        <p:nvSpPr>
          <p:cNvPr id="91140" name="Rectangle 3"/>
          <p:cNvSpPr>
            <a:spLocks noGrp="1" noChangeArrowheads="1"/>
          </p:cNvSpPr>
          <p:nvPr>
            <p:ph idx="1"/>
          </p:nvPr>
        </p:nvSpPr>
        <p:spPr>
          <a:xfrm>
            <a:off x="732969" y="820679"/>
            <a:ext cx="8153400" cy="4267200"/>
          </a:xfrm>
        </p:spPr>
        <p:txBody>
          <a:bodyPr/>
          <a:lstStyle/>
          <a:p>
            <a:pPr marL="457200" indent="-457200" eaLnBrk="1" hangingPunct="1">
              <a:lnSpc>
                <a:spcPct val="90000"/>
              </a:lnSpc>
              <a:buFont typeface="Wingdings" panose="05000000000000000000" pitchFamily="2" charset="2"/>
              <a:buChar char="§"/>
            </a:pPr>
            <a:r>
              <a:rPr lang="en-US" sz="1800" b="0" smtClean="0"/>
              <a:t>Need for Defect Reporting:</a:t>
            </a:r>
          </a:p>
          <a:p>
            <a:pPr marL="457200" indent="-457200" eaLnBrk="1" hangingPunct="1">
              <a:lnSpc>
                <a:spcPct val="140000"/>
              </a:lnSpc>
              <a:buFont typeface="Wingdings" panose="05000000000000000000" pitchFamily="2" charset="2"/>
              <a:buChar char="§"/>
            </a:pPr>
            <a:r>
              <a:rPr lang="en-US" sz="1800" b="0" smtClean="0"/>
              <a:t>Used to describe and quantify deviations from requirements</a:t>
            </a:r>
          </a:p>
          <a:p>
            <a:pPr marL="457200" indent="-457200" eaLnBrk="1" hangingPunct="1">
              <a:lnSpc>
                <a:spcPct val="140000"/>
              </a:lnSpc>
              <a:buFont typeface="Wingdings" panose="05000000000000000000" pitchFamily="2" charset="2"/>
              <a:buChar char="§"/>
            </a:pPr>
            <a:r>
              <a:rPr lang="en-US" sz="1800" b="0" smtClean="0"/>
              <a:t>To correct the defect</a:t>
            </a:r>
          </a:p>
          <a:p>
            <a:pPr marL="457200" indent="-457200" eaLnBrk="1" hangingPunct="1">
              <a:lnSpc>
                <a:spcPct val="140000"/>
              </a:lnSpc>
              <a:buFont typeface="Wingdings" panose="05000000000000000000" pitchFamily="2" charset="2"/>
              <a:buChar char="§"/>
            </a:pPr>
            <a:r>
              <a:rPr lang="en-US" sz="1800" b="0" smtClean="0"/>
              <a:t>Report the status of the application</a:t>
            </a:r>
          </a:p>
          <a:p>
            <a:pPr marL="457200" indent="-457200" eaLnBrk="1" hangingPunct="1">
              <a:lnSpc>
                <a:spcPct val="140000"/>
              </a:lnSpc>
              <a:buFont typeface="Wingdings" panose="05000000000000000000" pitchFamily="2" charset="2"/>
              <a:buChar char="§"/>
            </a:pPr>
            <a:r>
              <a:rPr lang="en-US" sz="1800" b="0" smtClean="0"/>
              <a:t>Gather statistics used to develop defect expectations in future applications</a:t>
            </a:r>
          </a:p>
          <a:p>
            <a:pPr marL="457200" indent="-457200" eaLnBrk="1" hangingPunct="1">
              <a:lnSpc>
                <a:spcPct val="140000"/>
              </a:lnSpc>
              <a:buFont typeface="Wingdings" panose="05000000000000000000" pitchFamily="2" charset="2"/>
              <a:buChar char="§"/>
            </a:pPr>
            <a:r>
              <a:rPr lang="en-US" sz="1800" b="0" smtClean="0"/>
              <a:t>Improve the software development process</a:t>
            </a:r>
          </a:p>
        </p:txBody>
      </p:sp>
      <p:sp>
        <p:nvSpPr>
          <p:cNvPr id="91138" name="Slide Number Placeholder 3"/>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58485F7A-A4BE-4D68-B1B5-3D890046DA19}" type="slidenum">
              <a:rPr lang="en-US" altLang="en-US" sz="1000">
                <a:solidFill>
                  <a:srgbClr val="5F5F5F"/>
                </a:solidFill>
              </a:rPr>
              <a:pPr>
                <a:spcBef>
                  <a:spcPct val="0"/>
                </a:spcBef>
                <a:buSzTx/>
                <a:buFontTx/>
                <a:buNone/>
              </a:pPr>
              <a:t>44</a:t>
            </a:fld>
            <a:endParaRPr lang="en-US" altLang="en-US" sz="1000">
              <a:solidFill>
                <a:srgbClr val="5F5F5F"/>
              </a:solidFill>
            </a:endParaRPr>
          </a:p>
        </p:txBody>
      </p:sp>
    </p:spTree>
    <p:extLst>
      <p:ext uri="{BB962C8B-B14F-4D97-AF65-F5344CB8AC3E}">
        <p14:creationId xmlns:p14="http://schemas.microsoft.com/office/powerpoint/2010/main" val="18555162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title"/>
          </p:nvPr>
        </p:nvSpPr>
        <p:spPr/>
        <p:txBody>
          <a:bodyPr/>
          <a:lstStyle/>
          <a:p>
            <a:pPr eaLnBrk="1" hangingPunct="1"/>
            <a:r>
              <a:rPr lang="en-US" altLang="ko-KR" b="0" smtClean="0">
                <a:ea typeface="Gulim" panose="020B0600000101010101" pitchFamily="34" charset="-127"/>
              </a:rPr>
              <a:t>Defect Reporting: Severity</a:t>
            </a:r>
            <a:endParaRPr lang="en-US" b="0" smtClean="0">
              <a:ea typeface="Gulim" panose="020B0600000101010101" pitchFamily="34" charset="-127"/>
            </a:endParaRPr>
          </a:p>
        </p:txBody>
      </p:sp>
      <p:sp>
        <p:nvSpPr>
          <p:cNvPr id="92164" name="Rectangle 3"/>
          <p:cNvSpPr>
            <a:spLocks noGrp="1" noChangeArrowheads="1"/>
          </p:cNvSpPr>
          <p:nvPr>
            <p:ph idx="1"/>
          </p:nvPr>
        </p:nvSpPr>
        <p:spPr>
          <a:xfrm>
            <a:off x="732969" y="820679"/>
            <a:ext cx="8153400" cy="4267200"/>
          </a:xfrm>
        </p:spPr>
        <p:txBody>
          <a:bodyPr/>
          <a:lstStyle/>
          <a:p>
            <a:pPr eaLnBrk="1" hangingPunct="1">
              <a:buFont typeface="Wingdings" panose="05000000000000000000" pitchFamily="2" charset="2"/>
              <a:buNone/>
            </a:pPr>
            <a:r>
              <a:rPr lang="en-US" sz="1800" b="0" smtClean="0"/>
              <a:t>Extent to which the bug will affect the system:</a:t>
            </a:r>
          </a:p>
          <a:p>
            <a:pPr marL="285750" indent="-285750" eaLnBrk="1" hangingPunct="1">
              <a:lnSpc>
                <a:spcPct val="150000"/>
              </a:lnSpc>
              <a:buFont typeface="Wingdings" panose="05000000000000000000" pitchFamily="2" charset="2"/>
              <a:buChar char="§"/>
            </a:pPr>
            <a:r>
              <a:rPr lang="en-US" sz="1800" b="0" smtClean="0"/>
              <a:t>Very high 	– System Crash or loss of data</a:t>
            </a:r>
          </a:p>
          <a:p>
            <a:pPr marL="285750" indent="-285750" eaLnBrk="1" hangingPunct="1">
              <a:lnSpc>
                <a:spcPct val="150000"/>
              </a:lnSpc>
              <a:buFont typeface="Wingdings" panose="05000000000000000000" pitchFamily="2" charset="2"/>
              <a:buChar char="§"/>
            </a:pPr>
            <a:r>
              <a:rPr lang="en-US" sz="1800" b="0" smtClean="0"/>
              <a:t>High	 	– Functionality not available </a:t>
            </a:r>
          </a:p>
          <a:p>
            <a:pPr marL="285750" indent="-285750" eaLnBrk="1" hangingPunct="1">
              <a:lnSpc>
                <a:spcPct val="150000"/>
              </a:lnSpc>
              <a:buFont typeface="Wingdings" panose="05000000000000000000" pitchFamily="2" charset="2"/>
              <a:buChar char="§"/>
            </a:pPr>
            <a:r>
              <a:rPr lang="en-US" sz="1800" b="0" smtClean="0"/>
              <a:t>Medium 	– Functions works with minor errors</a:t>
            </a:r>
          </a:p>
          <a:p>
            <a:pPr marL="285750" indent="-285750" eaLnBrk="1" hangingPunct="1">
              <a:lnSpc>
                <a:spcPct val="150000"/>
              </a:lnSpc>
              <a:buFont typeface="Wingdings" panose="05000000000000000000" pitchFamily="2" charset="2"/>
              <a:buChar char="§"/>
            </a:pPr>
            <a:r>
              <a:rPr lang="en-US" sz="1800" b="0" smtClean="0"/>
              <a:t>Low 		– Cosmetic or trivial</a:t>
            </a:r>
          </a:p>
        </p:txBody>
      </p:sp>
      <p:sp>
        <p:nvSpPr>
          <p:cNvPr id="92162" name="Slide Number Placeholder 3"/>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EFA6F276-CEE3-42F7-8DB5-26E39F114CBE}" type="slidenum">
              <a:rPr lang="en-US" altLang="en-US" sz="1000">
                <a:solidFill>
                  <a:srgbClr val="5F5F5F"/>
                </a:solidFill>
              </a:rPr>
              <a:pPr>
                <a:spcBef>
                  <a:spcPct val="0"/>
                </a:spcBef>
                <a:buSzTx/>
                <a:buFontTx/>
                <a:buNone/>
              </a:pPr>
              <a:t>45</a:t>
            </a:fld>
            <a:endParaRPr lang="en-US" altLang="en-US" sz="1000">
              <a:solidFill>
                <a:srgbClr val="5F5F5F"/>
              </a:solidFill>
            </a:endParaRPr>
          </a:p>
        </p:txBody>
      </p:sp>
    </p:spTree>
    <p:extLst>
      <p:ext uri="{BB962C8B-B14F-4D97-AF65-F5344CB8AC3E}">
        <p14:creationId xmlns:p14="http://schemas.microsoft.com/office/powerpoint/2010/main" val="27434426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ctrTitle"/>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gn="ctr"/>
            <a:r>
              <a:rPr lang="en-US"/>
              <a:t>T</a:t>
            </a:r>
            <a:r>
              <a:rPr lang="en-US" smtClean="0"/>
              <a:t>EST</a:t>
            </a:r>
            <a:r>
              <a:rPr lang="en-US" sz="8800"/>
              <a:t> </a:t>
            </a:r>
            <a:r>
              <a:rPr lang="en-US"/>
              <a:t>M</a:t>
            </a:r>
            <a:r>
              <a:rPr lang="en-US" smtClean="0"/>
              <a:t>ODELS</a:t>
            </a:r>
          </a:p>
        </p:txBody>
      </p:sp>
      <p:sp>
        <p:nvSpPr>
          <p:cNvPr id="21507" name="Subtitle 2"/>
          <p:cNvSpPr>
            <a:spLocks noGrp="1"/>
          </p:cNvSpPr>
          <p:nvPr>
            <p:ph type="subTitle" idx="1"/>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4556843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3886200" y="228600"/>
            <a:ext cx="5410200" cy="685800"/>
          </a:xfrm>
        </p:spPr>
        <p:txBody>
          <a:bodyPr/>
          <a:lstStyle/>
          <a:p>
            <a:r>
              <a:rPr lang="en-US" smtClean="0"/>
              <a:t>Life Cycle V- Model</a:t>
            </a: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0895" y="914400"/>
            <a:ext cx="9360976" cy="5207000"/>
          </a:xfrm>
        </p:spPr>
      </p:pic>
      <p:sp>
        <p:nvSpPr>
          <p:cNvPr id="22530" name="Slide Number Placeholder 3"/>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4"/>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2DB64472-ECD0-4E23-8F2A-E9AC59602F68}" type="slidenum">
              <a:rPr lang="en-US" altLang="en-US" sz="1000">
                <a:solidFill>
                  <a:srgbClr val="5F5F5F"/>
                </a:solidFill>
              </a:rPr>
              <a:pPr>
                <a:spcBef>
                  <a:spcPct val="0"/>
                </a:spcBef>
                <a:buSzTx/>
                <a:buFontTx/>
                <a:buNone/>
              </a:pPr>
              <a:t>47</a:t>
            </a:fld>
            <a:endParaRPr lang="en-US" altLang="en-US" sz="1000">
              <a:solidFill>
                <a:srgbClr val="5F5F5F"/>
              </a:solidFill>
            </a:endParaRPr>
          </a:p>
        </p:txBody>
      </p:sp>
    </p:spTree>
    <p:extLst>
      <p:ext uri="{BB962C8B-B14F-4D97-AF65-F5344CB8AC3E}">
        <p14:creationId xmlns:p14="http://schemas.microsoft.com/office/powerpoint/2010/main" val="288288659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40"/>
          <p:cNvSpPr>
            <a:spLocks noGrp="1" noChangeArrowheads="1"/>
          </p:cNvSpPr>
          <p:nvPr>
            <p:ph type="title"/>
          </p:nvPr>
        </p:nvSpPr>
        <p:spPr/>
        <p:txBody>
          <a:bodyPr/>
          <a:lstStyle/>
          <a:p>
            <a:r>
              <a:rPr lang="en-US" smtClean="0"/>
              <a:t>V- Model</a:t>
            </a:r>
          </a:p>
        </p:txBody>
      </p:sp>
      <p:sp>
        <p:nvSpPr>
          <p:cNvPr id="24578" name="Slide Number Placeholder 2"/>
          <p:cNvSpPr>
            <a:spLocks noGrp="1"/>
          </p:cNvSpPr>
          <p:nvPr>
            <p:ph type="sldNum" sz="quarter" idx="4294967295"/>
          </p:nvPr>
        </p:nvSpPr>
        <p:spPr>
          <a:xfrm>
            <a:off x="0" y="6121400"/>
            <a:ext cx="1000125" cy="261938"/>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770063" algn="r"/>
              </a:tabLst>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tabLst>
                <a:tab pos="1770063" algn="r"/>
              </a:tabLst>
              <a:defRPr sz="2800" b="1">
                <a:solidFill>
                  <a:schemeClr val="tx1"/>
                </a:solidFill>
                <a:latin typeface="Arial" panose="020B0604020202020204" pitchFamily="34" charset="0"/>
              </a:defRPr>
            </a:lvl2pPr>
            <a:lvl3pPr marL="1143000" indent="-228600">
              <a:spcBef>
                <a:spcPct val="20000"/>
              </a:spcBef>
              <a:buChar char="•"/>
              <a:tabLst>
                <a:tab pos="1770063" algn="r"/>
              </a:tabLst>
              <a:defRPr sz="1600">
                <a:solidFill>
                  <a:schemeClr val="tx1"/>
                </a:solidFill>
                <a:latin typeface="Arial" panose="020B0604020202020204" pitchFamily="34" charset="0"/>
              </a:defRPr>
            </a:lvl3pPr>
            <a:lvl4pPr marL="1600200" indent="-228600">
              <a:spcBef>
                <a:spcPct val="20000"/>
              </a:spcBef>
              <a:buChar char="–"/>
              <a:tabLst>
                <a:tab pos="1770063" algn="r"/>
              </a:tabLst>
              <a:defRPr sz="1400">
                <a:solidFill>
                  <a:schemeClr val="tx1"/>
                </a:solidFill>
                <a:latin typeface="Arial" panose="020B0604020202020204" pitchFamily="34" charset="0"/>
              </a:defRPr>
            </a:lvl4pPr>
            <a:lvl5pPr marL="2057400" indent="-228600">
              <a:spcBef>
                <a:spcPct val="20000"/>
              </a:spcBef>
              <a:buChar char="•"/>
              <a:tabLst>
                <a:tab pos="1770063" algn="r"/>
              </a:tabLst>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0063" algn="r"/>
              </a:tabLst>
              <a:defRPr sz="1200">
                <a:solidFill>
                  <a:schemeClr val="tx1"/>
                </a:solidFill>
                <a:latin typeface="Arial" panose="020B0604020202020204" pitchFamily="34" charset="0"/>
              </a:defRPr>
            </a:lvl9pPr>
          </a:lstStyle>
          <a:p>
            <a:pPr>
              <a:spcBef>
                <a:spcPct val="0"/>
              </a:spcBef>
              <a:buSzTx/>
              <a:buFontTx/>
              <a:buNone/>
            </a:pPr>
            <a:fld id="{EC5F20E8-E939-4EB1-9AD7-32E2D7E95F6A}" type="slidenum">
              <a:rPr lang="en-US" altLang="en-US" sz="1800">
                <a:solidFill>
                  <a:srgbClr val="5F5F5F"/>
                </a:solidFill>
                <a:latin typeface="+mj-lt"/>
              </a:rPr>
              <a:pPr>
                <a:spcBef>
                  <a:spcPct val="0"/>
                </a:spcBef>
                <a:buSzTx/>
                <a:buFontTx/>
                <a:buNone/>
              </a:pPr>
              <a:t>48</a:t>
            </a:fld>
            <a:endParaRPr lang="en-US" altLang="en-US" sz="1800">
              <a:solidFill>
                <a:srgbClr val="5F5F5F"/>
              </a:solidFill>
              <a:latin typeface="+mj-lt"/>
            </a:endParaRPr>
          </a:p>
        </p:txBody>
      </p:sp>
      <p:sp>
        <p:nvSpPr>
          <p:cNvPr id="24581" name="Rectangle 5"/>
          <p:cNvSpPr>
            <a:spLocks noChangeArrowheads="1"/>
          </p:cNvSpPr>
          <p:nvPr/>
        </p:nvSpPr>
        <p:spPr bwMode="auto">
          <a:xfrm>
            <a:off x="3886200" y="228600"/>
            <a:ext cx="6781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spcBef>
                <a:spcPct val="0"/>
              </a:spcBef>
              <a:buSzTx/>
              <a:buFontTx/>
              <a:buNone/>
            </a:pPr>
            <a:endParaRPr lang="en-US" sz="1800">
              <a:solidFill>
                <a:schemeClr val="bg1"/>
              </a:solidFill>
              <a:latin typeface="+mj-lt"/>
            </a:endParaRPr>
          </a:p>
        </p:txBody>
      </p:sp>
      <p:grpSp>
        <p:nvGrpSpPr>
          <p:cNvPr id="24582" name="Group 39"/>
          <p:cNvGrpSpPr>
            <a:grpSpLocks/>
          </p:cNvGrpSpPr>
          <p:nvPr/>
        </p:nvGrpSpPr>
        <p:grpSpPr bwMode="auto">
          <a:xfrm>
            <a:off x="1905000" y="1143000"/>
            <a:ext cx="7848600" cy="5036015"/>
            <a:chOff x="-3" y="-3"/>
            <a:chExt cx="3720" cy="2217"/>
          </a:xfrm>
        </p:grpSpPr>
        <p:grpSp>
          <p:nvGrpSpPr>
            <p:cNvPr id="24583" name="Group 37"/>
            <p:cNvGrpSpPr>
              <a:grpSpLocks/>
            </p:cNvGrpSpPr>
            <p:nvPr/>
          </p:nvGrpSpPr>
          <p:grpSpPr bwMode="auto">
            <a:xfrm>
              <a:off x="0" y="0"/>
              <a:ext cx="3714" cy="2214"/>
              <a:chOff x="0" y="0"/>
              <a:chExt cx="3714" cy="2214"/>
            </a:xfrm>
          </p:grpSpPr>
          <p:grpSp>
            <p:nvGrpSpPr>
              <p:cNvPr id="24585" name="Group 18"/>
              <p:cNvGrpSpPr>
                <a:grpSpLocks/>
              </p:cNvGrpSpPr>
              <p:nvPr/>
            </p:nvGrpSpPr>
            <p:grpSpPr bwMode="auto">
              <a:xfrm>
                <a:off x="0" y="0"/>
                <a:ext cx="1857" cy="384"/>
                <a:chOff x="0" y="0"/>
                <a:chExt cx="1857" cy="384"/>
              </a:xfrm>
            </p:grpSpPr>
            <p:sp>
              <p:nvSpPr>
                <p:cNvPr id="24613" name="Rectangle 7"/>
                <p:cNvSpPr>
                  <a:spLocks noChangeArrowheads="1"/>
                </p:cNvSpPr>
                <p:nvPr/>
              </p:nvSpPr>
              <p:spPr bwMode="auto">
                <a:xfrm>
                  <a:off x="43" y="0"/>
                  <a:ext cx="177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spcBef>
                      <a:spcPct val="0"/>
                    </a:spcBef>
                    <a:buSzTx/>
                    <a:buFontTx/>
                    <a:buNone/>
                  </a:pPr>
                  <a:r>
                    <a:rPr lang="en-US" sz="1800" dirty="0">
                      <a:solidFill>
                        <a:srgbClr val="CC0000"/>
                      </a:solidFill>
                      <a:latin typeface="+mj-lt"/>
                      <a:cs typeface="Times New Roman" panose="02020603050405020304" pitchFamily="18" charset="0"/>
                    </a:rPr>
                    <a:t>SDLC Phase</a:t>
                  </a:r>
                  <a:endParaRPr lang="en-US" sz="1800" b="0" dirty="0">
                    <a:solidFill>
                      <a:srgbClr val="CC0000"/>
                    </a:solidFill>
                    <a:latin typeface="+mj-lt"/>
                    <a:cs typeface="Times New Roman" panose="02020603050405020304" pitchFamily="18" charset="0"/>
                  </a:endParaRPr>
                </a:p>
                <a:p>
                  <a:pPr>
                    <a:spcBef>
                      <a:spcPct val="0"/>
                    </a:spcBef>
                    <a:buSzTx/>
                    <a:buFontTx/>
                    <a:buNone/>
                  </a:pPr>
                  <a:endParaRPr lang="en-US" sz="1800" b="0" dirty="0">
                    <a:latin typeface="+mj-lt"/>
                  </a:endParaRPr>
                </a:p>
              </p:txBody>
            </p:sp>
            <p:sp>
              <p:nvSpPr>
                <p:cNvPr id="24614" name="Rectangle 17"/>
                <p:cNvSpPr>
                  <a:spLocks noChangeArrowheads="1"/>
                </p:cNvSpPr>
                <p:nvPr/>
              </p:nvSpPr>
              <p:spPr bwMode="auto">
                <a:xfrm>
                  <a:off x="0" y="0"/>
                  <a:ext cx="185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endParaRPr lang="en-US" sz="1800" b="0">
                    <a:latin typeface="+mj-lt"/>
                  </a:endParaRPr>
                </a:p>
              </p:txBody>
            </p:sp>
          </p:grpSp>
          <p:grpSp>
            <p:nvGrpSpPr>
              <p:cNvPr id="24586" name="Group 20"/>
              <p:cNvGrpSpPr>
                <a:grpSpLocks/>
              </p:cNvGrpSpPr>
              <p:nvPr/>
            </p:nvGrpSpPr>
            <p:grpSpPr bwMode="auto">
              <a:xfrm>
                <a:off x="1857" y="0"/>
                <a:ext cx="1857" cy="384"/>
                <a:chOff x="1857" y="0"/>
                <a:chExt cx="1857" cy="384"/>
              </a:xfrm>
            </p:grpSpPr>
            <p:sp>
              <p:nvSpPr>
                <p:cNvPr id="24611" name="Rectangle 8"/>
                <p:cNvSpPr>
                  <a:spLocks noChangeArrowheads="1"/>
                </p:cNvSpPr>
                <p:nvPr/>
              </p:nvSpPr>
              <p:spPr bwMode="auto">
                <a:xfrm>
                  <a:off x="1900" y="0"/>
                  <a:ext cx="177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spcBef>
                      <a:spcPct val="0"/>
                    </a:spcBef>
                    <a:buSzTx/>
                    <a:buFontTx/>
                    <a:buNone/>
                  </a:pPr>
                  <a:r>
                    <a:rPr lang="en-US" sz="1800">
                      <a:solidFill>
                        <a:srgbClr val="CC0000"/>
                      </a:solidFill>
                      <a:latin typeface="+mj-lt"/>
                      <a:cs typeface="Times New Roman" panose="02020603050405020304" pitchFamily="18" charset="0"/>
                    </a:rPr>
                    <a:t>Test Phase</a:t>
                  </a:r>
                  <a:endParaRPr lang="en-US" sz="1800" b="0">
                    <a:solidFill>
                      <a:srgbClr val="CC0000"/>
                    </a:solidFill>
                    <a:latin typeface="+mj-lt"/>
                    <a:cs typeface="Times New Roman" panose="02020603050405020304" pitchFamily="18" charset="0"/>
                  </a:endParaRPr>
                </a:p>
                <a:p>
                  <a:pPr>
                    <a:spcBef>
                      <a:spcPct val="0"/>
                    </a:spcBef>
                    <a:buSzTx/>
                    <a:buFontTx/>
                    <a:buNone/>
                  </a:pPr>
                  <a:endParaRPr lang="en-US" sz="1800" b="0">
                    <a:solidFill>
                      <a:srgbClr val="CC0000"/>
                    </a:solidFill>
                    <a:latin typeface="+mj-lt"/>
                  </a:endParaRPr>
                </a:p>
              </p:txBody>
            </p:sp>
            <p:sp>
              <p:nvSpPr>
                <p:cNvPr id="24612" name="Rectangle 19"/>
                <p:cNvSpPr>
                  <a:spLocks noChangeArrowheads="1"/>
                </p:cNvSpPr>
                <p:nvPr/>
              </p:nvSpPr>
              <p:spPr bwMode="auto">
                <a:xfrm>
                  <a:off x="1857" y="0"/>
                  <a:ext cx="185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endParaRPr lang="en-US" sz="1800" b="0">
                    <a:latin typeface="+mj-lt"/>
                  </a:endParaRPr>
                </a:p>
              </p:txBody>
            </p:sp>
          </p:grpSp>
          <p:grpSp>
            <p:nvGrpSpPr>
              <p:cNvPr id="24587" name="Group 22"/>
              <p:cNvGrpSpPr>
                <a:grpSpLocks/>
              </p:cNvGrpSpPr>
              <p:nvPr/>
            </p:nvGrpSpPr>
            <p:grpSpPr bwMode="auto">
              <a:xfrm>
                <a:off x="0" y="384"/>
                <a:ext cx="1857" cy="672"/>
                <a:chOff x="0" y="384"/>
                <a:chExt cx="1857" cy="672"/>
              </a:xfrm>
            </p:grpSpPr>
            <p:sp>
              <p:nvSpPr>
                <p:cNvPr id="24609" name="Rectangle 9"/>
                <p:cNvSpPr>
                  <a:spLocks noChangeArrowheads="1"/>
                </p:cNvSpPr>
                <p:nvPr/>
              </p:nvSpPr>
              <p:spPr bwMode="auto">
                <a:xfrm>
                  <a:off x="43" y="384"/>
                  <a:ext cx="1771"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spcBef>
                      <a:spcPct val="0"/>
                    </a:spcBef>
                    <a:buSzTx/>
                    <a:buFontTx/>
                    <a:buNone/>
                  </a:pPr>
                  <a:r>
                    <a:rPr lang="en-US" sz="1800" b="0" dirty="0" smtClean="0">
                      <a:solidFill>
                        <a:srgbClr val="000000"/>
                      </a:solidFill>
                      <a:latin typeface="+mj-lt"/>
                      <a:cs typeface="Times New Roman" panose="02020603050405020304" pitchFamily="18" charset="0"/>
                    </a:rPr>
                    <a:t>Requirements</a:t>
                  </a:r>
                  <a:endParaRPr lang="en-US" sz="1800" b="0" dirty="0">
                    <a:solidFill>
                      <a:srgbClr val="000000"/>
                    </a:solidFill>
                    <a:latin typeface="+mj-lt"/>
                    <a:cs typeface="Times New Roman" panose="02020603050405020304" pitchFamily="18" charset="0"/>
                  </a:endParaRPr>
                </a:p>
                <a:p>
                  <a:pPr>
                    <a:spcBef>
                      <a:spcPct val="0"/>
                    </a:spcBef>
                    <a:buSzTx/>
                    <a:buFontTx/>
                    <a:buNone/>
                  </a:pPr>
                  <a:endParaRPr lang="en-US" sz="1800" b="0" dirty="0">
                    <a:latin typeface="+mj-lt"/>
                  </a:endParaRPr>
                </a:p>
              </p:txBody>
            </p:sp>
            <p:sp>
              <p:nvSpPr>
                <p:cNvPr id="24610" name="Rectangle 21"/>
                <p:cNvSpPr>
                  <a:spLocks noChangeArrowheads="1"/>
                </p:cNvSpPr>
                <p:nvPr/>
              </p:nvSpPr>
              <p:spPr bwMode="auto">
                <a:xfrm>
                  <a:off x="0" y="384"/>
                  <a:ext cx="1857" cy="67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endParaRPr lang="en-US" sz="1800" b="0">
                    <a:latin typeface="+mj-lt"/>
                  </a:endParaRPr>
                </a:p>
              </p:txBody>
            </p:sp>
          </p:grpSp>
          <p:grpSp>
            <p:nvGrpSpPr>
              <p:cNvPr id="24588" name="Group 24"/>
              <p:cNvGrpSpPr>
                <a:grpSpLocks/>
              </p:cNvGrpSpPr>
              <p:nvPr/>
            </p:nvGrpSpPr>
            <p:grpSpPr bwMode="auto">
              <a:xfrm>
                <a:off x="1857" y="384"/>
                <a:ext cx="1857" cy="672"/>
                <a:chOff x="1857" y="384"/>
                <a:chExt cx="1857" cy="672"/>
              </a:xfrm>
            </p:grpSpPr>
            <p:sp>
              <p:nvSpPr>
                <p:cNvPr id="24607" name="Rectangle 10"/>
                <p:cNvSpPr>
                  <a:spLocks noChangeArrowheads="1"/>
                </p:cNvSpPr>
                <p:nvPr/>
              </p:nvSpPr>
              <p:spPr bwMode="auto">
                <a:xfrm>
                  <a:off x="1900" y="384"/>
                  <a:ext cx="1771"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spcBef>
                      <a:spcPct val="0"/>
                    </a:spcBef>
                    <a:buSzTx/>
                    <a:buFontTx/>
                    <a:buNone/>
                  </a:pPr>
                  <a:r>
                    <a:rPr lang="en-US" sz="1800" b="0">
                      <a:solidFill>
                        <a:srgbClr val="000000"/>
                      </a:solidFill>
                      <a:latin typeface="+mj-lt"/>
                      <a:cs typeface="Times New Roman" panose="02020603050405020304" pitchFamily="18" charset="0"/>
                    </a:rPr>
                    <a:t>1. Build Test Strategy.</a:t>
                  </a:r>
                </a:p>
                <a:p>
                  <a:pPr>
                    <a:spcBef>
                      <a:spcPct val="0"/>
                    </a:spcBef>
                    <a:buSzTx/>
                    <a:buFontTx/>
                    <a:buNone/>
                  </a:pPr>
                  <a:r>
                    <a:rPr lang="en-US" sz="1800" b="0">
                      <a:solidFill>
                        <a:srgbClr val="000000"/>
                      </a:solidFill>
                      <a:latin typeface="+mj-lt"/>
                      <a:cs typeface="Times New Roman" panose="02020603050405020304" pitchFamily="18" charset="0"/>
                    </a:rPr>
                    <a:t>2. Plan for Testing.</a:t>
                  </a:r>
                </a:p>
                <a:p>
                  <a:pPr>
                    <a:spcBef>
                      <a:spcPct val="0"/>
                    </a:spcBef>
                    <a:buSzTx/>
                    <a:buFontTx/>
                    <a:buNone/>
                  </a:pPr>
                  <a:r>
                    <a:rPr lang="en-US" sz="1800" b="0">
                      <a:solidFill>
                        <a:srgbClr val="000000"/>
                      </a:solidFill>
                      <a:latin typeface="+mj-lt"/>
                      <a:cs typeface="Times New Roman" panose="02020603050405020304" pitchFamily="18" charset="0"/>
                    </a:rPr>
                    <a:t>3. Acceptance Test Scenarios Identification.</a:t>
                  </a:r>
                </a:p>
                <a:p>
                  <a:pPr>
                    <a:spcBef>
                      <a:spcPct val="0"/>
                    </a:spcBef>
                    <a:buSzTx/>
                    <a:buFontTx/>
                    <a:buNone/>
                  </a:pPr>
                  <a:endParaRPr lang="en-US" sz="1800" b="0">
                    <a:latin typeface="+mj-lt"/>
                  </a:endParaRPr>
                </a:p>
              </p:txBody>
            </p:sp>
            <p:sp>
              <p:nvSpPr>
                <p:cNvPr id="24608" name="Rectangle 23"/>
                <p:cNvSpPr>
                  <a:spLocks noChangeArrowheads="1"/>
                </p:cNvSpPr>
                <p:nvPr/>
              </p:nvSpPr>
              <p:spPr bwMode="auto">
                <a:xfrm>
                  <a:off x="1857" y="384"/>
                  <a:ext cx="1857" cy="67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endParaRPr lang="en-US" sz="1800" b="0">
                    <a:latin typeface="+mj-lt"/>
                  </a:endParaRPr>
                </a:p>
              </p:txBody>
            </p:sp>
          </p:grpSp>
          <p:grpSp>
            <p:nvGrpSpPr>
              <p:cNvPr id="24589" name="Group 26"/>
              <p:cNvGrpSpPr>
                <a:grpSpLocks/>
              </p:cNvGrpSpPr>
              <p:nvPr/>
            </p:nvGrpSpPr>
            <p:grpSpPr bwMode="auto">
              <a:xfrm>
                <a:off x="0" y="1056"/>
                <a:ext cx="1857" cy="384"/>
                <a:chOff x="0" y="1056"/>
                <a:chExt cx="1857" cy="384"/>
              </a:xfrm>
            </p:grpSpPr>
            <p:sp>
              <p:nvSpPr>
                <p:cNvPr id="24605" name="Rectangle 11"/>
                <p:cNvSpPr>
                  <a:spLocks noChangeArrowheads="1"/>
                </p:cNvSpPr>
                <p:nvPr/>
              </p:nvSpPr>
              <p:spPr bwMode="auto">
                <a:xfrm>
                  <a:off x="43" y="1056"/>
                  <a:ext cx="177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spcBef>
                      <a:spcPct val="0"/>
                    </a:spcBef>
                    <a:buSzTx/>
                    <a:buFontTx/>
                    <a:buNone/>
                  </a:pPr>
                  <a:r>
                    <a:rPr lang="en-US" sz="1800" b="0" smtClean="0">
                      <a:solidFill>
                        <a:srgbClr val="000000"/>
                      </a:solidFill>
                      <a:latin typeface="+mj-lt"/>
                      <a:cs typeface="Times New Roman" panose="02020603050405020304" pitchFamily="18" charset="0"/>
                    </a:rPr>
                    <a:t>Specification</a:t>
                  </a:r>
                  <a:endParaRPr lang="en-US" sz="1800" b="0">
                    <a:solidFill>
                      <a:srgbClr val="000000"/>
                    </a:solidFill>
                    <a:latin typeface="+mj-lt"/>
                    <a:cs typeface="Times New Roman" panose="02020603050405020304" pitchFamily="18" charset="0"/>
                  </a:endParaRPr>
                </a:p>
                <a:p>
                  <a:pPr>
                    <a:spcBef>
                      <a:spcPct val="0"/>
                    </a:spcBef>
                    <a:buSzTx/>
                    <a:buFontTx/>
                    <a:buNone/>
                  </a:pPr>
                  <a:endParaRPr lang="en-US" sz="1800" b="0">
                    <a:latin typeface="+mj-lt"/>
                  </a:endParaRPr>
                </a:p>
              </p:txBody>
            </p:sp>
            <p:sp>
              <p:nvSpPr>
                <p:cNvPr id="24606" name="Rectangle 25"/>
                <p:cNvSpPr>
                  <a:spLocks noChangeArrowheads="1"/>
                </p:cNvSpPr>
                <p:nvPr/>
              </p:nvSpPr>
              <p:spPr bwMode="auto">
                <a:xfrm>
                  <a:off x="0" y="1056"/>
                  <a:ext cx="185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endParaRPr lang="en-US" sz="1800" b="0">
                    <a:latin typeface="+mj-lt"/>
                  </a:endParaRPr>
                </a:p>
              </p:txBody>
            </p:sp>
          </p:grpSp>
          <p:grpSp>
            <p:nvGrpSpPr>
              <p:cNvPr id="24590" name="Group 28"/>
              <p:cNvGrpSpPr>
                <a:grpSpLocks/>
              </p:cNvGrpSpPr>
              <p:nvPr/>
            </p:nvGrpSpPr>
            <p:grpSpPr bwMode="auto">
              <a:xfrm>
                <a:off x="1857" y="1056"/>
                <a:ext cx="1857" cy="384"/>
                <a:chOff x="1857" y="1056"/>
                <a:chExt cx="1857" cy="384"/>
              </a:xfrm>
            </p:grpSpPr>
            <p:sp>
              <p:nvSpPr>
                <p:cNvPr id="24603" name="Rectangle 12"/>
                <p:cNvSpPr>
                  <a:spLocks noChangeArrowheads="1"/>
                </p:cNvSpPr>
                <p:nvPr/>
              </p:nvSpPr>
              <p:spPr bwMode="auto">
                <a:xfrm>
                  <a:off x="1900" y="1056"/>
                  <a:ext cx="177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spcBef>
                      <a:spcPct val="0"/>
                    </a:spcBef>
                    <a:buSzTx/>
                    <a:buFontTx/>
                    <a:buNone/>
                  </a:pPr>
                  <a:r>
                    <a:rPr lang="en-US" sz="1800" b="0" smtClean="0">
                      <a:solidFill>
                        <a:srgbClr val="000000"/>
                      </a:solidFill>
                      <a:latin typeface="+mj-lt"/>
                      <a:cs typeface="Times New Roman" panose="02020603050405020304" pitchFamily="18" charset="0"/>
                    </a:rPr>
                    <a:t>System </a:t>
                  </a:r>
                  <a:r>
                    <a:rPr lang="en-US" sz="1800" b="0">
                      <a:solidFill>
                        <a:srgbClr val="000000"/>
                      </a:solidFill>
                      <a:latin typeface="+mj-lt"/>
                      <a:cs typeface="Times New Roman" panose="02020603050405020304" pitchFamily="18" charset="0"/>
                    </a:rPr>
                    <a:t>Test Case Generation.</a:t>
                  </a:r>
                </a:p>
                <a:p>
                  <a:pPr>
                    <a:spcBef>
                      <a:spcPct val="0"/>
                    </a:spcBef>
                    <a:buSzTx/>
                    <a:buFontTx/>
                    <a:buNone/>
                  </a:pPr>
                  <a:endParaRPr lang="en-US" sz="1800" b="0">
                    <a:latin typeface="+mj-lt"/>
                  </a:endParaRPr>
                </a:p>
              </p:txBody>
            </p:sp>
            <p:sp>
              <p:nvSpPr>
                <p:cNvPr id="24604" name="Rectangle 27"/>
                <p:cNvSpPr>
                  <a:spLocks noChangeArrowheads="1"/>
                </p:cNvSpPr>
                <p:nvPr/>
              </p:nvSpPr>
              <p:spPr bwMode="auto">
                <a:xfrm>
                  <a:off x="1857" y="1056"/>
                  <a:ext cx="185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endParaRPr lang="en-US" sz="1800" b="0">
                    <a:latin typeface="+mj-lt"/>
                  </a:endParaRPr>
                </a:p>
              </p:txBody>
            </p:sp>
          </p:grpSp>
          <p:grpSp>
            <p:nvGrpSpPr>
              <p:cNvPr id="24591" name="Group 30"/>
              <p:cNvGrpSpPr>
                <a:grpSpLocks/>
              </p:cNvGrpSpPr>
              <p:nvPr/>
            </p:nvGrpSpPr>
            <p:grpSpPr bwMode="auto">
              <a:xfrm>
                <a:off x="0" y="1440"/>
                <a:ext cx="1857" cy="384"/>
                <a:chOff x="0" y="1440"/>
                <a:chExt cx="1857" cy="384"/>
              </a:xfrm>
            </p:grpSpPr>
            <p:sp>
              <p:nvSpPr>
                <p:cNvPr id="24601" name="Rectangle 13"/>
                <p:cNvSpPr>
                  <a:spLocks noChangeArrowheads="1"/>
                </p:cNvSpPr>
                <p:nvPr/>
              </p:nvSpPr>
              <p:spPr bwMode="auto">
                <a:xfrm>
                  <a:off x="43" y="1440"/>
                  <a:ext cx="177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spcBef>
                      <a:spcPct val="0"/>
                    </a:spcBef>
                    <a:buSzTx/>
                    <a:buFontTx/>
                    <a:buNone/>
                  </a:pPr>
                  <a:r>
                    <a:rPr lang="en-US" sz="1800" b="0" smtClean="0">
                      <a:solidFill>
                        <a:srgbClr val="000000"/>
                      </a:solidFill>
                      <a:latin typeface="+mj-lt"/>
                      <a:cs typeface="Times New Roman" panose="02020603050405020304" pitchFamily="18" charset="0"/>
                    </a:rPr>
                    <a:t>Architecture</a:t>
                  </a:r>
                  <a:endParaRPr lang="en-US" sz="1800" b="0">
                    <a:solidFill>
                      <a:srgbClr val="000000"/>
                    </a:solidFill>
                    <a:latin typeface="+mj-lt"/>
                    <a:cs typeface="Times New Roman" panose="02020603050405020304" pitchFamily="18" charset="0"/>
                  </a:endParaRPr>
                </a:p>
                <a:p>
                  <a:pPr>
                    <a:spcBef>
                      <a:spcPct val="0"/>
                    </a:spcBef>
                    <a:buSzTx/>
                    <a:buFontTx/>
                    <a:buNone/>
                  </a:pPr>
                  <a:endParaRPr lang="en-US" sz="1800" b="0">
                    <a:latin typeface="+mj-lt"/>
                  </a:endParaRPr>
                </a:p>
              </p:txBody>
            </p:sp>
            <p:sp>
              <p:nvSpPr>
                <p:cNvPr id="24602" name="Rectangle 29"/>
                <p:cNvSpPr>
                  <a:spLocks noChangeArrowheads="1"/>
                </p:cNvSpPr>
                <p:nvPr/>
              </p:nvSpPr>
              <p:spPr bwMode="auto">
                <a:xfrm>
                  <a:off x="0" y="1440"/>
                  <a:ext cx="185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endParaRPr lang="en-US" sz="1800" b="0">
                    <a:latin typeface="+mj-lt"/>
                  </a:endParaRPr>
                </a:p>
              </p:txBody>
            </p:sp>
          </p:grpSp>
          <p:grpSp>
            <p:nvGrpSpPr>
              <p:cNvPr id="24592" name="Group 32"/>
              <p:cNvGrpSpPr>
                <a:grpSpLocks/>
              </p:cNvGrpSpPr>
              <p:nvPr/>
            </p:nvGrpSpPr>
            <p:grpSpPr bwMode="auto">
              <a:xfrm>
                <a:off x="1857" y="1440"/>
                <a:ext cx="1857" cy="384"/>
                <a:chOff x="1857" y="1440"/>
                <a:chExt cx="1857" cy="384"/>
              </a:xfrm>
            </p:grpSpPr>
            <p:sp>
              <p:nvSpPr>
                <p:cNvPr id="24599" name="Rectangle 14"/>
                <p:cNvSpPr>
                  <a:spLocks noChangeArrowheads="1"/>
                </p:cNvSpPr>
                <p:nvPr/>
              </p:nvSpPr>
              <p:spPr bwMode="auto">
                <a:xfrm>
                  <a:off x="1900" y="1440"/>
                  <a:ext cx="177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spcBef>
                      <a:spcPct val="0"/>
                    </a:spcBef>
                    <a:buSzTx/>
                    <a:buFontTx/>
                    <a:buNone/>
                  </a:pPr>
                  <a:r>
                    <a:rPr lang="en-US" sz="1800" b="0" smtClean="0">
                      <a:solidFill>
                        <a:srgbClr val="000000"/>
                      </a:solidFill>
                      <a:latin typeface="+mj-lt"/>
                      <a:cs typeface="Times New Roman" panose="02020603050405020304" pitchFamily="18" charset="0"/>
                    </a:rPr>
                    <a:t>Integration </a:t>
                  </a:r>
                  <a:r>
                    <a:rPr lang="en-US" sz="1800" b="0">
                      <a:solidFill>
                        <a:srgbClr val="000000"/>
                      </a:solidFill>
                      <a:latin typeface="+mj-lt"/>
                      <a:cs typeface="Times New Roman" panose="02020603050405020304" pitchFamily="18" charset="0"/>
                    </a:rPr>
                    <a:t>Test Case Generation.</a:t>
                  </a:r>
                </a:p>
                <a:p>
                  <a:pPr>
                    <a:spcBef>
                      <a:spcPct val="0"/>
                    </a:spcBef>
                    <a:buSzTx/>
                    <a:buFontTx/>
                    <a:buNone/>
                  </a:pPr>
                  <a:endParaRPr lang="en-US" sz="1800" b="0">
                    <a:latin typeface="+mj-lt"/>
                  </a:endParaRPr>
                </a:p>
              </p:txBody>
            </p:sp>
            <p:sp>
              <p:nvSpPr>
                <p:cNvPr id="24600" name="Rectangle 31"/>
                <p:cNvSpPr>
                  <a:spLocks noChangeArrowheads="1"/>
                </p:cNvSpPr>
                <p:nvPr/>
              </p:nvSpPr>
              <p:spPr bwMode="auto">
                <a:xfrm>
                  <a:off x="1857" y="1440"/>
                  <a:ext cx="185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endParaRPr lang="en-US" sz="1800" b="0">
                    <a:latin typeface="+mj-lt"/>
                  </a:endParaRPr>
                </a:p>
              </p:txBody>
            </p:sp>
          </p:grpSp>
          <p:grpSp>
            <p:nvGrpSpPr>
              <p:cNvPr id="24593" name="Group 34"/>
              <p:cNvGrpSpPr>
                <a:grpSpLocks/>
              </p:cNvGrpSpPr>
              <p:nvPr/>
            </p:nvGrpSpPr>
            <p:grpSpPr bwMode="auto">
              <a:xfrm>
                <a:off x="0" y="1824"/>
                <a:ext cx="1857" cy="384"/>
                <a:chOff x="0" y="1824"/>
                <a:chExt cx="1857" cy="384"/>
              </a:xfrm>
            </p:grpSpPr>
            <p:sp>
              <p:nvSpPr>
                <p:cNvPr id="24597" name="Rectangle 15"/>
                <p:cNvSpPr>
                  <a:spLocks noChangeArrowheads="1"/>
                </p:cNvSpPr>
                <p:nvPr/>
              </p:nvSpPr>
              <p:spPr bwMode="auto">
                <a:xfrm>
                  <a:off x="43" y="1824"/>
                  <a:ext cx="177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spcBef>
                      <a:spcPct val="0"/>
                    </a:spcBef>
                    <a:buSzTx/>
                    <a:buFontTx/>
                    <a:buNone/>
                  </a:pPr>
                  <a:r>
                    <a:rPr lang="en-US" sz="1800" b="0" smtClean="0">
                      <a:solidFill>
                        <a:srgbClr val="000000"/>
                      </a:solidFill>
                      <a:latin typeface="+mj-lt"/>
                      <a:cs typeface="Times New Roman" panose="02020603050405020304" pitchFamily="18" charset="0"/>
                    </a:rPr>
                    <a:t>Detailed </a:t>
                  </a:r>
                  <a:r>
                    <a:rPr lang="en-US" sz="1800" b="0">
                      <a:solidFill>
                        <a:srgbClr val="000000"/>
                      </a:solidFill>
                      <a:latin typeface="+mj-lt"/>
                      <a:cs typeface="Times New Roman" panose="02020603050405020304" pitchFamily="18" charset="0"/>
                    </a:rPr>
                    <a:t>Design</a:t>
                  </a:r>
                </a:p>
                <a:p>
                  <a:pPr>
                    <a:spcBef>
                      <a:spcPct val="0"/>
                    </a:spcBef>
                    <a:buSzTx/>
                    <a:buFontTx/>
                    <a:buNone/>
                  </a:pPr>
                  <a:endParaRPr lang="en-US" sz="1800" b="0">
                    <a:latin typeface="+mj-lt"/>
                  </a:endParaRPr>
                </a:p>
              </p:txBody>
            </p:sp>
            <p:sp>
              <p:nvSpPr>
                <p:cNvPr id="24598" name="Rectangle 33"/>
                <p:cNvSpPr>
                  <a:spLocks noChangeArrowheads="1"/>
                </p:cNvSpPr>
                <p:nvPr/>
              </p:nvSpPr>
              <p:spPr bwMode="auto">
                <a:xfrm>
                  <a:off x="0" y="1824"/>
                  <a:ext cx="185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endParaRPr lang="en-US" sz="1800" b="0">
                    <a:latin typeface="+mj-lt"/>
                  </a:endParaRPr>
                </a:p>
              </p:txBody>
            </p:sp>
          </p:grpSp>
          <p:grpSp>
            <p:nvGrpSpPr>
              <p:cNvPr id="24594" name="Group 36"/>
              <p:cNvGrpSpPr>
                <a:grpSpLocks/>
              </p:cNvGrpSpPr>
              <p:nvPr/>
            </p:nvGrpSpPr>
            <p:grpSpPr bwMode="auto">
              <a:xfrm>
                <a:off x="1704" y="1824"/>
                <a:ext cx="2010" cy="390"/>
                <a:chOff x="1704" y="1824"/>
                <a:chExt cx="2010" cy="390"/>
              </a:xfrm>
            </p:grpSpPr>
            <p:sp>
              <p:nvSpPr>
                <p:cNvPr id="24595" name="Rectangle 16"/>
                <p:cNvSpPr>
                  <a:spLocks noChangeArrowheads="1"/>
                </p:cNvSpPr>
                <p:nvPr/>
              </p:nvSpPr>
              <p:spPr bwMode="auto">
                <a:xfrm>
                  <a:off x="1704" y="1830"/>
                  <a:ext cx="177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lgn="ctr">
                    <a:spcBef>
                      <a:spcPct val="0"/>
                    </a:spcBef>
                    <a:buSzTx/>
                    <a:buFontTx/>
                    <a:buNone/>
                  </a:pPr>
                  <a:r>
                    <a:rPr lang="en-US" sz="1800" b="0" smtClean="0">
                      <a:solidFill>
                        <a:srgbClr val="000000"/>
                      </a:solidFill>
                      <a:latin typeface="+mj-lt"/>
                      <a:cs typeface="Times New Roman" panose="02020603050405020304" pitchFamily="18" charset="0"/>
                    </a:rPr>
                    <a:t>Unit </a:t>
                  </a:r>
                  <a:r>
                    <a:rPr lang="en-US" sz="1800" b="0">
                      <a:solidFill>
                        <a:srgbClr val="000000"/>
                      </a:solidFill>
                      <a:latin typeface="+mj-lt"/>
                      <a:cs typeface="Times New Roman" panose="02020603050405020304" pitchFamily="18" charset="0"/>
                    </a:rPr>
                    <a:t>Test Case Generation</a:t>
                  </a:r>
                </a:p>
                <a:p>
                  <a:pPr>
                    <a:spcBef>
                      <a:spcPct val="0"/>
                    </a:spcBef>
                    <a:buSzTx/>
                    <a:buFontTx/>
                    <a:buNone/>
                  </a:pPr>
                  <a:endParaRPr lang="en-US" sz="1800" b="0">
                    <a:latin typeface="+mj-lt"/>
                  </a:endParaRPr>
                </a:p>
              </p:txBody>
            </p:sp>
            <p:sp>
              <p:nvSpPr>
                <p:cNvPr id="24596" name="Rectangle 35"/>
                <p:cNvSpPr>
                  <a:spLocks noChangeArrowheads="1"/>
                </p:cNvSpPr>
                <p:nvPr/>
              </p:nvSpPr>
              <p:spPr bwMode="auto">
                <a:xfrm>
                  <a:off x="1857" y="1824"/>
                  <a:ext cx="1857"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endParaRPr lang="en-US" sz="1800" b="0">
                    <a:latin typeface="+mj-lt"/>
                  </a:endParaRPr>
                </a:p>
              </p:txBody>
            </p:sp>
          </p:grpSp>
        </p:grpSp>
        <p:sp>
          <p:nvSpPr>
            <p:cNvPr id="24584" name="Rectangle 38"/>
            <p:cNvSpPr>
              <a:spLocks noChangeArrowheads="1"/>
            </p:cNvSpPr>
            <p:nvPr/>
          </p:nvSpPr>
          <p:spPr bwMode="auto">
            <a:xfrm>
              <a:off x="-3" y="-3"/>
              <a:ext cx="3720" cy="2214"/>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endParaRPr lang="en-US" sz="1800" b="0">
                <a:latin typeface="+mj-lt"/>
              </a:endParaRPr>
            </a:p>
          </p:txBody>
        </p:sp>
      </p:grpSp>
    </p:spTree>
    <p:extLst>
      <p:ext uri="{BB962C8B-B14F-4D97-AF65-F5344CB8AC3E}">
        <p14:creationId xmlns:p14="http://schemas.microsoft.com/office/powerpoint/2010/main" val="19480162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6"/>
          <p:cNvSpPr>
            <a:spLocks noGrp="1" noChangeArrowheads="1"/>
          </p:cNvSpPr>
          <p:nvPr>
            <p:ph type="ctrTitle"/>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gn="ctr" eaLnBrk="1" hangingPunct="1"/>
            <a:r>
              <a:rPr lang="en-US" smtClean="0"/>
              <a:t>Queries</a:t>
            </a:r>
          </a:p>
        </p:txBody>
      </p:sp>
      <p:sp>
        <p:nvSpPr>
          <p:cNvPr id="93187" name="Rectangle 7"/>
          <p:cNvSpPr>
            <a:spLocks noGrp="1" noChangeArrowheads="1"/>
          </p:cNvSpPr>
          <p:nvPr>
            <p:ph type="subTitle" idx="1"/>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067130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endParaRPr lang="en-US" smtClean="0"/>
          </a:p>
        </p:txBody>
      </p:sp>
      <p:sp>
        <p:nvSpPr>
          <p:cNvPr id="62467" name="Rectangle 3"/>
          <p:cNvSpPr>
            <a:spLocks noGrp="1" noChangeArrowheads="1"/>
          </p:cNvSpPr>
          <p:nvPr>
            <p:ph idx="1"/>
          </p:nvPr>
        </p:nvSpPr>
        <p:spPr>
          <a:xfrm>
            <a:off x="732969" y="1062268"/>
            <a:ext cx="11622024" cy="4992624"/>
          </a:xfrm>
        </p:spPr>
        <p:txBody>
          <a:bodyPr/>
          <a:lstStyle/>
          <a:p>
            <a:pPr marL="457200" indent="-457200"/>
            <a:r>
              <a:rPr lang="en-US" sz="1800" smtClean="0"/>
              <a:t>Approach</a:t>
            </a:r>
          </a:p>
          <a:p>
            <a:pPr marL="457200" indent="-457200"/>
            <a:r>
              <a:rPr lang="en-US" sz="1800" b="0" smtClean="0"/>
              <a:t>It </a:t>
            </a:r>
            <a:r>
              <a:rPr lang="en-US" sz="1800" b="0"/>
              <a:t>gives the overall Testing Approach.</a:t>
            </a:r>
          </a:p>
          <a:p>
            <a:pPr marL="457200" indent="-457200"/>
            <a:r>
              <a:rPr lang="en-US" sz="1800" b="0"/>
              <a:t>It describes the following details</a:t>
            </a:r>
          </a:p>
          <a:p>
            <a:pPr marL="457200" indent="-457200">
              <a:buFont typeface="Wingdings" panose="05000000000000000000" pitchFamily="2" charset="2"/>
              <a:buChar char="§"/>
            </a:pPr>
            <a:r>
              <a:rPr lang="en-US" sz="1800" b="0"/>
              <a:t>Are any special tools to be used and what are they?</a:t>
            </a:r>
          </a:p>
          <a:p>
            <a:pPr marL="457200" indent="-457200">
              <a:buFont typeface="Wingdings" panose="05000000000000000000" pitchFamily="2" charset="2"/>
              <a:buChar char="§"/>
            </a:pPr>
            <a:r>
              <a:rPr lang="en-US" sz="1800" b="0"/>
              <a:t> Will the tool require special training?</a:t>
            </a:r>
          </a:p>
          <a:p>
            <a:pPr marL="457200" indent="-457200">
              <a:buFont typeface="Wingdings" panose="05000000000000000000" pitchFamily="2" charset="2"/>
              <a:buChar char="§"/>
            </a:pPr>
            <a:r>
              <a:rPr lang="en-US" sz="1800" b="0"/>
              <a:t>What metrics will be collected?</a:t>
            </a:r>
          </a:p>
          <a:p>
            <a:pPr marL="457200" indent="-457200">
              <a:buFont typeface="Wingdings" panose="05000000000000000000" pitchFamily="2" charset="2"/>
              <a:buChar char="§"/>
            </a:pPr>
            <a:r>
              <a:rPr lang="en-US" sz="1800" b="0"/>
              <a:t>Which level is each metric to be collected at?</a:t>
            </a:r>
          </a:p>
          <a:p>
            <a:pPr marL="457200" indent="-457200">
              <a:buFont typeface="Wingdings" panose="05000000000000000000" pitchFamily="2" charset="2"/>
              <a:buChar char="§"/>
            </a:pPr>
            <a:r>
              <a:rPr lang="en-US" sz="1800" b="0"/>
              <a:t>How is Configuration Management to be handled?</a:t>
            </a:r>
          </a:p>
          <a:p>
            <a:pPr marL="457200" indent="-457200">
              <a:buFont typeface="Wingdings" panose="05000000000000000000" pitchFamily="2" charset="2"/>
              <a:buChar char="§"/>
            </a:pPr>
            <a:r>
              <a:rPr lang="en-US" sz="1800" b="0"/>
              <a:t>How many different configurations will be tested?</a:t>
            </a:r>
          </a:p>
          <a:p>
            <a:pPr marL="457200" indent="-457200">
              <a:buFont typeface="Wingdings" panose="05000000000000000000" pitchFamily="2" charset="2"/>
              <a:buChar char="§"/>
            </a:pPr>
            <a:r>
              <a:rPr lang="en-US" sz="1800" b="0"/>
              <a:t>Hardware</a:t>
            </a:r>
          </a:p>
          <a:p>
            <a:pPr marL="457200" indent="-457200">
              <a:buFont typeface="Wingdings" panose="05000000000000000000" pitchFamily="2" charset="2"/>
              <a:buChar char="§"/>
            </a:pPr>
            <a:r>
              <a:rPr lang="en-US" sz="1800" b="0"/>
              <a:t>Software</a:t>
            </a:r>
          </a:p>
          <a:p>
            <a:pPr marL="457200" indent="-457200">
              <a:buFont typeface="Wingdings" panose="05000000000000000000" pitchFamily="2" charset="2"/>
              <a:buChar char="§"/>
            </a:pPr>
            <a:r>
              <a:rPr lang="en-US" sz="1800" b="0"/>
              <a:t>Combinations of HW, SW and other vendor packages</a:t>
            </a:r>
          </a:p>
          <a:p>
            <a:pPr marL="457200" indent="-457200">
              <a:buFont typeface="Wingdings" panose="05000000000000000000" pitchFamily="2" charset="2"/>
              <a:buChar char="§"/>
            </a:pPr>
            <a:endParaRPr lang="en-US" sz="1800" b="0"/>
          </a:p>
        </p:txBody>
      </p:sp>
    </p:spTree>
    <p:extLst>
      <p:ext uri="{BB962C8B-B14F-4D97-AF65-F5344CB8AC3E}">
        <p14:creationId xmlns:p14="http://schemas.microsoft.com/office/powerpoint/2010/main" val="29933766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224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endParaRPr lang="en-US" smtClean="0"/>
          </a:p>
        </p:txBody>
      </p:sp>
      <p:sp>
        <p:nvSpPr>
          <p:cNvPr id="64515" name="Rectangle 3"/>
          <p:cNvSpPr>
            <a:spLocks noGrp="1" noChangeArrowheads="1"/>
          </p:cNvSpPr>
          <p:nvPr>
            <p:ph idx="1"/>
          </p:nvPr>
        </p:nvSpPr>
        <p:spPr/>
        <p:txBody>
          <a:bodyPr/>
          <a:lstStyle/>
          <a:p>
            <a:pPr marL="457200" indent="-457200">
              <a:buFont typeface="Wingdings" panose="05000000000000000000" pitchFamily="2" charset="2"/>
              <a:buChar char="§"/>
            </a:pPr>
            <a:r>
              <a:rPr lang="en-US" sz="1800" b="0">
                <a:latin typeface="+mn-lt"/>
              </a:rPr>
              <a:t>What levels of regression testing will be done and how much at each test level?</a:t>
            </a:r>
          </a:p>
          <a:p>
            <a:pPr marL="457200" indent="-457200">
              <a:buFont typeface="Wingdings" panose="05000000000000000000" pitchFamily="2" charset="2"/>
              <a:buChar char="§"/>
            </a:pPr>
            <a:r>
              <a:rPr lang="en-US" sz="1800" b="0">
                <a:latin typeface="+mn-lt"/>
              </a:rPr>
              <a:t>Will regression testing be based on severity of defects detected?</a:t>
            </a:r>
          </a:p>
          <a:p>
            <a:pPr marL="457200" indent="-457200">
              <a:buFont typeface="Wingdings" panose="05000000000000000000" pitchFamily="2" charset="2"/>
              <a:buChar char="§"/>
            </a:pPr>
            <a:r>
              <a:rPr lang="en-US" sz="1800" b="0">
                <a:latin typeface="+mn-lt"/>
              </a:rPr>
              <a:t>How will elements in the requirements and design that do not make sense or are untestable be processed</a:t>
            </a:r>
            <a:r>
              <a:rPr lang="en-US" sz="1800" b="0" smtClean="0">
                <a:latin typeface="+mn-lt"/>
              </a:rPr>
              <a:t>?</a:t>
            </a:r>
          </a:p>
          <a:p>
            <a:r>
              <a:rPr lang="en-US" sz="1800"/>
              <a:t>Entry &amp; Exit Criteria</a:t>
            </a:r>
            <a:endParaRPr lang="en-US" sz="1800" u="sng"/>
          </a:p>
          <a:p>
            <a:pPr marL="285750" indent="-285750">
              <a:buFont typeface="Wingdings" panose="05000000000000000000" pitchFamily="2" charset="2"/>
              <a:buChar char="§"/>
            </a:pPr>
            <a:r>
              <a:rPr lang="en-US" sz="1800" b="0"/>
              <a:t>Here the test plan should explain as when the testing needs to be started (Entry Criteria) and when the test should be stopped (Exit Criteria) </a:t>
            </a:r>
          </a:p>
          <a:p>
            <a:pPr marL="285750" indent="-285750">
              <a:buFont typeface="Wingdings" panose="05000000000000000000" pitchFamily="2" charset="2"/>
              <a:buChar char="§"/>
            </a:pPr>
            <a:r>
              <a:rPr lang="en-US" sz="1800" b="0"/>
              <a:t>The idea behind this section is that every process step be inspection, and functional test or Design has a precise entry &amp; exit criteria</a:t>
            </a:r>
          </a:p>
          <a:p>
            <a:pPr marL="457200" indent="-457200">
              <a:buFont typeface="Wingdings" panose="05000000000000000000" pitchFamily="2" charset="2"/>
              <a:buChar char="§"/>
            </a:pPr>
            <a:endParaRPr lang="en-US" sz="1800" b="0">
              <a:latin typeface="+mn-lt"/>
            </a:endParaRPr>
          </a:p>
          <a:p>
            <a:pPr marL="457200" indent="-457200">
              <a:buFontTx/>
              <a:buAutoNum type="arabicPeriod" startAt="10"/>
            </a:pPr>
            <a:endParaRPr lang="en-US" smtClean="0"/>
          </a:p>
        </p:txBody>
      </p:sp>
    </p:spTree>
    <p:extLst>
      <p:ext uri="{BB962C8B-B14F-4D97-AF65-F5344CB8AC3E}">
        <p14:creationId xmlns:p14="http://schemas.microsoft.com/office/powerpoint/2010/main" val="2469876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endParaRPr lang="en-US"/>
          </a:p>
        </p:txBody>
      </p:sp>
      <p:sp>
        <p:nvSpPr>
          <p:cNvPr id="66563" name="Rectangle 3"/>
          <p:cNvSpPr>
            <a:spLocks noGrp="1" noChangeArrowheads="1"/>
          </p:cNvSpPr>
          <p:nvPr>
            <p:ph idx="1"/>
          </p:nvPr>
        </p:nvSpPr>
        <p:spPr>
          <a:xfrm>
            <a:off x="732969" y="1037896"/>
            <a:ext cx="8031970" cy="3786188"/>
          </a:xfrm>
        </p:spPr>
        <p:txBody>
          <a:bodyPr/>
          <a:lstStyle/>
          <a:p>
            <a:r>
              <a:rPr lang="en-US" sz="1800"/>
              <a:t>Suspension &amp; Resumption Criteria</a:t>
            </a:r>
            <a:endParaRPr lang="en-US" sz="1800" b="0" smtClean="0">
              <a:latin typeface="+mn-lt"/>
            </a:endParaRPr>
          </a:p>
          <a:p>
            <a:pPr marL="285750" indent="-285750">
              <a:buFont typeface="Wingdings" panose="05000000000000000000" pitchFamily="2" charset="2"/>
              <a:buChar char="§"/>
            </a:pPr>
            <a:r>
              <a:rPr lang="en-US" sz="1800" b="0" smtClean="0">
                <a:latin typeface="+mn-lt"/>
              </a:rPr>
              <a:t>Suspension </a:t>
            </a:r>
            <a:r>
              <a:rPr lang="en-US" sz="1800" b="0">
                <a:latin typeface="+mn-lt"/>
              </a:rPr>
              <a:t>criteria specify the criteria to be used to suspend all or a portion of the testing activities </a:t>
            </a:r>
          </a:p>
          <a:p>
            <a:pPr marL="285750" indent="-285750">
              <a:buFont typeface="Wingdings" panose="05000000000000000000" pitchFamily="2" charset="2"/>
              <a:buChar char="§"/>
            </a:pPr>
            <a:r>
              <a:rPr lang="en-US" sz="1800" b="0">
                <a:latin typeface="+mn-lt"/>
              </a:rPr>
              <a:t>Resumption criteria specifies when testing can resume after it has been suspended</a:t>
            </a:r>
            <a:r>
              <a:rPr lang="en-US" sz="1800" b="0" smtClean="0">
                <a:latin typeface="+mn-lt"/>
              </a:rPr>
              <a:t>.</a:t>
            </a:r>
          </a:p>
          <a:p>
            <a:pPr marL="285750" indent="-285750">
              <a:buFont typeface="Wingdings" panose="05000000000000000000" pitchFamily="2" charset="2"/>
              <a:buChar char="§"/>
            </a:pPr>
            <a:endParaRPr lang="en-US" sz="1800" b="0">
              <a:latin typeface="+mn-lt"/>
            </a:endParaRPr>
          </a:p>
        </p:txBody>
      </p:sp>
    </p:spTree>
    <p:extLst>
      <p:ext uri="{BB962C8B-B14F-4D97-AF65-F5344CB8AC3E}">
        <p14:creationId xmlns:p14="http://schemas.microsoft.com/office/powerpoint/2010/main" val="8313409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2209800" y="152401"/>
            <a:ext cx="6172200" cy="434579"/>
          </a:xfrm>
        </p:spPr>
        <p:txBody>
          <a:bodyPr>
            <a:noAutofit/>
          </a:bodyPr>
          <a:lstStyle/>
          <a:p>
            <a:r>
              <a:rPr lang="en-US"/>
              <a:t>Example </a:t>
            </a:r>
          </a:p>
        </p:txBody>
      </p:sp>
      <p:graphicFrame>
        <p:nvGraphicFramePr>
          <p:cNvPr id="73767" name="Group 39"/>
          <p:cNvGraphicFramePr>
            <a:graphicFrameLocks noGrp="1"/>
          </p:cNvGraphicFramePr>
          <p:nvPr>
            <p:ph type="tbl" idx="1"/>
            <p:extLst/>
          </p:nvPr>
        </p:nvGraphicFramePr>
        <p:xfrm>
          <a:off x="2213113" y="1524001"/>
          <a:ext cx="6172200" cy="3090799"/>
        </p:xfrm>
        <a:graphic>
          <a:graphicData uri="http://schemas.openxmlformats.org/drawingml/2006/table">
            <a:tbl>
              <a:tblPr/>
              <a:tblGrid>
                <a:gridCol w="3086100">
                  <a:extLst>
                    <a:ext uri="{9D8B030D-6E8A-4147-A177-3AD203B41FA5}">
                      <a16:colId xmlns:a16="http://schemas.microsoft.com/office/drawing/2014/main" xmlns="" val="20000"/>
                    </a:ext>
                  </a:extLst>
                </a:gridCol>
                <a:gridCol w="3086100">
                  <a:extLst>
                    <a:ext uri="{9D8B030D-6E8A-4147-A177-3AD203B41FA5}">
                      <a16:colId xmlns:a16="http://schemas.microsoft.com/office/drawing/2014/main" xmlns="" val="20001"/>
                    </a:ext>
                  </a:extLst>
                </a:gridCol>
              </a:tblGrid>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sng" strike="noStrike" cap="none" normalizeH="0" baseline="0" smtClean="0">
                          <a:ln>
                            <a:noFill/>
                          </a:ln>
                          <a:solidFill>
                            <a:schemeClr val="tx1"/>
                          </a:solidFill>
                          <a:effectLst/>
                          <a:latin typeface="+mn-lt"/>
                          <a:cs typeface="Arial" charset="0"/>
                        </a:rPr>
                        <a:t>SUSPENSION CRITERIA</a:t>
                      </a:r>
                    </a:p>
                  </a:txBody>
                  <a:tcPr marL="68580" marR="68580" marT="34292" marB="3429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sng" strike="noStrike" cap="none" normalizeH="0" baseline="0" smtClean="0">
                          <a:ln>
                            <a:noFill/>
                          </a:ln>
                          <a:solidFill>
                            <a:schemeClr val="tx1"/>
                          </a:solidFill>
                          <a:effectLst/>
                          <a:latin typeface="+mn-lt"/>
                          <a:cs typeface="Arial" charset="0"/>
                        </a:rPr>
                        <a:t>RESUMPTION CRITERIA</a:t>
                      </a:r>
                    </a:p>
                  </a:txBody>
                  <a:tcPr marL="68580" marR="68580" marT="34292" marB="3429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0"/>
                  </a:ext>
                </a:extLst>
              </a:tr>
              <a:tr h="113236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mn-lt"/>
                          <a:cs typeface="Arial" charset="0"/>
                        </a:rPr>
                        <a:t>Urgent defects, which prevent further testing along any path.</a:t>
                      </a:r>
                    </a:p>
                  </a:txBody>
                  <a:tcPr marL="68580" marR="68580" marT="34292" marB="3429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mn-lt"/>
                          <a:cs typeface="Arial" charset="0"/>
                        </a:rPr>
                        <a:t>Urgent defects are rectified</a:t>
                      </a:r>
                    </a:p>
                  </a:txBody>
                  <a:tcPr marL="68580" marR="68580" marT="34292" marB="3429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1"/>
                  </a:ext>
                </a:extLst>
              </a:tr>
              <a:tr h="13488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mn-lt"/>
                          <a:cs typeface="Arial" charset="0"/>
                        </a:rPr>
                        <a:t>Non availability of Test data for scenarios</a:t>
                      </a:r>
                    </a:p>
                  </a:txBody>
                  <a:tcPr marL="68580" marR="68580" marT="34292" marB="3429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mn-lt"/>
                          <a:cs typeface="Arial" charset="0"/>
                        </a:rPr>
                        <a:t>Test data uploaded in test environment as required to execute scenarios/cases</a:t>
                      </a:r>
                    </a:p>
                  </a:txBody>
                  <a:tcPr marL="68580" marR="68580" marT="34292" marB="3429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952892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2068918" y="0"/>
            <a:ext cx="8357339" cy="649224"/>
          </a:xfrm>
        </p:spPr>
        <p:txBody>
          <a:bodyPr>
            <a:normAutofit fontScale="90000"/>
          </a:bodyPr>
          <a:lstStyle/>
          <a:p>
            <a:r>
              <a:rPr lang="en-US" smtClean="0"/>
              <a:t/>
            </a:r>
            <a:br>
              <a:rPr lang="en-US" smtClean="0"/>
            </a:br>
            <a:endParaRPr lang="en-US" sz="4000"/>
          </a:p>
        </p:txBody>
      </p:sp>
      <p:sp>
        <p:nvSpPr>
          <p:cNvPr id="68611" name="Rectangle 3"/>
          <p:cNvSpPr>
            <a:spLocks noGrp="1" noChangeArrowheads="1"/>
          </p:cNvSpPr>
          <p:nvPr>
            <p:ph idx="1"/>
          </p:nvPr>
        </p:nvSpPr>
        <p:spPr/>
        <p:txBody>
          <a:bodyPr/>
          <a:lstStyle/>
          <a:p>
            <a:r>
              <a:rPr lang="en-US" sz="1800"/>
              <a:t>Test Deliverables</a:t>
            </a:r>
            <a:endParaRPr lang="en-US" sz="1800" b="0" smtClean="0"/>
          </a:p>
          <a:p>
            <a:pPr>
              <a:buFontTx/>
              <a:buNone/>
            </a:pPr>
            <a:r>
              <a:rPr lang="en-US" sz="1800" b="0" smtClean="0"/>
              <a:t>You </a:t>
            </a:r>
            <a:r>
              <a:rPr lang="en-US" sz="1800" b="0"/>
              <a:t>have to define the list of deliverables which will be delivered from the testing engagement</a:t>
            </a:r>
          </a:p>
          <a:p>
            <a:pPr>
              <a:buFontTx/>
              <a:buNone/>
            </a:pPr>
            <a:r>
              <a:rPr lang="en-US" sz="1800" b="0"/>
              <a:t>For example </a:t>
            </a:r>
          </a:p>
          <a:p>
            <a:pPr marL="285750" indent="-285750">
              <a:buFont typeface="Wingdings" panose="05000000000000000000" pitchFamily="2" charset="2"/>
              <a:buChar char="§"/>
            </a:pPr>
            <a:r>
              <a:rPr lang="en-US" sz="1800" b="0"/>
              <a:t>Test Plan</a:t>
            </a:r>
          </a:p>
          <a:p>
            <a:pPr marL="285750" indent="-285750">
              <a:buFont typeface="Wingdings" panose="05000000000000000000" pitchFamily="2" charset="2"/>
              <a:buChar char="§"/>
            </a:pPr>
            <a:r>
              <a:rPr lang="en-US" sz="1800" b="0"/>
              <a:t>Traceability Matrix</a:t>
            </a:r>
          </a:p>
          <a:p>
            <a:pPr marL="285750" indent="-285750">
              <a:buFont typeface="Wingdings" panose="05000000000000000000" pitchFamily="2" charset="2"/>
              <a:buChar char="§"/>
            </a:pPr>
            <a:r>
              <a:rPr lang="en-US" sz="1800" b="0"/>
              <a:t>Test Cases</a:t>
            </a:r>
          </a:p>
          <a:p>
            <a:pPr marL="285750" indent="-285750">
              <a:buFont typeface="Wingdings" panose="05000000000000000000" pitchFamily="2" charset="2"/>
              <a:buChar char="§"/>
            </a:pPr>
            <a:r>
              <a:rPr lang="en-US" sz="1800" b="0"/>
              <a:t>Test Execution Log</a:t>
            </a:r>
          </a:p>
          <a:p>
            <a:pPr marL="285750" indent="-285750">
              <a:buFont typeface="Wingdings" panose="05000000000000000000" pitchFamily="2" charset="2"/>
              <a:buChar char="§"/>
            </a:pPr>
            <a:r>
              <a:rPr lang="en-US" sz="1800" b="0"/>
              <a:t>QA Cycle Status Report</a:t>
            </a:r>
          </a:p>
        </p:txBody>
      </p:sp>
    </p:spTree>
    <p:extLst>
      <p:ext uri="{BB962C8B-B14F-4D97-AF65-F5344CB8AC3E}">
        <p14:creationId xmlns:p14="http://schemas.microsoft.com/office/powerpoint/2010/main" val="277424267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NFS Widescreen - Copy" id="{782E8BFF-BDEE-4CC9-8C10-1C80B9C0355E}" vid="{B1F7BF5A-78EE-4406-9770-C95896D74A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222</TotalTime>
  <Words>2034</Words>
  <Application>Microsoft Office PowerPoint</Application>
  <PresentationFormat>Widescreen</PresentationFormat>
  <Paragraphs>295</Paragraphs>
  <Slides>50</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60" baseType="lpstr">
      <vt:lpstr>Gulim</vt:lpstr>
      <vt:lpstr>Arial</vt:lpstr>
      <vt:lpstr>Arial Black</vt:lpstr>
      <vt:lpstr>Calibri</vt:lpstr>
      <vt:lpstr>Impact</vt:lpstr>
      <vt:lpstr>Symbol</vt:lpstr>
      <vt:lpstr>Times New Roman</vt:lpstr>
      <vt:lpstr>Wingdings</vt:lpstr>
      <vt:lpstr>1_Global</vt:lpstr>
      <vt:lpstr>Bitmap Image</vt:lpstr>
      <vt:lpstr>Test Plan and Requirement Management</vt:lpstr>
      <vt:lpstr>TEST PLAN-Intro</vt:lpstr>
      <vt:lpstr>References for preparing Test Plan</vt:lpstr>
      <vt:lpstr>PowerPoint Presentation</vt:lpstr>
      <vt:lpstr>PowerPoint Presentation</vt:lpstr>
      <vt:lpstr>PowerPoint Presentation</vt:lpstr>
      <vt:lpstr>PowerPoint Presentation</vt:lpstr>
      <vt:lpstr>Example </vt:lpstr>
      <vt:lpstr> </vt:lpstr>
      <vt:lpstr>PowerPoint Presentation</vt:lpstr>
      <vt:lpstr>PowerPoint Presentation</vt:lpstr>
      <vt:lpstr>PowerPoint Presentation</vt:lpstr>
      <vt:lpstr> </vt:lpstr>
      <vt:lpstr>Example:</vt:lpstr>
      <vt:lpstr>Roles &amp; Responsibility</vt:lpstr>
      <vt:lpstr>Reference to Templates </vt:lpstr>
      <vt:lpstr> Test Case </vt:lpstr>
      <vt:lpstr>Test Case Design</vt:lpstr>
      <vt:lpstr>   Test Case Template (Standard )</vt:lpstr>
      <vt:lpstr>Defect Tracking/Closure</vt:lpstr>
      <vt:lpstr>Defect Tracking (Contd...)</vt:lpstr>
      <vt:lpstr>Defect Tracking (Contd...)</vt:lpstr>
      <vt:lpstr>Requirement Traceability Matrix(RTM)</vt:lpstr>
      <vt:lpstr>Components</vt:lpstr>
      <vt:lpstr>Types of Traceability Test Matrix</vt:lpstr>
      <vt:lpstr>PowerPoint Presentation</vt:lpstr>
      <vt:lpstr>Configuration Management</vt:lpstr>
      <vt:lpstr>Configuration Management</vt:lpstr>
      <vt:lpstr>IMPORTANT SCM ACTIVITIES</vt:lpstr>
      <vt:lpstr>PowerPoint Presentation</vt:lpstr>
      <vt:lpstr>Configurable Vs Non-Configurable Items</vt:lpstr>
      <vt:lpstr>Process involved in SCM</vt:lpstr>
      <vt:lpstr>Forming SCM TEAM</vt:lpstr>
      <vt:lpstr>Define and create User groups and Access Control</vt:lpstr>
      <vt:lpstr>Archival of the Project item</vt:lpstr>
      <vt:lpstr>Defect logging in identified test management tool</vt:lpstr>
      <vt:lpstr>DEFECT MANAGEMENT</vt:lpstr>
      <vt:lpstr>What is a Defect</vt:lpstr>
      <vt:lpstr>Types of Defect</vt:lpstr>
      <vt:lpstr>PowerPoint Presentation</vt:lpstr>
      <vt:lpstr>PowerPoint Presentation</vt:lpstr>
      <vt:lpstr>PowerPoint Presentation</vt:lpstr>
      <vt:lpstr>PowerPoint Presentation</vt:lpstr>
      <vt:lpstr>Defect Reporting</vt:lpstr>
      <vt:lpstr>Defect Reporting: Severity</vt:lpstr>
      <vt:lpstr>TEST MODELS</vt:lpstr>
      <vt:lpstr>Life Cycle V- Model</vt:lpstr>
      <vt:lpstr>V- Model</vt:lpstr>
      <vt:lpstr>Queries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Verification &amp; Validation</dc:title>
  <dc:creator>Kumar, Sneha</dc:creator>
  <cp:lastModifiedBy>Selvamani, Karthika</cp:lastModifiedBy>
  <cp:revision>45</cp:revision>
  <dcterms:created xsi:type="dcterms:W3CDTF">2017-03-14T04:59:46Z</dcterms:created>
  <dcterms:modified xsi:type="dcterms:W3CDTF">2018-07-02T04:54:53Z</dcterms:modified>
</cp:coreProperties>
</file>