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 id="2147483795" r:id="rId2"/>
    <p:sldMasterId id="2147483768" r:id="rId3"/>
    <p:sldMasterId id="2147483756" r:id="rId4"/>
    <p:sldMasterId id="2147483811" r:id="rId5"/>
    <p:sldMasterId id="2147483840" r:id="rId6"/>
  </p:sldMasterIdLst>
  <p:notesMasterIdLst>
    <p:notesMasterId r:id="rId69"/>
  </p:notesMasterIdLst>
  <p:handoutMasterIdLst>
    <p:handoutMasterId r:id="rId70"/>
  </p:handoutMasterIdLst>
  <p:sldIdLst>
    <p:sldId id="331" r:id="rId7"/>
    <p:sldId id="376" r:id="rId8"/>
    <p:sldId id="294" r:id="rId9"/>
    <p:sldId id="295" r:id="rId10"/>
    <p:sldId id="296" r:id="rId11"/>
    <p:sldId id="297" r:id="rId12"/>
    <p:sldId id="298" r:id="rId13"/>
    <p:sldId id="300" r:id="rId14"/>
    <p:sldId id="301" r:id="rId15"/>
    <p:sldId id="302" r:id="rId16"/>
    <p:sldId id="303" r:id="rId17"/>
    <p:sldId id="304" r:id="rId18"/>
    <p:sldId id="336" r:id="rId19"/>
    <p:sldId id="332" r:id="rId20"/>
    <p:sldId id="306" r:id="rId21"/>
    <p:sldId id="307" r:id="rId22"/>
    <p:sldId id="308" r:id="rId23"/>
    <p:sldId id="345" r:id="rId24"/>
    <p:sldId id="337" r:id="rId25"/>
    <p:sldId id="338" r:id="rId26"/>
    <p:sldId id="339" r:id="rId27"/>
    <p:sldId id="340" r:id="rId28"/>
    <p:sldId id="341" r:id="rId29"/>
    <p:sldId id="342" r:id="rId30"/>
    <p:sldId id="343" r:id="rId31"/>
    <p:sldId id="344" r:id="rId32"/>
    <p:sldId id="309" r:id="rId33"/>
    <p:sldId id="369" r:id="rId34"/>
    <p:sldId id="346" r:id="rId35"/>
    <p:sldId id="347" r:id="rId36"/>
    <p:sldId id="348" r:id="rId37"/>
    <p:sldId id="310" r:id="rId38"/>
    <p:sldId id="311" r:id="rId39"/>
    <p:sldId id="355" r:id="rId40"/>
    <p:sldId id="356" r:id="rId41"/>
    <p:sldId id="357" r:id="rId42"/>
    <p:sldId id="358" r:id="rId43"/>
    <p:sldId id="359" r:id="rId44"/>
    <p:sldId id="360" r:id="rId45"/>
    <p:sldId id="361" r:id="rId46"/>
    <p:sldId id="362" r:id="rId47"/>
    <p:sldId id="363" r:id="rId48"/>
    <p:sldId id="312" r:id="rId49"/>
    <p:sldId id="364" r:id="rId50"/>
    <p:sldId id="365" r:id="rId51"/>
    <p:sldId id="366" r:id="rId52"/>
    <p:sldId id="370" r:id="rId53"/>
    <p:sldId id="350" r:id="rId54"/>
    <p:sldId id="367" r:id="rId55"/>
    <p:sldId id="368" r:id="rId56"/>
    <p:sldId id="352" r:id="rId57"/>
    <p:sldId id="374" r:id="rId58"/>
    <p:sldId id="375" r:id="rId59"/>
    <p:sldId id="371" r:id="rId60"/>
    <p:sldId id="372" r:id="rId61"/>
    <p:sldId id="373" r:id="rId62"/>
    <p:sldId id="325" r:id="rId63"/>
    <p:sldId id="326" r:id="rId64"/>
    <p:sldId id="327" r:id="rId65"/>
    <p:sldId id="328" r:id="rId66"/>
    <p:sldId id="334" r:id="rId67"/>
    <p:sldId id="335" r:id="rId6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133" autoAdjust="0"/>
  </p:normalViewPr>
  <p:slideViewPr>
    <p:cSldViewPr>
      <p:cViewPr varScale="1">
        <p:scale>
          <a:sx n="81" d="100"/>
          <a:sy n="81" d="100"/>
        </p:scale>
        <p:origin x="1272"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4758"/>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777591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1.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10.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566227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94877167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Tree>
    <p:extLst>
      <p:ext uri="{BB962C8B-B14F-4D97-AF65-F5344CB8AC3E}">
        <p14:creationId xmlns:p14="http://schemas.microsoft.com/office/powerpoint/2010/main" val="320019638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Tree>
    <p:extLst>
      <p:ext uri="{BB962C8B-B14F-4D97-AF65-F5344CB8AC3E}">
        <p14:creationId xmlns:p14="http://schemas.microsoft.com/office/powerpoint/2010/main" val="359915832"/>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Tree>
    <p:extLst>
      <p:ext uri="{BB962C8B-B14F-4D97-AF65-F5344CB8AC3E}">
        <p14:creationId xmlns:p14="http://schemas.microsoft.com/office/powerpoint/2010/main" val="1259608929"/>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Tree>
    <p:extLst>
      <p:ext uri="{BB962C8B-B14F-4D97-AF65-F5344CB8AC3E}">
        <p14:creationId xmlns:p14="http://schemas.microsoft.com/office/powerpoint/2010/main" val="218706507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Tree>
    <p:extLst>
      <p:ext uri="{BB962C8B-B14F-4D97-AF65-F5344CB8AC3E}">
        <p14:creationId xmlns:p14="http://schemas.microsoft.com/office/powerpoint/2010/main" val="147359955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Tree>
    <p:extLst>
      <p:ext uri="{BB962C8B-B14F-4D97-AF65-F5344CB8AC3E}">
        <p14:creationId xmlns:p14="http://schemas.microsoft.com/office/powerpoint/2010/main" val="162223323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Tree>
    <p:extLst>
      <p:ext uri="{BB962C8B-B14F-4D97-AF65-F5344CB8AC3E}">
        <p14:creationId xmlns:p14="http://schemas.microsoft.com/office/powerpoint/2010/main" val="3585626776"/>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Tree>
    <p:extLst>
      <p:ext uri="{BB962C8B-B14F-4D97-AF65-F5344CB8AC3E}">
        <p14:creationId xmlns:p14="http://schemas.microsoft.com/office/powerpoint/2010/main" val="164619642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Tree>
    <p:extLst>
      <p:ext uri="{BB962C8B-B14F-4D97-AF65-F5344CB8AC3E}">
        <p14:creationId xmlns:p14="http://schemas.microsoft.com/office/powerpoint/2010/main" val="192098956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Tree>
    <p:extLst>
      <p:ext uri="{BB962C8B-B14F-4D97-AF65-F5344CB8AC3E}">
        <p14:creationId xmlns:p14="http://schemas.microsoft.com/office/powerpoint/2010/main" val="495145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88521942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Tree>
    <p:extLst>
      <p:ext uri="{BB962C8B-B14F-4D97-AF65-F5344CB8AC3E}">
        <p14:creationId xmlns:p14="http://schemas.microsoft.com/office/powerpoint/2010/main" val="3621106134"/>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pic>
        <p:nvPicPr>
          <p:cNvPr id="8" name="Picture 7">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1" name="TextBox 10"/>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12"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13" name="Picture 12">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83956119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5340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064232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A0E26-C7BF-4D2F-8C97-4B82C5A2ADA6}"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272885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A0E26-C7BF-4D2F-8C97-4B82C5A2ADA6}"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836714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A0E26-C7BF-4D2F-8C97-4B82C5A2ADA6}"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29558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04567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A0E26-C7BF-4D2F-8C97-4B82C5A2ADA6}"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487766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321779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168409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98557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41507146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289249" y="1454401"/>
            <a:ext cx="8677656"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2148758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5408502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595757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11592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1473482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6652764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679989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0513892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25639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smtClean="0">
                <a:solidFill>
                  <a:schemeClr val="accent2"/>
                </a:solidFill>
                <a:effectLst/>
                <a:latin typeface="Impact" panose="020B0806030902050204" pitchFamily="34" charset="0"/>
              </a:rPr>
              <a:t>THANK YOU!</a:t>
            </a:r>
            <a:endParaRPr lang="en-US" sz="54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243672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7117963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8710676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9726463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8607799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1939657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434513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164615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311341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5774515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86525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sz="2000"/>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sz="2000"/>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sz="2000"/>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sz="2000"/>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38712683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31868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3013420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7625835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9701505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49105472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1_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273155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2927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smtClean="0">
                <a:solidFill>
                  <a:schemeClr val="accent2"/>
                </a:solidFill>
                <a:effectLst/>
                <a:latin typeface="Impact" panose="020B0806030902050204" pitchFamily="34" charset="0"/>
              </a:rPr>
              <a:t>THANK YOU!</a:t>
            </a:r>
            <a:endParaRPr lang="en-US" sz="54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61091169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41869389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92217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40708119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33984810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7151241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8D2328-8173-4089-BE26-7A574DFE3CA7}"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10525674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8D2328-8173-4089-BE26-7A574DFE3CA7}"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1286855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D2328-8173-4089-BE26-7A574DFE3CA7}"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5606495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14609856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D2328-8173-4089-BE26-7A574DFE3CA7}"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9313146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82740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D2328-8173-4089-BE26-7A574DFE3CA7}"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E8FE8-3C01-4DF7-8A39-7B68081DAD9B}" type="slidenum">
              <a:rPr lang="en-US" smtClean="0"/>
              <a:t>‹#›</a:t>
            </a:fld>
            <a:endParaRPr lang="en-US"/>
          </a:p>
        </p:txBody>
      </p:sp>
    </p:spTree>
    <p:extLst>
      <p:ext uri="{BB962C8B-B14F-4D97-AF65-F5344CB8AC3E}">
        <p14:creationId xmlns:p14="http://schemas.microsoft.com/office/powerpoint/2010/main" val="20862688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pic>
        <p:nvPicPr>
          <p:cNvPr id="8" name="Picture 7">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3"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pic>
        <p:nvPicPr>
          <p:cNvPr id="15" name="Picture 14">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248559346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07369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sp>
        <p:nvSpPr>
          <p:cNvPr id="6" name="Text Placeholder 5"/>
          <p:cNvSpPr>
            <a:spLocks noGrp="1"/>
          </p:cNvSpPr>
          <p:nvPr>
            <p:ph type="body" sz="quarter" idx="11"/>
          </p:nvPr>
        </p:nvSpPr>
        <p:spPr>
          <a:xfrm>
            <a:off x="289249" y="1454401"/>
            <a:ext cx="8677656" cy="45378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06831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cxnSp>
        <p:nvCxnSpPr>
          <p:cNvPr id="6" name="Straight Connector 5"/>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76568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cxnSp>
        <p:nvCxnSpPr>
          <p:cNvPr id="7" name="Straight Connector 6"/>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74607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Tree>
    <p:extLst>
      <p:ext uri="{BB962C8B-B14F-4D97-AF65-F5344CB8AC3E}">
        <p14:creationId xmlns:p14="http://schemas.microsoft.com/office/powerpoint/2010/main" val="244499095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Tree>
    <p:extLst>
      <p:ext uri="{BB962C8B-B14F-4D97-AF65-F5344CB8AC3E}">
        <p14:creationId xmlns:p14="http://schemas.microsoft.com/office/powerpoint/2010/main" val="407907840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Tree>
    <p:extLst>
      <p:ext uri="{BB962C8B-B14F-4D97-AF65-F5344CB8AC3E}">
        <p14:creationId xmlns:p14="http://schemas.microsoft.com/office/powerpoint/2010/main" val="416730457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Tree>
    <p:extLst>
      <p:ext uri="{BB962C8B-B14F-4D97-AF65-F5344CB8AC3E}">
        <p14:creationId xmlns:p14="http://schemas.microsoft.com/office/powerpoint/2010/main" val="304521625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Tree>
    <p:extLst>
      <p:ext uri="{BB962C8B-B14F-4D97-AF65-F5344CB8AC3E}">
        <p14:creationId xmlns:p14="http://schemas.microsoft.com/office/powerpoint/2010/main" val="357860880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283085728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Tree>
    <p:extLst>
      <p:ext uri="{BB962C8B-B14F-4D97-AF65-F5344CB8AC3E}">
        <p14:creationId xmlns:p14="http://schemas.microsoft.com/office/powerpoint/2010/main" val="14784263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52322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32152072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295226648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Tree>
    <p:extLst>
      <p:ext uri="{BB962C8B-B14F-4D97-AF65-F5344CB8AC3E}">
        <p14:creationId xmlns:p14="http://schemas.microsoft.com/office/powerpoint/2010/main" val="14609461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Tree>
    <p:extLst>
      <p:ext uri="{BB962C8B-B14F-4D97-AF65-F5344CB8AC3E}">
        <p14:creationId xmlns:p14="http://schemas.microsoft.com/office/powerpoint/2010/main" val="195257618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Tree>
    <p:extLst>
      <p:ext uri="{BB962C8B-B14F-4D97-AF65-F5344CB8AC3E}">
        <p14:creationId xmlns:p14="http://schemas.microsoft.com/office/powerpoint/2010/main" val="391585273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Tree>
    <p:extLst>
      <p:ext uri="{BB962C8B-B14F-4D97-AF65-F5344CB8AC3E}">
        <p14:creationId xmlns:p14="http://schemas.microsoft.com/office/powerpoint/2010/main" val="124901279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Tree>
    <p:extLst>
      <p:ext uri="{BB962C8B-B14F-4D97-AF65-F5344CB8AC3E}">
        <p14:creationId xmlns:p14="http://schemas.microsoft.com/office/powerpoint/2010/main" val="280112362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Tree>
    <p:extLst>
      <p:ext uri="{BB962C8B-B14F-4D97-AF65-F5344CB8AC3E}">
        <p14:creationId xmlns:p14="http://schemas.microsoft.com/office/powerpoint/2010/main" val="2284895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Tree>
    <p:extLst>
      <p:ext uri="{BB962C8B-B14F-4D97-AF65-F5344CB8AC3E}">
        <p14:creationId xmlns:p14="http://schemas.microsoft.com/office/powerpoint/2010/main" val="168583145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Tree>
    <p:extLst>
      <p:ext uri="{BB962C8B-B14F-4D97-AF65-F5344CB8AC3E}">
        <p14:creationId xmlns:p14="http://schemas.microsoft.com/office/powerpoint/2010/main" val="36047562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4965"/>
            <a:ext cx="4037013"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5"/>
            <a:ext cx="4038600"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a:xfrm>
            <a:off x="233364" y="6121400"/>
            <a:ext cx="998537" cy="260350"/>
          </a:xfrm>
          <a:prstGeom prst="rect">
            <a:avLst/>
          </a:prstGeom>
          <a:ln/>
        </p:spPr>
        <p:txBody>
          <a:bodyPr/>
          <a:lstStyle>
            <a:lvl1pPr>
              <a:defRPr/>
            </a:lvl1pPr>
          </a:lstStyle>
          <a:p>
            <a:fld id="{97612F47-AFB8-465B-BE94-CBF6F7F2BB5D}" type="slidenum">
              <a:rPr lang="en-US"/>
              <a:pPr/>
              <a:t>‹#›</a:t>
            </a:fld>
            <a:endParaRPr lang="en-US"/>
          </a:p>
        </p:txBody>
      </p:sp>
    </p:spTree>
    <p:extLst>
      <p:ext uri="{BB962C8B-B14F-4D97-AF65-F5344CB8AC3E}">
        <p14:creationId xmlns:p14="http://schemas.microsoft.com/office/powerpoint/2010/main" val="31648922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Tree>
    <p:extLst>
      <p:ext uri="{BB962C8B-B14F-4D97-AF65-F5344CB8AC3E}">
        <p14:creationId xmlns:p14="http://schemas.microsoft.com/office/powerpoint/2010/main" val="325316538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Tree>
    <p:extLst>
      <p:ext uri="{BB962C8B-B14F-4D97-AF65-F5344CB8AC3E}">
        <p14:creationId xmlns:p14="http://schemas.microsoft.com/office/powerpoint/2010/main" val="29926557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Tree>
    <p:extLst>
      <p:ext uri="{BB962C8B-B14F-4D97-AF65-F5344CB8AC3E}">
        <p14:creationId xmlns:p14="http://schemas.microsoft.com/office/powerpoint/2010/main" val="42878019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pic>
        <p:nvPicPr>
          <p:cNvPr id="8" name="Picture 7">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1" name="TextBox 10"/>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12"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13" name="Picture 12">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203500188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cSld name="1_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03476027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984315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72072657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pic>
        <p:nvPicPr>
          <p:cNvPr id="8" name="Picture 7">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3"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pic>
        <p:nvPicPr>
          <p:cNvPr id="15" name="Picture 14">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42801808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sp>
        <p:nvSpPr>
          <p:cNvPr id="6" name="Text Placeholder 5"/>
          <p:cNvSpPr>
            <a:spLocks noGrp="1"/>
          </p:cNvSpPr>
          <p:nvPr>
            <p:ph type="body" sz="quarter" idx="11"/>
          </p:nvPr>
        </p:nvSpPr>
        <p:spPr>
          <a:xfrm>
            <a:off x="289249" y="1454401"/>
            <a:ext cx="8677656" cy="45378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43092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cxnSp>
        <p:nvCxnSpPr>
          <p:cNvPr id="6" name="Straight Connector 5"/>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5828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A0E26-C7BF-4D2F-8C97-4B82C5A2ADA6}"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5DFBE-888E-4815-ABDE-488FF3E4FF7F}" type="slidenum">
              <a:rPr lang="en-US" smtClean="0"/>
              <a:t>‹#›</a:t>
            </a:fld>
            <a:endParaRPr lang="en-US"/>
          </a:p>
        </p:txBody>
      </p:sp>
    </p:spTree>
    <p:extLst>
      <p:ext uri="{BB962C8B-B14F-4D97-AF65-F5344CB8AC3E}">
        <p14:creationId xmlns:p14="http://schemas.microsoft.com/office/powerpoint/2010/main" val="9861475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smtClean="0"/>
              <a:t>Edit Master text styles</a:t>
            </a:r>
          </a:p>
          <a:p>
            <a:pPr lvl="1"/>
            <a:r>
              <a:rPr lang="en-US" smtClean="0"/>
              <a:t>Second level</a:t>
            </a:r>
          </a:p>
        </p:txBody>
      </p:sp>
      <p:cxnSp>
        <p:nvCxnSpPr>
          <p:cNvPr id="7" name="Straight Connector 6"/>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595925"/>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Tree>
    <p:extLst>
      <p:ext uri="{BB962C8B-B14F-4D97-AF65-F5344CB8AC3E}">
        <p14:creationId xmlns:p14="http://schemas.microsoft.com/office/powerpoint/2010/main" val="2085232390"/>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Tree>
    <p:extLst>
      <p:ext uri="{BB962C8B-B14F-4D97-AF65-F5344CB8AC3E}">
        <p14:creationId xmlns:p14="http://schemas.microsoft.com/office/powerpoint/2010/main" val="100815312"/>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Tree>
    <p:extLst>
      <p:ext uri="{BB962C8B-B14F-4D97-AF65-F5344CB8AC3E}">
        <p14:creationId xmlns:p14="http://schemas.microsoft.com/office/powerpoint/2010/main" val="12174516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Tree>
    <p:extLst>
      <p:ext uri="{BB962C8B-B14F-4D97-AF65-F5344CB8AC3E}">
        <p14:creationId xmlns:p14="http://schemas.microsoft.com/office/powerpoint/2010/main" val="1472120373"/>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Tree>
    <p:extLst>
      <p:ext uri="{BB962C8B-B14F-4D97-AF65-F5344CB8AC3E}">
        <p14:creationId xmlns:p14="http://schemas.microsoft.com/office/powerpoint/2010/main" val="38799107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196811699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Tree>
    <p:extLst>
      <p:ext uri="{BB962C8B-B14F-4D97-AF65-F5344CB8AC3E}">
        <p14:creationId xmlns:p14="http://schemas.microsoft.com/office/powerpoint/2010/main" val="137381608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414741017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Tree>
    <p:extLst>
      <p:ext uri="{BB962C8B-B14F-4D97-AF65-F5344CB8AC3E}">
        <p14:creationId xmlns:p14="http://schemas.microsoft.com/office/powerpoint/2010/main" val="35475405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theme" Target="../theme/theme5.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image" Target="../media/image7.emf"/><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a:solidFill>
                    <a:schemeClr val="tx1"/>
                  </a:solidFill>
                  <a:latin typeface="+mn-lt"/>
                </a:rPr>
                <a:t>© </a:t>
              </a:r>
              <a:r>
                <a:rPr lang="en-US" sz="675" smtClean="0">
                  <a:solidFill>
                    <a:schemeClr val="tx1"/>
                  </a:solidFill>
                  <a:latin typeface="+mn-lt"/>
                </a:rPr>
                <a:t>2018, </a:t>
              </a:r>
              <a:r>
                <a:rPr lang="en-US" sz="675">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25336545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5" r:id="rId6"/>
    <p:sldLayoutId id="2147483794" r:id="rId7"/>
    <p:sldLayoutId id="2147483807"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A0E26-C7BF-4D2F-8C97-4B82C5A2ADA6}" type="datetimeFigureOut">
              <a:rPr lang="en-US" smtClean="0"/>
              <a:t>3/7/2019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5DFBE-888E-4815-ABDE-488FF3E4FF7F}" type="slidenum">
              <a:rPr lang="en-US" smtClean="0"/>
              <a:t>‹#›</a:t>
            </a:fld>
            <a:endParaRPr lang="en-US"/>
          </a:p>
        </p:txBody>
      </p:sp>
    </p:spTree>
    <p:extLst>
      <p:ext uri="{BB962C8B-B14F-4D97-AF65-F5344CB8AC3E}">
        <p14:creationId xmlns:p14="http://schemas.microsoft.com/office/powerpoint/2010/main" val="35524659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4664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808" r:id="rId26"/>
    <p:sldLayoutId id="2147483809" r:id="rId27"/>
    <p:sldLayoutId id="2147483810" r:id="rId28"/>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D2328-8173-4089-BE26-7A574DFE3CA7}" type="datetimeFigureOut">
              <a:rPr lang="en-US" smtClean="0"/>
              <a:t>3/7/2019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8FE8-3C01-4DF7-8A39-7B68081DAD9B}" type="slidenum">
              <a:rPr lang="en-US" smtClean="0"/>
              <a:t>‹#›</a:t>
            </a:fld>
            <a:endParaRPr lang="en-US"/>
          </a:p>
        </p:txBody>
      </p:sp>
    </p:spTree>
    <p:extLst>
      <p:ext uri="{BB962C8B-B14F-4D97-AF65-F5344CB8AC3E}">
        <p14:creationId xmlns:p14="http://schemas.microsoft.com/office/powerpoint/2010/main" val="17182651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cxnSp>
        <p:nvCxnSpPr>
          <p:cNvPr id="9" name="Straight Connector 8"/>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06E602D-FA1B-4AE5-B8F2-F42DAE337BD8}"/>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5" name="Straight Connector 14"/>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66834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cxnSp>
        <p:nvCxnSpPr>
          <p:cNvPr id="9" name="Straight Connector 8"/>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06E602D-FA1B-4AE5-B8F2-F42DAE337BD8}"/>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5" name="Straight Connector 14"/>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45502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Lst>
  <p:timing>
    <p:tnLst>
      <p:par>
        <p:cTn id="1" dur="indefinite" restart="never" nodeType="tmRoot"/>
      </p:par>
    </p:tnLst>
  </p:timing>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uru99.com/images/AdvanceSelenium/071514_0744_HandlingDat1.png" TargetMode="External"/><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11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php-tutorials.html" TargetMode="External"/><Relationship Id="rId1" Type="http://schemas.openxmlformats.org/officeDocument/2006/relationships/slideLayout" Target="../slideLayouts/slideLayout1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6.xml.rels><?xml version="1.0" encoding="UTF-8" standalone="yes"?>
<Relationships xmlns="http://schemas.openxmlformats.org/package/2006/relationships"><Relationship Id="rId3" Type="http://schemas.openxmlformats.org/officeDocument/2006/relationships/hyperlink" Target="https://www.softwaretestingmaterial.com/drag-and-drop-using-actions-class-in-selenium/" TargetMode="External"/><Relationship Id="rId2" Type="http://schemas.openxmlformats.org/officeDocument/2006/relationships/hyperlink" Target="https://www.softwaretestingmaterial.com/mouse-hover-actions-using-selenium/" TargetMode="External"/><Relationship Id="rId1" Type="http://schemas.openxmlformats.org/officeDocument/2006/relationships/slideLayout" Target="../slideLayouts/slideLayout88.xml"/><Relationship Id="rId6" Type="http://schemas.openxmlformats.org/officeDocument/2006/relationships/hyperlink" Target="https://www.softwaretestingmaterial.com/double-click-action-selenium/" TargetMode="External"/><Relationship Id="rId5" Type="http://schemas.openxmlformats.org/officeDocument/2006/relationships/hyperlink" Target="https://www.softwaretestingmaterial.com/selenium-right-click-action/" TargetMode="External"/><Relationship Id="rId4" Type="http://schemas.openxmlformats.org/officeDocument/2006/relationships/hyperlink" Target="https://www.softwaretestingmaterial.com/scroll-web-page-using-actions-clas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4.xml.rels><?xml version="1.0" encoding="UTF-8" standalone="yes"?>
<Relationships xmlns="http://schemas.openxmlformats.org/package/2006/relationships"><Relationship Id="rId3" Type="http://schemas.openxmlformats.org/officeDocument/2006/relationships/hyperlink" Target="https://www.guru99.com/images/AdvanceSelenium/071514_0700_CrossBrowse1.png" TargetMode="External"/><Relationship Id="rId2" Type="http://schemas.openxmlformats.org/officeDocument/2006/relationships/hyperlink" Target="http://twitter.com/" TargetMode="External"/><Relationship Id="rId1" Type="http://schemas.openxmlformats.org/officeDocument/2006/relationships/slideLayout" Target="../slideLayouts/slideLayout88.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hyperlink" Target="https://www.guru99.com/images/AdvanceSelenium/071514_0700_CrossBrowse3.png" TargetMode="External"/><Relationship Id="rId2" Type="http://schemas.openxmlformats.org/officeDocument/2006/relationships/hyperlink" Target="https://www.guru99.com/all-about-testng-and-selenium.html" TargetMode="External"/><Relationship Id="rId1" Type="http://schemas.openxmlformats.org/officeDocument/2006/relationships/slideLayout" Target="../slideLayouts/slideLayout88.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guru99.com/images/AdvanceSelenium/071514_0700_CrossBrowse4.png" TargetMode="External"/><Relationship Id="rId1" Type="http://schemas.openxmlformats.org/officeDocument/2006/relationships/slideLayout" Target="../slideLayouts/slideLayout8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Web Driver </a:t>
            </a:r>
          </a:p>
        </p:txBody>
      </p:sp>
    </p:spTree>
    <p:extLst>
      <p:ext uri="{BB962C8B-B14F-4D97-AF65-F5344CB8AC3E}">
        <p14:creationId xmlns:p14="http://schemas.microsoft.com/office/powerpoint/2010/main" val="2805478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WebDriver API Commands and Operations</a:t>
            </a:r>
          </a:p>
        </p:txBody>
      </p:sp>
      <p:sp>
        <p:nvSpPr>
          <p:cNvPr id="5123" name="Content Placeholder 2"/>
          <p:cNvSpPr>
            <a:spLocks noGrp="1"/>
          </p:cNvSpPr>
          <p:nvPr>
            <p:ph idx="1"/>
          </p:nvPr>
        </p:nvSpPr>
        <p:spPr>
          <a:xfrm>
            <a:off x="514622" y="1676400"/>
            <a:ext cx="8449866" cy="3951684"/>
          </a:xfrm>
        </p:spPr>
        <p:txBody>
          <a:bodyPr>
            <a:noAutofit/>
          </a:bodyPr>
          <a:lstStyle/>
          <a:p>
            <a:pPr eaLnBrk="1" hangingPunct="1">
              <a:defRPr/>
            </a:pPr>
            <a:r>
              <a:rPr lang="en-US" dirty="0" smtClean="0">
                <a:latin typeface="+mj-lt"/>
              </a:rPr>
              <a:t>Select : </a:t>
            </a:r>
            <a:r>
              <a:rPr lang="en-US" b="0" dirty="0" smtClean="0">
                <a:latin typeface="+mj-lt"/>
              </a:rPr>
              <a:t>Using this we can deal with objects having Select tag </a:t>
            </a:r>
            <a:endParaRPr lang="en-US" dirty="0" smtClean="0">
              <a:latin typeface="+mj-lt"/>
            </a:endParaRPr>
          </a:p>
          <a:p>
            <a:pPr eaLnBrk="1" hangingPunct="1">
              <a:defRPr/>
            </a:pPr>
            <a:r>
              <a:rPr lang="en-US" dirty="0" smtClean="0">
                <a:latin typeface="+mj-lt"/>
                <a:cs typeface="Times New Roman" pitchFamily="18" charset="0"/>
              </a:rPr>
              <a:t>Syntax : </a:t>
            </a:r>
            <a:endParaRPr lang="en-US" b="0" dirty="0" smtClean="0">
              <a:latin typeface="+mj-lt"/>
            </a:endParaRPr>
          </a:p>
          <a:p>
            <a:pPr lvl="1" indent="0">
              <a:buNone/>
              <a:defRPr/>
            </a:pPr>
            <a:r>
              <a:rPr lang="en-US" dirty="0" err="1" smtClean="0">
                <a:latin typeface="+mj-lt"/>
                <a:cs typeface="Times New Roman" pitchFamily="18" charset="0"/>
              </a:rPr>
              <a:t>WebElement</a:t>
            </a:r>
            <a:r>
              <a:rPr lang="en-US" dirty="0" smtClean="0">
                <a:latin typeface="+mj-lt"/>
                <a:cs typeface="Times New Roman" pitchFamily="18" charset="0"/>
              </a:rPr>
              <a:t> select = </a:t>
            </a:r>
            <a:r>
              <a:rPr lang="en-US" dirty="0" err="1" smtClean="0">
                <a:latin typeface="+mj-lt"/>
                <a:cs typeface="Times New Roman" pitchFamily="18" charset="0"/>
              </a:rPr>
              <a:t>driver.findElement</a:t>
            </a:r>
            <a:r>
              <a:rPr lang="en-US" dirty="0" smtClean="0">
                <a:latin typeface="+mj-lt"/>
                <a:cs typeface="Times New Roman" pitchFamily="18" charset="0"/>
              </a:rPr>
              <a:t>(</a:t>
            </a:r>
            <a:r>
              <a:rPr lang="en-US" dirty="0" err="1" smtClean="0">
                <a:latin typeface="+mj-lt"/>
                <a:cs typeface="Times New Roman" pitchFamily="18" charset="0"/>
              </a:rPr>
              <a:t>By.</a:t>
            </a:r>
            <a:r>
              <a:rPr lang="en-US" i="1" dirty="0" err="1" smtClean="0">
                <a:latin typeface="+mj-lt"/>
                <a:cs typeface="Times New Roman" pitchFamily="18" charset="0"/>
              </a:rPr>
              <a:t>tagName</a:t>
            </a:r>
            <a:r>
              <a:rPr lang="en-US" i="1" dirty="0" smtClean="0">
                <a:latin typeface="+mj-lt"/>
                <a:cs typeface="Times New Roman" pitchFamily="18" charset="0"/>
              </a:rPr>
              <a:t>( "select" ));</a:t>
            </a:r>
          </a:p>
          <a:p>
            <a:pPr lvl="1" indent="0">
              <a:buNone/>
              <a:defRPr/>
            </a:pPr>
            <a:r>
              <a:rPr lang="en-US" dirty="0" smtClean="0">
                <a:latin typeface="+mj-lt"/>
                <a:cs typeface="Times New Roman" pitchFamily="18" charset="0"/>
              </a:rPr>
              <a:t>List&lt;</a:t>
            </a:r>
            <a:r>
              <a:rPr lang="en-US" dirty="0" err="1" smtClean="0">
                <a:latin typeface="+mj-lt"/>
                <a:cs typeface="Times New Roman" pitchFamily="18" charset="0"/>
              </a:rPr>
              <a:t>WebElement</a:t>
            </a:r>
            <a:r>
              <a:rPr lang="en-US" dirty="0" smtClean="0">
                <a:latin typeface="+mj-lt"/>
                <a:cs typeface="Times New Roman" pitchFamily="18" charset="0"/>
              </a:rPr>
              <a:t>&gt; </a:t>
            </a:r>
            <a:r>
              <a:rPr lang="en-US" dirty="0" err="1" smtClean="0">
                <a:latin typeface="+mj-lt"/>
                <a:cs typeface="Times New Roman" pitchFamily="18" charset="0"/>
              </a:rPr>
              <a:t>allOptions</a:t>
            </a:r>
            <a:r>
              <a:rPr lang="en-US" dirty="0" smtClean="0">
                <a:latin typeface="+mj-lt"/>
                <a:cs typeface="Times New Roman" pitchFamily="18" charset="0"/>
              </a:rPr>
              <a:t> = </a:t>
            </a:r>
            <a:r>
              <a:rPr lang="en-US" dirty="0" err="1" smtClean="0">
                <a:latin typeface="+mj-lt"/>
                <a:cs typeface="Times New Roman" pitchFamily="18" charset="0"/>
              </a:rPr>
              <a:t>select.findElements</a:t>
            </a:r>
            <a:r>
              <a:rPr lang="en-US" dirty="0" smtClean="0">
                <a:latin typeface="+mj-lt"/>
                <a:cs typeface="Times New Roman" pitchFamily="18" charset="0"/>
              </a:rPr>
              <a:t>(</a:t>
            </a:r>
            <a:r>
              <a:rPr lang="en-US" dirty="0" err="1" smtClean="0">
                <a:latin typeface="+mj-lt"/>
                <a:cs typeface="Times New Roman" pitchFamily="18" charset="0"/>
              </a:rPr>
              <a:t>By.</a:t>
            </a:r>
            <a:r>
              <a:rPr lang="en-US" i="1" dirty="0" err="1" smtClean="0">
                <a:latin typeface="+mj-lt"/>
                <a:cs typeface="Times New Roman" pitchFamily="18" charset="0"/>
              </a:rPr>
              <a:t>xpath</a:t>
            </a:r>
            <a:r>
              <a:rPr lang="en-US" i="1" dirty="0" smtClean="0">
                <a:latin typeface="+mj-lt"/>
                <a:cs typeface="Times New Roman" pitchFamily="18" charset="0"/>
              </a:rPr>
              <a:t>("//select[@id='</a:t>
            </a:r>
            <a:r>
              <a:rPr lang="en-US" i="1" dirty="0" err="1" smtClean="0">
                <a:latin typeface="+mj-lt"/>
                <a:cs typeface="Times New Roman" pitchFamily="18" charset="0"/>
              </a:rPr>
              <a:t>s_provider</a:t>
            </a:r>
            <a:r>
              <a:rPr lang="en-US" i="1" dirty="0" smtClean="0">
                <a:latin typeface="+mj-lt"/>
                <a:cs typeface="Times New Roman" pitchFamily="18" charset="0"/>
              </a:rPr>
              <a:t>'][//li[2]/select]" ));</a:t>
            </a:r>
          </a:p>
          <a:p>
            <a:pPr marL="0" indent="0">
              <a:buNone/>
              <a:defRPr/>
            </a:pPr>
            <a:r>
              <a:rPr lang="en-US" b="0" dirty="0" smtClean="0">
                <a:latin typeface="+mj-lt"/>
                <a:cs typeface="Times New Roman" pitchFamily="18" charset="0"/>
              </a:rPr>
              <a:t>   	 for (</a:t>
            </a:r>
            <a:r>
              <a:rPr lang="en-US" b="0" dirty="0" err="1" smtClean="0">
                <a:latin typeface="+mj-lt"/>
                <a:cs typeface="Times New Roman" pitchFamily="18" charset="0"/>
              </a:rPr>
              <a:t>WebElement</a:t>
            </a:r>
            <a:r>
              <a:rPr lang="en-US" b="0" dirty="0" smtClean="0">
                <a:latin typeface="+mj-lt"/>
                <a:cs typeface="Times New Roman" pitchFamily="18" charset="0"/>
              </a:rPr>
              <a:t> option : </a:t>
            </a:r>
            <a:r>
              <a:rPr lang="en-US" b="0" dirty="0" err="1" smtClean="0">
                <a:latin typeface="+mj-lt"/>
                <a:cs typeface="Times New Roman" pitchFamily="18" charset="0"/>
              </a:rPr>
              <a:t>allOptions</a:t>
            </a:r>
            <a:r>
              <a:rPr lang="en-US" b="0" dirty="0" smtClean="0">
                <a:latin typeface="+mj-lt"/>
                <a:cs typeface="Times New Roman" pitchFamily="18" charset="0"/>
              </a:rPr>
              <a:t>) {</a:t>
            </a:r>
          </a:p>
          <a:p>
            <a:pPr marL="0" indent="0">
              <a:buNone/>
              <a:defRPr/>
            </a:pPr>
            <a:r>
              <a:rPr lang="en-US" b="0" dirty="0" smtClean="0">
                <a:latin typeface="+mj-lt"/>
                <a:cs typeface="Times New Roman" pitchFamily="18" charset="0"/>
              </a:rPr>
              <a:t>   </a:t>
            </a:r>
            <a:r>
              <a:rPr lang="en-US" b="0" dirty="0" err="1" smtClean="0">
                <a:latin typeface="+mj-lt"/>
                <a:cs typeface="Times New Roman" pitchFamily="18" charset="0"/>
              </a:rPr>
              <a:t>System.</a:t>
            </a:r>
            <a:r>
              <a:rPr lang="en-US" b="0" i="1" dirty="0" err="1" smtClean="0">
                <a:latin typeface="+mj-lt"/>
                <a:cs typeface="Times New Roman" pitchFamily="18" charset="0"/>
              </a:rPr>
              <a:t>out.println</a:t>
            </a:r>
            <a:r>
              <a:rPr lang="en-US" b="0" i="1" dirty="0" smtClean="0">
                <a:latin typeface="+mj-lt"/>
                <a:cs typeface="Times New Roman" pitchFamily="18" charset="0"/>
              </a:rPr>
              <a:t>(</a:t>
            </a:r>
            <a:r>
              <a:rPr lang="en-US" b="0" i="1" dirty="0" err="1" smtClean="0">
                <a:latin typeface="+mj-lt"/>
                <a:cs typeface="Times New Roman" pitchFamily="18" charset="0"/>
              </a:rPr>
              <a:t>String.format</a:t>
            </a:r>
            <a:r>
              <a:rPr lang="en-US" b="0" i="1" dirty="0" smtClean="0">
                <a:latin typeface="+mj-lt"/>
                <a:cs typeface="Times New Roman" pitchFamily="18" charset="0"/>
              </a:rPr>
              <a:t>( "Value is: %</a:t>
            </a:r>
            <a:r>
              <a:rPr lang="en-US" b="0" i="1" dirty="0" err="1" smtClean="0">
                <a:latin typeface="+mj-lt"/>
                <a:cs typeface="Times New Roman" pitchFamily="18" charset="0"/>
              </a:rPr>
              <a:t>s"option.findElements</a:t>
            </a:r>
            <a:r>
              <a:rPr lang="en-US" b="0" i="1" dirty="0" smtClean="0">
                <a:latin typeface="+mj-lt"/>
                <a:cs typeface="Times New Roman" pitchFamily="18" charset="0"/>
              </a:rPr>
              <a:t>(</a:t>
            </a:r>
            <a:r>
              <a:rPr lang="en-US" b="0" i="1" dirty="0" err="1" smtClean="0">
                <a:latin typeface="+mj-lt"/>
                <a:cs typeface="Times New Roman" pitchFamily="18" charset="0"/>
              </a:rPr>
              <a:t>By.tagName</a:t>
            </a:r>
            <a:r>
              <a:rPr lang="en-US" b="0" i="1" dirty="0" smtClean="0">
                <a:latin typeface="+mj-lt"/>
                <a:cs typeface="Times New Roman" pitchFamily="18" charset="0"/>
              </a:rPr>
              <a:t>("option" ))));</a:t>
            </a:r>
            <a:r>
              <a:rPr lang="en-US" b="0" dirty="0" smtClean="0">
                <a:latin typeface="+mj-lt"/>
                <a:cs typeface="Times New Roman" pitchFamily="18" charset="0"/>
              </a:rPr>
              <a:t>	}</a:t>
            </a:r>
          </a:p>
          <a:p>
            <a:pPr eaLnBrk="1" hangingPunct="1">
              <a:defRPr/>
            </a:pPr>
            <a:r>
              <a:rPr lang="en-US" dirty="0" smtClean="0">
                <a:latin typeface="+mj-lt"/>
              </a:rPr>
              <a:t>Moving Between Windows and Frames</a:t>
            </a:r>
          </a:p>
          <a:p>
            <a:pPr eaLnBrk="1" hangingPunct="1">
              <a:buFont typeface="Wingdings" panose="05000000000000000000" pitchFamily="2" charset="2"/>
              <a:buNone/>
              <a:defRPr/>
            </a:pPr>
            <a:r>
              <a:rPr lang="en-US" b="0" dirty="0" smtClean="0">
                <a:latin typeface="+mj-lt"/>
                <a:cs typeface="Times New Roman" pitchFamily="18" charset="0"/>
              </a:rPr>
              <a:t>	Some web applications have many frames or multiple windows. WebDriver supports moving between named windows using the “</a:t>
            </a:r>
            <a:r>
              <a:rPr lang="en-US" dirty="0" err="1" smtClean="0">
                <a:latin typeface="+mj-lt"/>
                <a:cs typeface="Times New Roman" pitchFamily="18" charset="0"/>
              </a:rPr>
              <a:t>switchTo</a:t>
            </a:r>
            <a:r>
              <a:rPr lang="en-US" dirty="0" smtClean="0">
                <a:latin typeface="+mj-lt"/>
                <a:cs typeface="Times New Roman" pitchFamily="18" charset="0"/>
              </a:rPr>
              <a:t>” </a:t>
            </a:r>
            <a:r>
              <a:rPr lang="en-US" b="0" dirty="0" smtClean="0">
                <a:latin typeface="+mj-lt"/>
                <a:cs typeface="Times New Roman" pitchFamily="18" charset="0"/>
              </a:rPr>
              <a:t>method.</a:t>
            </a:r>
          </a:p>
          <a:p>
            <a:pPr eaLnBrk="1" hangingPunct="1">
              <a:defRPr/>
            </a:pPr>
            <a:r>
              <a:rPr lang="en-US" dirty="0" smtClean="0">
                <a:latin typeface="+mj-lt"/>
                <a:cs typeface="Times New Roman" pitchFamily="18" charset="0"/>
              </a:rPr>
              <a:t>Syntax: </a:t>
            </a:r>
          </a:p>
          <a:p>
            <a:pPr eaLnBrk="1" hangingPunct="1">
              <a:buFont typeface="Wingdings" panose="05000000000000000000" pitchFamily="2" charset="2"/>
              <a:buNone/>
              <a:defRPr/>
            </a:pPr>
            <a:r>
              <a:rPr lang="en-US" dirty="0" smtClean="0">
                <a:latin typeface="+mj-lt"/>
                <a:cs typeface="Times New Roman" pitchFamily="18" charset="0"/>
              </a:rPr>
              <a:t>		</a:t>
            </a:r>
            <a:r>
              <a:rPr lang="en-US" b="0" dirty="0" err="1" smtClean="0">
                <a:latin typeface="+mj-lt"/>
                <a:cs typeface="Times New Roman" pitchFamily="18" charset="0"/>
              </a:rPr>
              <a:t>driver.switchTo</a:t>
            </a:r>
            <a:r>
              <a:rPr lang="en-US" b="0" dirty="0" smtClean="0">
                <a:latin typeface="+mj-lt"/>
                <a:cs typeface="Times New Roman" pitchFamily="18" charset="0"/>
              </a:rPr>
              <a:t>().window( "</a:t>
            </a:r>
            <a:r>
              <a:rPr lang="en-US" b="0" dirty="0" err="1" smtClean="0">
                <a:latin typeface="+mj-lt"/>
                <a:cs typeface="Times New Roman" pitchFamily="18" charset="0"/>
              </a:rPr>
              <a:t>windowName</a:t>
            </a:r>
            <a:r>
              <a:rPr lang="en-US" b="0" dirty="0" smtClean="0">
                <a:latin typeface="+mj-lt"/>
                <a:cs typeface="Times New Roman" pitchFamily="18" charset="0"/>
              </a:rPr>
              <a:t>" );</a:t>
            </a:r>
          </a:p>
          <a:p>
            <a:pPr eaLnBrk="1" hangingPunct="1">
              <a:buFont typeface="Wingdings" panose="05000000000000000000" pitchFamily="2" charset="2"/>
              <a:buNone/>
              <a:defRPr/>
            </a:pPr>
            <a:r>
              <a:rPr lang="en-US" b="0" dirty="0" smtClean="0">
                <a:latin typeface="+mj-lt"/>
                <a:cs typeface="Times New Roman" pitchFamily="18" charset="0"/>
              </a:rPr>
              <a:t>		</a:t>
            </a:r>
            <a:r>
              <a:rPr lang="en-US" b="0" dirty="0" err="1" smtClean="0">
                <a:latin typeface="+mj-lt"/>
                <a:cs typeface="Times New Roman" pitchFamily="18" charset="0"/>
              </a:rPr>
              <a:t>driver.switchTo</a:t>
            </a:r>
            <a:r>
              <a:rPr lang="en-US" b="0" dirty="0" smtClean="0">
                <a:latin typeface="+mj-lt"/>
                <a:cs typeface="Times New Roman" pitchFamily="18" charset="0"/>
              </a:rPr>
              <a:t>().frame( “</a:t>
            </a:r>
            <a:r>
              <a:rPr lang="en-US" b="0" dirty="0" err="1" smtClean="0">
                <a:latin typeface="+mj-lt"/>
                <a:cs typeface="Times New Roman" pitchFamily="18" charset="0"/>
              </a:rPr>
              <a:t>frameName</a:t>
            </a:r>
            <a:r>
              <a:rPr lang="en-US" b="0" dirty="0" smtClean="0">
                <a:latin typeface="+mj-lt"/>
                <a:cs typeface="Times New Roman" pitchFamily="18" charset="0"/>
              </a:rPr>
              <a:t>" );</a:t>
            </a:r>
          </a:p>
          <a:p>
            <a:pPr eaLnBrk="1" hangingPunct="1">
              <a:buFont typeface="Wingdings" panose="05000000000000000000" pitchFamily="2" charset="2"/>
              <a:buNone/>
              <a:defRPr/>
            </a:pPr>
            <a:endParaRPr lang="en-US" sz="100" b="0" dirty="0">
              <a:latin typeface="+mj-lt"/>
              <a:cs typeface="Times New Roman" pitchFamily="18" charset="0"/>
            </a:endParaRPr>
          </a:p>
          <a:p>
            <a:pPr eaLnBrk="1" hangingPunct="1">
              <a:buFont typeface="Wingdings" panose="05000000000000000000" pitchFamily="2" charset="2"/>
              <a:buNone/>
              <a:defRPr/>
            </a:pPr>
            <a:r>
              <a:rPr lang="en-US" sz="100" dirty="0">
                <a:latin typeface="+mj-lt"/>
                <a:cs typeface="Times New Roman" pitchFamily="18" charset="0"/>
              </a:rPr>
              <a:t>	</a:t>
            </a:r>
            <a:endParaRPr lang="en-US" sz="100" b="0" dirty="0">
              <a:latin typeface="+mj-lt"/>
              <a:cs typeface="Times New Roman" pitchFamily="18" charset="0"/>
            </a:endParaRPr>
          </a:p>
          <a:p>
            <a:pPr eaLnBrk="1" hangingPunct="1">
              <a:buFont typeface="Wingdings" panose="05000000000000000000" pitchFamily="2" charset="2"/>
              <a:buNone/>
              <a:defRPr/>
            </a:pPr>
            <a:endParaRPr lang="en-US" sz="100" b="0" dirty="0">
              <a:latin typeface="+mj-lt"/>
              <a:cs typeface="Times New Roman" pitchFamily="18" charset="0"/>
            </a:endParaRPr>
          </a:p>
          <a:p>
            <a:pPr eaLnBrk="1" hangingPunct="1">
              <a:defRPr/>
            </a:pPr>
            <a:endParaRPr lang="en-US" sz="100" b="0" dirty="0">
              <a:latin typeface="+mj-lt"/>
              <a:cs typeface="Times New Roman" pitchFamily="18" charset="0"/>
            </a:endParaRPr>
          </a:p>
        </p:txBody>
      </p:sp>
    </p:spTree>
    <p:extLst>
      <p:ext uri="{BB962C8B-B14F-4D97-AF65-F5344CB8AC3E}">
        <p14:creationId xmlns:p14="http://schemas.microsoft.com/office/powerpoint/2010/main" val="2888752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WebDriver API Commands and Operations</a:t>
            </a:r>
          </a:p>
        </p:txBody>
      </p:sp>
      <p:sp>
        <p:nvSpPr>
          <p:cNvPr id="3" name="Content Placeholder 2"/>
          <p:cNvSpPr>
            <a:spLocks noGrp="1"/>
          </p:cNvSpPr>
          <p:nvPr>
            <p:ph idx="1"/>
          </p:nvPr>
        </p:nvSpPr>
        <p:spPr>
          <a:xfrm>
            <a:off x="549727" y="1524000"/>
            <a:ext cx="6492479" cy="4572000"/>
          </a:xfrm>
        </p:spPr>
        <p:txBody>
          <a:bodyPr/>
          <a:lstStyle/>
          <a:p>
            <a:pPr eaLnBrk="1" hangingPunct="1">
              <a:buFont typeface="Wingdings" panose="05000000000000000000" pitchFamily="2" charset="2"/>
              <a:buNone/>
              <a:defRPr/>
            </a:pPr>
            <a:endParaRPr lang="en-US" b="0" dirty="0">
              <a:latin typeface="+mn-lt"/>
              <a:cs typeface="Times New Roman" pitchFamily="18" charset="0"/>
            </a:endParaRPr>
          </a:p>
          <a:p>
            <a:pPr eaLnBrk="1" hangingPunct="1">
              <a:defRPr/>
            </a:pPr>
            <a:r>
              <a:rPr lang="en-US" dirty="0" smtClean="0">
                <a:cs typeface="Times New Roman" pitchFamily="18" charset="0"/>
              </a:rPr>
              <a:t>Browser Navigation </a:t>
            </a:r>
            <a:endParaRPr lang="en-US" dirty="0">
              <a:cs typeface="Times New Roman" pitchFamily="18" charset="0"/>
            </a:endParaRPr>
          </a:p>
          <a:p>
            <a:pPr eaLnBrk="1" hangingPunct="1">
              <a:defRPr/>
            </a:pPr>
            <a:r>
              <a:rPr lang="en-US" dirty="0">
                <a:cs typeface="Times New Roman" pitchFamily="18" charset="0"/>
              </a:rPr>
              <a:t>Syntax :</a:t>
            </a:r>
          </a:p>
          <a:p>
            <a:pPr eaLnBrk="1" hangingPunct="1">
              <a:buFont typeface="Wingdings" panose="05000000000000000000" pitchFamily="2" charset="2"/>
              <a:buNone/>
              <a:defRPr/>
            </a:pPr>
            <a:r>
              <a:rPr lang="en-US" b="0" dirty="0"/>
              <a:t>		</a:t>
            </a:r>
            <a:r>
              <a:rPr lang="en-US" b="0" dirty="0">
                <a:cs typeface="Times New Roman" pitchFamily="18" charset="0"/>
              </a:rPr>
              <a:t>driver.navigate().to( "http://www.example.com" );</a:t>
            </a:r>
          </a:p>
          <a:p>
            <a:pPr eaLnBrk="1" hangingPunct="1">
              <a:defRPr/>
            </a:pPr>
            <a:r>
              <a:rPr lang="en-US" b="0" dirty="0" smtClean="0">
                <a:cs typeface="Times New Roman" pitchFamily="18" charset="0"/>
              </a:rPr>
              <a:t>“</a:t>
            </a:r>
            <a:r>
              <a:rPr lang="en-US" b="0" dirty="0">
                <a:cs typeface="Times New Roman" pitchFamily="18" charset="0"/>
              </a:rPr>
              <a:t>navigate” interface also exposes the ability to move backwards and forwards in your </a:t>
            </a:r>
            <a:r>
              <a:rPr lang="en-US" b="0" dirty="0" smtClean="0">
                <a:cs typeface="Times New Roman" pitchFamily="18" charset="0"/>
              </a:rPr>
              <a:t>browser’s and refresh the current page</a:t>
            </a:r>
            <a:endParaRPr lang="en-US" b="0" dirty="0"/>
          </a:p>
          <a:p>
            <a:pPr eaLnBrk="1" hangingPunct="1">
              <a:defRPr/>
            </a:pPr>
            <a:r>
              <a:rPr lang="en-US" dirty="0">
                <a:cs typeface="Times New Roman" pitchFamily="18" charset="0"/>
              </a:rPr>
              <a:t>Syntax :</a:t>
            </a:r>
          </a:p>
          <a:p>
            <a:pPr eaLnBrk="1" hangingPunct="1">
              <a:buFont typeface="Wingdings" panose="05000000000000000000" pitchFamily="2" charset="2"/>
              <a:buNone/>
              <a:defRPr/>
            </a:pPr>
            <a:r>
              <a:rPr lang="en-US" b="0" dirty="0"/>
              <a:t>		</a:t>
            </a:r>
            <a:r>
              <a:rPr lang="en-US" b="0" dirty="0">
                <a:cs typeface="Times New Roman" pitchFamily="18" charset="0"/>
              </a:rPr>
              <a:t>driver.navigate().forward();</a:t>
            </a:r>
          </a:p>
          <a:p>
            <a:pPr eaLnBrk="1" hangingPunct="1">
              <a:buFont typeface="Wingdings" panose="05000000000000000000" pitchFamily="2" charset="2"/>
              <a:buNone/>
              <a:defRPr/>
            </a:pPr>
            <a:r>
              <a:rPr lang="en-US" b="0" dirty="0">
                <a:cs typeface="Times New Roman" pitchFamily="18" charset="0"/>
              </a:rPr>
              <a:t>		driver.navigate().back</a:t>
            </a:r>
            <a:r>
              <a:rPr lang="en-US" b="0" dirty="0" smtClean="0">
                <a:cs typeface="Times New Roman" pitchFamily="18" charset="0"/>
              </a:rPr>
              <a:t>();</a:t>
            </a:r>
          </a:p>
          <a:p>
            <a:pPr marL="0" indent="0">
              <a:buNone/>
              <a:defRPr/>
            </a:pPr>
            <a:r>
              <a:rPr lang="en-US" dirty="0">
                <a:cs typeface="Times New Roman" pitchFamily="18" charset="0"/>
              </a:rPr>
              <a:t>	</a:t>
            </a:r>
            <a:r>
              <a:rPr lang="en-US" b="0" dirty="0" err="1" smtClean="0">
                <a:cs typeface="Times New Roman" pitchFamily="18" charset="0"/>
              </a:rPr>
              <a:t>driver.navigate</a:t>
            </a:r>
            <a:r>
              <a:rPr lang="en-US" b="0" dirty="0" smtClean="0">
                <a:cs typeface="Times New Roman" pitchFamily="18" charset="0"/>
              </a:rPr>
              <a:t>().refresh();</a:t>
            </a:r>
            <a:endParaRPr lang="en-US" b="0" dirty="0">
              <a:cs typeface="Times New Roman" pitchFamily="18" charset="0"/>
            </a:endParaRPr>
          </a:p>
        </p:txBody>
      </p:sp>
    </p:spTree>
    <p:extLst>
      <p:ext uri="{BB962C8B-B14F-4D97-AF65-F5344CB8AC3E}">
        <p14:creationId xmlns:p14="http://schemas.microsoft.com/office/powerpoint/2010/main" val="312394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b="0" dirty="0" smtClean="0"/>
          </a:p>
          <a:p>
            <a:r>
              <a:rPr lang="en-US" b="0" dirty="0" smtClean="0"/>
              <a:t>What </a:t>
            </a:r>
            <a:r>
              <a:rPr lang="en-US" b="0" dirty="0"/>
              <a:t>is </a:t>
            </a:r>
            <a:r>
              <a:rPr lang="en-US" b="0" dirty="0" err="1"/>
              <a:t>WebElement</a:t>
            </a:r>
            <a:r>
              <a:rPr lang="en-US" b="0" dirty="0"/>
              <a:t>?</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err="1" smtClean="0"/>
              <a:t>WebElement</a:t>
            </a:r>
            <a:r>
              <a:rPr lang="en-US" b="0" dirty="0" smtClean="0"/>
              <a:t> </a:t>
            </a:r>
            <a:r>
              <a:rPr lang="en-US" b="0" dirty="0"/>
              <a:t>represents an HTML element. HTML documents are made up by HTML elements. HTML elements are written with a start tag, with an end tag, with the content in </a:t>
            </a:r>
            <a:r>
              <a:rPr lang="en-US" b="0" dirty="0" smtClean="0"/>
              <a:t>between</a:t>
            </a:r>
          </a:p>
          <a:p>
            <a:pPr marL="342900" indent="-342900">
              <a:buFont typeface="Wingdings" panose="05000000000000000000" pitchFamily="2" charset="2"/>
              <a:buChar char="§"/>
            </a:pPr>
            <a:r>
              <a:rPr lang="en-US" b="0" dirty="0" smtClean="0"/>
              <a:t>&lt;</a:t>
            </a:r>
            <a:r>
              <a:rPr lang="en-US" b="0" dirty="0"/>
              <a:t>p&gt; My first HTML paragraph.</a:t>
            </a:r>
            <a:r>
              <a:rPr lang="en-US" sz="1800" b="0" dirty="0"/>
              <a:t> </a:t>
            </a:r>
            <a:r>
              <a:rPr lang="en-US" b="0" dirty="0"/>
              <a:t>&lt;/p</a:t>
            </a:r>
            <a:r>
              <a:rPr lang="en-US" b="0" dirty="0" smtClean="0"/>
              <a:t>&gt;</a:t>
            </a:r>
          </a:p>
          <a:p>
            <a:r>
              <a:rPr lang="en-US" dirty="0" smtClean="0"/>
              <a:t>Selenium </a:t>
            </a:r>
            <a:r>
              <a:rPr lang="en-US" dirty="0"/>
              <a:t>Web Driver encapsulates a simple form element as an object of </a:t>
            </a:r>
            <a:r>
              <a:rPr lang="en-US" dirty="0" err="1"/>
              <a:t>WebElement</a:t>
            </a:r>
            <a:r>
              <a:rPr lang="en-US" dirty="0"/>
              <a:t>. </a:t>
            </a:r>
          </a:p>
          <a:p>
            <a:r>
              <a:rPr lang="en-US" dirty="0"/>
              <a:t>There are various techniques by which the WebDriver identifies the form elements based on the different properties of the Web elements like ID, Name, Class, XPath, </a:t>
            </a:r>
            <a:r>
              <a:rPr lang="en-US" dirty="0" err="1"/>
              <a:t>Tagname</a:t>
            </a:r>
            <a:r>
              <a:rPr lang="en-US" dirty="0"/>
              <a:t>, CSS Selectors, link Text, etc. </a:t>
            </a:r>
          </a:p>
          <a:p>
            <a:pPr marL="285750" indent="-285750">
              <a:buFont typeface="Wingdings" panose="05000000000000000000" pitchFamily="2" charset="2"/>
              <a:buChar char="§"/>
            </a:pPr>
            <a:r>
              <a:rPr lang="en-US" dirty="0" smtClean="0"/>
              <a:t>Web </a:t>
            </a:r>
            <a:r>
              <a:rPr lang="en-US" dirty="0"/>
              <a:t>Driver provides the following two methods to find the elements. </a:t>
            </a:r>
            <a:endParaRPr lang="en-US" dirty="0" smtClean="0"/>
          </a:p>
          <a:p>
            <a:r>
              <a:rPr lang="en-US" b="1" dirty="0" err="1"/>
              <a:t>findElement</a:t>
            </a:r>
            <a:r>
              <a:rPr lang="en-US" b="1" dirty="0"/>
              <a:t>()</a:t>
            </a:r>
            <a:r>
              <a:rPr lang="en-US" dirty="0"/>
              <a:t> – finds a single web element and returns as a </a:t>
            </a:r>
            <a:r>
              <a:rPr lang="en-US" dirty="0" err="1"/>
              <a:t>WebElement</a:t>
            </a:r>
            <a:r>
              <a:rPr lang="en-US" dirty="0"/>
              <a:t> object. </a:t>
            </a:r>
          </a:p>
          <a:p>
            <a:r>
              <a:rPr lang="en-US" b="1" dirty="0" err="1"/>
              <a:t>findElements</a:t>
            </a:r>
            <a:r>
              <a:rPr lang="en-US" b="1" dirty="0"/>
              <a:t>()</a:t>
            </a:r>
            <a:r>
              <a:rPr lang="en-US" dirty="0"/>
              <a:t> – returns a list of </a:t>
            </a:r>
            <a:r>
              <a:rPr lang="en-US" dirty="0" err="1"/>
              <a:t>WebElement</a:t>
            </a:r>
            <a:r>
              <a:rPr lang="en-US" dirty="0"/>
              <a:t> objects matching the locator criteria</a:t>
            </a:r>
            <a:r>
              <a:rPr lang="en-US" dirty="0" smtClean="0"/>
              <a:t>.</a:t>
            </a:r>
          </a:p>
          <a:p>
            <a:pPr lvl="1"/>
            <a:r>
              <a:rPr lang="en-US" dirty="0" err="1" smtClean="0"/>
              <a:t>WebElement</a:t>
            </a:r>
            <a:r>
              <a:rPr lang="en-US" dirty="0" smtClean="0"/>
              <a:t> element=</a:t>
            </a:r>
            <a:r>
              <a:rPr lang="en-US" dirty="0" err="1" smtClean="0"/>
              <a:t>driver.findElement</a:t>
            </a:r>
            <a:r>
              <a:rPr lang="en-US" dirty="0" smtClean="0"/>
              <a:t>(By.id(“</a:t>
            </a:r>
            <a:r>
              <a:rPr lang="en-US" dirty="0" err="1" smtClean="0"/>
              <a:t>textName</a:t>
            </a:r>
            <a:r>
              <a:rPr lang="en-US" dirty="0" smtClean="0"/>
              <a:t>”));</a:t>
            </a:r>
            <a:endParaRPr lang="en-US" dirty="0"/>
          </a:p>
          <a:p>
            <a:pPr marL="0" indent="0">
              <a:buNone/>
            </a:pPr>
            <a:endParaRPr lang="en-US" sz="1600" b="0" dirty="0"/>
          </a:p>
          <a:p>
            <a:endParaRPr lang="en-US" sz="1200" dirty="0"/>
          </a:p>
        </p:txBody>
      </p:sp>
    </p:spTree>
    <p:extLst>
      <p:ext uri="{BB962C8B-B14F-4D97-AF65-F5344CB8AC3E}">
        <p14:creationId xmlns:p14="http://schemas.microsoft.com/office/powerpoint/2010/main" val="2660217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Actions which can be performed on a </a:t>
            </a:r>
            <a:r>
              <a:rPr lang="en-US" dirty="0" err="1"/>
              <a:t>WebElement</a:t>
            </a:r>
            <a:r>
              <a:rPr lang="en-US" dirty="0"/>
              <a:t> object.</a:t>
            </a:r>
          </a:p>
          <a:p>
            <a:pPr marL="285750" indent="-285750">
              <a:buFont typeface="Wingdings" panose="05000000000000000000" pitchFamily="2" charset="2"/>
              <a:buChar char="§"/>
            </a:pPr>
            <a:r>
              <a:rPr lang="en-US" dirty="0"/>
              <a:t>Clear Command</a:t>
            </a:r>
          </a:p>
          <a:p>
            <a:r>
              <a:rPr lang="en-US" dirty="0"/>
              <a:t>	clear( ) : void – If this element is a text entry element, this will clear the value. 	This method accepts nothing as a parameter and returns nothing.</a:t>
            </a:r>
          </a:p>
          <a:p>
            <a:r>
              <a:rPr lang="en-US" dirty="0"/>
              <a:t>	Command – </a:t>
            </a:r>
            <a:r>
              <a:rPr lang="en-US" dirty="0" err="1"/>
              <a:t>element.clear</a:t>
            </a:r>
            <a:r>
              <a:rPr lang="en-US" dirty="0"/>
              <a:t>();</a:t>
            </a:r>
          </a:p>
          <a:p>
            <a:r>
              <a:rPr lang="en-US" dirty="0" err="1"/>
              <a:t>WebElement</a:t>
            </a:r>
            <a:r>
              <a:rPr lang="en-US" dirty="0"/>
              <a:t> element = </a:t>
            </a:r>
            <a:r>
              <a:rPr lang="en-US" dirty="0" err="1"/>
              <a:t>driver.findElement</a:t>
            </a:r>
            <a:r>
              <a:rPr lang="en-US" dirty="0"/>
              <a:t>(By.id("</a:t>
            </a:r>
            <a:r>
              <a:rPr lang="en-US" dirty="0" err="1"/>
              <a:t>UserName</a:t>
            </a:r>
            <a:r>
              <a:rPr lang="en-US" dirty="0"/>
              <a:t>"));</a:t>
            </a:r>
          </a:p>
          <a:p>
            <a:r>
              <a:rPr lang="en-US" dirty="0" err="1"/>
              <a:t>element.clear</a:t>
            </a:r>
            <a:r>
              <a:rPr lang="en-US" dirty="0"/>
              <a:t>();</a:t>
            </a:r>
          </a:p>
          <a:p>
            <a:endParaRPr lang="en-US" dirty="0"/>
          </a:p>
        </p:txBody>
      </p:sp>
    </p:spTree>
    <p:extLst>
      <p:ext uri="{BB962C8B-B14F-4D97-AF65-F5344CB8AC3E}">
        <p14:creationId xmlns:p14="http://schemas.microsoft.com/office/powerpoint/2010/main" val="156178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0" lvl="1" indent="0">
              <a:buNone/>
            </a:pPr>
            <a:r>
              <a:rPr lang="en-US" dirty="0" err="1" smtClean="0"/>
              <a:t>SendKeys</a:t>
            </a:r>
            <a:r>
              <a:rPr lang="en-US" dirty="0" smtClean="0"/>
              <a:t> </a:t>
            </a:r>
            <a:r>
              <a:rPr lang="en-US" dirty="0"/>
              <a:t>Command</a:t>
            </a:r>
          </a:p>
          <a:p>
            <a:pPr lvl="1"/>
            <a:r>
              <a:rPr lang="en-US" dirty="0"/>
              <a:t>	</a:t>
            </a:r>
            <a:r>
              <a:rPr lang="en-US" dirty="0" err="1"/>
              <a:t>sendKeys</a:t>
            </a:r>
            <a:r>
              <a:rPr lang="en-US" dirty="0"/>
              <a:t>(</a:t>
            </a:r>
            <a:r>
              <a:rPr lang="en-US" dirty="0" err="1"/>
              <a:t>CharSequence</a:t>
            </a:r>
            <a:r>
              <a:rPr lang="en-US" dirty="0"/>
              <a:t>… </a:t>
            </a:r>
            <a:r>
              <a:rPr lang="en-US" dirty="0" err="1"/>
              <a:t>keysToSend</a:t>
            </a:r>
            <a:r>
              <a:rPr lang="en-US" dirty="0"/>
              <a:t> ) : void – This simulate typing into an 	element, which may set its value. This method accepts </a:t>
            </a:r>
            <a:r>
              <a:rPr lang="en-US" dirty="0" err="1"/>
              <a:t>CharSequence</a:t>
            </a:r>
            <a:r>
              <a:rPr lang="en-US" dirty="0"/>
              <a:t> as a 	parameter and returns nothing.</a:t>
            </a:r>
          </a:p>
          <a:p>
            <a:pPr lvl="1"/>
            <a:r>
              <a:rPr lang="en-US" dirty="0"/>
              <a:t>	Command – </a:t>
            </a:r>
            <a:r>
              <a:rPr lang="en-US" dirty="0" err="1"/>
              <a:t>element.sendKeys</a:t>
            </a:r>
            <a:r>
              <a:rPr lang="en-US" dirty="0"/>
              <a:t>(“text</a:t>
            </a:r>
            <a:r>
              <a:rPr lang="en-US" dirty="0" smtClean="0"/>
              <a:t>”);</a:t>
            </a:r>
          </a:p>
          <a:p>
            <a:pPr marL="0" lvl="1" indent="0">
              <a:buNone/>
            </a:pPr>
            <a:r>
              <a:rPr lang="en-US" dirty="0"/>
              <a:t>Click Command</a:t>
            </a:r>
          </a:p>
          <a:p>
            <a:pPr lvl="1"/>
            <a:r>
              <a:rPr lang="en-US" dirty="0"/>
              <a:t>	click( ) : void – This simulates the clicking of any element. Accepts nothing as a 	parameter and returns nothing.</a:t>
            </a:r>
          </a:p>
          <a:p>
            <a:pPr lvl="1" indent="0">
              <a:buNone/>
            </a:pPr>
            <a:r>
              <a:rPr lang="en-US" dirty="0"/>
              <a:t>	Command – </a:t>
            </a:r>
            <a:r>
              <a:rPr lang="en-US" dirty="0" err="1"/>
              <a:t>element.click</a:t>
            </a:r>
            <a:r>
              <a:rPr lang="en-US" dirty="0" smtClean="0"/>
              <a:t>();</a:t>
            </a:r>
          </a:p>
          <a:p>
            <a:pPr lvl="1" indent="0">
              <a:buNone/>
            </a:pPr>
            <a:r>
              <a:rPr lang="en-US" dirty="0" err="1" smtClean="0"/>
              <a:t>IsEnabled</a:t>
            </a:r>
            <a:r>
              <a:rPr lang="en-US" dirty="0" smtClean="0"/>
              <a:t> </a:t>
            </a:r>
            <a:r>
              <a:rPr lang="en-US" dirty="0"/>
              <a:t>Command</a:t>
            </a:r>
          </a:p>
          <a:p>
            <a:pPr lvl="1" indent="0">
              <a:buNone/>
            </a:pPr>
            <a:r>
              <a:rPr lang="en-US" dirty="0"/>
              <a:t>	</a:t>
            </a:r>
            <a:r>
              <a:rPr lang="en-US" dirty="0" err="1"/>
              <a:t>isEnabled</a:t>
            </a:r>
            <a:r>
              <a:rPr lang="en-US" dirty="0"/>
              <a:t>( ) : </a:t>
            </a:r>
            <a:r>
              <a:rPr lang="en-US" dirty="0" err="1"/>
              <a:t>boolean</a:t>
            </a:r>
            <a:r>
              <a:rPr lang="en-US" dirty="0"/>
              <a:t> – This determines if the element currently is Enabled or 	not? This accepts nothing as a parameter but returns </a:t>
            </a:r>
            <a:r>
              <a:rPr lang="en-US" dirty="0" err="1"/>
              <a:t>boolean</a:t>
            </a:r>
            <a:r>
              <a:rPr lang="en-US" dirty="0"/>
              <a:t> value(true/false).</a:t>
            </a:r>
          </a:p>
          <a:p>
            <a:pPr lvl="1" indent="0">
              <a:buNone/>
            </a:pPr>
            <a:r>
              <a:rPr lang="en-US" dirty="0"/>
              <a:t>	Command – </a:t>
            </a:r>
            <a:r>
              <a:rPr lang="en-US" dirty="0" err="1"/>
              <a:t>element.isEnabled</a:t>
            </a:r>
            <a:r>
              <a:rPr lang="en-US" dirty="0"/>
              <a:t>();</a:t>
            </a:r>
          </a:p>
          <a:p>
            <a:pPr marL="278640" lvl="1" indent="0">
              <a:buNone/>
            </a:pPr>
            <a:endParaRPr lang="en-US" dirty="0"/>
          </a:p>
          <a:p>
            <a:endParaRPr lang="en-US" dirty="0"/>
          </a:p>
        </p:txBody>
      </p:sp>
    </p:spTree>
    <p:extLst>
      <p:ext uri="{BB962C8B-B14F-4D97-AF65-F5344CB8AC3E}">
        <p14:creationId xmlns:p14="http://schemas.microsoft.com/office/powerpoint/2010/main" val="1622357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b="0" dirty="0" err="1"/>
              <a:t>IsSelected</a:t>
            </a:r>
            <a:r>
              <a:rPr lang="en-US" b="0" dirty="0"/>
              <a:t> </a:t>
            </a:r>
            <a:r>
              <a:rPr lang="en-US" b="0" dirty="0" smtClean="0"/>
              <a:t>Command</a:t>
            </a:r>
            <a:endParaRPr lang="en-US" b="0" dirty="0"/>
          </a:p>
          <a:p>
            <a:r>
              <a:rPr lang="en-US" b="0" dirty="0" smtClean="0"/>
              <a:t>	</a:t>
            </a:r>
            <a:r>
              <a:rPr lang="en-US" b="0" dirty="0" err="1" smtClean="0"/>
              <a:t>isSelected</a:t>
            </a:r>
            <a:r>
              <a:rPr lang="en-US" b="0" dirty="0"/>
              <a:t>( ) : </a:t>
            </a:r>
            <a:r>
              <a:rPr lang="en-US" b="0" dirty="0" err="1"/>
              <a:t>boolean</a:t>
            </a:r>
            <a:r>
              <a:rPr lang="en-US" b="0" dirty="0"/>
              <a:t> – Determine whether or not this element is </a:t>
            </a:r>
            <a:r>
              <a:rPr lang="en-US" b="0" dirty="0" smtClean="0"/>
              <a:t>	selected </a:t>
            </a:r>
            <a:r>
              <a:rPr lang="en-US" b="0" dirty="0"/>
              <a:t>or not. This accepts nothing as a parameter but returns </a:t>
            </a:r>
            <a:r>
              <a:rPr lang="en-US" b="0" dirty="0" smtClean="0"/>
              <a:t>	</a:t>
            </a:r>
            <a:r>
              <a:rPr lang="en-US" b="0" dirty="0" err="1" smtClean="0"/>
              <a:t>boolean</a:t>
            </a:r>
            <a:r>
              <a:rPr lang="en-US" b="0" dirty="0" smtClean="0"/>
              <a:t> </a:t>
            </a:r>
            <a:r>
              <a:rPr lang="en-US" b="0" dirty="0"/>
              <a:t>value(true/false</a:t>
            </a:r>
            <a:r>
              <a:rPr lang="en-US" b="0" dirty="0" smtClean="0"/>
              <a:t>).</a:t>
            </a:r>
            <a:endParaRPr lang="en-US" b="0" dirty="0"/>
          </a:p>
          <a:p>
            <a:r>
              <a:rPr lang="en-US" b="0" dirty="0" smtClean="0"/>
              <a:t>	Command </a:t>
            </a:r>
            <a:r>
              <a:rPr lang="en-US" b="0" dirty="0"/>
              <a:t>– </a:t>
            </a:r>
            <a:r>
              <a:rPr lang="en-US" b="0" dirty="0" err="1"/>
              <a:t>element.isSelected</a:t>
            </a:r>
            <a:r>
              <a:rPr lang="en-US" b="0" dirty="0" smtClean="0"/>
              <a:t>();</a:t>
            </a:r>
          </a:p>
          <a:p>
            <a:pPr marL="342900" indent="-342900">
              <a:buFont typeface="Wingdings" panose="05000000000000000000" pitchFamily="2" charset="2"/>
              <a:buChar char="§"/>
            </a:pPr>
            <a:r>
              <a:rPr lang="en-US" b="0" dirty="0"/>
              <a:t>Submit </a:t>
            </a:r>
            <a:r>
              <a:rPr lang="en-US" b="0" dirty="0" smtClean="0"/>
              <a:t>Command</a:t>
            </a:r>
            <a:endParaRPr lang="en-US" b="0" dirty="0"/>
          </a:p>
          <a:p>
            <a:r>
              <a:rPr lang="en-US" b="0" dirty="0" smtClean="0"/>
              <a:t>	submit</a:t>
            </a:r>
            <a:r>
              <a:rPr lang="en-US" b="0" dirty="0"/>
              <a:t>( ) : void– This method works well/better than the click() if </a:t>
            </a:r>
            <a:r>
              <a:rPr lang="en-US" b="0" dirty="0" smtClean="0"/>
              <a:t>	the </a:t>
            </a:r>
            <a:r>
              <a:rPr lang="en-US" b="0" dirty="0"/>
              <a:t>current element is a form, or an element within a form. This </a:t>
            </a:r>
            <a:r>
              <a:rPr lang="en-US" b="0" dirty="0" smtClean="0"/>
              <a:t>	accepts </a:t>
            </a:r>
            <a:r>
              <a:rPr lang="en-US" b="0" dirty="0"/>
              <a:t>nothing as a parameter and returns nothing</a:t>
            </a:r>
            <a:r>
              <a:rPr lang="en-US" b="0" dirty="0" smtClean="0"/>
              <a:t>.</a:t>
            </a:r>
            <a:endParaRPr lang="en-US" b="0" dirty="0"/>
          </a:p>
          <a:p>
            <a:r>
              <a:rPr lang="en-US" b="0" dirty="0" smtClean="0"/>
              <a:t>	Command </a:t>
            </a:r>
            <a:r>
              <a:rPr lang="en-US" b="0" dirty="0"/>
              <a:t>– </a:t>
            </a:r>
            <a:r>
              <a:rPr lang="en-US" b="0" dirty="0" err="1"/>
              <a:t>element.submit</a:t>
            </a:r>
            <a:r>
              <a:rPr lang="en-US" b="0" dirty="0"/>
              <a:t>();</a:t>
            </a:r>
          </a:p>
        </p:txBody>
      </p:sp>
    </p:spTree>
    <p:extLst>
      <p:ext uri="{BB962C8B-B14F-4D97-AF65-F5344CB8AC3E}">
        <p14:creationId xmlns:p14="http://schemas.microsoft.com/office/powerpoint/2010/main" val="877745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b="0" dirty="0" err="1">
                <a:latin typeface="+mn-lt"/>
              </a:rPr>
              <a:t>GetText</a:t>
            </a:r>
            <a:r>
              <a:rPr lang="en-US" b="0" dirty="0">
                <a:latin typeface="+mn-lt"/>
              </a:rPr>
              <a:t> </a:t>
            </a:r>
            <a:r>
              <a:rPr lang="en-US" b="0" dirty="0" smtClean="0">
                <a:latin typeface="+mn-lt"/>
              </a:rPr>
              <a:t>Command</a:t>
            </a:r>
            <a:endParaRPr lang="en-US" b="0" dirty="0">
              <a:latin typeface="+mn-lt"/>
            </a:endParaRPr>
          </a:p>
          <a:p>
            <a:r>
              <a:rPr lang="en-US" b="0" dirty="0" smtClean="0">
                <a:latin typeface="+mn-lt"/>
              </a:rPr>
              <a:t>	</a:t>
            </a:r>
            <a:r>
              <a:rPr lang="en-US" b="0" dirty="0" err="1" smtClean="0">
                <a:latin typeface="+mn-lt"/>
              </a:rPr>
              <a:t>getText</a:t>
            </a:r>
            <a:r>
              <a:rPr lang="en-US" b="0" dirty="0">
                <a:latin typeface="+mn-lt"/>
              </a:rPr>
              <a:t>( ) : String– This method will fetch the visible (i.e. not hidden by </a:t>
            </a:r>
            <a:r>
              <a:rPr lang="en-US" b="0" dirty="0" smtClean="0">
                <a:latin typeface="+mn-lt"/>
              </a:rPr>
              <a:t>	CSS</a:t>
            </a:r>
            <a:r>
              <a:rPr lang="en-US" b="0" dirty="0">
                <a:latin typeface="+mn-lt"/>
              </a:rPr>
              <a:t>) </a:t>
            </a:r>
            <a:r>
              <a:rPr lang="en-US" b="0" dirty="0" err="1">
                <a:latin typeface="+mn-lt"/>
              </a:rPr>
              <a:t>innerText</a:t>
            </a:r>
            <a:r>
              <a:rPr lang="en-US" b="0" dirty="0">
                <a:latin typeface="+mn-lt"/>
              </a:rPr>
              <a:t> of the element. This accepts nothing as a parameter but </a:t>
            </a:r>
            <a:r>
              <a:rPr lang="en-US" b="0" dirty="0" smtClean="0">
                <a:latin typeface="+mn-lt"/>
              </a:rPr>
              <a:t>	returns </a:t>
            </a:r>
            <a:r>
              <a:rPr lang="en-US" b="0" dirty="0">
                <a:latin typeface="+mn-lt"/>
              </a:rPr>
              <a:t>a String value</a:t>
            </a:r>
            <a:r>
              <a:rPr lang="en-US" b="0" dirty="0" smtClean="0">
                <a:latin typeface="+mn-lt"/>
              </a:rPr>
              <a:t>.</a:t>
            </a:r>
            <a:endParaRPr lang="en-US" b="0" dirty="0">
              <a:latin typeface="+mn-lt"/>
            </a:endParaRPr>
          </a:p>
          <a:p>
            <a:pPr lvl="1" indent="0">
              <a:buNone/>
            </a:pPr>
            <a:r>
              <a:rPr lang="en-US" dirty="0" smtClean="0"/>
              <a:t>	Command </a:t>
            </a:r>
            <a:r>
              <a:rPr lang="en-US" dirty="0"/>
              <a:t>– </a:t>
            </a:r>
            <a:r>
              <a:rPr lang="en-US" dirty="0" err="1"/>
              <a:t>element.getText</a:t>
            </a:r>
            <a:r>
              <a:rPr lang="en-US" dirty="0" smtClean="0"/>
              <a:t>();</a:t>
            </a:r>
          </a:p>
          <a:p>
            <a:pPr marL="285750" indent="-285750">
              <a:buFont typeface="Wingdings" panose="05000000000000000000" pitchFamily="2" charset="2"/>
              <a:buChar char="§"/>
            </a:pPr>
            <a:r>
              <a:rPr lang="en-US" b="0" dirty="0" err="1">
                <a:latin typeface="+mn-lt"/>
              </a:rPr>
              <a:t>getSize</a:t>
            </a:r>
            <a:r>
              <a:rPr lang="en-US" b="0" dirty="0">
                <a:latin typeface="+mn-lt"/>
              </a:rPr>
              <a:t> </a:t>
            </a:r>
            <a:r>
              <a:rPr lang="en-US" b="0" dirty="0" smtClean="0">
                <a:latin typeface="+mn-lt"/>
              </a:rPr>
              <a:t>Command</a:t>
            </a:r>
            <a:endParaRPr lang="en-US" b="0" dirty="0">
              <a:latin typeface="+mn-lt"/>
            </a:endParaRPr>
          </a:p>
          <a:p>
            <a:r>
              <a:rPr lang="en-US" b="0" dirty="0" smtClean="0">
                <a:latin typeface="+mn-lt"/>
              </a:rPr>
              <a:t>	</a:t>
            </a:r>
            <a:r>
              <a:rPr lang="en-US" b="0" dirty="0" err="1" smtClean="0">
                <a:latin typeface="+mn-lt"/>
              </a:rPr>
              <a:t>getSize</a:t>
            </a:r>
            <a:r>
              <a:rPr lang="en-US" b="0" dirty="0">
                <a:latin typeface="+mn-lt"/>
              </a:rPr>
              <a:t>( ) : Dimension – This method fetch the width and height of the </a:t>
            </a:r>
            <a:r>
              <a:rPr lang="en-US" b="0" dirty="0" smtClean="0">
                <a:latin typeface="+mn-lt"/>
              </a:rPr>
              <a:t>	rendered </a:t>
            </a:r>
            <a:r>
              <a:rPr lang="en-US" b="0" dirty="0">
                <a:latin typeface="+mn-lt"/>
              </a:rPr>
              <a:t>element. This accepts nothing as a parameter but returns the </a:t>
            </a:r>
            <a:r>
              <a:rPr lang="en-US" b="0" dirty="0" smtClean="0">
                <a:latin typeface="+mn-lt"/>
              </a:rPr>
              <a:t>	Dimension </a:t>
            </a:r>
            <a:r>
              <a:rPr lang="en-US" b="0" dirty="0">
                <a:latin typeface="+mn-lt"/>
              </a:rPr>
              <a:t>object.</a:t>
            </a:r>
          </a:p>
          <a:p>
            <a:r>
              <a:rPr lang="en-US" b="0" dirty="0" smtClean="0">
                <a:latin typeface="+mn-lt"/>
              </a:rPr>
              <a:t>	Command </a:t>
            </a:r>
            <a:r>
              <a:rPr lang="en-US" b="0" dirty="0">
                <a:latin typeface="+mn-lt"/>
              </a:rPr>
              <a:t>– </a:t>
            </a:r>
            <a:r>
              <a:rPr lang="en-US" b="0" dirty="0" err="1">
                <a:latin typeface="+mn-lt"/>
              </a:rPr>
              <a:t>element.getSize</a:t>
            </a:r>
            <a:r>
              <a:rPr lang="en-US" b="0" dirty="0">
                <a:latin typeface="+mn-lt"/>
              </a:rPr>
              <a:t>();</a:t>
            </a:r>
          </a:p>
        </p:txBody>
      </p:sp>
    </p:spTree>
    <p:extLst>
      <p:ext uri="{BB962C8B-B14F-4D97-AF65-F5344CB8AC3E}">
        <p14:creationId xmlns:p14="http://schemas.microsoft.com/office/powerpoint/2010/main" val="68601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WebElement</a:t>
            </a:r>
            <a:r>
              <a:rPr lang="en-US" dirty="0"/>
              <a:t>, </a:t>
            </a:r>
            <a:r>
              <a:rPr lang="en-US" dirty="0" err="1"/>
              <a:t>findElement</a:t>
            </a:r>
            <a:r>
              <a:rPr lang="en-US" dirty="0"/>
              <a:t>(), </a:t>
            </a:r>
            <a:r>
              <a:rPr lang="en-US" dirty="0" err="1"/>
              <a:t>findElements</a:t>
            </a:r>
            <a:r>
              <a:rPr lang="en-US" dirty="0"/>
              <a:t>() </a:t>
            </a:r>
          </a:p>
        </p:txBody>
      </p:sp>
      <p:sp>
        <p:nvSpPr>
          <p:cNvPr id="3" name="Text Placeholder 2"/>
          <p:cNvSpPr>
            <a:spLocks noGrp="1"/>
          </p:cNvSpPr>
          <p:nvPr>
            <p:ph type="body" sz="quarter" idx="11"/>
          </p:nvPr>
        </p:nvSpPr>
        <p:spPr/>
        <p:txBody>
          <a:bodyPr/>
          <a:lstStyle/>
          <a:p>
            <a:r>
              <a:rPr lang="en-US" b="0" dirty="0">
                <a:latin typeface="+mn-lt"/>
              </a:rPr>
              <a:t>There are various techniques by which the WebDriver identifies the form elements based on the different properties of the Web </a:t>
            </a:r>
            <a:r>
              <a:rPr lang="en-US" b="0" dirty="0" smtClean="0">
                <a:latin typeface="+mn-lt"/>
              </a:rPr>
              <a:t>elements like</a:t>
            </a:r>
          </a:p>
          <a:p>
            <a:pPr marL="285750" indent="-285750">
              <a:buFont typeface="Wingdings" panose="05000000000000000000" pitchFamily="2" charset="2"/>
              <a:buChar char="§"/>
              <a:defRPr/>
            </a:pPr>
            <a:r>
              <a:rPr lang="en-US" b="0" dirty="0">
                <a:latin typeface="+mn-lt"/>
              </a:rPr>
              <a:t>By ID</a:t>
            </a:r>
          </a:p>
          <a:p>
            <a:pPr marL="285750" indent="-285750">
              <a:buFont typeface="Wingdings" panose="05000000000000000000" pitchFamily="2" charset="2"/>
              <a:buChar char="§"/>
              <a:defRPr/>
            </a:pPr>
            <a:r>
              <a:rPr lang="en-US" b="0" dirty="0">
                <a:latin typeface="+mn-lt"/>
              </a:rPr>
              <a:t>By </a:t>
            </a:r>
            <a:r>
              <a:rPr lang="en-US" b="0" dirty="0" smtClean="0">
                <a:latin typeface="+mn-lt"/>
              </a:rPr>
              <a:t>Name</a:t>
            </a:r>
          </a:p>
          <a:p>
            <a:pPr marL="285750" indent="-285750">
              <a:buFont typeface="Wingdings" panose="05000000000000000000" pitchFamily="2" charset="2"/>
              <a:buChar char="§"/>
              <a:defRPr/>
            </a:pPr>
            <a:r>
              <a:rPr lang="en-US" dirty="0" smtClean="0">
                <a:latin typeface="+mn-lt"/>
              </a:rPr>
              <a:t>By class</a:t>
            </a:r>
            <a:endParaRPr lang="en-US" b="0" dirty="0">
              <a:latin typeface="+mn-lt"/>
            </a:endParaRPr>
          </a:p>
          <a:p>
            <a:pPr marL="285750" indent="-285750">
              <a:buFont typeface="Wingdings" panose="05000000000000000000" pitchFamily="2" charset="2"/>
              <a:buChar char="§"/>
              <a:defRPr/>
            </a:pPr>
            <a:r>
              <a:rPr lang="en-US" b="0" dirty="0">
                <a:latin typeface="+mn-lt"/>
              </a:rPr>
              <a:t>By </a:t>
            </a:r>
            <a:r>
              <a:rPr lang="en-US" b="0" dirty="0" smtClean="0">
                <a:latin typeface="+mn-lt"/>
              </a:rPr>
              <a:t>Link Text</a:t>
            </a:r>
          </a:p>
          <a:p>
            <a:pPr marL="285750" indent="-285750">
              <a:buFont typeface="Wingdings" panose="05000000000000000000" pitchFamily="2" charset="2"/>
              <a:buChar char="§"/>
              <a:defRPr/>
            </a:pPr>
            <a:r>
              <a:rPr lang="en-US" dirty="0" smtClean="0">
                <a:latin typeface="+mn-lt"/>
              </a:rPr>
              <a:t>By partial Link Text</a:t>
            </a:r>
            <a:endParaRPr lang="en-US" b="0" dirty="0">
              <a:latin typeface="+mn-lt"/>
            </a:endParaRPr>
          </a:p>
          <a:p>
            <a:pPr marL="285750" indent="-285750">
              <a:buFont typeface="Wingdings" panose="05000000000000000000" pitchFamily="2" charset="2"/>
              <a:buChar char="§"/>
              <a:defRPr/>
            </a:pPr>
            <a:r>
              <a:rPr lang="en-US" b="0" dirty="0">
                <a:latin typeface="+mn-lt"/>
              </a:rPr>
              <a:t>By CSS</a:t>
            </a:r>
          </a:p>
          <a:p>
            <a:pPr marL="285750" indent="-285750">
              <a:buFont typeface="Wingdings" panose="05000000000000000000" pitchFamily="2" charset="2"/>
              <a:buChar char="§"/>
              <a:defRPr/>
            </a:pPr>
            <a:r>
              <a:rPr lang="en-US" b="0" dirty="0">
                <a:latin typeface="+mn-lt"/>
              </a:rPr>
              <a:t>By </a:t>
            </a:r>
            <a:r>
              <a:rPr lang="en-US" b="0" dirty="0" err="1" smtClean="0">
                <a:latin typeface="+mn-lt"/>
              </a:rPr>
              <a:t>Xpath</a:t>
            </a:r>
            <a:endParaRPr lang="en-US" b="0" dirty="0" smtClean="0">
              <a:latin typeface="+mn-lt"/>
            </a:endParaRPr>
          </a:p>
          <a:p>
            <a:pPr marL="285750" indent="-285750">
              <a:buFont typeface="Wingdings" panose="05000000000000000000" pitchFamily="2" charset="2"/>
              <a:buChar char="§"/>
              <a:defRPr/>
            </a:pPr>
            <a:endParaRPr lang="en-US" b="0" dirty="0">
              <a:latin typeface="+mn-lt"/>
            </a:endParaRPr>
          </a:p>
          <a:p>
            <a:r>
              <a:rPr lang="en-US" b="0" dirty="0">
                <a:latin typeface="+mn-lt"/>
              </a:rPr>
              <a:t>Web Driver provides the following two methods to find the elements. </a:t>
            </a:r>
            <a:endParaRPr lang="en-US" b="0" dirty="0" smtClean="0">
              <a:latin typeface="+mn-lt"/>
            </a:endParaRPr>
          </a:p>
          <a:p>
            <a:pPr marL="278640" lvl="1" indent="0">
              <a:buNone/>
            </a:pPr>
            <a:endParaRPr lang="en-US" b="0" dirty="0">
              <a:latin typeface="+mn-lt"/>
            </a:endParaRPr>
          </a:p>
          <a:p>
            <a:pPr lvl="1"/>
            <a:r>
              <a:rPr lang="en-US" b="0" dirty="0" err="1">
                <a:latin typeface="+mn-lt"/>
              </a:rPr>
              <a:t>findElement</a:t>
            </a:r>
            <a:r>
              <a:rPr lang="en-US" b="0" dirty="0">
                <a:latin typeface="+mn-lt"/>
              </a:rPr>
              <a:t>() – finds a single web element and returns as a </a:t>
            </a:r>
            <a:r>
              <a:rPr lang="en-US" b="0" dirty="0" err="1">
                <a:latin typeface="+mn-lt"/>
              </a:rPr>
              <a:t>WebElement</a:t>
            </a:r>
            <a:r>
              <a:rPr lang="en-US" b="0" dirty="0">
                <a:latin typeface="+mn-lt"/>
              </a:rPr>
              <a:t> object. </a:t>
            </a:r>
          </a:p>
          <a:p>
            <a:pPr lvl="1"/>
            <a:r>
              <a:rPr lang="en-US" b="0" dirty="0" err="1">
                <a:latin typeface="+mn-lt"/>
              </a:rPr>
              <a:t>findElements</a:t>
            </a:r>
            <a:r>
              <a:rPr lang="en-US" b="0" dirty="0">
                <a:latin typeface="+mn-lt"/>
              </a:rPr>
              <a:t>() – returns a list of </a:t>
            </a:r>
            <a:r>
              <a:rPr lang="en-US" b="0" dirty="0" err="1">
                <a:latin typeface="+mn-lt"/>
              </a:rPr>
              <a:t>WebElement</a:t>
            </a:r>
            <a:r>
              <a:rPr lang="en-US" b="0" dirty="0">
                <a:latin typeface="+mn-lt"/>
              </a:rPr>
              <a:t> objects matching the locator criteria.</a:t>
            </a:r>
          </a:p>
          <a:p>
            <a:endParaRPr lang="en-US" sz="1100" dirty="0"/>
          </a:p>
        </p:txBody>
      </p:sp>
    </p:spTree>
    <p:extLst>
      <p:ext uri="{BB962C8B-B14F-4D97-AF65-F5344CB8AC3E}">
        <p14:creationId xmlns:p14="http://schemas.microsoft.com/office/powerpoint/2010/main" val="1140271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a:t>Difference between </a:t>
            </a:r>
            <a:r>
              <a:rPr lang="en-US" b="1" dirty="0" err="1"/>
              <a:t>FindElement</a:t>
            </a:r>
            <a:r>
              <a:rPr lang="en-US" b="1" dirty="0"/>
              <a:t> &amp; </a:t>
            </a:r>
            <a:r>
              <a:rPr lang="en-US" b="1" dirty="0" err="1"/>
              <a:t>FindElements</a:t>
            </a:r>
            <a:r>
              <a:rPr lang="en-US" b="1" dirty="0"/>
              <a:t> Commands</a:t>
            </a:r>
          </a:p>
          <a:p>
            <a:r>
              <a:rPr lang="en-US" dirty="0"/>
              <a:t>The difference between </a:t>
            </a:r>
            <a:r>
              <a:rPr lang="en-US" b="1" i="1" dirty="0" err="1"/>
              <a:t>findElement</a:t>
            </a:r>
            <a:r>
              <a:rPr lang="en-US" b="1" i="1" dirty="0"/>
              <a:t>()</a:t>
            </a:r>
            <a:r>
              <a:rPr lang="en-US" dirty="0"/>
              <a:t> and </a:t>
            </a:r>
            <a:r>
              <a:rPr lang="en-US" b="1" i="1" dirty="0" err="1"/>
              <a:t>findElements</a:t>
            </a:r>
            <a:r>
              <a:rPr lang="en-US" b="1" i="1" dirty="0"/>
              <a:t>()</a:t>
            </a:r>
            <a:r>
              <a:rPr lang="en-US" dirty="0"/>
              <a:t> method is the first returns a </a:t>
            </a:r>
            <a:r>
              <a:rPr lang="en-US" i="1" dirty="0" err="1"/>
              <a:t>WebElement</a:t>
            </a:r>
            <a:r>
              <a:rPr lang="en-US" dirty="0"/>
              <a:t> object otherwise it throws an exception and the latter returns a </a:t>
            </a:r>
            <a:r>
              <a:rPr lang="en-US" i="1" dirty="0"/>
              <a:t>List of </a:t>
            </a:r>
            <a:r>
              <a:rPr lang="en-US" i="1" dirty="0" err="1"/>
              <a:t>WebElements</a:t>
            </a:r>
            <a:r>
              <a:rPr lang="en-US" dirty="0"/>
              <a:t>, it can return an empty list if no DOM elements match the query</a:t>
            </a:r>
            <a:r>
              <a:rPr lang="en-US" dirty="0" smtClean="0"/>
              <a:t>.</a:t>
            </a:r>
          </a:p>
          <a:p>
            <a:endParaRPr lang="en-US" dirty="0"/>
          </a:p>
          <a:p>
            <a:pPr lvl="1"/>
            <a:r>
              <a:rPr lang="en-US" b="1" i="1" dirty="0" err="1"/>
              <a:t>findElement</a:t>
            </a:r>
            <a:r>
              <a:rPr lang="en-US" b="1" i="1" dirty="0"/>
              <a:t>()</a:t>
            </a:r>
            <a:endParaRPr lang="en-US" dirty="0"/>
          </a:p>
          <a:p>
            <a:pPr lvl="2"/>
            <a:r>
              <a:rPr lang="en-US" i="1" dirty="0"/>
              <a:t>On Zero Match : throws </a:t>
            </a:r>
            <a:r>
              <a:rPr lang="en-US" i="1" dirty="0" err="1"/>
              <a:t>NoSuchElementException</a:t>
            </a:r>
            <a:endParaRPr lang="en-US" dirty="0"/>
          </a:p>
          <a:p>
            <a:pPr lvl="2"/>
            <a:r>
              <a:rPr lang="en-US" i="1" dirty="0"/>
              <a:t>On One Match : returns </a:t>
            </a:r>
            <a:r>
              <a:rPr lang="en-US" i="1" dirty="0" err="1"/>
              <a:t>WebElement</a:t>
            </a:r>
            <a:endParaRPr lang="en-US" dirty="0"/>
          </a:p>
          <a:p>
            <a:pPr lvl="2"/>
            <a:r>
              <a:rPr lang="en-US" i="1" dirty="0"/>
              <a:t>On One+ Match : returns the first appearance in DOM </a:t>
            </a:r>
            <a:endParaRPr lang="en-US" dirty="0"/>
          </a:p>
          <a:p>
            <a:pPr lvl="1"/>
            <a:r>
              <a:rPr lang="en-US" b="1" i="1" dirty="0" err="1"/>
              <a:t>findElements</a:t>
            </a:r>
            <a:r>
              <a:rPr lang="en-US" b="1" i="1" dirty="0"/>
              <a:t>()</a:t>
            </a:r>
            <a:endParaRPr lang="en-US" dirty="0"/>
          </a:p>
          <a:p>
            <a:pPr lvl="2"/>
            <a:r>
              <a:rPr lang="en-US" i="1" dirty="0"/>
              <a:t>On Zero Match : return an empty list</a:t>
            </a:r>
            <a:endParaRPr lang="en-US" dirty="0"/>
          </a:p>
          <a:p>
            <a:pPr lvl="2"/>
            <a:r>
              <a:rPr lang="en-US" i="1" dirty="0"/>
              <a:t>On One Match : returns list of one </a:t>
            </a:r>
            <a:r>
              <a:rPr lang="en-US" i="1" dirty="0" err="1"/>
              <a:t>WebElement</a:t>
            </a:r>
            <a:r>
              <a:rPr lang="en-US" i="1" dirty="0"/>
              <a:t> only</a:t>
            </a:r>
            <a:endParaRPr lang="en-US" dirty="0"/>
          </a:p>
          <a:p>
            <a:pPr lvl="2"/>
            <a:r>
              <a:rPr lang="en-US" i="1" dirty="0"/>
              <a:t>On One+ Match : returns list with all matching instance</a:t>
            </a:r>
            <a:endParaRPr lang="en-US" dirty="0"/>
          </a:p>
          <a:p>
            <a:endParaRPr lang="en-US" dirty="0"/>
          </a:p>
        </p:txBody>
      </p:sp>
    </p:spTree>
    <p:extLst>
      <p:ext uri="{BB962C8B-B14F-4D97-AF65-F5344CB8AC3E}">
        <p14:creationId xmlns:p14="http://schemas.microsoft.com/office/powerpoint/2010/main" val="198530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Locating Element using By Strategy</a:t>
            </a:r>
          </a:p>
        </p:txBody>
      </p:sp>
      <p:sp>
        <p:nvSpPr>
          <p:cNvPr id="3" name="Text Placeholder 2"/>
          <p:cNvSpPr>
            <a:spLocks noGrp="1"/>
          </p:cNvSpPr>
          <p:nvPr>
            <p:ph type="body" sz="quarter" idx="11"/>
          </p:nvPr>
        </p:nvSpPr>
        <p:spPr/>
        <p:txBody>
          <a:bodyPr/>
          <a:lstStyle/>
          <a:p>
            <a:r>
              <a:rPr lang="en-US" dirty="0"/>
              <a:t>Locating elements in WebDriver is done by using the </a:t>
            </a:r>
            <a:r>
              <a:rPr lang="en-US" i="1" dirty="0" err="1"/>
              <a:t>findElement</a:t>
            </a:r>
            <a:r>
              <a:rPr lang="en-US" i="1" dirty="0"/>
              <a:t>(</a:t>
            </a:r>
            <a:r>
              <a:rPr lang="en-US" i="1" dirty="0" err="1"/>
              <a:t>By.locator</a:t>
            </a:r>
            <a:r>
              <a:rPr lang="en-US" i="1" dirty="0"/>
              <a:t>())</a:t>
            </a:r>
            <a:r>
              <a:rPr lang="en-US" dirty="0"/>
              <a:t> method. The </a:t>
            </a:r>
            <a:r>
              <a:rPr lang="en-US" i="1" dirty="0" err="1"/>
              <a:t>findElement</a:t>
            </a:r>
            <a:r>
              <a:rPr lang="en-US" dirty="0"/>
              <a:t> methods take a locator or query object called ‘</a:t>
            </a:r>
            <a:r>
              <a:rPr lang="en-US" i="1" dirty="0"/>
              <a:t>By</a:t>
            </a:r>
            <a:r>
              <a:rPr lang="en-US" i="1" dirty="0" smtClean="0"/>
              <a:t>’</a:t>
            </a:r>
            <a:r>
              <a:rPr lang="en-US" dirty="0" smtClean="0"/>
              <a:t>.</a:t>
            </a:r>
          </a:p>
          <a:p>
            <a:r>
              <a:rPr lang="en-US" dirty="0"/>
              <a:t>By ID</a:t>
            </a:r>
          </a:p>
          <a:p>
            <a:pPr lvl="1"/>
            <a:r>
              <a:rPr lang="en-US" i="1" dirty="0"/>
              <a:t>id(String id) : By</a:t>
            </a:r>
            <a:r>
              <a:rPr lang="en-US" dirty="0"/>
              <a:t> – This is the most efficient and preferred way to locate an element, as most of the times </a:t>
            </a:r>
            <a:r>
              <a:rPr lang="en-US" i="1" dirty="0"/>
              <a:t>IDs</a:t>
            </a:r>
            <a:r>
              <a:rPr lang="en-US" dirty="0"/>
              <a:t> are unique. It takes a parameter of String which is a </a:t>
            </a:r>
            <a:r>
              <a:rPr lang="en-US" i="1" dirty="0"/>
              <a:t>Value of ID attribute</a:t>
            </a:r>
            <a:r>
              <a:rPr lang="en-US" dirty="0"/>
              <a:t> and it returns a </a:t>
            </a:r>
            <a:r>
              <a:rPr lang="en-US" i="1" dirty="0"/>
              <a:t>BY object</a:t>
            </a:r>
            <a:r>
              <a:rPr lang="en-US" dirty="0"/>
              <a:t> to </a:t>
            </a:r>
            <a:r>
              <a:rPr lang="en-US" i="1" dirty="0" err="1"/>
              <a:t>findElement</a:t>
            </a:r>
            <a:r>
              <a:rPr lang="en-US" i="1" dirty="0"/>
              <a:t>()</a:t>
            </a:r>
            <a:r>
              <a:rPr lang="en-US" dirty="0"/>
              <a:t> method.</a:t>
            </a:r>
          </a:p>
          <a:p>
            <a:pPr lvl="1"/>
            <a:r>
              <a:rPr lang="en-US" i="1" dirty="0"/>
              <a:t>Command</a:t>
            </a:r>
            <a:r>
              <a:rPr lang="en-US" dirty="0"/>
              <a:t> – </a:t>
            </a:r>
            <a:r>
              <a:rPr lang="en-US" i="1" dirty="0" err="1"/>
              <a:t>driver.findElement</a:t>
            </a:r>
            <a:r>
              <a:rPr lang="en-US" i="1" dirty="0"/>
              <a:t>(By.id(“Element ID”));</a:t>
            </a:r>
            <a:endParaRPr lang="en-US" dirty="0"/>
          </a:p>
          <a:p>
            <a:pPr lvl="1"/>
            <a:r>
              <a:rPr lang="en-US" dirty="0"/>
              <a:t>With this strategy, If no element has a matching id attribute, a </a:t>
            </a:r>
            <a:r>
              <a:rPr lang="en-US" i="1" dirty="0" err="1"/>
              <a:t>NoSuchElementException</a:t>
            </a:r>
            <a:r>
              <a:rPr lang="en-US" dirty="0"/>
              <a:t> will be raised</a:t>
            </a:r>
            <a:r>
              <a:rPr lang="en-US" dirty="0" smtClean="0"/>
              <a:t>.</a:t>
            </a:r>
          </a:p>
          <a:p>
            <a:pPr lvl="1"/>
            <a:r>
              <a:rPr lang="en-US" dirty="0" smtClean="0"/>
              <a:t>Example: </a:t>
            </a:r>
            <a:r>
              <a:rPr lang="en-US" dirty="0" err="1" smtClean="0"/>
              <a:t>WebElement</a:t>
            </a:r>
            <a:r>
              <a:rPr lang="en-US" dirty="0" smtClean="0"/>
              <a:t> element=</a:t>
            </a:r>
            <a:r>
              <a:rPr lang="en-US" dirty="0" err="1" smtClean="0"/>
              <a:t>driver.findElement</a:t>
            </a:r>
            <a:r>
              <a:rPr lang="en-US" dirty="0" smtClean="0"/>
              <a:t>(By.id(“</a:t>
            </a:r>
            <a:r>
              <a:rPr lang="en-US" dirty="0" err="1" smtClean="0"/>
              <a:t>uid</a:t>
            </a:r>
            <a:r>
              <a:rPr lang="en-US" dirty="0" smtClean="0"/>
              <a:t>”))</a:t>
            </a:r>
          </a:p>
          <a:p>
            <a:pPr lvl="1"/>
            <a:endParaRPr lang="en-US" dirty="0" smtClean="0"/>
          </a:p>
          <a:p>
            <a:r>
              <a:rPr lang="en-US" dirty="0"/>
              <a:t>By Name</a:t>
            </a:r>
          </a:p>
          <a:p>
            <a:pPr lvl="1"/>
            <a:r>
              <a:rPr lang="en-US" i="1" dirty="0"/>
              <a:t>name(String name) : By</a:t>
            </a:r>
            <a:r>
              <a:rPr lang="en-US" dirty="0"/>
              <a:t> – This is also an efficient way to locate an element but again the problem is same as with ID that UI developer make it having non-unique names on a page or auto-generating the names. It takes a parameter of String which is a </a:t>
            </a:r>
            <a:r>
              <a:rPr lang="en-US" i="1" dirty="0"/>
              <a:t>Value of NAME attribute</a:t>
            </a:r>
            <a:r>
              <a:rPr lang="en-US" dirty="0"/>
              <a:t> and it returns a </a:t>
            </a:r>
            <a:r>
              <a:rPr lang="en-US" i="1" dirty="0"/>
              <a:t>BY object</a:t>
            </a:r>
            <a:r>
              <a:rPr lang="en-US" dirty="0"/>
              <a:t> to </a:t>
            </a:r>
            <a:r>
              <a:rPr lang="en-US" i="1" dirty="0" err="1"/>
              <a:t>findElement</a:t>
            </a:r>
            <a:r>
              <a:rPr lang="en-US" i="1" dirty="0"/>
              <a:t>()</a:t>
            </a:r>
            <a:r>
              <a:rPr lang="en-US" dirty="0"/>
              <a:t> method.</a:t>
            </a:r>
          </a:p>
          <a:p>
            <a:pPr lvl="1"/>
            <a:r>
              <a:rPr lang="en-US" i="1" dirty="0"/>
              <a:t>Command</a:t>
            </a:r>
            <a:r>
              <a:rPr lang="en-US" dirty="0"/>
              <a:t> – </a:t>
            </a:r>
            <a:r>
              <a:rPr lang="en-US" i="1" dirty="0" err="1"/>
              <a:t>driver.findElement</a:t>
            </a:r>
            <a:r>
              <a:rPr lang="en-US" i="1" dirty="0"/>
              <a:t>(By.name(“Element NAME”));</a:t>
            </a:r>
            <a:endParaRPr lang="en-US" dirty="0"/>
          </a:p>
          <a:p>
            <a:pPr lvl="1"/>
            <a:r>
              <a:rPr lang="en-US" dirty="0"/>
              <a:t>With this strategy, the first element with the name attribute value matching the location will be returned. If no element has a matching name attribute, a </a:t>
            </a:r>
            <a:r>
              <a:rPr lang="en-US" i="1" dirty="0" err="1"/>
              <a:t>NoSuchElementException</a:t>
            </a:r>
            <a:r>
              <a:rPr lang="en-US" i="1" dirty="0"/>
              <a:t> </a:t>
            </a:r>
            <a:r>
              <a:rPr lang="en-US" dirty="0"/>
              <a:t>will be raised</a:t>
            </a:r>
            <a:r>
              <a:rPr lang="en-US" dirty="0" smtClean="0"/>
              <a:t>.</a:t>
            </a:r>
          </a:p>
          <a:p>
            <a:pPr lvl="1"/>
            <a:r>
              <a:rPr lang="en-US" dirty="0" err="1" smtClean="0"/>
              <a:t>Example:</a:t>
            </a:r>
            <a:r>
              <a:rPr lang="en-US" dirty="0" err="1"/>
              <a:t>WebElement</a:t>
            </a:r>
            <a:r>
              <a:rPr lang="en-US" dirty="0"/>
              <a:t> </a:t>
            </a:r>
            <a:r>
              <a:rPr lang="en-US" dirty="0" smtClean="0"/>
              <a:t>element=</a:t>
            </a:r>
            <a:r>
              <a:rPr lang="en-US" dirty="0" err="1" smtClean="0"/>
              <a:t>driver.findElement</a:t>
            </a:r>
            <a:r>
              <a:rPr lang="en-US" dirty="0" smtClean="0"/>
              <a:t>(By.name(“</a:t>
            </a:r>
            <a:r>
              <a:rPr lang="en-US" dirty="0" err="1" smtClean="0"/>
              <a:t>txtUname</a:t>
            </a:r>
            <a:r>
              <a:rPr lang="en-US" dirty="0" smtClean="0"/>
              <a:t>”))</a:t>
            </a:r>
            <a:endParaRPr lang="en-US" dirty="0"/>
          </a:p>
          <a:p>
            <a:pPr lvl="1"/>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461779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272585" y="1752600"/>
          <a:ext cx="4708566" cy="1219200"/>
        </p:xfrm>
        <a:graphic>
          <a:graphicData uri="http://schemas.openxmlformats.org/drawingml/2006/table">
            <a:tbl>
              <a:tblPr firstRow="1" bandRow="1">
                <a:tableStyleId>{5C22544A-7EE6-4342-B048-85BDC9FD1C3A}</a:tableStyleId>
              </a:tblPr>
              <a:tblGrid>
                <a:gridCol w="1569522">
                  <a:extLst>
                    <a:ext uri="{9D8B030D-6E8A-4147-A177-3AD203B41FA5}">
                      <a16:colId xmlns:a16="http://schemas.microsoft.com/office/drawing/2014/main" val="1911844891"/>
                    </a:ext>
                  </a:extLst>
                </a:gridCol>
                <a:gridCol w="1569522">
                  <a:extLst>
                    <a:ext uri="{9D8B030D-6E8A-4147-A177-3AD203B41FA5}">
                      <a16:colId xmlns:a16="http://schemas.microsoft.com/office/drawing/2014/main" val="1575950742"/>
                    </a:ext>
                  </a:extLst>
                </a:gridCol>
                <a:gridCol w="1569522">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51435" marR="51435" marT="25718" marB="25718" anchor="ctr"/>
                </a:tc>
                <a:tc>
                  <a:txBody>
                    <a:bodyPr/>
                    <a:lstStyle/>
                    <a:p>
                      <a:pPr algn="ctr"/>
                      <a:r>
                        <a:rPr lang="en-US" sz="1100" dirty="0" smtClean="0"/>
                        <a:t>07-Mar-2019</a:t>
                      </a:r>
                      <a:endParaRPr lang="en-US" sz="1100" dirty="0"/>
                    </a:p>
                  </a:txBody>
                  <a:tcPr marL="51435" marR="51435" marT="25718" marB="25718"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51435" marR="51435" marT="25718" marB="2571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51435" marR="51435" marT="25718" marB="25718"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51435" marR="51435" marT="25718" marB="2571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51435" marR="51435" marT="25718" marB="25718"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672632" y="3276600"/>
          <a:ext cx="7908472" cy="1354079"/>
        </p:xfrm>
        <a:graphic>
          <a:graphicData uri="http://schemas.openxmlformats.org/drawingml/2006/table">
            <a:tbl>
              <a:tblPr firstRow="1" bandRow="1">
                <a:tableStyleId>{5C22544A-7EE6-4342-B048-85BDC9FD1C3A}</a:tableStyleId>
              </a:tblPr>
              <a:tblGrid>
                <a:gridCol w="1151719">
                  <a:extLst>
                    <a:ext uri="{9D8B030D-6E8A-4147-A177-3AD203B41FA5}">
                      <a16:colId xmlns:a16="http://schemas.microsoft.com/office/drawing/2014/main" val="980557498"/>
                    </a:ext>
                  </a:extLst>
                </a:gridCol>
                <a:gridCol w="1528449">
                  <a:extLst>
                    <a:ext uri="{9D8B030D-6E8A-4147-A177-3AD203B41FA5}">
                      <a16:colId xmlns:a16="http://schemas.microsoft.com/office/drawing/2014/main" val="214367020"/>
                    </a:ext>
                  </a:extLst>
                </a:gridCol>
                <a:gridCol w="1752600">
                  <a:extLst>
                    <a:ext uri="{9D8B030D-6E8A-4147-A177-3AD203B41FA5}">
                      <a16:colId xmlns:a16="http://schemas.microsoft.com/office/drawing/2014/main" val="2479592523"/>
                    </a:ext>
                  </a:extLst>
                </a:gridCol>
                <a:gridCol w="3475704">
                  <a:extLst>
                    <a:ext uri="{9D8B030D-6E8A-4147-A177-3AD203B41FA5}">
                      <a16:colId xmlns:a16="http://schemas.microsoft.com/office/drawing/2014/main" val="1814150058"/>
                    </a:ext>
                  </a:extLst>
                </a:gridCol>
              </a:tblGrid>
              <a:tr h="384410">
                <a:tc>
                  <a:txBody>
                    <a:bodyPr/>
                    <a:lstStyle/>
                    <a:p>
                      <a:pPr algn="ctr"/>
                      <a:r>
                        <a:rPr lang="en-US" sz="1100" dirty="0" smtClean="0">
                          <a:latin typeface="+mj-lt"/>
                        </a:rPr>
                        <a:t>Version No.</a:t>
                      </a:r>
                      <a:endParaRPr lang="en-US" sz="1100" dirty="0">
                        <a:latin typeface="+mj-lt"/>
                      </a:endParaRPr>
                    </a:p>
                  </a:txBody>
                  <a:tcPr marL="51435" marR="51435" marT="25718" marB="25718" anchor="ctr"/>
                </a:tc>
                <a:tc>
                  <a:txBody>
                    <a:bodyPr/>
                    <a:lstStyle/>
                    <a:p>
                      <a:pPr algn="ctr"/>
                      <a:r>
                        <a:rPr lang="en-US" sz="1100" dirty="0" smtClean="0">
                          <a:latin typeface="+mj-lt"/>
                        </a:rPr>
                        <a:t>Date</a:t>
                      </a:r>
                      <a:endParaRPr lang="en-US" sz="1100" dirty="0">
                        <a:latin typeface="+mj-lt"/>
                      </a:endParaRPr>
                    </a:p>
                  </a:txBody>
                  <a:tcPr marL="51435" marR="51435" marT="25718" marB="25718" anchor="ctr"/>
                </a:tc>
                <a:tc>
                  <a:txBody>
                    <a:bodyPr/>
                    <a:lstStyle/>
                    <a:p>
                      <a:pPr algn="ctr"/>
                      <a:r>
                        <a:rPr lang="en-US" sz="1100" dirty="0" smtClean="0">
                          <a:latin typeface="+mj-lt"/>
                        </a:rPr>
                        <a:t>Section Affected</a:t>
                      </a:r>
                      <a:endParaRPr lang="en-US" sz="1100" dirty="0">
                        <a:latin typeface="+mj-lt"/>
                      </a:endParaRPr>
                    </a:p>
                  </a:txBody>
                  <a:tcPr marL="51435" marR="51435" marT="25718" marB="25718" anchor="ctr"/>
                </a:tc>
                <a:tc>
                  <a:txBody>
                    <a:bodyPr/>
                    <a:lstStyle/>
                    <a:p>
                      <a:pPr algn="ctr"/>
                      <a:r>
                        <a:rPr lang="en-US" sz="1100" dirty="0" smtClean="0">
                          <a:latin typeface="+mj-lt"/>
                        </a:rPr>
                        <a:t>Highlight of Changes</a:t>
                      </a:r>
                      <a:endParaRPr lang="en-US" sz="1100" dirty="0">
                        <a:latin typeface="+mj-lt"/>
                      </a:endParaRPr>
                    </a:p>
                  </a:txBody>
                  <a:tcPr marL="51435" marR="51435" marT="25718" marB="25718" anchor="ctr"/>
                </a:tc>
                <a:extLst>
                  <a:ext uri="{0D108BD9-81ED-4DB2-BD59-A6C34878D82A}">
                    <a16:rowId xmlns:a16="http://schemas.microsoft.com/office/drawing/2014/main" val="1553383291"/>
                  </a:ext>
                </a:extLst>
              </a:tr>
              <a:tr h="231228">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rPr>
                        <a:t>1.0.0</a:t>
                      </a: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j-lt"/>
                          <a:ea typeface="Times New Roman"/>
                        </a:rPr>
                        <a:t>All</a:t>
                      </a: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j-lt"/>
                        </a:rPr>
                        <a:t>Original</a:t>
                      </a:r>
                      <a:r>
                        <a:rPr lang="en-US" sz="1100" b="0" baseline="0" dirty="0" smtClean="0">
                          <a:effectLst/>
                          <a:latin typeface="+mj-lt"/>
                        </a:rPr>
                        <a:t> Version. </a:t>
                      </a: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94794346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endParaRPr lang="en-US" sz="1100" dirty="0" smtClean="0"/>
                    </a:p>
                  </a:txBody>
                  <a:tcPr marL="38572" marR="38572" marT="0" marB="0" anchor="ctr" horzOverflow="overflow"/>
                </a:tc>
                <a:tc>
                  <a:txBody>
                    <a:bodyPr/>
                    <a:lstStyle/>
                    <a:p>
                      <a:pPr marL="0" marR="0" algn="ctr">
                        <a:spcBef>
                          <a:spcPts val="0"/>
                        </a:spcBef>
                        <a:spcAft>
                          <a:spcPts val="0"/>
                        </a:spcAft>
                      </a:pPr>
                      <a:endParaRPr lang="en-US" sz="1100" b="0" dirty="0">
                        <a:effectLst/>
                        <a:latin typeface="+mj-lt"/>
                        <a:ea typeface="Times New Roman"/>
                      </a:endParaRPr>
                    </a:p>
                  </a:txBody>
                  <a:tcPr marL="38572" marR="38572" marT="0" marB="0" anchor="ctr"/>
                </a:tc>
                <a:tc>
                  <a:txBody>
                    <a:bodyPr/>
                    <a:lstStyle/>
                    <a:p>
                      <a:pPr marL="0" marR="0" algn="ctr">
                        <a:spcBef>
                          <a:spcPts val="0"/>
                        </a:spcBef>
                        <a:spcAft>
                          <a:spcPts val="0"/>
                        </a:spcAft>
                      </a:pPr>
                      <a:endParaRPr lang="en-US" sz="1100" b="0" dirty="0">
                        <a:effectLst/>
                        <a:latin typeface="+mj-lt"/>
                        <a:ea typeface="Times New Roman"/>
                      </a:endParaRPr>
                    </a:p>
                  </a:txBody>
                  <a:tcPr marL="38572" marR="38572" marT="0" marB="0" anchor="ctr"/>
                </a:tc>
                <a:extLst>
                  <a:ext uri="{0D108BD9-81ED-4DB2-BD59-A6C34878D82A}">
                    <a16:rowId xmlns:a16="http://schemas.microsoft.com/office/drawing/2014/main" val="2707371018"/>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46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1022377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By </a:t>
            </a:r>
            <a:r>
              <a:rPr lang="en-US" dirty="0" err="1"/>
              <a:t>ClassName</a:t>
            </a:r>
            <a:endParaRPr lang="en-US" dirty="0"/>
          </a:p>
          <a:p>
            <a:pPr lvl="1"/>
            <a:r>
              <a:rPr lang="en-US" i="1" dirty="0" err="1"/>
              <a:t>className</a:t>
            </a:r>
            <a:r>
              <a:rPr lang="en-US" i="1" dirty="0"/>
              <a:t>(String </a:t>
            </a:r>
            <a:r>
              <a:rPr lang="en-US" i="1" dirty="0" err="1"/>
              <a:t>className</a:t>
            </a:r>
            <a:r>
              <a:rPr lang="en-US" i="1" dirty="0"/>
              <a:t>) : By</a:t>
            </a:r>
            <a:r>
              <a:rPr lang="en-US" dirty="0"/>
              <a:t> – This finds elements based on the value of the </a:t>
            </a:r>
            <a:r>
              <a:rPr lang="en-US" i="1" dirty="0"/>
              <a:t>CLASS</a:t>
            </a:r>
            <a:r>
              <a:rPr lang="en-US" dirty="0"/>
              <a:t> attribute. It takes a parameter of String which is a </a:t>
            </a:r>
            <a:r>
              <a:rPr lang="en-US" i="1" dirty="0"/>
              <a:t>Value of CLASS attribute</a:t>
            </a:r>
            <a:r>
              <a:rPr lang="en-US" dirty="0"/>
              <a:t> and it returns a </a:t>
            </a:r>
            <a:r>
              <a:rPr lang="en-US" i="1" dirty="0"/>
              <a:t>BY object</a:t>
            </a:r>
            <a:r>
              <a:rPr lang="en-US" dirty="0"/>
              <a:t> to </a:t>
            </a:r>
            <a:r>
              <a:rPr lang="en-US" i="1" dirty="0" err="1"/>
              <a:t>findElement</a:t>
            </a:r>
            <a:r>
              <a:rPr lang="en-US" i="1" dirty="0"/>
              <a:t>()</a:t>
            </a:r>
            <a:r>
              <a:rPr lang="en-US" dirty="0"/>
              <a:t> method.</a:t>
            </a:r>
          </a:p>
          <a:p>
            <a:pPr lvl="1"/>
            <a:r>
              <a:rPr lang="en-US" i="1" dirty="0"/>
              <a:t>Command</a:t>
            </a:r>
            <a:r>
              <a:rPr lang="en-US" dirty="0"/>
              <a:t> – </a:t>
            </a:r>
            <a:r>
              <a:rPr lang="en-US" i="1" dirty="0" err="1"/>
              <a:t>driver.findElement</a:t>
            </a:r>
            <a:r>
              <a:rPr lang="en-US" i="1" dirty="0"/>
              <a:t>(</a:t>
            </a:r>
            <a:r>
              <a:rPr lang="en-US" i="1" dirty="0" err="1"/>
              <a:t>By.className</a:t>
            </a:r>
            <a:r>
              <a:rPr lang="en-US" i="1" dirty="0"/>
              <a:t>(“Element CLASSNAME”));</a:t>
            </a:r>
            <a:endParaRPr lang="en-US" dirty="0"/>
          </a:p>
          <a:p>
            <a:pPr lvl="1"/>
            <a:r>
              <a:rPr lang="en-US" dirty="0"/>
              <a:t>If an element has many classes then this will match against each of them</a:t>
            </a:r>
            <a:r>
              <a:rPr lang="en-US" dirty="0" smtClean="0"/>
              <a:t>.</a:t>
            </a:r>
          </a:p>
          <a:p>
            <a:pPr lvl="1"/>
            <a:r>
              <a:rPr lang="en-US" dirty="0" smtClean="0"/>
              <a:t>Example: </a:t>
            </a:r>
            <a:r>
              <a:rPr lang="en-US" dirty="0" err="1" smtClean="0"/>
              <a:t>WebElement</a:t>
            </a:r>
            <a:r>
              <a:rPr lang="en-US" dirty="0" smtClean="0"/>
              <a:t> element=</a:t>
            </a:r>
            <a:r>
              <a:rPr lang="en-US" dirty="0" err="1" smtClean="0"/>
              <a:t>driver.findElement</a:t>
            </a:r>
            <a:r>
              <a:rPr lang="en-US" dirty="0" smtClean="0"/>
              <a:t>(</a:t>
            </a:r>
            <a:r>
              <a:rPr lang="en-US" dirty="0" err="1" smtClean="0"/>
              <a:t>By.class</a:t>
            </a:r>
            <a:r>
              <a:rPr lang="en-US" dirty="0" smtClean="0"/>
              <a:t>(“button”))</a:t>
            </a:r>
            <a:endParaRPr lang="en-US" dirty="0"/>
          </a:p>
          <a:p>
            <a:pPr lvl="1"/>
            <a:endParaRPr lang="en-US" dirty="0" smtClean="0"/>
          </a:p>
          <a:p>
            <a:pPr lvl="1"/>
            <a:endParaRPr lang="en-US" dirty="0"/>
          </a:p>
          <a:p>
            <a:r>
              <a:rPr lang="en-US" dirty="0"/>
              <a:t>By </a:t>
            </a:r>
            <a:r>
              <a:rPr lang="en-US" dirty="0" err="1"/>
              <a:t>TagName</a:t>
            </a:r>
            <a:endParaRPr lang="en-US" dirty="0"/>
          </a:p>
          <a:p>
            <a:pPr lvl="1"/>
            <a:r>
              <a:rPr lang="en-US" i="1" dirty="0" err="1"/>
              <a:t>tagName</a:t>
            </a:r>
            <a:r>
              <a:rPr lang="en-US" i="1" dirty="0"/>
              <a:t>(String name) : By</a:t>
            </a:r>
            <a:r>
              <a:rPr lang="en-US" dirty="0"/>
              <a:t> – With this you can find elements by their </a:t>
            </a:r>
            <a:r>
              <a:rPr lang="en-US" i="1" dirty="0"/>
              <a:t>TAGNAMES</a:t>
            </a:r>
            <a:r>
              <a:rPr lang="en-US" dirty="0"/>
              <a:t>. It takes a parameter of String which is a </a:t>
            </a:r>
            <a:r>
              <a:rPr lang="en-US" i="1" dirty="0"/>
              <a:t>Value of TAG attribute</a:t>
            </a:r>
            <a:r>
              <a:rPr lang="en-US" dirty="0"/>
              <a:t> and it returns a </a:t>
            </a:r>
            <a:r>
              <a:rPr lang="en-US" i="1" dirty="0"/>
              <a:t>BY object</a:t>
            </a:r>
            <a:r>
              <a:rPr lang="en-US" dirty="0"/>
              <a:t> to </a:t>
            </a:r>
            <a:r>
              <a:rPr lang="en-US" i="1" dirty="0" err="1"/>
              <a:t>findElement</a:t>
            </a:r>
            <a:r>
              <a:rPr lang="en-US" i="1" dirty="0"/>
              <a:t>()</a:t>
            </a:r>
            <a:r>
              <a:rPr lang="en-US" dirty="0"/>
              <a:t> method.</a:t>
            </a:r>
          </a:p>
          <a:p>
            <a:pPr lvl="1"/>
            <a:r>
              <a:rPr lang="en-US" i="1" dirty="0"/>
              <a:t>Command</a:t>
            </a:r>
            <a:r>
              <a:rPr lang="en-US" dirty="0"/>
              <a:t> – </a:t>
            </a:r>
            <a:r>
              <a:rPr lang="en-US" i="1" dirty="0" err="1"/>
              <a:t>driver.findElement</a:t>
            </a:r>
            <a:r>
              <a:rPr lang="en-US" i="1" dirty="0"/>
              <a:t>(</a:t>
            </a:r>
            <a:r>
              <a:rPr lang="en-US" i="1" dirty="0" err="1"/>
              <a:t>By.tagName</a:t>
            </a:r>
            <a:r>
              <a:rPr lang="en-US" i="1" dirty="0"/>
              <a:t>(“Element TAGNAME”));</a:t>
            </a:r>
            <a:endParaRPr lang="en-US" dirty="0"/>
          </a:p>
          <a:p>
            <a:pPr lvl="1"/>
            <a:r>
              <a:rPr lang="en-US" dirty="0"/>
              <a:t>Locating Element By Tag Name is not too much popular because in most of cases, we will have other alternatives of element locators. But yes if there is not any alternative then you can use element’s DOM Tag Name to locate that element in </a:t>
            </a:r>
            <a:r>
              <a:rPr lang="en-US" i="1" dirty="0"/>
              <a:t>WebDriver</a:t>
            </a:r>
            <a:r>
              <a:rPr lang="en-US" dirty="0" smtClean="0"/>
              <a:t>.</a:t>
            </a:r>
          </a:p>
          <a:p>
            <a:pPr lvl="1"/>
            <a:r>
              <a:rPr lang="en-US" dirty="0" err="1"/>
              <a:t>WebElement</a:t>
            </a:r>
            <a:r>
              <a:rPr lang="en-US" dirty="0"/>
              <a:t> </a:t>
            </a:r>
            <a:r>
              <a:rPr lang="en-US" dirty="0" smtClean="0"/>
              <a:t>element=</a:t>
            </a:r>
            <a:r>
              <a:rPr lang="en-US" dirty="0" err="1" smtClean="0"/>
              <a:t>driver.findElement</a:t>
            </a:r>
            <a:r>
              <a:rPr lang="en-US" dirty="0" smtClean="0"/>
              <a:t>(</a:t>
            </a:r>
            <a:r>
              <a:rPr lang="en-US" dirty="0" err="1" smtClean="0"/>
              <a:t>By.tagName</a:t>
            </a:r>
            <a:r>
              <a:rPr lang="en-US" dirty="0" smtClean="0"/>
              <a:t>(“button”))</a:t>
            </a:r>
            <a:endParaRPr lang="en-US" dirty="0"/>
          </a:p>
          <a:p>
            <a:pPr lvl="1"/>
            <a:endParaRPr lang="en-US" dirty="0"/>
          </a:p>
          <a:p>
            <a:endParaRPr lang="en-US" dirty="0"/>
          </a:p>
        </p:txBody>
      </p:sp>
    </p:spTree>
    <p:extLst>
      <p:ext uri="{BB962C8B-B14F-4D97-AF65-F5344CB8AC3E}">
        <p14:creationId xmlns:p14="http://schemas.microsoft.com/office/powerpoint/2010/main" val="188364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By </a:t>
            </a:r>
            <a:r>
              <a:rPr lang="en-US" dirty="0" err="1"/>
              <a:t>LinkText</a:t>
            </a:r>
            <a:r>
              <a:rPr lang="en-US" dirty="0"/>
              <a:t> &amp; </a:t>
            </a:r>
            <a:r>
              <a:rPr lang="en-US" dirty="0" err="1"/>
              <a:t>PartialLinkText</a:t>
            </a:r>
            <a:endParaRPr lang="en-US" dirty="0"/>
          </a:p>
          <a:p>
            <a:pPr lvl="1"/>
            <a:r>
              <a:rPr lang="en-US" i="1" dirty="0" err="1"/>
              <a:t>linkText</a:t>
            </a:r>
            <a:r>
              <a:rPr lang="en-US" i="1" dirty="0"/>
              <a:t>(String </a:t>
            </a:r>
            <a:r>
              <a:rPr lang="en-US" i="1" dirty="0" err="1"/>
              <a:t>linkText</a:t>
            </a:r>
            <a:r>
              <a:rPr lang="en-US" i="1" dirty="0"/>
              <a:t>) : By</a:t>
            </a:r>
            <a:r>
              <a:rPr lang="en-US" dirty="0"/>
              <a:t> – With this you can find elements of </a:t>
            </a:r>
            <a:r>
              <a:rPr lang="en-US" i="1" dirty="0"/>
              <a:t>“a” tags(Link)</a:t>
            </a:r>
            <a:r>
              <a:rPr lang="en-US" dirty="0"/>
              <a:t> with the link names. Use this when you know link text used within an anchor tag. It takes a parameter of String which is a </a:t>
            </a:r>
            <a:r>
              <a:rPr lang="en-US" i="1" dirty="0"/>
              <a:t>Value of LINKTEXT attribute</a:t>
            </a:r>
            <a:r>
              <a:rPr lang="en-US" dirty="0"/>
              <a:t> and it returns a </a:t>
            </a:r>
            <a:r>
              <a:rPr lang="en-US" i="1" dirty="0"/>
              <a:t>BY object</a:t>
            </a:r>
            <a:r>
              <a:rPr lang="en-US" dirty="0"/>
              <a:t> to </a:t>
            </a:r>
            <a:r>
              <a:rPr lang="en-US" i="1" dirty="0" err="1"/>
              <a:t>findElement</a:t>
            </a:r>
            <a:r>
              <a:rPr lang="en-US" i="1" dirty="0"/>
              <a:t>()</a:t>
            </a:r>
            <a:r>
              <a:rPr lang="en-US" dirty="0"/>
              <a:t> method.</a:t>
            </a:r>
          </a:p>
          <a:p>
            <a:pPr lvl="1"/>
            <a:r>
              <a:rPr lang="en-US" i="1" dirty="0" err="1"/>
              <a:t>partialLinkText</a:t>
            </a:r>
            <a:r>
              <a:rPr lang="en-US" i="1" dirty="0"/>
              <a:t>(String </a:t>
            </a:r>
            <a:r>
              <a:rPr lang="en-US" i="1" dirty="0" err="1"/>
              <a:t>linkText</a:t>
            </a:r>
            <a:r>
              <a:rPr lang="en-US" i="1" dirty="0"/>
              <a:t>) : By</a:t>
            </a:r>
            <a:r>
              <a:rPr lang="en-US" dirty="0"/>
              <a:t> – With this you can find elements of </a:t>
            </a:r>
            <a:r>
              <a:rPr lang="en-US" i="1" dirty="0"/>
              <a:t>“a” tags(Link)</a:t>
            </a:r>
            <a:r>
              <a:rPr lang="en-US" dirty="0"/>
              <a:t> with the partial link names.</a:t>
            </a:r>
          </a:p>
          <a:p>
            <a:pPr lvl="1"/>
            <a:r>
              <a:rPr lang="en-US" i="1" dirty="0"/>
              <a:t>Command</a:t>
            </a:r>
            <a:r>
              <a:rPr lang="en-US" dirty="0"/>
              <a:t> – </a:t>
            </a:r>
            <a:r>
              <a:rPr lang="en-US" i="1" dirty="0" err="1"/>
              <a:t>driver.findElement</a:t>
            </a:r>
            <a:r>
              <a:rPr lang="en-US" i="1" dirty="0"/>
              <a:t>(</a:t>
            </a:r>
            <a:r>
              <a:rPr lang="en-US" i="1" dirty="0" err="1"/>
              <a:t>By.linkText</a:t>
            </a:r>
            <a:r>
              <a:rPr lang="en-US" i="1" dirty="0"/>
              <a:t>(“Element LINKTEXT”));</a:t>
            </a:r>
            <a:endParaRPr lang="en-US" dirty="0"/>
          </a:p>
          <a:p>
            <a:pPr lvl="1"/>
            <a:r>
              <a:rPr lang="en-US" i="1" dirty="0"/>
              <a:t>Command</a:t>
            </a:r>
            <a:r>
              <a:rPr lang="en-US" dirty="0"/>
              <a:t> – </a:t>
            </a:r>
            <a:r>
              <a:rPr lang="en-US" i="1" dirty="0" err="1"/>
              <a:t>driver.findElement</a:t>
            </a:r>
            <a:r>
              <a:rPr lang="en-US" i="1" dirty="0"/>
              <a:t>(</a:t>
            </a:r>
            <a:r>
              <a:rPr lang="en-US" i="1" dirty="0" err="1"/>
              <a:t>By.partialLinkText</a:t>
            </a:r>
            <a:r>
              <a:rPr lang="en-US" i="1" dirty="0"/>
              <a:t>(“Element LINKTEXT”));</a:t>
            </a:r>
            <a:endParaRPr lang="en-US" dirty="0"/>
          </a:p>
          <a:p>
            <a:pPr lvl="1"/>
            <a:r>
              <a:rPr lang="en-US" dirty="0"/>
              <a:t>If your targeted element is link text then you can use by link text element locator to locate that element. Partial Link Text is also same as Link text, but in this we can locate element by partial link text too. In that case we need to use </a:t>
            </a:r>
            <a:r>
              <a:rPr lang="en-US" i="1" dirty="0" err="1"/>
              <a:t>By.partialLinkText</a:t>
            </a:r>
            <a:r>
              <a:rPr lang="en-US" dirty="0"/>
              <a:t> at place of </a:t>
            </a:r>
            <a:r>
              <a:rPr lang="en-US" i="1" dirty="0" err="1"/>
              <a:t>By.linkText</a:t>
            </a:r>
            <a:r>
              <a:rPr lang="en-US" i="1" dirty="0" smtClean="0"/>
              <a:t>.</a:t>
            </a:r>
          </a:p>
          <a:p>
            <a:pPr lvl="1"/>
            <a:r>
              <a:rPr lang="en-US" dirty="0" smtClean="0"/>
              <a:t>Example: </a:t>
            </a:r>
          </a:p>
          <a:p>
            <a:pPr lvl="2"/>
            <a:r>
              <a:rPr lang="en-US" dirty="0" err="1" smtClean="0"/>
              <a:t>WebElement</a:t>
            </a:r>
            <a:r>
              <a:rPr lang="en-US" dirty="0" smtClean="0"/>
              <a:t> element=</a:t>
            </a:r>
            <a:r>
              <a:rPr lang="en-US" dirty="0" err="1" smtClean="0"/>
              <a:t>driver.findElement</a:t>
            </a:r>
            <a:r>
              <a:rPr lang="en-US" dirty="0" smtClean="0"/>
              <a:t>(</a:t>
            </a:r>
            <a:r>
              <a:rPr lang="en-US" dirty="0" err="1" smtClean="0"/>
              <a:t>By.linkText</a:t>
            </a:r>
            <a:r>
              <a:rPr lang="en-US" dirty="0" smtClean="0"/>
              <a:t>(“Loan Calculator”))</a:t>
            </a:r>
          </a:p>
          <a:p>
            <a:pPr lvl="2"/>
            <a:r>
              <a:rPr lang="en-US" dirty="0" err="1" smtClean="0"/>
              <a:t>WebElement</a:t>
            </a:r>
            <a:r>
              <a:rPr lang="en-US" dirty="0" smtClean="0"/>
              <a:t> element=</a:t>
            </a:r>
            <a:r>
              <a:rPr lang="en-US" dirty="0" err="1" smtClean="0"/>
              <a:t>driver.findElement</a:t>
            </a:r>
            <a:r>
              <a:rPr lang="en-US" dirty="0" smtClean="0"/>
              <a:t>(</a:t>
            </a:r>
            <a:r>
              <a:rPr lang="en-US" dirty="0" err="1" smtClean="0"/>
              <a:t>By.partiallinkText</a:t>
            </a:r>
            <a:r>
              <a:rPr lang="en-US" dirty="0" smtClean="0"/>
              <a:t>(“Loan”))</a:t>
            </a:r>
            <a:endParaRPr lang="en-US" dirty="0"/>
          </a:p>
          <a:p>
            <a:pPr lvl="1"/>
            <a:endParaRPr lang="en-US" dirty="0"/>
          </a:p>
          <a:p>
            <a:endParaRPr lang="en-US" dirty="0"/>
          </a:p>
        </p:txBody>
      </p:sp>
    </p:spTree>
    <p:extLst>
      <p:ext uri="{BB962C8B-B14F-4D97-AF65-F5344CB8AC3E}">
        <p14:creationId xmlns:p14="http://schemas.microsoft.com/office/powerpoint/2010/main" val="8435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smtClean="0"/>
              <a:t>By CSS </a:t>
            </a:r>
            <a:r>
              <a:rPr lang="en-US" b="1" dirty="0"/>
              <a:t>Selectors Locator</a:t>
            </a:r>
            <a:r>
              <a:rPr lang="en-US" b="1" dirty="0" smtClean="0"/>
              <a:t>:</a:t>
            </a:r>
          </a:p>
          <a:p>
            <a:pPr marL="827280" lvl="3" indent="0">
              <a:buNone/>
            </a:pPr>
            <a:r>
              <a:rPr lang="en-US" dirty="0"/>
              <a:t>&lt;html&gt;</a:t>
            </a:r>
          </a:p>
          <a:p>
            <a:pPr marL="827280" lvl="3" indent="0">
              <a:buNone/>
            </a:pPr>
            <a:r>
              <a:rPr lang="en-US" dirty="0"/>
              <a:t>&lt;body&gt;</a:t>
            </a:r>
          </a:p>
          <a:p>
            <a:pPr marL="827280" lvl="3" indent="0">
              <a:buNone/>
            </a:pPr>
            <a:r>
              <a:rPr lang="en-US" dirty="0"/>
              <a:t>&lt;input type=“email” id=“</a:t>
            </a:r>
            <a:r>
              <a:rPr lang="en-US" dirty="0" err="1"/>
              <a:t>idEmail</a:t>
            </a:r>
            <a:r>
              <a:rPr lang="en-US" dirty="0"/>
              <a:t>” name=“Email” class=“</a:t>
            </a:r>
            <a:r>
              <a:rPr lang="en-US" dirty="0" err="1"/>
              <a:t>emailText</a:t>
            </a:r>
            <a:r>
              <a:rPr lang="en-US" dirty="0"/>
              <a:t>” /&gt;</a:t>
            </a:r>
          </a:p>
          <a:p>
            <a:pPr marL="827280" lvl="3" indent="0">
              <a:buNone/>
            </a:pPr>
            <a:r>
              <a:rPr lang="en-US" dirty="0"/>
              <a:t>&lt;input type=“text” class=“</a:t>
            </a:r>
            <a:r>
              <a:rPr lang="en-US" dirty="0" err="1"/>
              <a:t>inputtext</a:t>
            </a:r>
            <a:r>
              <a:rPr lang="en-US" dirty="0"/>
              <a:t>” name=“</a:t>
            </a:r>
            <a:r>
              <a:rPr lang="en-US" dirty="0" err="1"/>
              <a:t>uname</a:t>
            </a:r>
            <a:r>
              <a:rPr lang="en-US" dirty="0"/>
              <a:t>”/&gt;</a:t>
            </a:r>
          </a:p>
          <a:p>
            <a:pPr marL="827280" lvl="3" indent="0">
              <a:buNone/>
            </a:pPr>
            <a:r>
              <a:rPr lang="en-US" dirty="0"/>
              <a:t>&lt;/body&gt;</a:t>
            </a:r>
          </a:p>
          <a:p>
            <a:pPr marL="827280" lvl="3" indent="0">
              <a:buNone/>
            </a:pPr>
            <a:r>
              <a:rPr lang="en-US" dirty="0"/>
              <a:t>&lt;/html&gt;</a:t>
            </a:r>
          </a:p>
          <a:p>
            <a:endParaRPr lang="en-US" b="1" dirty="0" smtClean="0"/>
          </a:p>
          <a:p>
            <a:r>
              <a:rPr lang="en-US" dirty="0"/>
              <a:t>Following are some of the mainly used formats of CSS Selectors</a:t>
            </a:r>
            <a:r>
              <a:rPr lang="en-US" dirty="0" smtClean="0"/>
              <a:t>.</a:t>
            </a:r>
          </a:p>
          <a:p>
            <a:pPr marL="827280" lvl="3" indent="0">
              <a:buNone/>
            </a:pPr>
            <a:endParaRPr lang="en-US" dirty="0"/>
          </a:p>
          <a:p>
            <a:pPr lvl="1"/>
            <a:r>
              <a:rPr lang="en-US" dirty="0"/>
              <a:t>Tag and </a:t>
            </a:r>
            <a:r>
              <a:rPr lang="en-US" dirty="0" smtClean="0"/>
              <a:t>ID</a:t>
            </a:r>
          </a:p>
          <a:p>
            <a:pPr lvl="2"/>
            <a:r>
              <a:rPr lang="en-US" b="1" dirty="0" smtClean="0"/>
              <a:t>Syntax: </a:t>
            </a:r>
            <a:r>
              <a:rPr lang="en-US" b="1" dirty="0" err="1" smtClean="0"/>
              <a:t>css</a:t>
            </a:r>
            <a:r>
              <a:rPr lang="en-US" b="1" dirty="0" smtClean="0"/>
              <a:t>=</a:t>
            </a:r>
            <a:r>
              <a:rPr lang="en-US" b="1" dirty="0" err="1" smtClean="0"/>
              <a:t>tag#id</a:t>
            </a:r>
            <a:endParaRPr lang="en-US" b="1" dirty="0" smtClean="0"/>
          </a:p>
          <a:p>
            <a:pPr lvl="2"/>
            <a:r>
              <a:rPr lang="en-US" b="1" dirty="0" err="1" smtClean="0"/>
              <a:t>Example:</a:t>
            </a:r>
            <a:r>
              <a:rPr lang="en-US" dirty="0" err="1"/>
              <a:t>driver.findElement</a:t>
            </a:r>
            <a:r>
              <a:rPr lang="en-US" dirty="0"/>
              <a:t>(</a:t>
            </a:r>
            <a:r>
              <a:rPr lang="en-US" dirty="0" err="1"/>
              <a:t>By.cssSelector</a:t>
            </a:r>
            <a:r>
              <a:rPr lang="en-US" dirty="0"/>
              <a:t>("</a:t>
            </a:r>
            <a:r>
              <a:rPr lang="en-US" dirty="0" err="1" smtClean="0"/>
              <a:t>input#idEmail</a:t>
            </a:r>
            <a:r>
              <a:rPr lang="en-US" dirty="0"/>
              <a:t>")).</a:t>
            </a:r>
            <a:r>
              <a:rPr lang="en-US" dirty="0" err="1"/>
              <a:t>sendKeys</a:t>
            </a:r>
            <a:r>
              <a:rPr lang="en-US" dirty="0" smtClean="0"/>
              <a:t>(“</a:t>
            </a:r>
            <a:r>
              <a:rPr lang="en-US" dirty="0" err="1" smtClean="0"/>
              <a:t>AtosSyntel</a:t>
            </a:r>
            <a:r>
              <a:rPr lang="en-US" dirty="0" smtClean="0"/>
              <a:t>”)); </a:t>
            </a:r>
            <a:endParaRPr lang="en-US" dirty="0"/>
          </a:p>
          <a:p>
            <a:pPr lvl="1"/>
            <a:r>
              <a:rPr lang="en-US" dirty="0"/>
              <a:t>Tag and </a:t>
            </a:r>
            <a:r>
              <a:rPr lang="en-US" dirty="0" smtClean="0"/>
              <a:t>Class</a:t>
            </a:r>
          </a:p>
          <a:p>
            <a:pPr lvl="2"/>
            <a:r>
              <a:rPr lang="en-US" dirty="0" smtClean="0"/>
              <a:t>Syntax: </a:t>
            </a:r>
            <a:r>
              <a:rPr lang="en-US" dirty="0" err="1" smtClean="0"/>
              <a:t>css</a:t>
            </a:r>
            <a:r>
              <a:rPr lang="en-US" dirty="0" smtClean="0"/>
              <a:t>=</a:t>
            </a:r>
            <a:r>
              <a:rPr lang="en-US" dirty="0" err="1" smtClean="0"/>
              <a:t>tag.class</a:t>
            </a:r>
            <a:endParaRPr lang="en-US" dirty="0" smtClean="0"/>
          </a:p>
          <a:p>
            <a:pPr lvl="2"/>
            <a:r>
              <a:rPr lang="en-US" b="1" dirty="0" err="1"/>
              <a:t>Example:</a:t>
            </a:r>
            <a:r>
              <a:rPr lang="en-US" dirty="0" err="1"/>
              <a:t>driver.findElement</a:t>
            </a:r>
            <a:r>
              <a:rPr lang="en-US" dirty="0"/>
              <a:t>(</a:t>
            </a:r>
            <a:r>
              <a:rPr lang="en-US" dirty="0" err="1"/>
              <a:t>By.cssSelector</a:t>
            </a:r>
            <a:r>
              <a:rPr lang="en-US" dirty="0"/>
              <a:t>("</a:t>
            </a:r>
            <a:r>
              <a:rPr lang="en-US" dirty="0" err="1" smtClean="0"/>
              <a:t>input.emailText</a:t>
            </a:r>
            <a:r>
              <a:rPr lang="en-US" dirty="0" smtClean="0"/>
              <a:t>")).</a:t>
            </a:r>
            <a:r>
              <a:rPr lang="en-US" dirty="0" err="1"/>
              <a:t>sendKeys</a:t>
            </a:r>
            <a:r>
              <a:rPr lang="en-US" dirty="0"/>
              <a:t>(“</a:t>
            </a:r>
            <a:r>
              <a:rPr lang="en-US" dirty="0" err="1"/>
              <a:t>AtosSyntel</a:t>
            </a:r>
            <a:r>
              <a:rPr lang="en-US" dirty="0" smtClean="0"/>
              <a:t>”)); </a:t>
            </a:r>
            <a:endParaRPr lang="en-US" dirty="0"/>
          </a:p>
          <a:p>
            <a:endParaRPr lang="en-US" b="1" dirty="0"/>
          </a:p>
          <a:p>
            <a:endParaRPr lang="en-US" dirty="0"/>
          </a:p>
        </p:txBody>
      </p:sp>
    </p:spTree>
    <p:extLst>
      <p:ext uri="{BB962C8B-B14F-4D97-AF65-F5344CB8AC3E}">
        <p14:creationId xmlns:p14="http://schemas.microsoft.com/office/powerpoint/2010/main" val="2672889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lvl="1"/>
            <a:r>
              <a:rPr lang="en-US" dirty="0"/>
              <a:t>Tag and Attribute</a:t>
            </a:r>
          </a:p>
          <a:p>
            <a:pPr lvl="2"/>
            <a:r>
              <a:rPr lang="en-US" dirty="0"/>
              <a:t>Syntax: </a:t>
            </a:r>
            <a:r>
              <a:rPr lang="en-US" dirty="0" err="1"/>
              <a:t>css</a:t>
            </a:r>
            <a:r>
              <a:rPr lang="en-US" dirty="0"/>
              <a:t>=tag[attribute=value]</a:t>
            </a:r>
          </a:p>
          <a:p>
            <a:pPr lvl="2"/>
            <a:r>
              <a:rPr lang="en-US" dirty="0"/>
              <a:t>Example: </a:t>
            </a:r>
            <a:r>
              <a:rPr lang="en-US" dirty="0" err="1"/>
              <a:t>driver.findElement</a:t>
            </a:r>
            <a:r>
              <a:rPr lang="en-US" dirty="0"/>
              <a:t>(</a:t>
            </a:r>
            <a:r>
              <a:rPr lang="en-US" dirty="0" err="1"/>
              <a:t>By.cssSelector</a:t>
            </a:r>
            <a:r>
              <a:rPr lang="en-US" dirty="0"/>
              <a:t>("input[name=Email]")).</a:t>
            </a:r>
            <a:r>
              <a:rPr lang="en-US" dirty="0" err="1"/>
              <a:t>sendKeys</a:t>
            </a:r>
            <a:r>
              <a:rPr lang="en-US" dirty="0"/>
              <a:t>(" </a:t>
            </a:r>
            <a:r>
              <a:rPr lang="en-US" dirty="0" err="1"/>
              <a:t>AtosSyntel</a:t>
            </a:r>
            <a:r>
              <a:rPr lang="en-US" dirty="0"/>
              <a:t>”));</a:t>
            </a:r>
          </a:p>
          <a:p>
            <a:pPr lvl="1"/>
            <a:r>
              <a:rPr lang="en-US" dirty="0"/>
              <a:t>Tag, Class, and </a:t>
            </a:r>
            <a:r>
              <a:rPr lang="en-US" dirty="0" smtClean="0"/>
              <a:t>Attribute</a:t>
            </a:r>
          </a:p>
          <a:p>
            <a:pPr lvl="2"/>
            <a:r>
              <a:rPr lang="en-US" dirty="0" smtClean="0"/>
              <a:t>Syntax</a:t>
            </a:r>
            <a:r>
              <a:rPr lang="en-US" dirty="0"/>
              <a:t>: </a:t>
            </a:r>
            <a:r>
              <a:rPr lang="en-US" dirty="0" err="1"/>
              <a:t>css</a:t>
            </a:r>
            <a:r>
              <a:rPr lang="en-US" dirty="0"/>
              <a:t>=</a:t>
            </a:r>
            <a:r>
              <a:rPr lang="en-US" dirty="0" err="1"/>
              <a:t>tag.class</a:t>
            </a:r>
            <a:r>
              <a:rPr lang="en-US" dirty="0"/>
              <a:t>[attribute=value]</a:t>
            </a:r>
          </a:p>
          <a:p>
            <a:pPr lvl="2"/>
            <a:r>
              <a:rPr lang="en-US" dirty="0"/>
              <a:t>Example: </a:t>
            </a:r>
            <a:r>
              <a:rPr lang="en-US" dirty="0" err="1"/>
              <a:t>driver.findElement</a:t>
            </a:r>
            <a:r>
              <a:rPr lang="en-US" dirty="0"/>
              <a:t>(</a:t>
            </a:r>
            <a:r>
              <a:rPr lang="en-US" dirty="0" err="1"/>
              <a:t>By.cssSelector</a:t>
            </a:r>
            <a:r>
              <a:rPr lang="en-US" dirty="0"/>
              <a:t>("</a:t>
            </a:r>
            <a:r>
              <a:rPr lang="en-US" dirty="0" err="1" smtClean="0"/>
              <a:t>input.inputtext</a:t>
            </a:r>
            <a:r>
              <a:rPr lang="en-US" dirty="0" smtClean="0"/>
              <a:t>[name=</a:t>
            </a:r>
            <a:r>
              <a:rPr lang="en-US" dirty="0" err="1" smtClean="0"/>
              <a:t>uname</a:t>
            </a:r>
            <a:r>
              <a:rPr lang="en-US" dirty="0" smtClean="0"/>
              <a:t>]")).</a:t>
            </a:r>
            <a:r>
              <a:rPr lang="en-US" dirty="0" err="1"/>
              <a:t>sendKeys</a:t>
            </a:r>
            <a:endParaRPr lang="en-US" dirty="0"/>
          </a:p>
          <a:p>
            <a:pPr lvl="1"/>
            <a:r>
              <a:rPr lang="en-US" dirty="0"/>
              <a:t>Sub-String Matches</a:t>
            </a:r>
          </a:p>
          <a:p>
            <a:pPr lvl="2"/>
            <a:r>
              <a:rPr lang="en-US" dirty="0"/>
              <a:t>Starts With </a:t>
            </a:r>
            <a:r>
              <a:rPr lang="en-US" dirty="0" smtClean="0"/>
              <a:t>(^)</a:t>
            </a:r>
          </a:p>
          <a:p>
            <a:pPr lvl="3"/>
            <a:r>
              <a:rPr lang="en-US" dirty="0" err="1" smtClean="0"/>
              <a:t>Syntax:</a:t>
            </a:r>
            <a:r>
              <a:rPr lang="en-US" dirty="0" err="1"/>
              <a:t>css</a:t>
            </a:r>
            <a:r>
              <a:rPr lang="en-US" dirty="0"/>
              <a:t>=&lt;HTML tag&gt;&lt;[attribute</a:t>
            </a:r>
            <a:r>
              <a:rPr lang="en-US" dirty="0" smtClean="0"/>
              <a:t>^=suffix </a:t>
            </a:r>
            <a:r>
              <a:rPr lang="en-US" dirty="0"/>
              <a:t>of the string]&gt;</a:t>
            </a:r>
            <a:endParaRPr lang="en-US" dirty="0" smtClean="0"/>
          </a:p>
          <a:p>
            <a:pPr lvl="3"/>
            <a:r>
              <a:rPr lang="en-US" dirty="0"/>
              <a:t>Example</a:t>
            </a:r>
            <a:r>
              <a:rPr lang="en-US" dirty="0" smtClean="0"/>
              <a:t>: </a:t>
            </a:r>
            <a:r>
              <a:rPr lang="en-US" dirty="0" err="1" smtClean="0"/>
              <a:t>driver.findElement</a:t>
            </a:r>
            <a:r>
              <a:rPr lang="en-US" dirty="0" smtClean="0"/>
              <a:t>(</a:t>
            </a:r>
            <a:r>
              <a:rPr lang="en-US" dirty="0" err="1" smtClean="0"/>
              <a:t>By.cssSelector</a:t>
            </a:r>
            <a:r>
              <a:rPr lang="en-US" dirty="0"/>
              <a:t>("input[id</a:t>
            </a:r>
            <a:r>
              <a:rPr lang="en-US" dirty="0" smtClean="0"/>
              <a:t>^=‘</a:t>
            </a:r>
            <a:r>
              <a:rPr lang="en-US" dirty="0" err="1" smtClean="0"/>
              <a:t>idEm</a:t>
            </a:r>
            <a:r>
              <a:rPr lang="en-US" dirty="0"/>
              <a:t>']")).</a:t>
            </a:r>
            <a:r>
              <a:rPr lang="en-US" dirty="0" err="1"/>
              <a:t>sendKeys</a:t>
            </a:r>
            <a:r>
              <a:rPr lang="en-US" dirty="0"/>
              <a:t>("hi</a:t>
            </a:r>
            <a:r>
              <a:rPr lang="en-US" dirty="0" smtClean="0"/>
              <a:t>");</a:t>
            </a:r>
            <a:endParaRPr lang="en-US" dirty="0"/>
          </a:p>
          <a:p>
            <a:pPr lvl="2"/>
            <a:r>
              <a:rPr lang="en-US" dirty="0"/>
              <a:t>Ends With </a:t>
            </a:r>
            <a:r>
              <a:rPr lang="en-US" dirty="0" smtClean="0"/>
              <a:t>(</a:t>
            </a:r>
            <a:r>
              <a:rPr lang="en-US" b="1" dirty="0" smtClean="0"/>
              <a:t>$</a:t>
            </a:r>
            <a:r>
              <a:rPr lang="en-US" dirty="0" smtClean="0"/>
              <a:t>)</a:t>
            </a:r>
          </a:p>
          <a:p>
            <a:pPr lvl="3"/>
            <a:r>
              <a:rPr lang="en-US" dirty="0" err="1"/>
              <a:t>Syntax:css</a:t>
            </a:r>
            <a:r>
              <a:rPr lang="en-US" dirty="0"/>
              <a:t>=&lt;HTML tag&gt;&lt;[</a:t>
            </a:r>
            <a:r>
              <a:rPr lang="en-US" dirty="0" smtClean="0"/>
              <a:t>attribute$=prefix </a:t>
            </a:r>
            <a:r>
              <a:rPr lang="en-US" dirty="0"/>
              <a:t>of the string]&gt;</a:t>
            </a:r>
          </a:p>
          <a:p>
            <a:pPr lvl="3"/>
            <a:r>
              <a:rPr lang="en-US" dirty="0"/>
              <a:t>Example</a:t>
            </a:r>
            <a:r>
              <a:rPr lang="en-US" dirty="0" smtClean="0"/>
              <a:t>: </a:t>
            </a:r>
            <a:r>
              <a:rPr lang="en-US" dirty="0" err="1" smtClean="0"/>
              <a:t>driver.findElement</a:t>
            </a:r>
            <a:r>
              <a:rPr lang="en-US" dirty="0" smtClean="0"/>
              <a:t>(</a:t>
            </a:r>
            <a:r>
              <a:rPr lang="en-US" dirty="0" err="1" smtClean="0"/>
              <a:t>By.cssSelector</a:t>
            </a:r>
            <a:r>
              <a:rPr lang="en-US" dirty="0"/>
              <a:t>("</a:t>
            </a:r>
            <a:r>
              <a:rPr lang="en-US" dirty="0" smtClean="0"/>
              <a:t>input[id$=‘me']")).</a:t>
            </a:r>
            <a:r>
              <a:rPr lang="en-US" dirty="0" err="1"/>
              <a:t>sendKeys</a:t>
            </a:r>
            <a:r>
              <a:rPr lang="en-US" dirty="0"/>
              <a:t>("hi");</a:t>
            </a:r>
          </a:p>
          <a:p>
            <a:pPr lvl="2"/>
            <a:r>
              <a:rPr lang="en-US" dirty="0" smtClean="0"/>
              <a:t>Contains (</a:t>
            </a:r>
            <a:r>
              <a:rPr lang="en-US" b="1" dirty="0" smtClean="0"/>
              <a:t>*</a:t>
            </a:r>
            <a:r>
              <a:rPr lang="en-US" dirty="0" smtClean="0"/>
              <a:t>)</a:t>
            </a:r>
          </a:p>
          <a:p>
            <a:pPr lvl="3"/>
            <a:r>
              <a:rPr lang="en-US" dirty="0" err="1" smtClean="0"/>
              <a:t>Syntax:css</a:t>
            </a:r>
            <a:r>
              <a:rPr lang="en-US" dirty="0"/>
              <a:t>=&lt;HTML tag&gt;&lt;[attribute*=sub string</a:t>
            </a:r>
            <a:r>
              <a:rPr lang="en-US" dirty="0" smtClean="0"/>
              <a:t>]&gt;</a:t>
            </a:r>
          </a:p>
          <a:p>
            <a:pPr lvl="3"/>
            <a:r>
              <a:rPr lang="en-US" dirty="0"/>
              <a:t>Example: </a:t>
            </a:r>
            <a:r>
              <a:rPr lang="en-US" dirty="0" err="1"/>
              <a:t>driver.findElement</a:t>
            </a:r>
            <a:r>
              <a:rPr lang="en-US" dirty="0"/>
              <a:t>(</a:t>
            </a:r>
            <a:r>
              <a:rPr lang="en-US" dirty="0" err="1"/>
              <a:t>By.cssSelector</a:t>
            </a:r>
            <a:r>
              <a:rPr lang="en-US" dirty="0"/>
              <a:t>("input[id*='id']")).</a:t>
            </a:r>
            <a:r>
              <a:rPr lang="en-US" dirty="0" err="1"/>
              <a:t>sendKeys</a:t>
            </a:r>
            <a:r>
              <a:rPr lang="en-US" dirty="0"/>
              <a:t>("hi</a:t>
            </a:r>
            <a:r>
              <a:rPr lang="en-US" dirty="0" smtClean="0"/>
              <a:t>");</a:t>
            </a:r>
          </a:p>
          <a:p>
            <a:endParaRPr lang="en-US" dirty="0"/>
          </a:p>
        </p:txBody>
      </p:sp>
    </p:spTree>
    <p:extLst>
      <p:ext uri="{BB962C8B-B14F-4D97-AF65-F5344CB8AC3E}">
        <p14:creationId xmlns:p14="http://schemas.microsoft.com/office/powerpoint/2010/main" val="603723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lvl="1"/>
            <a:r>
              <a:rPr lang="en-US" dirty="0"/>
              <a:t>Child Elements</a:t>
            </a:r>
          </a:p>
          <a:p>
            <a:pPr lvl="2"/>
            <a:r>
              <a:rPr lang="en-US" dirty="0"/>
              <a:t>Direct Child</a:t>
            </a:r>
          </a:p>
          <a:p>
            <a:pPr lvl="2"/>
            <a:r>
              <a:rPr lang="en-US" dirty="0"/>
              <a:t>Sub-child</a:t>
            </a:r>
          </a:p>
          <a:p>
            <a:pPr lvl="2"/>
            <a:r>
              <a:rPr lang="en-US" dirty="0"/>
              <a:t>nth-child</a:t>
            </a:r>
          </a:p>
          <a:p>
            <a:endParaRPr lang="en-US" dirty="0"/>
          </a:p>
        </p:txBody>
      </p:sp>
    </p:spTree>
    <p:extLst>
      <p:ext uri="{BB962C8B-B14F-4D97-AF65-F5344CB8AC3E}">
        <p14:creationId xmlns:p14="http://schemas.microsoft.com/office/powerpoint/2010/main" val="2398816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a:t>By XPath</a:t>
            </a:r>
          </a:p>
          <a:p>
            <a:r>
              <a:rPr lang="en-US" i="1" dirty="0" err="1"/>
              <a:t>xpath</a:t>
            </a:r>
            <a:r>
              <a:rPr lang="en-US" i="1" dirty="0"/>
              <a:t>(String </a:t>
            </a:r>
            <a:r>
              <a:rPr lang="en-US" i="1" dirty="0" err="1"/>
              <a:t>xpathexpression</a:t>
            </a:r>
            <a:r>
              <a:rPr lang="en-US" i="1" dirty="0"/>
              <a:t>) : By</a:t>
            </a:r>
            <a:r>
              <a:rPr lang="en-US" dirty="0"/>
              <a:t> – It is most popular and majorly used locating element technique or the easiest way to locate element in WebDriver. It takes a parameter of String which is a </a:t>
            </a:r>
            <a:r>
              <a:rPr lang="en-US" i="1" dirty="0"/>
              <a:t>XPATHEXPRESSION </a:t>
            </a:r>
            <a:r>
              <a:rPr lang="en-US" dirty="0"/>
              <a:t>and it returns a </a:t>
            </a:r>
            <a:r>
              <a:rPr lang="en-US" i="1" dirty="0"/>
              <a:t>BY object</a:t>
            </a:r>
            <a:r>
              <a:rPr lang="en-US" dirty="0"/>
              <a:t> to </a:t>
            </a:r>
            <a:r>
              <a:rPr lang="en-US" i="1" dirty="0" err="1"/>
              <a:t>findElement</a:t>
            </a:r>
            <a:r>
              <a:rPr lang="en-US" i="1" dirty="0"/>
              <a:t>()</a:t>
            </a:r>
            <a:r>
              <a:rPr lang="en-US" dirty="0"/>
              <a:t> method.</a:t>
            </a:r>
          </a:p>
          <a:p>
            <a:r>
              <a:rPr lang="en-GB" dirty="0" smtClean="0"/>
              <a:t>XPath </a:t>
            </a:r>
            <a:r>
              <a:rPr lang="en-GB" dirty="0"/>
              <a:t>is defined as XML path. It is a syntax or language for finding any element on the web page using XML path expression. XPath is used to find the location of any element on a webpage using HTML DOM </a:t>
            </a:r>
            <a:r>
              <a:rPr lang="en-GB" dirty="0" smtClean="0"/>
              <a:t>structure</a:t>
            </a:r>
          </a:p>
          <a:p>
            <a:r>
              <a:rPr lang="en-GB" dirty="0" smtClean="0"/>
              <a:t>Syntax</a:t>
            </a:r>
            <a:r>
              <a:rPr lang="en-GB" dirty="0"/>
              <a:t>: </a:t>
            </a:r>
            <a:r>
              <a:rPr lang="en-GB" dirty="0" err="1"/>
              <a:t>Xpath</a:t>
            </a:r>
            <a:r>
              <a:rPr lang="en-GB" dirty="0"/>
              <a:t>=//</a:t>
            </a:r>
            <a:r>
              <a:rPr lang="en-GB" dirty="0" err="1"/>
              <a:t>tagname</a:t>
            </a:r>
            <a:r>
              <a:rPr lang="en-GB" dirty="0"/>
              <a:t>[@attribute='value']</a:t>
            </a:r>
            <a:endParaRPr lang="en-GB" dirty="0" smtClean="0"/>
          </a:p>
          <a:p>
            <a:r>
              <a:rPr lang="en-US" i="1" dirty="0"/>
              <a:t>Command</a:t>
            </a:r>
            <a:r>
              <a:rPr lang="en-US" dirty="0"/>
              <a:t> – </a:t>
            </a:r>
            <a:r>
              <a:rPr lang="en-US" i="1" dirty="0" err="1"/>
              <a:t>driver.findElement</a:t>
            </a:r>
            <a:r>
              <a:rPr lang="en-US" i="1" dirty="0"/>
              <a:t>(</a:t>
            </a:r>
            <a:r>
              <a:rPr lang="en-US" i="1" dirty="0" err="1"/>
              <a:t>By.xpath</a:t>
            </a:r>
            <a:r>
              <a:rPr lang="en-US" i="1" dirty="0"/>
              <a:t>(“Element XPATHEXPRESSION</a:t>
            </a:r>
            <a:r>
              <a:rPr lang="en-US" i="1" dirty="0" smtClean="0"/>
              <a:t>”));</a:t>
            </a:r>
          </a:p>
          <a:p>
            <a:r>
              <a:rPr lang="en-US" dirty="0"/>
              <a:t>Types of X-path</a:t>
            </a:r>
          </a:p>
          <a:p>
            <a:pPr lvl="1"/>
            <a:r>
              <a:rPr lang="en-US" dirty="0"/>
              <a:t>There are two types of XPath: </a:t>
            </a:r>
          </a:p>
          <a:p>
            <a:pPr lvl="2"/>
            <a:r>
              <a:rPr lang="en-US" dirty="0" smtClean="0"/>
              <a:t> </a:t>
            </a:r>
            <a:r>
              <a:rPr lang="en-US" dirty="0"/>
              <a:t>Absolute XPath . </a:t>
            </a:r>
          </a:p>
          <a:p>
            <a:pPr lvl="2"/>
            <a:r>
              <a:rPr lang="en-US" dirty="0" smtClean="0"/>
              <a:t> </a:t>
            </a:r>
            <a:r>
              <a:rPr lang="en-US" dirty="0"/>
              <a:t>Relative XPath . </a:t>
            </a:r>
          </a:p>
          <a:p>
            <a:r>
              <a:rPr lang="en-US" dirty="0"/>
              <a:t>Absolute XPath : </a:t>
            </a:r>
          </a:p>
          <a:p>
            <a:pPr lvl="1"/>
            <a:r>
              <a:rPr lang="en-US" dirty="0"/>
              <a:t>It is the direct way to find the element, but the disadvantage of the absolute XPath is that if there are any changes made in the path of the element then that XPath gets failed. </a:t>
            </a:r>
          </a:p>
          <a:p>
            <a:pPr lvl="1"/>
            <a:r>
              <a:rPr lang="en-US" dirty="0"/>
              <a:t>The key characteristic of XPath is that it begins with the single forward slash(/) ,which means you can select the element from the root node. </a:t>
            </a:r>
          </a:p>
          <a:p>
            <a:endParaRPr lang="en-US" dirty="0"/>
          </a:p>
        </p:txBody>
      </p:sp>
      <p:sp>
        <p:nvSpPr>
          <p:cNvPr id="4" name="Rectangle 1"/>
          <p:cNvSpPr>
            <a:spLocks noChangeArrowheads="1"/>
          </p:cNvSpPr>
          <p:nvPr/>
        </p:nvSpPr>
        <p:spPr bwMode="auto">
          <a:xfrm>
            <a:off x="0" y="0"/>
            <a:ext cx="9144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rgbClr val="7F7F7F"/>
                </a:solidFill>
                <a:effectLst/>
                <a:latin typeface="Arial Unicode MS" panose="020B0604020202020204" pitchFamily="34" charset="-128"/>
                <a:ea typeface="Times New Roman" panose="02020603050405020304" pitchFamily="18" charset="0"/>
                <a:cs typeface="Courier New" panose="02070309020205020404" pitchFamily="49" charset="0"/>
              </a:rPr>
              <a:t>Xpath=//tagname[@attribute='value']</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rgbClr val="7F7F7F"/>
                </a:solidFill>
                <a:effectLst/>
                <a:latin typeface="Arial Unicode MS" panose="020B0604020202020204" pitchFamily="34" charset="-128"/>
                <a:ea typeface="Times New Roman" panose="02020603050405020304" pitchFamily="18" charset="0"/>
                <a:cs typeface="Courier New" panose="02070309020205020404" pitchFamily="49" charset="0"/>
              </a:rPr>
              <a:t>Xpath=//tagname[@attribute='value']</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896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lvl="1"/>
            <a:r>
              <a:rPr lang="en-US" dirty="0"/>
              <a:t>Below is the example of an absolute </a:t>
            </a:r>
            <a:r>
              <a:rPr lang="en-US" dirty="0" err="1"/>
              <a:t>xpath</a:t>
            </a:r>
            <a:r>
              <a:rPr lang="en-US" dirty="0"/>
              <a:t> expression of the element shown in the below screen. </a:t>
            </a:r>
          </a:p>
          <a:p>
            <a:pPr lvl="1"/>
            <a:r>
              <a:rPr lang="en-US" dirty="0"/>
              <a:t>Absolute </a:t>
            </a:r>
            <a:r>
              <a:rPr lang="en-US" dirty="0" err="1"/>
              <a:t>xpath</a:t>
            </a:r>
            <a:r>
              <a:rPr lang="en-US" dirty="0"/>
              <a:t>: </a:t>
            </a:r>
          </a:p>
          <a:p>
            <a:pPr marL="278640" lvl="1" indent="0">
              <a:buNone/>
            </a:pPr>
            <a:r>
              <a:rPr lang="en-US" dirty="0"/>
              <a:t> </a:t>
            </a:r>
            <a:r>
              <a:rPr lang="en-US" dirty="0" smtClean="0"/>
              <a:t>   html/body/div[1</a:t>
            </a:r>
            <a:r>
              <a:rPr lang="en-US" dirty="0"/>
              <a:t>]/section/div[1]/div/div/div/div[1]/div/div/div/div/div[3]/div[1]/div/h4[1]/</a:t>
            </a:r>
            <a:r>
              <a:rPr lang="en-US" dirty="0" smtClean="0"/>
              <a:t>b</a:t>
            </a:r>
          </a:p>
          <a:p>
            <a:pPr marL="278640" lvl="1" indent="0">
              <a:buNone/>
            </a:pPr>
            <a:endParaRPr lang="en-US" dirty="0"/>
          </a:p>
          <a:p>
            <a:r>
              <a:rPr lang="en-GB" b="1" dirty="0"/>
              <a:t>Relative </a:t>
            </a:r>
            <a:r>
              <a:rPr lang="en-GB" b="1" dirty="0" err="1"/>
              <a:t>xpath</a:t>
            </a:r>
            <a:r>
              <a:rPr lang="en-GB" b="1" dirty="0"/>
              <a:t>: </a:t>
            </a:r>
            <a:endParaRPr lang="en-US" dirty="0"/>
          </a:p>
          <a:p>
            <a:pPr lvl="1"/>
            <a:r>
              <a:rPr lang="en-GB" dirty="0"/>
              <a:t>For Relative </a:t>
            </a:r>
            <a:r>
              <a:rPr lang="en-GB" dirty="0" err="1"/>
              <a:t>Xpath</a:t>
            </a:r>
            <a:r>
              <a:rPr lang="en-GB" dirty="0"/>
              <a:t> the path starts from the middle of the HTML DOM structure. It starts with the double forward slash (//), which means it can search the element anywhere at the webpage. </a:t>
            </a:r>
            <a:endParaRPr lang="en-GB" dirty="0" smtClean="0"/>
          </a:p>
          <a:p>
            <a:pPr lvl="1"/>
            <a:r>
              <a:rPr lang="en-GB" dirty="0" err="1" smtClean="0"/>
              <a:t>Realative</a:t>
            </a:r>
            <a:r>
              <a:rPr lang="en-GB" dirty="0" smtClean="0"/>
              <a:t> </a:t>
            </a:r>
            <a:r>
              <a:rPr lang="en-GB" dirty="0" err="1" smtClean="0"/>
              <a:t>xpath</a:t>
            </a:r>
            <a:r>
              <a:rPr lang="en-GB" dirty="0" smtClean="0"/>
              <a:t>:</a:t>
            </a:r>
          </a:p>
          <a:p>
            <a:pPr marL="278640" lvl="1" indent="0">
              <a:buNone/>
            </a:pPr>
            <a:endParaRPr lang="en-GB" dirty="0"/>
          </a:p>
          <a:p>
            <a:pPr marL="278640" lvl="1" indent="0">
              <a:buNone/>
            </a:pPr>
            <a:r>
              <a:rPr lang="en-US" dirty="0"/>
              <a:t>//*[@class='featured-box']//*[text()='Testing']</a:t>
            </a:r>
          </a:p>
          <a:p>
            <a:pPr marL="278640" lvl="1" indent="0">
              <a:buNone/>
            </a:pPr>
            <a:endParaRPr lang="en-US" dirty="0"/>
          </a:p>
          <a:p>
            <a:pPr lvl="1"/>
            <a:endParaRPr lang="en-US" dirty="0" smtClean="0"/>
          </a:p>
          <a:p>
            <a:pPr marL="278640" lvl="1" indent="0">
              <a:buNone/>
            </a:pPr>
            <a:endParaRPr lang="en-US" dirty="0"/>
          </a:p>
          <a:p>
            <a:pPr lvl="1"/>
            <a:endParaRPr lang="en-US" dirty="0" smtClean="0"/>
          </a:p>
          <a:p>
            <a:pPr marL="278640" lvl="1" indent="0">
              <a:buNone/>
            </a:pPr>
            <a:endParaRPr lang="en-US" dirty="0"/>
          </a:p>
          <a:p>
            <a:pPr lvl="1"/>
            <a:endParaRPr lang="en-US" dirty="0" smtClean="0"/>
          </a:p>
          <a:p>
            <a:pPr lvl="1"/>
            <a:endParaRPr lang="en-US" dirty="0"/>
          </a:p>
          <a:p>
            <a:endParaRPr lang="en-US" dirty="0"/>
          </a:p>
        </p:txBody>
      </p:sp>
    </p:spTree>
    <p:extLst>
      <p:ext uri="{BB962C8B-B14F-4D97-AF65-F5344CB8AC3E}">
        <p14:creationId xmlns:p14="http://schemas.microsoft.com/office/powerpoint/2010/main" val="405101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dirty="0" smtClean="0"/>
              <a:t>Example</a:t>
            </a:r>
            <a:endParaRPr lang="en-IN" dirty="0"/>
          </a:p>
        </p:txBody>
      </p:sp>
      <p:sp>
        <p:nvSpPr>
          <p:cNvPr id="4099" name="Content Placeholder 2"/>
          <p:cNvSpPr>
            <a:spLocks noGrp="1"/>
          </p:cNvSpPr>
          <p:nvPr>
            <p:ph idx="1"/>
          </p:nvPr>
        </p:nvSpPr>
        <p:spPr>
          <a:xfrm>
            <a:off x="559886" y="1447800"/>
            <a:ext cx="8584113" cy="4648200"/>
          </a:xfrm>
        </p:spPr>
        <p:txBody>
          <a:bodyPr/>
          <a:lstStyle/>
          <a:p>
            <a:r>
              <a:rPr lang="en-US" dirty="0"/>
              <a:t>WebDriver driver</a:t>
            </a:r>
            <a:r>
              <a:rPr lang="en-US" dirty="0" smtClean="0"/>
              <a:t>;</a:t>
            </a:r>
          </a:p>
          <a:p>
            <a:r>
              <a:rPr lang="en-US" dirty="0" smtClean="0"/>
              <a:t>Example </a:t>
            </a:r>
            <a:endParaRPr lang="en-US" dirty="0"/>
          </a:p>
          <a:p>
            <a:pPr marL="0" indent="0">
              <a:buNone/>
            </a:pPr>
            <a:r>
              <a:rPr lang="en-US" dirty="0" err="1"/>
              <a:t>System.setProperty</a:t>
            </a:r>
            <a:r>
              <a:rPr lang="en-US" dirty="0"/>
              <a:t>("</a:t>
            </a:r>
            <a:r>
              <a:rPr lang="en-US" dirty="0" err="1"/>
              <a:t>webdriver.chrome.driver</a:t>
            </a:r>
            <a:r>
              <a:rPr lang="en-US" dirty="0"/>
              <a:t>", "D:\\Softwares\\chromedriver_win32\\chromedriver.exe");</a:t>
            </a:r>
          </a:p>
          <a:p>
            <a:pPr marL="0" indent="0">
              <a:buNone/>
            </a:pPr>
            <a:r>
              <a:rPr lang="en-US" dirty="0"/>
              <a:t>driver = new </a:t>
            </a:r>
            <a:r>
              <a:rPr lang="en-US" dirty="0" err="1"/>
              <a:t>ChromeDriver</a:t>
            </a:r>
            <a:r>
              <a:rPr lang="en-US" dirty="0"/>
              <a:t>();</a:t>
            </a:r>
          </a:p>
          <a:p>
            <a:pPr marL="0" indent="0">
              <a:buNone/>
            </a:pPr>
            <a:r>
              <a:rPr lang="en-US" dirty="0" err="1"/>
              <a:t>driver.get</a:t>
            </a:r>
            <a:r>
              <a:rPr lang="en-US" dirty="0"/>
              <a:t>(“https://webapp2.syntelinc.com/</a:t>
            </a:r>
            <a:r>
              <a:rPr lang="en-US" dirty="0" err="1"/>
              <a:t>owa</a:t>
            </a:r>
            <a:r>
              <a:rPr lang="en-US" dirty="0"/>
              <a:t>");</a:t>
            </a:r>
          </a:p>
          <a:p>
            <a:pPr marL="0" indent="0">
              <a:buNone/>
            </a:pPr>
            <a:r>
              <a:rPr lang="en-US" dirty="0" err="1"/>
              <a:t>WebElement</a:t>
            </a:r>
            <a:r>
              <a:rPr lang="en-US" dirty="0"/>
              <a:t> l=</a:t>
            </a:r>
            <a:r>
              <a:rPr lang="en-US" dirty="0" err="1"/>
              <a:t>driver.findElement</a:t>
            </a:r>
            <a:r>
              <a:rPr lang="en-US" dirty="0"/>
              <a:t>(</a:t>
            </a:r>
            <a:r>
              <a:rPr lang="en-US" dirty="0" err="1"/>
              <a:t>By.partialLinkText</a:t>
            </a:r>
            <a:r>
              <a:rPr lang="en-US" dirty="0"/>
              <a:t>("Log"));</a:t>
            </a:r>
          </a:p>
          <a:p>
            <a:pPr marL="0" indent="0">
              <a:buNone/>
            </a:pPr>
            <a:r>
              <a:rPr lang="en-US" dirty="0" err="1"/>
              <a:t>l.click</a:t>
            </a:r>
            <a:r>
              <a:rPr lang="en-US" dirty="0"/>
              <a:t>();</a:t>
            </a:r>
          </a:p>
          <a:p>
            <a:pPr marL="0" indent="0">
              <a:buNone/>
            </a:pPr>
            <a:r>
              <a:rPr lang="en-US" dirty="0" err="1"/>
              <a:t>driver.findElement</a:t>
            </a:r>
            <a:r>
              <a:rPr lang="en-US" dirty="0"/>
              <a:t>(By.name("</a:t>
            </a:r>
            <a:r>
              <a:rPr lang="en-US" dirty="0" err="1"/>
              <a:t>uname</a:t>
            </a:r>
            <a:r>
              <a:rPr lang="en-US" dirty="0"/>
              <a:t>")).</a:t>
            </a:r>
            <a:r>
              <a:rPr lang="en-US" dirty="0" err="1"/>
              <a:t>sendKeys</a:t>
            </a:r>
            <a:r>
              <a:rPr lang="en-US" dirty="0"/>
              <a:t>(“SD564789");</a:t>
            </a:r>
          </a:p>
          <a:p>
            <a:pPr marL="0" indent="0">
              <a:buNone/>
            </a:pPr>
            <a:r>
              <a:rPr lang="en-US" dirty="0" err="1"/>
              <a:t>driver.findElement</a:t>
            </a:r>
            <a:r>
              <a:rPr lang="en-US" dirty="0"/>
              <a:t>(By.name("</a:t>
            </a:r>
            <a:r>
              <a:rPr lang="en-US" dirty="0" err="1"/>
              <a:t>pwd</a:t>
            </a:r>
            <a:r>
              <a:rPr lang="en-US" dirty="0"/>
              <a:t>")).</a:t>
            </a:r>
            <a:r>
              <a:rPr lang="en-US" dirty="0" err="1"/>
              <a:t>sendKeys</a:t>
            </a:r>
            <a:r>
              <a:rPr lang="en-US" dirty="0"/>
              <a:t>("Syntel123$");</a:t>
            </a:r>
          </a:p>
          <a:p>
            <a:pPr marL="0" indent="0">
              <a:buNone/>
            </a:pPr>
            <a:r>
              <a:rPr lang="en-US" dirty="0" err="1"/>
              <a:t>driver.findElement</a:t>
            </a:r>
            <a:r>
              <a:rPr lang="en-US" dirty="0"/>
              <a:t>(By.name("</a:t>
            </a:r>
            <a:r>
              <a:rPr lang="en-US" dirty="0" err="1"/>
              <a:t>btnSbt</a:t>
            </a:r>
            <a:r>
              <a:rPr lang="en-US" dirty="0"/>
              <a:t>")).click();</a:t>
            </a:r>
          </a:p>
          <a:p>
            <a:pPr>
              <a:defRPr/>
            </a:pPr>
            <a:endParaRPr lang="en-US" b="0" dirty="0">
              <a:latin typeface="+mn-lt"/>
              <a:cs typeface="Times New Roman" pitchFamily="18" charset="0"/>
            </a:endParaRPr>
          </a:p>
        </p:txBody>
      </p:sp>
    </p:spTree>
    <p:extLst>
      <p:ext uri="{BB962C8B-B14F-4D97-AF65-F5344CB8AC3E}">
        <p14:creationId xmlns:p14="http://schemas.microsoft.com/office/powerpoint/2010/main" val="927786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Handling </a:t>
            </a:r>
            <a:r>
              <a:rPr lang="en-US" dirty="0" err="1" smtClean="0"/>
              <a:t>DateTime</a:t>
            </a:r>
            <a:r>
              <a:rPr lang="en-US" dirty="0" smtClean="0"/>
              <a:t> picker in selenium</a:t>
            </a:r>
            <a:endParaRPr lang="en-US" dirty="0"/>
          </a:p>
        </p:txBody>
      </p:sp>
      <p:sp>
        <p:nvSpPr>
          <p:cNvPr id="10" name="Text Placeholder 9"/>
          <p:cNvSpPr>
            <a:spLocks noGrp="1"/>
          </p:cNvSpPr>
          <p:nvPr>
            <p:ph type="body" sz="quarter" idx="11"/>
          </p:nvPr>
        </p:nvSpPr>
        <p:spPr>
          <a:xfrm>
            <a:off x="595636" y="1805742"/>
            <a:ext cx="8677656" cy="4537884"/>
          </a:xfrm>
        </p:spPr>
        <p:txBody>
          <a:bodyPr/>
          <a:lstStyle/>
          <a:p>
            <a:r>
              <a:rPr lang="en-US" dirty="0"/>
              <a:t>For </a:t>
            </a:r>
            <a:r>
              <a:rPr lang="en-US" dirty="0" err="1" smtClean="0"/>
              <a:t>DateTime</a:t>
            </a:r>
            <a:r>
              <a:rPr lang="en-US" dirty="0" smtClean="0"/>
              <a:t> </a:t>
            </a:r>
            <a:r>
              <a:rPr lang="en-US" dirty="0"/>
              <a:t>selection, HTML5 has a new control shown below</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If </a:t>
            </a:r>
            <a:r>
              <a:rPr lang="en-US" dirty="0"/>
              <a:t>we see the DOM of the </a:t>
            </a:r>
            <a:r>
              <a:rPr lang="en-US" dirty="0" err="1"/>
              <a:t>DateTime</a:t>
            </a:r>
            <a:r>
              <a:rPr lang="en-US" dirty="0"/>
              <a:t> Picker control, there will be only one input box for both date and time. </a:t>
            </a:r>
            <a:endParaRPr lang="en-US" dirty="0" smtClean="0"/>
          </a:p>
          <a:p>
            <a:r>
              <a:rPr lang="en-US" dirty="0"/>
              <a:t>So to handle this type of control first we will fill date without separating with delimiter, i.e. if date is 09/25/2013, then we will pass 09252013 to the input box. Once done, we will shift focus from date to time by pressing 'tab' &amp; fill time. </a:t>
            </a:r>
          </a:p>
          <a:p>
            <a:r>
              <a:rPr lang="en-US" dirty="0"/>
              <a:t>If we need to fill 02:45 PM , we will pass it a '0245PM' to the same input box. </a:t>
            </a:r>
          </a:p>
          <a:p>
            <a:pPr marL="0" indent="0">
              <a:buNone/>
            </a:pPr>
            <a:endParaRPr lang="en-US" dirty="0" smtClean="0"/>
          </a:p>
          <a:p>
            <a:endParaRPr lang="en-US" dirty="0"/>
          </a:p>
        </p:txBody>
      </p:sp>
      <p:sp>
        <p:nvSpPr>
          <p:cNvPr id="11" name="Rectangle 23"/>
          <p:cNvSpPr>
            <a:spLocks noChangeArrowheads="1"/>
          </p:cNvSpPr>
          <p:nvPr/>
        </p:nvSpPr>
        <p:spPr bwMode="auto">
          <a:xfrm>
            <a:off x="306387" y="3513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83978" tIns="587190" rIns="783978"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FFFFFF"/>
                </a:solidFill>
                <a:effectLst/>
                <a:latin typeface="Arial" panose="020B0604020202020204" pitchFamily="34" charset="0"/>
              </a:rPr>
              <a:t>selection, HTML5 has a new control shown below.</a:t>
            </a:r>
            <a:r>
              <a:rPr kumimoji="0" lang="en-US" altLang="en-US" sz="900" b="0" i="0" u="none" strike="noStrike" cap="none" normalizeH="0" baseline="0" smtClean="0">
                <a:ln>
                  <a:noFill/>
                </a:ln>
                <a:solidFill>
                  <a:srgbClr val="FFFFFF"/>
                </a:solidFill>
                <a:effectLst/>
                <a:latin typeface="Arial" panose="020B0604020202020204" pitchFamily="34" charset="0"/>
                <a:hlinkClick r:id="rId2"/>
              </a:rPr>
              <a:t> </a:t>
            </a:r>
          </a:p>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4B8E6"/>
                </a:solidFill>
                <a:effectLst/>
                <a:latin typeface="Arial" panose="020B0604020202020204" pitchFamily="34" charset="0"/>
                <a:hlinkClick r:id="rId2"/>
              </a:rPr>
              <a:t> </a:t>
            </a:r>
            <a:r>
              <a:rPr kumimoji="0" lang="en-US" altLang="en-US" sz="9900" b="0" i="0" u="none" strike="noStrike" cap="none" normalizeH="0" baseline="0" smtClean="0">
                <a:ln>
                  <a:noFill/>
                </a:ln>
                <a:solidFill>
                  <a:srgbClr val="FFFFFF"/>
                </a:solidFill>
                <a:effectLst/>
                <a:latin typeface="Arial" panose="020B0604020202020204" pitchFamily="34" charset="0"/>
              </a:rPr>
              <a:t> </a:t>
            </a:r>
            <a:endParaRPr kumimoji="0" lang="en-US" altLang="en-US" sz="1000" b="1" i="0" u="none" strike="noStrike" cap="none" normalizeH="0" baseline="0" smtClean="0">
              <a:ln>
                <a:noFill/>
              </a:ln>
              <a:solidFill>
                <a:srgbClr val="04B8E6"/>
              </a:solidFill>
              <a:effectLst/>
              <a:latin typeface="Arial" panose="020B0604020202020204" pitchFamily="34" charset="0"/>
            </a:endParaRPr>
          </a:p>
        </p:txBody>
      </p:sp>
      <p:pic>
        <p:nvPicPr>
          <p:cNvPr id="6168" name="Picture 24" descr="How to Select Date from DatePicker in Selenium Webdriv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44577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917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Example to handle </a:t>
            </a:r>
            <a:r>
              <a:rPr lang="en-US" dirty="0" err="1" smtClean="0"/>
              <a:t>CheckBox,RadioButton,Drop</a:t>
            </a:r>
            <a:r>
              <a:rPr lang="en-US" dirty="0" smtClean="0"/>
              <a:t> </a:t>
            </a:r>
            <a:r>
              <a:rPr lang="en-US" dirty="0" err="1" smtClean="0"/>
              <a:t>Down,DateTimePicker</a:t>
            </a:r>
            <a:endParaRPr lang="en-US" dirty="0" smtClean="0"/>
          </a:p>
          <a:p>
            <a:endParaRPr lang="en-US" dirty="0"/>
          </a:p>
          <a:p>
            <a:pPr marL="0" indent="0">
              <a:buNone/>
            </a:pPr>
            <a:r>
              <a:rPr lang="en-US" dirty="0"/>
              <a:t>WebDriver driver;</a:t>
            </a:r>
          </a:p>
          <a:p>
            <a:pPr marL="0" indent="0">
              <a:buNone/>
            </a:pPr>
            <a:r>
              <a:rPr lang="en-US" dirty="0" err="1"/>
              <a:t>System.</a:t>
            </a:r>
            <a:r>
              <a:rPr lang="en-US" i="1" dirty="0" err="1"/>
              <a:t>setProperty</a:t>
            </a:r>
            <a:r>
              <a:rPr lang="en-US" i="1" dirty="0"/>
              <a:t>("</a:t>
            </a:r>
            <a:r>
              <a:rPr lang="en-US" i="1" dirty="0" err="1"/>
              <a:t>webdriver.chrome.driver</a:t>
            </a:r>
            <a:r>
              <a:rPr lang="en-US" i="1" dirty="0"/>
              <a:t>", "D:\\Softwares\\chromedriver_win32\\chromedriver.exe");</a:t>
            </a:r>
          </a:p>
          <a:p>
            <a:pPr marL="0" indent="0">
              <a:buNone/>
            </a:pPr>
            <a:r>
              <a:rPr lang="en-US" dirty="0"/>
              <a:t>driver = </a:t>
            </a:r>
            <a:r>
              <a:rPr lang="en-US" b="1" dirty="0"/>
              <a:t>new </a:t>
            </a:r>
            <a:r>
              <a:rPr lang="en-US" b="1" dirty="0" err="1"/>
              <a:t>ChromeDriver</a:t>
            </a:r>
            <a:r>
              <a:rPr lang="en-US" b="1" dirty="0"/>
              <a:t>();</a:t>
            </a:r>
          </a:p>
          <a:p>
            <a:pPr marL="0" indent="0">
              <a:buNone/>
            </a:pPr>
            <a:r>
              <a:rPr lang="en-US" dirty="0" err="1"/>
              <a:t>driver.get</a:t>
            </a:r>
            <a:r>
              <a:rPr lang="en-US" dirty="0" smtClean="0"/>
              <a:t>(“http://my.Syntel.com//</a:t>
            </a:r>
            <a:r>
              <a:rPr lang="en-US" dirty="0"/>
              <a:t>Home.html</a:t>
            </a:r>
            <a:r>
              <a:rPr lang="en-US" dirty="0" smtClean="0"/>
              <a:t>");</a:t>
            </a:r>
          </a:p>
          <a:p>
            <a:pPr marL="0" indent="0">
              <a:buNone/>
            </a:pPr>
            <a:r>
              <a:rPr lang="en-US" dirty="0" smtClean="0"/>
              <a:t>//Locating a link </a:t>
            </a:r>
            <a:endParaRPr lang="en-US" dirty="0"/>
          </a:p>
          <a:p>
            <a:pPr marL="0" indent="0">
              <a:buNone/>
            </a:pPr>
            <a:r>
              <a:rPr lang="en-US" dirty="0" err="1"/>
              <a:t>WebElement</a:t>
            </a:r>
            <a:r>
              <a:rPr lang="en-US" dirty="0"/>
              <a:t> l=</a:t>
            </a:r>
            <a:r>
              <a:rPr lang="en-US" dirty="0" err="1"/>
              <a:t>driver.findElement</a:t>
            </a:r>
            <a:r>
              <a:rPr lang="en-US" dirty="0"/>
              <a:t>(</a:t>
            </a:r>
            <a:r>
              <a:rPr lang="en-US" dirty="0" err="1"/>
              <a:t>By.</a:t>
            </a:r>
            <a:r>
              <a:rPr lang="en-US" i="1" dirty="0" err="1"/>
              <a:t>partialLinkText</a:t>
            </a:r>
            <a:r>
              <a:rPr lang="en-US" i="1" dirty="0"/>
              <a:t>("</a:t>
            </a:r>
            <a:r>
              <a:rPr lang="en-US" i="1" dirty="0" err="1"/>
              <a:t>Registr</a:t>
            </a:r>
            <a:r>
              <a:rPr lang="en-US" i="1" dirty="0"/>
              <a:t>"));</a:t>
            </a:r>
          </a:p>
          <a:p>
            <a:pPr marL="0" indent="0">
              <a:buNone/>
            </a:pPr>
            <a:r>
              <a:rPr lang="en-US" dirty="0" err="1" smtClean="0"/>
              <a:t>l.click</a:t>
            </a:r>
            <a:r>
              <a:rPr lang="en-US" dirty="0"/>
              <a:t>();</a:t>
            </a:r>
          </a:p>
          <a:p>
            <a:pPr marL="0" indent="0">
              <a:buNone/>
            </a:pPr>
            <a:r>
              <a:rPr lang="en-US" dirty="0" smtClean="0"/>
              <a:t>//Code to handle textbox and password field</a:t>
            </a:r>
          </a:p>
          <a:p>
            <a:pPr marL="0" indent="0">
              <a:buNone/>
            </a:pPr>
            <a:r>
              <a:rPr lang="en-US" dirty="0" err="1" smtClean="0"/>
              <a:t>WebElement</a:t>
            </a:r>
            <a:r>
              <a:rPr lang="en-US" dirty="0" smtClean="0"/>
              <a:t> </a:t>
            </a:r>
            <a:r>
              <a:rPr lang="en-US" dirty="0"/>
              <a:t>u=</a:t>
            </a:r>
            <a:r>
              <a:rPr lang="en-US" dirty="0" err="1"/>
              <a:t>driver.findElement</a:t>
            </a:r>
            <a:r>
              <a:rPr lang="en-US" dirty="0"/>
              <a:t>(By.</a:t>
            </a:r>
            <a:r>
              <a:rPr lang="en-US" i="1" dirty="0"/>
              <a:t>name("</a:t>
            </a:r>
            <a:r>
              <a:rPr lang="en-US" i="1" dirty="0" err="1"/>
              <a:t>uname</a:t>
            </a:r>
            <a:r>
              <a:rPr lang="en-US" i="1" dirty="0"/>
              <a:t>"));</a:t>
            </a:r>
          </a:p>
          <a:p>
            <a:pPr marL="0" indent="0">
              <a:buNone/>
            </a:pPr>
            <a:r>
              <a:rPr lang="en-US" dirty="0" err="1"/>
              <a:t>u.sendKeys</a:t>
            </a:r>
            <a:r>
              <a:rPr lang="en-US" dirty="0"/>
              <a:t>("admin</a:t>
            </a:r>
            <a:r>
              <a:rPr lang="en-US" dirty="0" smtClean="0"/>
              <a:t>");</a:t>
            </a:r>
            <a:endParaRPr lang="en-US" dirty="0"/>
          </a:p>
          <a:p>
            <a:pPr marL="0" indent="0">
              <a:buNone/>
            </a:pPr>
            <a:r>
              <a:rPr lang="en-US" dirty="0" err="1"/>
              <a:t>WebElement</a:t>
            </a:r>
            <a:r>
              <a:rPr lang="en-US" dirty="0"/>
              <a:t> p=</a:t>
            </a:r>
            <a:r>
              <a:rPr lang="en-US" dirty="0" err="1"/>
              <a:t>driver.findElement</a:t>
            </a:r>
            <a:r>
              <a:rPr lang="en-US" dirty="0"/>
              <a:t>(By.</a:t>
            </a:r>
            <a:r>
              <a:rPr lang="en-US" i="1" dirty="0"/>
              <a:t>name("</a:t>
            </a:r>
            <a:r>
              <a:rPr lang="en-US" i="1" dirty="0" err="1"/>
              <a:t>pwd</a:t>
            </a:r>
            <a:r>
              <a:rPr lang="en-US" i="1" dirty="0"/>
              <a:t>"));</a:t>
            </a:r>
          </a:p>
          <a:p>
            <a:pPr marL="0" indent="0">
              <a:buNone/>
            </a:pPr>
            <a:r>
              <a:rPr lang="en-US" dirty="0" err="1"/>
              <a:t>p.sendKeys</a:t>
            </a:r>
            <a:r>
              <a:rPr lang="en-US" dirty="0"/>
              <a:t>("Syntel123$");</a:t>
            </a:r>
          </a:p>
          <a:p>
            <a:pPr marL="0" indent="0">
              <a:buNone/>
            </a:pPr>
            <a:endParaRPr lang="en-US" dirty="0"/>
          </a:p>
        </p:txBody>
      </p:sp>
    </p:spTree>
    <p:extLst>
      <p:ext uri="{BB962C8B-B14F-4D97-AF65-F5344CB8AC3E}">
        <p14:creationId xmlns:p14="http://schemas.microsoft.com/office/powerpoint/2010/main" val="40341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2571182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0" indent="0">
              <a:buNone/>
            </a:pPr>
            <a:r>
              <a:rPr lang="en-US" dirty="0" smtClean="0"/>
              <a:t>//Code to handle radio button and check Boxes</a:t>
            </a:r>
          </a:p>
          <a:p>
            <a:pPr marL="0" indent="0">
              <a:buNone/>
            </a:pPr>
            <a:r>
              <a:rPr lang="en-US" dirty="0" err="1" smtClean="0"/>
              <a:t>WebElement</a:t>
            </a:r>
            <a:r>
              <a:rPr lang="en-US" dirty="0" smtClean="0"/>
              <a:t> </a:t>
            </a:r>
            <a:r>
              <a:rPr lang="en-US" dirty="0"/>
              <a:t>c=</a:t>
            </a:r>
            <a:r>
              <a:rPr lang="en-US" dirty="0" err="1"/>
              <a:t>driver.findElement</a:t>
            </a:r>
            <a:r>
              <a:rPr lang="en-US" dirty="0"/>
              <a:t>(By.</a:t>
            </a:r>
            <a:r>
              <a:rPr lang="en-US" i="1" dirty="0"/>
              <a:t>id("col-3"));</a:t>
            </a:r>
          </a:p>
          <a:p>
            <a:pPr marL="0" indent="0">
              <a:buNone/>
            </a:pPr>
            <a:r>
              <a:rPr lang="en-US" dirty="0" err="1"/>
              <a:t>c.click</a:t>
            </a:r>
            <a:r>
              <a:rPr lang="en-US" dirty="0"/>
              <a:t>();</a:t>
            </a:r>
          </a:p>
          <a:p>
            <a:pPr marL="0" indent="0">
              <a:buNone/>
            </a:pPr>
            <a:r>
              <a:rPr lang="en-US" dirty="0" err="1"/>
              <a:t>System.</a:t>
            </a:r>
            <a:r>
              <a:rPr lang="en-US" b="1" i="1" dirty="0" err="1"/>
              <a:t>out.println</a:t>
            </a:r>
            <a:r>
              <a:rPr lang="en-US" b="1" i="1" dirty="0"/>
              <a:t>(</a:t>
            </a:r>
            <a:r>
              <a:rPr lang="en-US" b="1" i="1" dirty="0" err="1"/>
              <a:t>c.isSelected</a:t>
            </a:r>
            <a:r>
              <a:rPr lang="en-US" b="1" i="1" dirty="0"/>
              <a:t>());</a:t>
            </a:r>
          </a:p>
          <a:p>
            <a:pPr marL="0" indent="0">
              <a:buNone/>
            </a:pPr>
            <a:r>
              <a:rPr lang="en-US" dirty="0"/>
              <a:t>String txt=</a:t>
            </a:r>
            <a:r>
              <a:rPr lang="en-US" dirty="0" err="1"/>
              <a:t>driver.findElement</a:t>
            </a:r>
            <a:r>
              <a:rPr lang="en-US" dirty="0"/>
              <a:t>(By.</a:t>
            </a:r>
            <a:r>
              <a:rPr lang="en-US" i="1" dirty="0"/>
              <a:t>id("col-3")).</a:t>
            </a:r>
            <a:r>
              <a:rPr lang="en-US" i="1" dirty="0" err="1"/>
              <a:t>getText</a:t>
            </a:r>
            <a:r>
              <a:rPr lang="en-US" i="1" dirty="0"/>
              <a:t>();</a:t>
            </a:r>
          </a:p>
          <a:p>
            <a:pPr marL="0" indent="0">
              <a:buNone/>
            </a:pPr>
            <a:r>
              <a:rPr lang="en-US" dirty="0" err="1"/>
              <a:t>System.</a:t>
            </a:r>
            <a:r>
              <a:rPr lang="en-US" b="1" i="1" dirty="0" err="1"/>
              <a:t>out.println</a:t>
            </a:r>
            <a:r>
              <a:rPr lang="en-US" b="1" i="1" dirty="0"/>
              <a:t>("</a:t>
            </a:r>
            <a:r>
              <a:rPr lang="en-US" b="1" i="1" dirty="0" err="1"/>
              <a:t>txt"+txt</a:t>
            </a:r>
            <a:r>
              <a:rPr lang="en-US" b="1" i="1" dirty="0"/>
              <a:t>);</a:t>
            </a:r>
          </a:p>
          <a:p>
            <a:pPr marL="0" indent="0">
              <a:buNone/>
            </a:pPr>
            <a:endParaRPr lang="en-US" dirty="0"/>
          </a:p>
          <a:p>
            <a:pPr marL="0" indent="0">
              <a:buNone/>
            </a:pPr>
            <a:r>
              <a:rPr lang="en-US" dirty="0" err="1"/>
              <a:t>WebElement</a:t>
            </a:r>
            <a:r>
              <a:rPr lang="en-US" dirty="0"/>
              <a:t> ln=</a:t>
            </a:r>
            <a:r>
              <a:rPr lang="en-US" dirty="0" err="1"/>
              <a:t>driver.findElement</a:t>
            </a:r>
            <a:r>
              <a:rPr lang="en-US" dirty="0"/>
              <a:t>(By.</a:t>
            </a:r>
            <a:r>
              <a:rPr lang="en-US" i="1" dirty="0"/>
              <a:t>id("lang-2"));</a:t>
            </a:r>
          </a:p>
          <a:p>
            <a:pPr marL="0" indent="0">
              <a:buNone/>
            </a:pPr>
            <a:r>
              <a:rPr lang="en-US" dirty="0" err="1"/>
              <a:t>ln.click</a:t>
            </a:r>
            <a:r>
              <a:rPr lang="en-US" dirty="0"/>
              <a:t>();</a:t>
            </a:r>
          </a:p>
          <a:p>
            <a:pPr marL="0" indent="0">
              <a:buNone/>
            </a:pPr>
            <a:endParaRPr lang="en-US" dirty="0"/>
          </a:p>
          <a:p>
            <a:pPr marL="0" indent="0">
              <a:buNone/>
            </a:pPr>
            <a:r>
              <a:rPr lang="en-US" dirty="0" err="1"/>
              <a:t>WebElement</a:t>
            </a:r>
            <a:r>
              <a:rPr lang="en-US" dirty="0"/>
              <a:t> ln1=</a:t>
            </a:r>
            <a:r>
              <a:rPr lang="en-US" dirty="0" err="1"/>
              <a:t>driver.findElement</a:t>
            </a:r>
            <a:r>
              <a:rPr lang="en-US" dirty="0"/>
              <a:t>(By.</a:t>
            </a:r>
            <a:r>
              <a:rPr lang="en-US" i="1" dirty="0"/>
              <a:t>id("lang-3"));</a:t>
            </a:r>
          </a:p>
          <a:p>
            <a:pPr marL="0" indent="0">
              <a:buNone/>
            </a:pPr>
            <a:r>
              <a:rPr lang="en-US" dirty="0"/>
              <a:t>ln1.click();</a:t>
            </a:r>
          </a:p>
          <a:p>
            <a:pPr marL="0" indent="0">
              <a:buNone/>
            </a:pPr>
            <a:r>
              <a:rPr lang="en-US" dirty="0" smtClean="0"/>
              <a:t>//Code to handle Drop Down </a:t>
            </a:r>
            <a:r>
              <a:rPr lang="en-US" dirty="0" err="1" smtClean="0"/>
              <a:t>ByIndex,ByValue</a:t>
            </a:r>
            <a:r>
              <a:rPr lang="en-US" dirty="0" smtClean="0"/>
              <a:t> , </a:t>
            </a:r>
            <a:r>
              <a:rPr lang="en-US" dirty="0" err="1" smtClean="0"/>
              <a:t>ByText</a:t>
            </a:r>
            <a:endParaRPr lang="en-US" dirty="0"/>
          </a:p>
          <a:p>
            <a:pPr marL="0" indent="0">
              <a:buNone/>
            </a:pPr>
            <a:r>
              <a:rPr lang="en-US" dirty="0"/>
              <a:t>Select age = </a:t>
            </a:r>
            <a:r>
              <a:rPr lang="en-US" b="1" dirty="0"/>
              <a:t>new Select(</a:t>
            </a:r>
            <a:r>
              <a:rPr lang="en-US" b="1" dirty="0" err="1"/>
              <a:t>driver.findElement</a:t>
            </a:r>
            <a:r>
              <a:rPr lang="en-US" b="1" dirty="0"/>
              <a:t>(By.</a:t>
            </a:r>
            <a:r>
              <a:rPr lang="en-US" b="1" i="1" dirty="0"/>
              <a:t>name("</a:t>
            </a:r>
            <a:r>
              <a:rPr lang="en-US" b="1" i="1" dirty="0" err="1"/>
              <a:t>sltAge</a:t>
            </a:r>
            <a:r>
              <a:rPr lang="en-US" b="1" i="1" dirty="0"/>
              <a:t>")));</a:t>
            </a:r>
          </a:p>
          <a:p>
            <a:pPr marL="0" indent="0">
              <a:buNone/>
            </a:pPr>
            <a:r>
              <a:rPr lang="en-US" dirty="0" err="1"/>
              <a:t>age.selectByIndex</a:t>
            </a:r>
            <a:r>
              <a:rPr lang="en-US" dirty="0"/>
              <a:t>(3);</a:t>
            </a:r>
          </a:p>
          <a:p>
            <a:pPr marL="0" indent="0">
              <a:buNone/>
            </a:pPr>
            <a:endParaRPr lang="en-US" dirty="0"/>
          </a:p>
        </p:txBody>
      </p:sp>
    </p:spTree>
    <p:extLst>
      <p:ext uri="{BB962C8B-B14F-4D97-AF65-F5344CB8AC3E}">
        <p14:creationId xmlns:p14="http://schemas.microsoft.com/office/powerpoint/2010/main" val="194817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0" indent="0">
              <a:buNone/>
            </a:pPr>
            <a:r>
              <a:rPr lang="en-US" dirty="0"/>
              <a:t>//Multiple selection</a:t>
            </a:r>
          </a:p>
          <a:p>
            <a:pPr marL="0" indent="0">
              <a:buNone/>
            </a:pPr>
            <a:r>
              <a:rPr lang="en-US" dirty="0"/>
              <a:t>Select </a:t>
            </a:r>
            <a:r>
              <a:rPr lang="en-US" dirty="0" err="1"/>
              <a:t>loc</a:t>
            </a:r>
            <a:r>
              <a:rPr lang="en-US" dirty="0"/>
              <a:t> = </a:t>
            </a:r>
            <a:r>
              <a:rPr lang="en-US" b="1" dirty="0"/>
              <a:t>new Select(</a:t>
            </a:r>
            <a:r>
              <a:rPr lang="en-US" b="1" dirty="0" err="1"/>
              <a:t>driver.findElement</a:t>
            </a:r>
            <a:r>
              <a:rPr lang="en-US" b="1" dirty="0"/>
              <a:t>(By.</a:t>
            </a:r>
            <a:r>
              <a:rPr lang="en-US" b="1" i="1" dirty="0"/>
              <a:t>name("</a:t>
            </a:r>
            <a:r>
              <a:rPr lang="en-US" b="1" i="1" dirty="0" err="1"/>
              <a:t>sltLoc</a:t>
            </a:r>
            <a:r>
              <a:rPr lang="en-US" b="1" i="1" dirty="0"/>
              <a:t>")));</a:t>
            </a:r>
          </a:p>
          <a:p>
            <a:pPr marL="0" indent="0">
              <a:buNone/>
            </a:pPr>
            <a:r>
              <a:rPr lang="en-US" dirty="0" err="1"/>
              <a:t>loc.selectByVisibleText</a:t>
            </a:r>
            <a:r>
              <a:rPr lang="en-US" dirty="0"/>
              <a:t>("Mumbai");</a:t>
            </a:r>
          </a:p>
          <a:p>
            <a:pPr marL="0" indent="0">
              <a:buNone/>
            </a:pPr>
            <a:r>
              <a:rPr lang="en-US" dirty="0" err="1"/>
              <a:t>loc.selectByIndex</a:t>
            </a:r>
            <a:r>
              <a:rPr lang="en-US" dirty="0"/>
              <a:t>(1);</a:t>
            </a:r>
          </a:p>
          <a:p>
            <a:pPr marL="0" indent="0">
              <a:buNone/>
            </a:pPr>
            <a:endParaRPr lang="en-US" dirty="0" smtClean="0"/>
          </a:p>
          <a:p>
            <a:pPr marL="0" indent="0">
              <a:buNone/>
            </a:pPr>
            <a:r>
              <a:rPr lang="en-US" dirty="0" smtClean="0"/>
              <a:t>Select </a:t>
            </a:r>
            <a:r>
              <a:rPr lang="en-US" dirty="0"/>
              <a:t>gen = </a:t>
            </a:r>
            <a:r>
              <a:rPr lang="en-US" b="1" dirty="0"/>
              <a:t>new Select(</a:t>
            </a:r>
            <a:r>
              <a:rPr lang="en-US" b="1" dirty="0" err="1"/>
              <a:t>driver.findElement</a:t>
            </a:r>
            <a:r>
              <a:rPr lang="en-US" b="1" dirty="0"/>
              <a:t>(By.</a:t>
            </a:r>
            <a:r>
              <a:rPr lang="en-US" b="1" i="1" dirty="0"/>
              <a:t>name("</a:t>
            </a:r>
            <a:r>
              <a:rPr lang="en-US" b="1" i="1" dirty="0" err="1"/>
              <a:t>sltgen</a:t>
            </a:r>
            <a:r>
              <a:rPr lang="en-US" b="1" i="1" dirty="0"/>
              <a:t>")));</a:t>
            </a:r>
          </a:p>
          <a:p>
            <a:pPr marL="0" indent="0">
              <a:buNone/>
            </a:pPr>
            <a:r>
              <a:rPr lang="en-US" dirty="0" err="1"/>
              <a:t>gen.selectByValue</a:t>
            </a:r>
            <a:r>
              <a:rPr lang="en-US" dirty="0"/>
              <a:t>("F");</a:t>
            </a:r>
          </a:p>
          <a:p>
            <a:pPr marL="0" indent="0">
              <a:buNone/>
            </a:pPr>
            <a:endParaRPr lang="en-US" dirty="0"/>
          </a:p>
          <a:p>
            <a:pPr marL="0" indent="0">
              <a:buNone/>
            </a:pPr>
            <a:r>
              <a:rPr lang="en-US" dirty="0" smtClean="0"/>
              <a:t>//code to handle </a:t>
            </a:r>
            <a:r>
              <a:rPr lang="en-US" u="sng" dirty="0" err="1" smtClean="0"/>
              <a:t>Datetimepicker</a:t>
            </a:r>
            <a:endParaRPr lang="en-US" u="sng" dirty="0"/>
          </a:p>
          <a:p>
            <a:pPr marL="0" indent="0">
              <a:buNone/>
            </a:pPr>
            <a:endParaRPr lang="en-US" dirty="0"/>
          </a:p>
          <a:p>
            <a:pPr marL="0" indent="0">
              <a:buNone/>
            </a:pPr>
            <a:r>
              <a:rPr lang="en-US" dirty="0" err="1"/>
              <a:t>WebElement</a:t>
            </a:r>
            <a:r>
              <a:rPr lang="en-US" dirty="0"/>
              <a:t> </a:t>
            </a:r>
            <a:r>
              <a:rPr lang="en-US" dirty="0" err="1"/>
              <a:t>dateBox</a:t>
            </a:r>
            <a:r>
              <a:rPr lang="en-US" dirty="0"/>
              <a:t>=</a:t>
            </a:r>
            <a:r>
              <a:rPr lang="en-US" dirty="0" err="1"/>
              <a:t>driver.findElement</a:t>
            </a:r>
            <a:r>
              <a:rPr lang="en-US" dirty="0"/>
              <a:t>(By.</a:t>
            </a:r>
            <a:r>
              <a:rPr lang="en-US" i="1" dirty="0"/>
              <a:t>name("</a:t>
            </a:r>
            <a:r>
              <a:rPr lang="en-US" i="1" dirty="0" err="1"/>
              <a:t>bdaytime</a:t>
            </a:r>
            <a:r>
              <a:rPr lang="en-US" i="1" dirty="0"/>
              <a:t>"));</a:t>
            </a:r>
          </a:p>
          <a:p>
            <a:pPr marL="0" indent="0">
              <a:buNone/>
            </a:pPr>
            <a:r>
              <a:rPr lang="en-US" dirty="0"/>
              <a:t>//Fill date as </a:t>
            </a:r>
            <a:r>
              <a:rPr lang="en-US" u="sng" dirty="0"/>
              <a:t>mm/</a:t>
            </a:r>
            <a:r>
              <a:rPr lang="en-US" u="sng" dirty="0" err="1"/>
              <a:t>dd</a:t>
            </a:r>
            <a:r>
              <a:rPr lang="en-US" u="sng" dirty="0"/>
              <a:t>/</a:t>
            </a:r>
            <a:r>
              <a:rPr lang="en-US" u="sng" dirty="0" err="1"/>
              <a:t>yyyy</a:t>
            </a:r>
            <a:r>
              <a:rPr lang="en-US" u="sng" dirty="0"/>
              <a:t> as </a:t>
            </a:r>
            <a:r>
              <a:rPr lang="en-US" u="sng" dirty="0" smtClean="0"/>
              <a:t>09/25/2013</a:t>
            </a:r>
            <a:endParaRPr lang="en-US" dirty="0"/>
          </a:p>
          <a:p>
            <a:pPr marL="0" indent="0">
              <a:buNone/>
            </a:pPr>
            <a:r>
              <a:rPr lang="en-US" dirty="0"/>
              <a:t>        </a:t>
            </a:r>
            <a:r>
              <a:rPr lang="en-US" dirty="0" err="1"/>
              <a:t>dateBox.sendKeys</a:t>
            </a:r>
            <a:r>
              <a:rPr lang="en-US" dirty="0"/>
              <a:t>("09252013</a:t>
            </a:r>
            <a:r>
              <a:rPr lang="en-US" dirty="0" smtClean="0"/>
              <a:t>");</a:t>
            </a:r>
            <a:endParaRPr lang="en-US" dirty="0"/>
          </a:p>
          <a:p>
            <a:pPr marL="0" indent="0">
              <a:buNone/>
            </a:pPr>
            <a:r>
              <a:rPr lang="en-US" dirty="0"/>
              <a:t>        //Press tab to shift focus to time </a:t>
            </a:r>
            <a:r>
              <a:rPr lang="en-US" dirty="0" smtClean="0"/>
              <a:t>field</a:t>
            </a:r>
            <a:endParaRPr lang="en-US" dirty="0"/>
          </a:p>
          <a:p>
            <a:pPr marL="0" indent="0">
              <a:buNone/>
            </a:pPr>
            <a:r>
              <a:rPr lang="en-US" dirty="0"/>
              <a:t>        </a:t>
            </a:r>
            <a:r>
              <a:rPr lang="en-US" dirty="0" err="1"/>
              <a:t>dateBox.sendKeys</a:t>
            </a:r>
            <a:r>
              <a:rPr lang="en-US" dirty="0"/>
              <a:t>(</a:t>
            </a:r>
            <a:r>
              <a:rPr lang="en-US" dirty="0" err="1"/>
              <a:t>Keys.</a:t>
            </a:r>
            <a:r>
              <a:rPr lang="en-US" b="1" i="1" dirty="0" err="1"/>
              <a:t>TAB</a:t>
            </a:r>
            <a:r>
              <a:rPr lang="en-US" b="1" i="1" dirty="0" smtClean="0"/>
              <a:t>);</a:t>
            </a:r>
            <a:endParaRPr lang="en-US" dirty="0"/>
          </a:p>
          <a:p>
            <a:pPr marL="0" indent="0">
              <a:buNone/>
            </a:pPr>
            <a:r>
              <a:rPr lang="en-US" dirty="0"/>
              <a:t>        //Fill time as 02:45 </a:t>
            </a:r>
            <a:r>
              <a:rPr lang="en-US" dirty="0" smtClean="0"/>
              <a:t>PM</a:t>
            </a:r>
            <a:endParaRPr lang="en-US" dirty="0"/>
          </a:p>
          <a:p>
            <a:pPr marL="0" indent="0">
              <a:buNone/>
            </a:pPr>
            <a:r>
              <a:rPr lang="en-US" dirty="0"/>
              <a:t>        </a:t>
            </a:r>
            <a:r>
              <a:rPr lang="en-US" dirty="0" err="1"/>
              <a:t>dateBox.sendKeys</a:t>
            </a:r>
            <a:r>
              <a:rPr lang="en-US" dirty="0"/>
              <a:t>("0245PM");</a:t>
            </a:r>
          </a:p>
          <a:p>
            <a:endParaRPr lang="en-US" dirty="0"/>
          </a:p>
          <a:p>
            <a:endParaRPr lang="en-US" dirty="0"/>
          </a:p>
        </p:txBody>
      </p:sp>
    </p:spTree>
    <p:extLst>
      <p:ext uri="{BB962C8B-B14F-4D97-AF65-F5344CB8AC3E}">
        <p14:creationId xmlns:p14="http://schemas.microsoft.com/office/powerpoint/2010/main" val="123312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Exercise :</a:t>
            </a:r>
          </a:p>
        </p:txBody>
      </p:sp>
      <p:sp>
        <p:nvSpPr>
          <p:cNvPr id="5123" name="Content Placeholder 2"/>
          <p:cNvSpPr>
            <a:spLocks noGrp="1"/>
          </p:cNvSpPr>
          <p:nvPr>
            <p:ph idx="1"/>
          </p:nvPr>
        </p:nvSpPr>
        <p:spPr/>
        <p:txBody>
          <a:bodyPr/>
          <a:lstStyle/>
          <a:p>
            <a:pPr eaLnBrk="1" hangingPunct="1">
              <a:defRPr/>
            </a:pPr>
            <a:r>
              <a:rPr lang="en-US" b="0" dirty="0">
                <a:cs typeface="Times New Roman" pitchFamily="18" charset="0"/>
              </a:rPr>
              <a:t>1) Automate the scenario of Viewing attendance of current month in </a:t>
            </a:r>
            <a:r>
              <a:rPr lang="en-US" b="0" dirty="0" err="1">
                <a:cs typeface="Times New Roman" pitchFamily="18" charset="0"/>
              </a:rPr>
              <a:t>syntelligence</a:t>
            </a:r>
            <a:r>
              <a:rPr lang="en-US" b="0" dirty="0">
                <a:cs typeface="Times New Roman" pitchFamily="18" charset="0"/>
              </a:rPr>
              <a:t>. Use properties : ID, Name, Class Name, Link Text, CSS, </a:t>
            </a:r>
            <a:r>
              <a:rPr lang="en-US" b="0" dirty="0" err="1">
                <a:cs typeface="Times New Roman" pitchFamily="18" charset="0"/>
              </a:rPr>
              <a:t>Xpath</a:t>
            </a:r>
            <a:endParaRPr lang="en-US" b="0" dirty="0">
              <a:cs typeface="Times New Roman" pitchFamily="18" charset="0"/>
            </a:endParaRPr>
          </a:p>
          <a:p>
            <a:pPr>
              <a:defRPr/>
            </a:pPr>
            <a:endParaRPr lang="en-US" dirty="0" smtClean="0"/>
          </a:p>
        </p:txBody>
      </p:sp>
    </p:spTree>
    <p:extLst>
      <p:ext uri="{BB962C8B-B14F-4D97-AF65-F5344CB8AC3E}">
        <p14:creationId xmlns:p14="http://schemas.microsoft.com/office/powerpoint/2010/main" val="637705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Exercise:</a:t>
            </a:r>
          </a:p>
        </p:txBody>
      </p:sp>
      <p:sp>
        <p:nvSpPr>
          <p:cNvPr id="7171" name="Content Placeholder 2"/>
          <p:cNvSpPr>
            <a:spLocks noGrp="1"/>
          </p:cNvSpPr>
          <p:nvPr>
            <p:ph idx="1"/>
          </p:nvPr>
        </p:nvSpPr>
        <p:spPr>
          <a:xfrm>
            <a:off x="609600" y="1295400"/>
            <a:ext cx="6505575" cy="3720703"/>
          </a:xfrm>
        </p:spPr>
        <p:txBody>
          <a:bodyPr/>
          <a:lstStyle/>
          <a:p>
            <a:r>
              <a:rPr lang="en-US" b="0" dirty="0">
                <a:latin typeface="+mn-lt"/>
                <a:cs typeface="Times New Roman" panose="02020603050405020304" pitchFamily="18" charset="0"/>
              </a:rPr>
              <a:t>1)Automate the scenario of Filling timesheets in PS finance. Illustrate the use of </a:t>
            </a:r>
            <a:r>
              <a:rPr lang="en-US" b="0" dirty="0" err="1">
                <a:latin typeface="+mn-lt"/>
                <a:cs typeface="Times New Roman" panose="02020603050405020304" pitchFamily="18" charset="0"/>
              </a:rPr>
              <a:t>switchTo</a:t>
            </a:r>
            <a:r>
              <a:rPr lang="en-US" b="0" dirty="0">
                <a:latin typeface="+mn-lt"/>
                <a:cs typeface="Times New Roman" panose="02020603050405020304" pitchFamily="18" charset="0"/>
              </a:rPr>
              <a:t>() for frames and windows.</a:t>
            </a:r>
          </a:p>
          <a:p>
            <a:r>
              <a:rPr lang="en-US" b="0" dirty="0">
                <a:latin typeface="+mn-lt"/>
                <a:cs typeface="Times New Roman" panose="02020603050405020304" pitchFamily="18" charset="0"/>
              </a:rPr>
              <a:t>2)Automate the process of applying for medical reimbursement in PS Finance. </a:t>
            </a:r>
          </a:p>
        </p:txBody>
      </p:sp>
    </p:spTree>
    <p:extLst>
      <p:ext uri="{BB962C8B-B14F-4D97-AF65-F5344CB8AC3E}">
        <p14:creationId xmlns:p14="http://schemas.microsoft.com/office/powerpoint/2010/main" val="2997295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a:t>Handling Dynamic Web Tables Using Selenium WebDriver</a:t>
            </a:r>
          </a:p>
        </p:txBody>
      </p:sp>
      <p:sp>
        <p:nvSpPr>
          <p:cNvPr id="3" name="Text Placeholder 2"/>
          <p:cNvSpPr>
            <a:spLocks noGrp="1"/>
          </p:cNvSpPr>
          <p:nvPr>
            <p:ph type="body" sz="quarter" idx="11"/>
          </p:nvPr>
        </p:nvSpPr>
        <p:spPr/>
        <p:txBody>
          <a:bodyPr/>
          <a:lstStyle/>
          <a:p>
            <a:r>
              <a:rPr lang="en-US" dirty="0"/>
              <a:t>There are two types of HTML tables published on the web- </a:t>
            </a:r>
          </a:p>
          <a:p>
            <a:pPr marL="285750" indent="-285750">
              <a:buFont typeface="Wingdings" panose="05000000000000000000" pitchFamily="2" charset="2"/>
              <a:buChar char="§"/>
            </a:pPr>
            <a:r>
              <a:rPr lang="en-US" dirty="0"/>
              <a:t>Static tables: Data is static i.e. Number of rows and columns are fixed.</a:t>
            </a:r>
          </a:p>
          <a:p>
            <a:pPr marL="285750" indent="-285750">
              <a:buFont typeface="Wingdings" panose="05000000000000000000" pitchFamily="2" charset="2"/>
              <a:buChar char="§"/>
            </a:pPr>
            <a:r>
              <a:rPr lang="en-US" dirty="0"/>
              <a:t>Dynamic tables: Data is dynamic i.e. Number of rows and columns are NOT fixed.</a:t>
            </a:r>
          </a:p>
          <a:p>
            <a:r>
              <a:rPr lang="en-US" dirty="0"/>
              <a:t> </a:t>
            </a:r>
          </a:p>
          <a:p>
            <a:r>
              <a:rPr lang="en-US" dirty="0"/>
              <a:t>For handling web table All you need to is to inspect the table cell and get the HTML location of it. In most cases tables contain text data and you might simply like to extract the data given in the each row or column of the table. But sometimes tables have link or images as well, and you can easily able to perform any action on those elements if you can find the HTML location of the containing cell.</a:t>
            </a:r>
          </a:p>
        </p:txBody>
      </p:sp>
    </p:spTree>
    <p:extLst>
      <p:ext uri="{BB962C8B-B14F-4D97-AF65-F5344CB8AC3E}">
        <p14:creationId xmlns:p14="http://schemas.microsoft.com/office/powerpoint/2010/main" val="4257434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Using </a:t>
            </a:r>
            <a:r>
              <a:rPr lang="en-US" dirty="0" err="1" smtClean="0"/>
              <a:t>Xpath</a:t>
            </a:r>
            <a:r>
              <a:rPr lang="en-US" dirty="0" smtClean="0"/>
              <a:t> to locate web table element</a:t>
            </a:r>
            <a:endParaRPr lang="en-US" dirty="0"/>
          </a:p>
        </p:txBody>
      </p:sp>
      <p:sp>
        <p:nvSpPr>
          <p:cNvPr id="3" name="Text Placeholder 2"/>
          <p:cNvSpPr>
            <a:spLocks noGrp="1"/>
          </p:cNvSpPr>
          <p:nvPr>
            <p:ph type="body" sz="quarter" idx="11"/>
          </p:nvPr>
        </p:nvSpPr>
        <p:spPr/>
        <p:txBody>
          <a:bodyPr/>
          <a:lstStyle/>
          <a:p>
            <a:r>
              <a:rPr lang="en-US" b="0" dirty="0" smtClean="0"/>
              <a:t>Code to read data from an HTML table </a:t>
            </a:r>
          </a:p>
          <a:p>
            <a:pPr marL="0" indent="0">
              <a:buNone/>
            </a:pPr>
            <a:r>
              <a:rPr lang="en-US" b="0" dirty="0"/>
              <a:t>List  col = </a:t>
            </a:r>
            <a:r>
              <a:rPr lang="en-US" b="0" dirty="0" err="1" smtClean="0"/>
              <a:t>Driver.findElements</a:t>
            </a:r>
            <a:r>
              <a:rPr lang="en-US" b="0" dirty="0" smtClean="0"/>
              <a:t>(</a:t>
            </a:r>
            <a:r>
              <a:rPr lang="en-US" b="0" dirty="0" err="1" smtClean="0"/>
              <a:t>By.</a:t>
            </a:r>
            <a:r>
              <a:rPr lang="en-US" b="0" i="1" dirty="0" err="1" smtClean="0"/>
              <a:t>xpath</a:t>
            </a:r>
            <a:r>
              <a:rPr lang="en-US" b="0" i="1" dirty="0"/>
              <a:t>("html/body/table/</a:t>
            </a:r>
            <a:r>
              <a:rPr lang="en-US" b="0" i="1" dirty="0" err="1"/>
              <a:t>tbody</a:t>
            </a:r>
            <a:r>
              <a:rPr lang="en-US" b="0" i="1" dirty="0"/>
              <a:t>/</a:t>
            </a:r>
            <a:r>
              <a:rPr lang="en-US" b="0" i="1" dirty="0" err="1"/>
              <a:t>tr</a:t>
            </a:r>
            <a:r>
              <a:rPr lang="en-US" b="0" i="1" dirty="0"/>
              <a:t>[1]/</a:t>
            </a:r>
            <a:r>
              <a:rPr lang="en-US" b="0" i="1" dirty="0" err="1"/>
              <a:t>th</a:t>
            </a:r>
            <a:r>
              <a:rPr lang="en-US" b="0" i="1" dirty="0"/>
              <a:t>"));</a:t>
            </a:r>
          </a:p>
          <a:p>
            <a:pPr marL="0" indent="0">
              <a:buNone/>
            </a:pPr>
            <a:r>
              <a:rPr lang="en-US" b="0" dirty="0" smtClean="0"/>
              <a:t>List  </a:t>
            </a:r>
            <a:r>
              <a:rPr lang="en-US" b="0" dirty="0"/>
              <a:t>row = </a:t>
            </a:r>
            <a:r>
              <a:rPr lang="en-US" b="0" dirty="0" err="1"/>
              <a:t>driver.findElements</a:t>
            </a:r>
            <a:r>
              <a:rPr lang="en-US" b="0" dirty="0"/>
              <a:t>(</a:t>
            </a:r>
            <a:r>
              <a:rPr lang="en-US" b="0" dirty="0" err="1"/>
              <a:t>By.</a:t>
            </a:r>
            <a:r>
              <a:rPr lang="en-US" b="0" i="1" dirty="0" err="1"/>
              <a:t>xpath</a:t>
            </a:r>
            <a:r>
              <a:rPr lang="en-US" b="0" i="1" dirty="0"/>
              <a:t>("html/body/table/</a:t>
            </a:r>
            <a:r>
              <a:rPr lang="en-US" b="0" i="1" dirty="0" err="1"/>
              <a:t>tbody</a:t>
            </a:r>
            <a:r>
              <a:rPr lang="en-US" b="0" i="1" dirty="0"/>
              <a:t>/</a:t>
            </a:r>
            <a:r>
              <a:rPr lang="en-US" b="0" i="1" dirty="0" err="1"/>
              <a:t>tr</a:t>
            </a:r>
            <a:r>
              <a:rPr lang="en-US" b="0" i="1" dirty="0"/>
              <a:t>"));</a:t>
            </a:r>
          </a:p>
          <a:p>
            <a:pPr marL="0" indent="0">
              <a:buNone/>
            </a:pPr>
            <a:r>
              <a:rPr lang="en-US" b="0" dirty="0" err="1" smtClean="0"/>
              <a:t>WebElement</a:t>
            </a:r>
            <a:r>
              <a:rPr lang="en-US" b="0" dirty="0" smtClean="0"/>
              <a:t> </a:t>
            </a:r>
            <a:r>
              <a:rPr lang="en-US" b="0" dirty="0"/>
              <a:t>cell=</a:t>
            </a:r>
            <a:r>
              <a:rPr lang="en-US" b="0" dirty="0" err="1"/>
              <a:t>driver.findElement</a:t>
            </a:r>
            <a:r>
              <a:rPr lang="en-US" b="0" dirty="0"/>
              <a:t>(</a:t>
            </a:r>
            <a:r>
              <a:rPr lang="en-US" b="0" dirty="0" err="1"/>
              <a:t>By.</a:t>
            </a:r>
            <a:r>
              <a:rPr lang="en-US" b="0" i="1" dirty="0" err="1"/>
              <a:t>xpath</a:t>
            </a:r>
            <a:r>
              <a:rPr lang="en-US" b="0" i="1" dirty="0"/>
              <a:t>("html/body/table/</a:t>
            </a:r>
            <a:r>
              <a:rPr lang="en-US" b="0" i="1" dirty="0" err="1"/>
              <a:t>tbody</a:t>
            </a:r>
            <a:r>
              <a:rPr lang="en-US" b="0" i="1" dirty="0"/>
              <a:t>/</a:t>
            </a:r>
            <a:r>
              <a:rPr lang="en-US" b="0" i="1" dirty="0" err="1"/>
              <a:t>tr</a:t>
            </a:r>
            <a:r>
              <a:rPr lang="en-US" b="0" i="1" dirty="0"/>
              <a:t>[2]/td[1]"));</a:t>
            </a:r>
          </a:p>
          <a:p>
            <a:pPr marL="0" indent="0">
              <a:buNone/>
            </a:pPr>
            <a:r>
              <a:rPr lang="en-US" b="0" dirty="0" err="1"/>
              <a:t>System.</a:t>
            </a:r>
            <a:r>
              <a:rPr lang="en-US" b="0" i="1" dirty="0" err="1"/>
              <a:t>out.println</a:t>
            </a:r>
            <a:r>
              <a:rPr lang="en-US" b="0" i="1" dirty="0"/>
              <a:t>(</a:t>
            </a:r>
            <a:r>
              <a:rPr lang="en-US" b="0" i="1" dirty="0" err="1"/>
              <a:t>cell.getText</a:t>
            </a:r>
            <a:r>
              <a:rPr lang="en-US" b="0" i="1" dirty="0"/>
              <a:t>());</a:t>
            </a:r>
          </a:p>
          <a:p>
            <a:pPr marL="0" indent="0">
              <a:buNone/>
            </a:pPr>
            <a:r>
              <a:rPr lang="en-US" b="0" dirty="0" err="1"/>
              <a:t>System.</a:t>
            </a:r>
            <a:r>
              <a:rPr lang="en-US" b="0" i="1" dirty="0" err="1"/>
              <a:t>out.println</a:t>
            </a:r>
            <a:r>
              <a:rPr lang="en-US" b="0" i="1" dirty="0"/>
              <a:t>("Table Data");</a:t>
            </a:r>
          </a:p>
          <a:p>
            <a:pPr marL="0" indent="0">
              <a:buNone/>
            </a:pPr>
            <a:r>
              <a:rPr lang="en-US" b="0" dirty="0"/>
              <a:t>for(</a:t>
            </a:r>
            <a:r>
              <a:rPr lang="en-US" b="0" dirty="0" err="1"/>
              <a:t>int</a:t>
            </a:r>
            <a:r>
              <a:rPr lang="en-US" b="0" dirty="0"/>
              <a:t> </a:t>
            </a:r>
            <a:r>
              <a:rPr lang="en-US" b="0" dirty="0" err="1"/>
              <a:t>i</a:t>
            </a:r>
            <a:r>
              <a:rPr lang="en-US" b="0" dirty="0"/>
              <a:t>=1;i&lt;=</a:t>
            </a:r>
            <a:r>
              <a:rPr lang="en-US" b="0" dirty="0" err="1"/>
              <a:t>row.size</a:t>
            </a:r>
            <a:r>
              <a:rPr lang="en-US" b="0" dirty="0"/>
              <a:t>()-1;i++)</a:t>
            </a:r>
          </a:p>
          <a:p>
            <a:pPr marL="0" indent="0">
              <a:buNone/>
            </a:pPr>
            <a:r>
              <a:rPr lang="en-US" b="0" dirty="0"/>
              <a:t>{</a:t>
            </a:r>
          </a:p>
          <a:p>
            <a:pPr marL="0" indent="0">
              <a:buNone/>
            </a:pPr>
            <a:r>
              <a:rPr lang="en-US" b="0" dirty="0"/>
              <a:t>for(</a:t>
            </a:r>
            <a:r>
              <a:rPr lang="en-US" b="0" dirty="0" err="1"/>
              <a:t>int</a:t>
            </a:r>
            <a:r>
              <a:rPr lang="en-US" b="0" dirty="0"/>
              <a:t> j=1;j&lt;=</a:t>
            </a:r>
            <a:r>
              <a:rPr lang="en-US" b="0" dirty="0" err="1"/>
              <a:t>col.size</a:t>
            </a:r>
            <a:r>
              <a:rPr lang="en-US" b="0" dirty="0"/>
              <a:t>();</a:t>
            </a:r>
            <a:r>
              <a:rPr lang="en-US" b="0" dirty="0" err="1"/>
              <a:t>j++</a:t>
            </a:r>
            <a:r>
              <a:rPr lang="en-US" b="0" dirty="0"/>
              <a:t> )</a:t>
            </a:r>
          </a:p>
          <a:p>
            <a:pPr marL="0" indent="0">
              <a:buNone/>
            </a:pPr>
            <a:r>
              <a:rPr lang="en-US" b="0" dirty="0"/>
              <a:t>{</a:t>
            </a:r>
          </a:p>
          <a:p>
            <a:pPr marL="0" indent="0">
              <a:buNone/>
            </a:pPr>
            <a:r>
              <a:rPr lang="en-US" b="0" dirty="0" err="1"/>
              <a:t>WebElement</a:t>
            </a:r>
            <a:r>
              <a:rPr lang="en-US" b="0" dirty="0"/>
              <a:t> td=</a:t>
            </a:r>
            <a:r>
              <a:rPr lang="en-US" b="0" dirty="0" err="1"/>
              <a:t>driver.findElement</a:t>
            </a:r>
            <a:r>
              <a:rPr lang="en-US" b="0" dirty="0"/>
              <a:t>(</a:t>
            </a:r>
            <a:r>
              <a:rPr lang="en-US" b="0" dirty="0" err="1"/>
              <a:t>By.</a:t>
            </a:r>
            <a:r>
              <a:rPr lang="en-US" b="0" i="1" dirty="0" err="1"/>
              <a:t>xpath</a:t>
            </a:r>
            <a:r>
              <a:rPr lang="en-US" b="0" i="1" dirty="0"/>
              <a:t>("html/body/table/</a:t>
            </a:r>
            <a:r>
              <a:rPr lang="en-US" b="0" i="1" dirty="0" err="1"/>
              <a:t>tbody</a:t>
            </a:r>
            <a:r>
              <a:rPr lang="en-US" b="0" i="1" dirty="0"/>
              <a:t>/</a:t>
            </a:r>
            <a:r>
              <a:rPr lang="en-US" b="0" i="1" dirty="0" err="1"/>
              <a:t>tr</a:t>
            </a:r>
            <a:r>
              <a:rPr lang="en-US" b="0" i="1" dirty="0"/>
              <a:t>["+(i+1)+"]/td["+j+"]"));</a:t>
            </a:r>
          </a:p>
          <a:p>
            <a:pPr marL="0" indent="0">
              <a:buNone/>
            </a:pPr>
            <a:r>
              <a:rPr lang="en-US" b="0" dirty="0" err="1"/>
              <a:t>System.</a:t>
            </a:r>
            <a:r>
              <a:rPr lang="en-US" b="0" i="1" dirty="0" err="1"/>
              <a:t>out.print</a:t>
            </a:r>
            <a:r>
              <a:rPr lang="en-US" b="0" i="1" dirty="0"/>
              <a:t>(</a:t>
            </a:r>
            <a:r>
              <a:rPr lang="en-US" b="0" i="1" dirty="0" err="1"/>
              <a:t>td.getText</a:t>
            </a:r>
            <a:r>
              <a:rPr lang="en-US" b="0" i="1" dirty="0"/>
              <a:t>());</a:t>
            </a:r>
          </a:p>
          <a:p>
            <a:pPr marL="0" indent="0">
              <a:buNone/>
            </a:pPr>
            <a:r>
              <a:rPr lang="en-US" b="0" dirty="0"/>
              <a:t>try {</a:t>
            </a:r>
          </a:p>
          <a:p>
            <a:pPr marL="0" indent="0">
              <a:buNone/>
            </a:pPr>
            <a:r>
              <a:rPr lang="en-US" b="0" dirty="0" err="1"/>
              <a:t>Thread.</a:t>
            </a:r>
            <a:r>
              <a:rPr lang="en-US" b="0" i="1" dirty="0" err="1"/>
              <a:t>sleep</a:t>
            </a:r>
            <a:r>
              <a:rPr lang="en-US" b="0" i="1" dirty="0"/>
              <a:t>(1000);</a:t>
            </a:r>
          </a:p>
          <a:p>
            <a:pPr marL="0" indent="0">
              <a:buNone/>
            </a:pPr>
            <a:r>
              <a:rPr lang="en-US" b="0" dirty="0"/>
              <a:t>} catch (</a:t>
            </a:r>
            <a:r>
              <a:rPr lang="en-US" b="0" dirty="0" err="1"/>
              <a:t>InterruptedException</a:t>
            </a:r>
            <a:r>
              <a:rPr lang="en-US" b="0" dirty="0"/>
              <a:t> e) {</a:t>
            </a:r>
          </a:p>
          <a:p>
            <a:pPr marL="0" indent="0">
              <a:buNone/>
            </a:pPr>
            <a:r>
              <a:rPr lang="en-US" b="0" dirty="0"/>
              <a:t>// TODO Auto-generated catch block</a:t>
            </a:r>
          </a:p>
          <a:p>
            <a:pPr marL="0" indent="0">
              <a:buNone/>
            </a:pPr>
            <a:r>
              <a:rPr lang="en-US" b="0" dirty="0" err="1"/>
              <a:t>e.printStackTrace</a:t>
            </a:r>
            <a:r>
              <a:rPr lang="en-US" b="0" dirty="0"/>
              <a:t>();</a:t>
            </a:r>
          </a:p>
          <a:p>
            <a:pPr marL="0" indent="0">
              <a:buNone/>
            </a:pPr>
            <a:r>
              <a:rPr lang="en-US" b="0" dirty="0"/>
              <a:t>}</a:t>
            </a:r>
          </a:p>
          <a:p>
            <a:pPr marL="0" indent="0">
              <a:buNone/>
            </a:pPr>
            <a:r>
              <a:rPr lang="en-US" b="0" dirty="0"/>
              <a:t>}</a:t>
            </a:r>
          </a:p>
          <a:p>
            <a:pPr marL="0" indent="0">
              <a:buNone/>
            </a:pPr>
            <a:r>
              <a:rPr lang="en-US" b="0" dirty="0" err="1"/>
              <a:t>System.</a:t>
            </a:r>
            <a:r>
              <a:rPr lang="en-US" b="0" i="1" dirty="0" err="1"/>
              <a:t>out.println</a:t>
            </a:r>
            <a:r>
              <a:rPr lang="en-US" b="0" i="1" dirty="0"/>
              <a:t>();</a:t>
            </a:r>
          </a:p>
          <a:p>
            <a:pPr marL="0" indent="0">
              <a:buNone/>
            </a:pPr>
            <a:r>
              <a:rPr lang="en-US" b="0" dirty="0"/>
              <a:t>}</a:t>
            </a:r>
          </a:p>
        </p:txBody>
      </p:sp>
    </p:spTree>
    <p:extLst>
      <p:ext uri="{BB962C8B-B14F-4D97-AF65-F5344CB8AC3E}">
        <p14:creationId xmlns:p14="http://schemas.microsoft.com/office/powerpoint/2010/main" val="2570347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Handling Unexpected Alerts / Pop-ups </a:t>
            </a:r>
          </a:p>
        </p:txBody>
      </p:sp>
      <p:sp>
        <p:nvSpPr>
          <p:cNvPr id="9219" name="Content Placeholder 2"/>
          <p:cNvSpPr>
            <a:spLocks noGrp="1"/>
          </p:cNvSpPr>
          <p:nvPr>
            <p:ph idx="1"/>
          </p:nvPr>
        </p:nvSpPr>
        <p:spPr/>
        <p:txBody>
          <a:bodyPr/>
          <a:lstStyle/>
          <a:p>
            <a:pPr eaLnBrk="1" hangingPunct="1">
              <a:defRPr/>
            </a:pPr>
            <a:r>
              <a:rPr lang="en-US" dirty="0"/>
              <a:t>Popup  &amp; Alert Dialog Boxes</a:t>
            </a:r>
          </a:p>
          <a:p>
            <a:pPr>
              <a:defRPr/>
            </a:pPr>
            <a:r>
              <a:rPr lang="en-US" b="0" dirty="0"/>
              <a:t>Selenium provides us with an interface called Alert. It is present in the </a:t>
            </a:r>
            <a:r>
              <a:rPr lang="en-US" b="0" dirty="0" err="1"/>
              <a:t>org.openqa.selenium.Alert</a:t>
            </a:r>
            <a:r>
              <a:rPr lang="en-US" b="0" dirty="0"/>
              <a:t> package. Alert interface gives us following methods to deal with the alert</a:t>
            </a:r>
            <a:r>
              <a:rPr lang="en-US" b="0" dirty="0" smtClean="0"/>
              <a:t>:</a:t>
            </a:r>
          </a:p>
          <a:p>
            <a:pPr marL="285750" indent="-285750">
              <a:buFont typeface="Wingdings" panose="05000000000000000000" pitchFamily="2" charset="2"/>
              <a:buChar char="§"/>
              <a:defRPr/>
            </a:pPr>
            <a:r>
              <a:rPr lang="en-US" b="0" dirty="0" smtClean="0"/>
              <a:t>accept</a:t>
            </a:r>
            <a:r>
              <a:rPr lang="en-US" b="0" dirty="0"/>
              <a:t>() To accept the alert</a:t>
            </a:r>
          </a:p>
          <a:p>
            <a:pPr marL="285750" indent="-285750">
              <a:buFont typeface="Wingdings" panose="05000000000000000000" pitchFamily="2" charset="2"/>
              <a:buChar char="§"/>
              <a:defRPr/>
            </a:pPr>
            <a:r>
              <a:rPr lang="en-US" b="0" dirty="0" smtClean="0"/>
              <a:t>dismiss</a:t>
            </a:r>
            <a:r>
              <a:rPr lang="en-US" b="0" dirty="0"/>
              <a:t>() To dismiss the alert</a:t>
            </a:r>
          </a:p>
          <a:p>
            <a:pPr marL="285750" indent="-285750">
              <a:buFont typeface="Wingdings" panose="05000000000000000000" pitchFamily="2" charset="2"/>
              <a:buChar char="§"/>
              <a:defRPr/>
            </a:pPr>
            <a:r>
              <a:rPr lang="en-US" b="0" dirty="0" err="1" smtClean="0"/>
              <a:t>getText</a:t>
            </a:r>
            <a:r>
              <a:rPr lang="en-US" b="0" dirty="0"/>
              <a:t>() To get the text of the alert</a:t>
            </a:r>
          </a:p>
          <a:p>
            <a:pPr marL="285750" indent="-285750">
              <a:buFont typeface="Wingdings" panose="05000000000000000000" pitchFamily="2" charset="2"/>
              <a:buChar char="§"/>
              <a:defRPr/>
            </a:pPr>
            <a:r>
              <a:rPr lang="en-US" b="0" dirty="0" err="1" smtClean="0"/>
              <a:t>sendKeys</a:t>
            </a:r>
            <a:r>
              <a:rPr lang="en-US" b="0" dirty="0"/>
              <a:t>() To write some text to the alert</a:t>
            </a:r>
            <a:endParaRPr lang="en-US" b="0" dirty="0" smtClean="0"/>
          </a:p>
          <a:p>
            <a:pPr eaLnBrk="1" hangingPunct="1">
              <a:defRPr/>
            </a:pPr>
            <a:r>
              <a:rPr lang="en-US" dirty="0" smtClean="0"/>
              <a:t>Syntax :</a:t>
            </a:r>
          </a:p>
          <a:p>
            <a:pPr eaLnBrk="1" hangingPunct="1">
              <a:buFont typeface="Wingdings" panose="05000000000000000000" pitchFamily="2" charset="2"/>
              <a:buNone/>
              <a:defRPr/>
            </a:pPr>
            <a:r>
              <a:rPr lang="en-US" sz="2800" b="0" dirty="0"/>
              <a:t>		</a:t>
            </a:r>
            <a:r>
              <a:rPr lang="en-US" dirty="0"/>
              <a:t> </a:t>
            </a:r>
            <a:r>
              <a:rPr lang="en-US" b="0" dirty="0"/>
              <a:t>Alert </a:t>
            </a:r>
            <a:r>
              <a:rPr lang="en-US" b="0" dirty="0" err="1"/>
              <a:t>alert</a:t>
            </a:r>
            <a:r>
              <a:rPr lang="en-US" b="0" dirty="0"/>
              <a:t> = </a:t>
            </a:r>
            <a:r>
              <a:rPr lang="en-US" b="0" dirty="0" err="1"/>
              <a:t>driver.switchTo</a:t>
            </a:r>
            <a:r>
              <a:rPr lang="en-US" b="0" dirty="0"/>
              <a:t>().alert();</a:t>
            </a:r>
          </a:p>
          <a:p>
            <a:pPr eaLnBrk="1" hangingPunct="1">
              <a:buFont typeface="Wingdings" panose="05000000000000000000" pitchFamily="2" charset="2"/>
              <a:buNone/>
              <a:defRPr/>
            </a:pPr>
            <a:r>
              <a:rPr lang="en-US" b="0" dirty="0"/>
              <a:t>		    </a:t>
            </a:r>
            <a:r>
              <a:rPr lang="en-US" b="0" dirty="0" err="1"/>
              <a:t>System.</a:t>
            </a:r>
            <a:r>
              <a:rPr lang="en-US" b="0" i="1" dirty="0" err="1"/>
              <a:t>out.println</a:t>
            </a:r>
            <a:r>
              <a:rPr lang="en-US" b="0" i="1" dirty="0"/>
              <a:t>(</a:t>
            </a:r>
            <a:r>
              <a:rPr lang="en-US" b="0" i="1" dirty="0" err="1"/>
              <a:t>alert.getText</a:t>
            </a:r>
            <a:r>
              <a:rPr lang="en-US" b="0" i="1" dirty="0"/>
              <a:t>());</a:t>
            </a:r>
          </a:p>
          <a:p>
            <a:pPr>
              <a:defRPr/>
            </a:pPr>
            <a:r>
              <a:rPr lang="en-US" b="0" dirty="0"/>
              <a:t>	  </a:t>
            </a:r>
            <a:r>
              <a:rPr lang="en-US" b="0" i="1" dirty="0" err="1"/>
              <a:t>assertEquals</a:t>
            </a:r>
            <a:r>
              <a:rPr lang="en-US" b="0" i="1" dirty="0"/>
              <a:t>(</a:t>
            </a:r>
            <a:r>
              <a:rPr lang="en-US" b="0" i="1" dirty="0" err="1"/>
              <a:t>alert.getText</a:t>
            </a:r>
            <a:r>
              <a:rPr lang="en-US" b="0" i="1" dirty="0"/>
              <a:t>(), </a:t>
            </a:r>
            <a:r>
              <a:rPr lang="en-US" b="0" i="1" dirty="0" err="1"/>
              <a:t>closeAlertAndGetItsText</a:t>
            </a:r>
            <a:r>
              <a:rPr lang="en-US" b="0" i="1" dirty="0"/>
              <a:t>());</a:t>
            </a:r>
            <a:endParaRPr lang="en-US" b="0" dirty="0"/>
          </a:p>
          <a:p>
            <a:pPr>
              <a:defRPr/>
            </a:pPr>
            <a:endParaRPr lang="en-US" sz="1350" dirty="0"/>
          </a:p>
        </p:txBody>
      </p:sp>
    </p:spTree>
    <p:extLst>
      <p:ext uri="{BB962C8B-B14F-4D97-AF65-F5344CB8AC3E}">
        <p14:creationId xmlns:p14="http://schemas.microsoft.com/office/powerpoint/2010/main" val="1717457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smtClean="0"/>
              <a:t>Handling Multiple Windows</a:t>
            </a:r>
            <a:endParaRPr lang="en-US" b="0"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a:t>Some web applications have many frames or multiple windows</a:t>
            </a:r>
            <a:r>
              <a:rPr lang="en-US" b="0" dirty="0" smtClean="0"/>
              <a:t>.</a:t>
            </a:r>
          </a:p>
          <a:p>
            <a:pPr marL="285750" indent="-285750">
              <a:buFont typeface="Wingdings" panose="05000000000000000000" pitchFamily="2" charset="2"/>
              <a:buChar char="§"/>
            </a:pPr>
            <a:r>
              <a:rPr lang="en-US" b="0" dirty="0" smtClean="0"/>
              <a:t>Selenium </a:t>
            </a:r>
            <a:r>
              <a:rPr lang="en-US" b="0" dirty="0"/>
              <a:t>WebDriver assigns an alphanumeric id to each window as soon as the WebDriver object is instantiated</a:t>
            </a:r>
            <a:r>
              <a:rPr lang="en-US" b="0" dirty="0" smtClean="0"/>
              <a:t>.</a:t>
            </a:r>
          </a:p>
          <a:p>
            <a:pPr marL="285750" indent="-285750">
              <a:buFont typeface="Wingdings" panose="05000000000000000000" pitchFamily="2" charset="2"/>
              <a:buChar char="§"/>
            </a:pPr>
            <a:r>
              <a:rPr lang="en-US" b="0" dirty="0" smtClean="0"/>
              <a:t> </a:t>
            </a:r>
            <a:r>
              <a:rPr lang="en-US" b="0" dirty="0"/>
              <a:t>This unique alphanumeric id is called window handle. </a:t>
            </a:r>
            <a:endParaRPr lang="en-US" b="0" dirty="0" smtClean="0"/>
          </a:p>
          <a:p>
            <a:pPr marL="285750" indent="-285750">
              <a:buFont typeface="Wingdings" panose="05000000000000000000" pitchFamily="2" charset="2"/>
              <a:buChar char="§"/>
            </a:pPr>
            <a:r>
              <a:rPr lang="en-US" b="0" dirty="0" smtClean="0"/>
              <a:t>Selenium </a:t>
            </a:r>
            <a:r>
              <a:rPr lang="en-US" b="0" dirty="0"/>
              <a:t>uses this unique id to switch control among several windows</a:t>
            </a:r>
            <a:r>
              <a:rPr lang="en-US" b="0" dirty="0" smtClean="0"/>
              <a:t>.</a:t>
            </a:r>
          </a:p>
          <a:p>
            <a:pPr marL="285750" indent="-285750">
              <a:buFont typeface="Wingdings" panose="05000000000000000000" pitchFamily="2" charset="2"/>
              <a:buChar char="§"/>
            </a:pPr>
            <a:r>
              <a:rPr lang="en-US" b="0" dirty="0" smtClean="0"/>
              <a:t>In </a:t>
            </a:r>
            <a:r>
              <a:rPr lang="en-US" b="0" dirty="0"/>
              <a:t>simple terms, each unique window has a unique ID, so that Selenium can differentiate when it is switching controls from one window to the other.</a:t>
            </a:r>
          </a:p>
        </p:txBody>
      </p:sp>
    </p:spTree>
    <p:extLst>
      <p:ext uri="{BB962C8B-B14F-4D97-AF65-F5344CB8AC3E}">
        <p14:creationId xmlns:p14="http://schemas.microsoft.com/office/powerpoint/2010/main" val="1144177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a:t>WebDriver API Commands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a:t>getWindowHandle</a:t>
            </a:r>
            <a:r>
              <a:rPr lang="en-US" dirty="0"/>
              <a:t>(): To get the window handle of the current window</a:t>
            </a:r>
          </a:p>
          <a:p>
            <a:pPr marL="590550" lvl="1" indent="-285750">
              <a:buFont typeface="Arial" panose="020B0604020202020204" pitchFamily="34" charset="0"/>
              <a:buChar char="•"/>
            </a:pPr>
            <a:r>
              <a:rPr lang="en-US" dirty="0"/>
              <a:t>String  handle= </a:t>
            </a:r>
            <a:r>
              <a:rPr lang="en-US" dirty="0" err="1"/>
              <a:t>driver.getWindowHandle</a:t>
            </a:r>
            <a:r>
              <a:rPr lang="en-US" dirty="0"/>
              <a:t>();</a:t>
            </a:r>
          </a:p>
          <a:p>
            <a:pPr marL="590550" lvl="1" indent="-285750">
              <a:buFont typeface="Arial" panose="020B0604020202020204" pitchFamily="34" charset="0"/>
              <a:buChar char="•"/>
            </a:pPr>
            <a:endParaRPr lang="en-US" dirty="0"/>
          </a:p>
          <a:p>
            <a:pPr marL="285750" indent="-285750">
              <a:buFont typeface="Wingdings" panose="05000000000000000000" pitchFamily="2" charset="2"/>
              <a:buChar char="§"/>
            </a:pPr>
            <a:r>
              <a:rPr lang="en-US" dirty="0" err="1"/>
              <a:t>getWindowHandles</a:t>
            </a:r>
            <a:r>
              <a:rPr lang="en-US" dirty="0"/>
              <a:t>(): To get the window handle of all the current windows.</a:t>
            </a:r>
          </a:p>
          <a:p>
            <a:pPr marL="590550" lvl="1" indent="-285750">
              <a:buFont typeface="Arial" panose="020B0604020202020204" pitchFamily="34" charset="0"/>
              <a:buChar char="•"/>
            </a:pPr>
            <a:r>
              <a:rPr lang="en-US" dirty="0"/>
              <a:t>Set&lt;String&gt; handle= </a:t>
            </a:r>
            <a:r>
              <a:rPr lang="en-US" dirty="0" err="1"/>
              <a:t>driver.getWindowHandles</a:t>
            </a:r>
            <a:r>
              <a:rPr lang="en-US" dirty="0"/>
              <a:t>();</a:t>
            </a:r>
          </a:p>
          <a:p>
            <a:pPr marL="590550" lvl="1" indent="-285750">
              <a:buFont typeface="Arial" panose="020B0604020202020204" pitchFamily="34" charset="0"/>
              <a:buChar char="•"/>
            </a:pPr>
            <a:endParaRPr lang="en-US" dirty="0"/>
          </a:p>
          <a:p>
            <a:pPr marL="285750" indent="-285750">
              <a:buFont typeface="Wingdings" panose="05000000000000000000" pitchFamily="2" charset="2"/>
              <a:buChar char="§"/>
            </a:pPr>
            <a:r>
              <a:rPr lang="en-US" dirty="0" err="1"/>
              <a:t>switchTo</a:t>
            </a:r>
            <a:r>
              <a:rPr lang="en-US" dirty="0"/>
              <a:t>(): WebDriver supports moving between named windows using the</a:t>
            </a:r>
          </a:p>
          <a:p>
            <a:pPr marL="590550" lvl="1" indent="-285750">
              <a:buFont typeface="Arial" panose="020B0604020202020204" pitchFamily="34" charset="0"/>
              <a:buChar char="•"/>
            </a:pPr>
            <a:r>
              <a:rPr lang="en-US" dirty="0" err="1"/>
              <a:t>driver.switchTo</a:t>
            </a:r>
            <a:r>
              <a:rPr lang="en-US" dirty="0"/>
              <a:t>().window("</a:t>
            </a:r>
            <a:r>
              <a:rPr lang="en-US" dirty="0" err="1"/>
              <a:t>windowName</a:t>
            </a:r>
            <a:r>
              <a:rPr lang="en-US" dirty="0"/>
              <a:t>"); </a:t>
            </a:r>
          </a:p>
          <a:p>
            <a:pPr marL="590550" lvl="1" indent="-285750">
              <a:buFont typeface="Arial" panose="020B0604020202020204" pitchFamily="34" charset="0"/>
              <a:buChar char="•"/>
            </a:pPr>
            <a:endParaRPr lang="en-US" dirty="0"/>
          </a:p>
          <a:p>
            <a:pPr marL="285750" indent="-285750">
              <a:buFont typeface="Wingdings" panose="05000000000000000000" pitchFamily="2" charset="2"/>
              <a:buChar char="§"/>
            </a:pPr>
            <a:r>
              <a:rPr lang="en-US" dirty="0" err="1"/>
              <a:t>switchToFrame</a:t>
            </a:r>
            <a:r>
              <a:rPr lang="en-US" dirty="0"/>
              <a:t>(): WebDriver supports moving between named frames using the “</a:t>
            </a:r>
            <a:r>
              <a:rPr lang="en-US" dirty="0" err="1"/>
              <a:t>switchTo</a:t>
            </a:r>
            <a:r>
              <a:rPr lang="en-US" dirty="0"/>
              <a:t>” method.</a:t>
            </a:r>
          </a:p>
          <a:p>
            <a:pPr marL="590550" lvl="1" indent="-285750">
              <a:buFont typeface="Arial" panose="020B0604020202020204" pitchFamily="34" charset="0"/>
              <a:buChar char="•"/>
            </a:pPr>
            <a:r>
              <a:rPr lang="en-US" dirty="0" err="1"/>
              <a:t>driver.switchTo</a:t>
            </a:r>
            <a:r>
              <a:rPr lang="en-US" dirty="0"/>
              <a:t>().frame("</a:t>
            </a:r>
            <a:r>
              <a:rPr lang="en-US" dirty="0" err="1"/>
              <a:t>frameName</a:t>
            </a:r>
            <a:r>
              <a:rPr lang="en-US" dirty="0"/>
              <a:t>");</a:t>
            </a:r>
          </a:p>
        </p:txBody>
      </p:sp>
    </p:spTree>
    <p:extLst>
      <p:ext uri="{BB962C8B-B14F-4D97-AF65-F5344CB8AC3E}">
        <p14:creationId xmlns:p14="http://schemas.microsoft.com/office/powerpoint/2010/main" val="3296071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Synchronization in Selenium using Implicit</a:t>
            </a:r>
            <a:r>
              <a:rPr lang="en-US" dirty="0"/>
              <a:t>, Explicit &amp; Fluent Wait</a:t>
            </a:r>
          </a:p>
        </p:txBody>
      </p:sp>
      <p:sp>
        <p:nvSpPr>
          <p:cNvPr id="3" name="Text Placeholder 2"/>
          <p:cNvSpPr>
            <a:spLocks noGrp="1"/>
          </p:cNvSpPr>
          <p:nvPr>
            <p:ph type="body" sz="quarter" idx="11"/>
          </p:nvPr>
        </p:nvSpPr>
        <p:spPr/>
        <p:txBody>
          <a:bodyPr/>
          <a:lstStyle/>
          <a:p>
            <a:r>
              <a:rPr lang="en-US" dirty="0" smtClean="0"/>
              <a:t>Implicit wait:</a:t>
            </a:r>
          </a:p>
          <a:p>
            <a:pPr marL="285750" indent="-285750">
              <a:buFont typeface="Wingdings" panose="05000000000000000000" pitchFamily="2" charset="2"/>
              <a:buChar char="§"/>
            </a:pPr>
            <a:r>
              <a:rPr lang="en-US" b="0" dirty="0" smtClean="0"/>
              <a:t>we </a:t>
            </a:r>
            <a:r>
              <a:rPr lang="en-US" b="0" dirty="0"/>
              <a:t>can tell Selenium that we would like it to wait for a certain amount of time before throwing an exception that it cannot find the element on the page</a:t>
            </a:r>
            <a:r>
              <a:rPr lang="en-US" b="0" dirty="0" smtClean="0"/>
              <a:t>.</a:t>
            </a:r>
          </a:p>
          <a:p>
            <a:pPr marL="285750" indent="-285750">
              <a:buFont typeface="Wingdings" panose="05000000000000000000" pitchFamily="2" charset="2"/>
              <a:buChar char="§"/>
            </a:pPr>
            <a:r>
              <a:rPr lang="en-US" b="0" dirty="0" smtClean="0"/>
              <a:t>implicit </a:t>
            </a:r>
            <a:r>
              <a:rPr lang="en-US" b="0" dirty="0"/>
              <a:t>waits will be in place for the entire time the browser is open.</a:t>
            </a:r>
            <a:endParaRPr lang="en-US" altLang="en-US" b="0" dirty="0" smtClean="0"/>
          </a:p>
          <a:p>
            <a:pPr marL="285750" indent="-285750">
              <a:buFont typeface="Wingdings" panose="05000000000000000000" pitchFamily="2" charset="2"/>
              <a:buChar char="§"/>
            </a:pPr>
            <a:r>
              <a:rPr lang="en-US" altLang="en-US" b="0" dirty="0" smtClean="0"/>
              <a:t>To </a:t>
            </a:r>
            <a:r>
              <a:rPr lang="en-US" altLang="en-US" b="0" dirty="0"/>
              <a:t>start using an implicit wait, you would have to import this package into your code</a:t>
            </a:r>
            <a:r>
              <a:rPr lang="en-US" altLang="en-US" b="0" dirty="0" smtClean="0"/>
              <a:t>.</a:t>
            </a:r>
          </a:p>
          <a:p>
            <a:pPr marL="285750" indent="-285750">
              <a:buFont typeface="Wingdings" panose="05000000000000000000" pitchFamily="2" charset="2"/>
              <a:buChar char="§"/>
            </a:pPr>
            <a:r>
              <a:rPr lang="en-US" altLang="en-US" dirty="0"/>
              <a:t>Example</a:t>
            </a:r>
          </a:p>
          <a:p>
            <a:endParaRPr lang="en-US" altLang="en-US" sz="1600" b="0" dirty="0"/>
          </a:p>
          <a:p>
            <a:r>
              <a:rPr lang="en-US" altLang="en-US" sz="1600" b="0" dirty="0" smtClean="0"/>
              <a:t>	</a:t>
            </a:r>
            <a:r>
              <a:rPr lang="en-US" altLang="en-US" dirty="0"/>
              <a:t>Import </a:t>
            </a:r>
            <a:r>
              <a:rPr lang="en-US" altLang="en-US" dirty="0" err="1"/>
              <a:t>java.util.concurrent.TimeUnit</a:t>
            </a:r>
            <a:r>
              <a:rPr lang="en-US" altLang="en-US" dirty="0"/>
              <a:t>;</a:t>
            </a:r>
          </a:p>
          <a:p>
            <a:pPr lvl="1" indent="0">
              <a:buNone/>
            </a:pPr>
            <a:r>
              <a:rPr lang="en-US" altLang="en-US" dirty="0"/>
              <a:t>	</a:t>
            </a:r>
            <a:r>
              <a:rPr lang="en-US" altLang="en-US" dirty="0" err="1"/>
              <a:t>driver.manager</a:t>
            </a:r>
            <a:r>
              <a:rPr lang="en-US" altLang="en-US" dirty="0"/>
              <a:t>().timeouts().</a:t>
            </a:r>
            <a:r>
              <a:rPr lang="en-US" altLang="en-US" dirty="0" err="1"/>
              <a:t>implicitlyWait</a:t>
            </a:r>
            <a:r>
              <a:rPr lang="en-US" altLang="en-US" dirty="0"/>
              <a:t>(10,TimeUnit.Seconds</a:t>
            </a:r>
            <a:r>
              <a:rPr lang="en-US" altLang="en-US" sz="1200" b="0" dirty="0"/>
              <a:t>);</a:t>
            </a:r>
          </a:p>
          <a:p>
            <a:endParaRPr lang="en-US" sz="1600" b="0" dirty="0"/>
          </a:p>
        </p:txBody>
      </p:sp>
    </p:spTree>
    <p:extLst>
      <p:ext uri="{BB962C8B-B14F-4D97-AF65-F5344CB8AC3E}">
        <p14:creationId xmlns:p14="http://schemas.microsoft.com/office/powerpoint/2010/main" val="353555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WebDriver?</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
            </a:pPr>
            <a:r>
              <a:rPr lang="en-US" b="0" dirty="0"/>
              <a:t>WebDriver is a web automation framework that allows you to execute your tests against different browsers, not just Firefox (unlike Selenium IDE). </a:t>
            </a:r>
            <a:endParaRPr lang="en-US" b="0" dirty="0" smtClean="0"/>
          </a:p>
          <a:p>
            <a:pPr marL="285750" indent="-285750">
              <a:buFont typeface="Wingdings" panose="05000000000000000000" pitchFamily="2" charset="2"/>
              <a:buChar char="§"/>
            </a:pPr>
            <a:r>
              <a:rPr lang="en-US" b="0" dirty="0"/>
              <a:t>WebDriver also enables you to use a programming language in creating your test scripts </a:t>
            </a:r>
            <a:endParaRPr lang="en-US" b="0" dirty="0" smtClean="0"/>
          </a:p>
          <a:p>
            <a:pPr marL="285750" indent="-285750">
              <a:buFont typeface="Wingdings" panose="05000000000000000000" pitchFamily="2" charset="2"/>
              <a:buChar char="§"/>
            </a:pPr>
            <a:r>
              <a:rPr lang="en-US" b="0" dirty="0"/>
              <a:t>Following programming languages are supported by WebDriver </a:t>
            </a:r>
            <a:endParaRPr lang="en-US" b="0" dirty="0" smtClean="0"/>
          </a:p>
          <a:p>
            <a:pPr marL="590550" lvl="1" indent="-285750">
              <a:buFont typeface="Arial" panose="020B0604020202020204" pitchFamily="34" charset="0"/>
              <a:buChar char="•"/>
            </a:pPr>
            <a:r>
              <a:rPr lang="en-US" b="0" dirty="0" smtClean="0"/>
              <a:t>Java</a:t>
            </a:r>
          </a:p>
          <a:p>
            <a:pPr marL="590550" lvl="1" indent="-285750">
              <a:buFont typeface="Arial" panose="020B0604020202020204" pitchFamily="34" charset="0"/>
              <a:buChar char="•"/>
            </a:pPr>
            <a:r>
              <a:rPr lang="en-US" b="0" dirty="0" smtClean="0"/>
              <a:t>.</a:t>
            </a:r>
            <a:r>
              <a:rPr lang="en-US" b="0" dirty="0" err="1" smtClean="0"/>
              <a:t>Net</a:t>
            </a:r>
            <a:r>
              <a:rPr lang="en-US" b="0" dirty="0" err="1" smtClean="0">
                <a:hlinkClick r:id="rId2"/>
              </a:rPr>
              <a:t>P</a:t>
            </a:r>
            <a:r>
              <a:rPr lang="en-US" b="0" dirty="0" smtClean="0">
                <a:hlinkClick r:id="rId2"/>
              </a:rPr>
              <a:t> </a:t>
            </a:r>
            <a:endParaRPr lang="en-US" b="0" dirty="0"/>
          </a:p>
          <a:p>
            <a:pPr marL="590550" lvl="1" indent="-285750">
              <a:buFont typeface="Arial" panose="020B0604020202020204" pitchFamily="34" charset="0"/>
              <a:buChar char="•"/>
            </a:pPr>
            <a:r>
              <a:rPr lang="en-US" b="0" dirty="0" smtClean="0"/>
              <a:t>Perl </a:t>
            </a:r>
          </a:p>
          <a:p>
            <a:pPr marL="590550" lvl="1" indent="-285750">
              <a:buFont typeface="Arial" panose="020B0604020202020204" pitchFamily="34" charset="0"/>
              <a:buChar char="•"/>
            </a:pPr>
            <a:r>
              <a:rPr lang="en-US" b="0" dirty="0" smtClean="0"/>
              <a:t>Ruby</a:t>
            </a:r>
          </a:p>
          <a:p>
            <a:pPr marL="590550" lvl="1" indent="-285750">
              <a:buFont typeface="Arial" panose="020B0604020202020204" pitchFamily="34" charset="0"/>
              <a:buChar char="•"/>
            </a:pPr>
            <a:r>
              <a:rPr lang="en-US" b="0" dirty="0" smtClean="0"/>
              <a:t>Python</a:t>
            </a:r>
          </a:p>
          <a:p>
            <a:pPr marL="590550" lvl="1" indent="-285750">
              <a:buFont typeface="Arial" panose="020B0604020202020204" pitchFamily="34" charset="0"/>
              <a:buChar char="•"/>
            </a:pPr>
            <a:r>
              <a:rPr lang="en-US" b="0" dirty="0" smtClean="0"/>
              <a:t>PHP</a:t>
            </a:r>
            <a:endParaRPr lang="en-US" b="0" dirty="0"/>
          </a:p>
          <a:p>
            <a:endParaRPr lang="en-US" dirty="0"/>
          </a:p>
        </p:txBody>
      </p:sp>
    </p:spTree>
    <p:extLst>
      <p:ext uri="{BB962C8B-B14F-4D97-AF65-F5344CB8AC3E}">
        <p14:creationId xmlns:p14="http://schemas.microsoft.com/office/powerpoint/2010/main" val="1377686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dirty="0" smtClean="0"/>
              <a:t>Explicit Wait</a:t>
            </a:r>
            <a:endParaRPr lang="en-US" b="0" dirty="0"/>
          </a:p>
        </p:txBody>
      </p:sp>
      <p:sp>
        <p:nvSpPr>
          <p:cNvPr id="3" name="Text Placeholder 2"/>
          <p:cNvSpPr>
            <a:spLocks noGrp="1"/>
          </p:cNvSpPr>
          <p:nvPr>
            <p:ph type="body" sz="quarter" idx="11"/>
          </p:nvPr>
        </p:nvSpPr>
        <p:spPr>
          <a:xfrm>
            <a:off x="266057" y="2057400"/>
            <a:ext cx="8958262" cy="4992624"/>
          </a:xfrm>
        </p:spPr>
        <p:txBody>
          <a:bodyPr/>
          <a:lstStyle/>
          <a:p>
            <a:pPr marL="285750" indent="-285750">
              <a:buFont typeface="Wingdings" panose="05000000000000000000" pitchFamily="2" charset="2"/>
              <a:buChar char="§"/>
            </a:pPr>
            <a:r>
              <a:rPr lang="en-US" altLang="en-US" b="0" dirty="0"/>
              <a:t>Explicit waits are done using the </a:t>
            </a:r>
            <a:r>
              <a:rPr lang="en-US" altLang="en-US" b="0" dirty="0" err="1"/>
              <a:t>WebDriverWait</a:t>
            </a:r>
            <a:r>
              <a:rPr lang="en-US" altLang="en-US" b="0" dirty="0"/>
              <a:t> and </a:t>
            </a:r>
            <a:r>
              <a:rPr lang="en-US" altLang="en-US" b="0" dirty="0" err="1"/>
              <a:t>ExpectedCondition</a:t>
            </a:r>
            <a:r>
              <a:rPr lang="en-US" altLang="en-US" b="0" dirty="0"/>
              <a:t> classes</a:t>
            </a:r>
            <a:r>
              <a:rPr lang="en-US" altLang="en-US" b="0" dirty="0" smtClean="0"/>
              <a:t>.</a:t>
            </a:r>
          </a:p>
          <a:p>
            <a:pPr marL="285750" indent="-285750">
              <a:buFont typeface="Wingdings" panose="05000000000000000000" pitchFamily="2" charset="2"/>
              <a:buChar char="§"/>
            </a:pPr>
            <a:r>
              <a:rPr lang="en-US" b="0" dirty="0" smtClean="0"/>
              <a:t>we </a:t>
            </a:r>
            <a:r>
              <a:rPr lang="en-US" b="0" dirty="0"/>
              <a:t>can use some of the prebuilt </a:t>
            </a:r>
            <a:r>
              <a:rPr lang="en-US" b="0" dirty="0" err="1"/>
              <a:t>ExpectedConditions</a:t>
            </a:r>
            <a:r>
              <a:rPr lang="en-US" b="0" dirty="0"/>
              <a:t> to wait for elements to become clickable, visible, invisible, etc.</a:t>
            </a:r>
            <a:r>
              <a:rPr lang="en-US" altLang="en-US" b="0" dirty="0" smtClean="0"/>
              <a:t> </a:t>
            </a:r>
          </a:p>
          <a:p>
            <a:pPr marL="285750" indent="-285750">
              <a:buFont typeface="Wingdings" panose="05000000000000000000" pitchFamily="2" charset="2"/>
              <a:buChar char="§"/>
            </a:pPr>
            <a:r>
              <a:rPr lang="en-US" altLang="en-US" b="0" dirty="0" smtClean="0"/>
              <a:t>Example</a:t>
            </a:r>
          </a:p>
          <a:p>
            <a:r>
              <a:rPr lang="en-US" altLang="en-US" b="0" dirty="0" smtClean="0"/>
              <a:t>	</a:t>
            </a:r>
            <a:r>
              <a:rPr lang="en-US" altLang="en-US" b="0" dirty="0" err="1" smtClean="0"/>
              <a:t>WebDriverWait</a:t>
            </a:r>
            <a:r>
              <a:rPr lang="en-US" altLang="en-US" b="0" dirty="0" smtClean="0"/>
              <a:t> </a:t>
            </a:r>
            <a:r>
              <a:rPr lang="en-US" altLang="en-US" b="0" dirty="0"/>
              <a:t>wait = new </a:t>
            </a:r>
            <a:r>
              <a:rPr lang="en-US" altLang="en-US" b="0" dirty="0" err="1"/>
              <a:t>WebDriverWait</a:t>
            </a:r>
            <a:r>
              <a:rPr lang="en-US" altLang="en-US" b="0" dirty="0"/>
              <a:t>(driver, 10);</a:t>
            </a:r>
          </a:p>
          <a:p>
            <a:r>
              <a:rPr lang="en-US" altLang="en-US" b="0" dirty="0" smtClean="0"/>
              <a:t>	</a:t>
            </a:r>
            <a:r>
              <a:rPr lang="en-US" altLang="en-US" b="0" dirty="0" err="1" smtClean="0"/>
              <a:t>WebElement</a:t>
            </a:r>
            <a:r>
              <a:rPr lang="en-US" altLang="en-US" b="0" dirty="0" smtClean="0"/>
              <a:t> </a:t>
            </a:r>
            <a:r>
              <a:rPr lang="en-US" altLang="en-US" b="0" dirty="0"/>
              <a:t>element </a:t>
            </a:r>
            <a:r>
              <a:rPr lang="en-US" altLang="en-US" b="0" dirty="0" smtClean="0"/>
              <a:t>= </a:t>
            </a:r>
            <a:r>
              <a:rPr lang="en-US" altLang="en-US" b="0" dirty="0" err="1" smtClean="0"/>
              <a:t>wait.until</a:t>
            </a:r>
            <a:r>
              <a:rPr lang="en-US" altLang="en-US" b="0" dirty="0" smtClean="0"/>
              <a:t>(</a:t>
            </a:r>
            <a:r>
              <a:rPr lang="en-US" altLang="en-US" b="0" dirty="0" err="1" smtClean="0"/>
              <a:t>ExpectedConditions.elementToBeClickable</a:t>
            </a:r>
            <a:r>
              <a:rPr lang="en-US" altLang="en-US" b="0" dirty="0" smtClean="0"/>
              <a:t>(By</a:t>
            </a:r>
            <a:endParaRPr lang="en-US" altLang="en-US" b="0" dirty="0"/>
          </a:p>
          <a:p>
            <a:pPr marL="285750" indent="-285750">
              <a:buFont typeface="Wingdings" panose="05000000000000000000" pitchFamily="2" charset="2"/>
              <a:buChar char="§"/>
            </a:pPr>
            <a:endParaRPr lang="en-US" altLang="en-US" b="0" dirty="0"/>
          </a:p>
          <a:p>
            <a:endParaRPr lang="en-US" sz="1100" dirty="0"/>
          </a:p>
        </p:txBody>
      </p:sp>
    </p:spTree>
    <p:extLst>
      <p:ext uri="{BB962C8B-B14F-4D97-AF65-F5344CB8AC3E}">
        <p14:creationId xmlns:p14="http://schemas.microsoft.com/office/powerpoint/2010/main" val="2738468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228600"/>
            <a:ext cx="8677656" cy="960107"/>
          </a:xfrm>
        </p:spPr>
        <p:txBody>
          <a:bodyPr/>
          <a:lstStyle/>
          <a:p>
            <a:r>
              <a:rPr lang="en-US" b="0" dirty="0" smtClean="0"/>
              <a:t>Fluent Wait</a:t>
            </a:r>
            <a:endParaRPr lang="en-US" b="0"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a:t>Each </a:t>
            </a:r>
            <a:r>
              <a:rPr lang="en-US" b="0" dirty="0" err="1"/>
              <a:t>FluentWait</a:t>
            </a:r>
            <a:r>
              <a:rPr lang="en-US" b="0" dirty="0"/>
              <a:t> instance defines the maximum amount of time to wait for a condition, as well as the frequency with which to check the condition. </a:t>
            </a:r>
            <a:endParaRPr lang="en-US" b="0" dirty="0" smtClean="0"/>
          </a:p>
          <a:p>
            <a:pPr marL="285750" indent="-285750">
              <a:buFont typeface="Wingdings" panose="05000000000000000000" pitchFamily="2" charset="2"/>
              <a:buChar char="§"/>
            </a:pPr>
            <a:r>
              <a:rPr lang="en-US" dirty="0"/>
              <a:t>Furthermore, the user may configure the wait to ignore specific types of exceptions whilst waiting, such as </a:t>
            </a:r>
            <a:r>
              <a:rPr lang="en-US" dirty="0" err="1"/>
              <a:t>NoSuchElementExceptions</a:t>
            </a:r>
            <a:r>
              <a:rPr lang="en-US" dirty="0"/>
              <a:t> when searching for an element on the page.</a:t>
            </a:r>
          </a:p>
          <a:p>
            <a:pPr marL="0" indent="0">
              <a:buNone/>
            </a:pPr>
            <a:r>
              <a:rPr lang="en-US" dirty="0"/>
              <a:t>// Waiting 30 seconds for an element to be present on the page, checking</a:t>
            </a:r>
          </a:p>
          <a:p>
            <a:pPr marL="0" indent="0">
              <a:buNone/>
            </a:pPr>
            <a:r>
              <a:rPr lang="en-US" dirty="0"/>
              <a:t>   // for its presence once every 5 seconds.</a:t>
            </a:r>
          </a:p>
          <a:p>
            <a:pPr marL="0" indent="0">
              <a:buNone/>
            </a:pPr>
            <a:r>
              <a:rPr lang="en-US" dirty="0"/>
              <a:t>   Wait </a:t>
            </a:r>
            <a:r>
              <a:rPr lang="en-US" dirty="0" err="1"/>
              <a:t>wait</a:t>
            </a:r>
            <a:r>
              <a:rPr lang="en-US" dirty="0"/>
              <a:t> = new </a:t>
            </a:r>
            <a:r>
              <a:rPr lang="en-US" dirty="0" err="1"/>
              <a:t>FluentWait</a:t>
            </a:r>
            <a:r>
              <a:rPr lang="en-US" dirty="0"/>
              <a:t>(driver)</a:t>
            </a:r>
          </a:p>
          <a:p>
            <a:pPr marL="0" indent="0">
              <a:buNone/>
            </a:pPr>
            <a:r>
              <a:rPr lang="en-US" dirty="0"/>
              <a:t>     .</a:t>
            </a:r>
            <a:r>
              <a:rPr lang="en-US" dirty="0" err="1"/>
              <a:t>withTimeout</a:t>
            </a:r>
            <a:r>
              <a:rPr lang="en-US" dirty="0"/>
              <a:t>(30, SECONDS)</a:t>
            </a:r>
          </a:p>
          <a:p>
            <a:pPr marL="0" indent="0">
              <a:buNone/>
            </a:pPr>
            <a:r>
              <a:rPr lang="en-US" dirty="0"/>
              <a:t>     .</a:t>
            </a:r>
            <a:r>
              <a:rPr lang="en-US" dirty="0" err="1"/>
              <a:t>pollingEvery</a:t>
            </a:r>
            <a:r>
              <a:rPr lang="en-US" dirty="0"/>
              <a:t>(5, SECONDS)</a:t>
            </a:r>
          </a:p>
          <a:p>
            <a:pPr marL="0" indent="0">
              <a:buNone/>
            </a:pPr>
            <a:r>
              <a:rPr lang="en-US" dirty="0"/>
              <a:t>     .ignoring(</a:t>
            </a:r>
            <a:r>
              <a:rPr lang="en-US" dirty="0" err="1"/>
              <a:t>NoSuchElementException.class</a:t>
            </a:r>
            <a:r>
              <a:rPr lang="en-US" dirty="0"/>
              <a:t>);</a:t>
            </a:r>
          </a:p>
          <a:p>
            <a:pPr marL="0" indent="0">
              <a:buNone/>
            </a:pPr>
            <a:r>
              <a:rPr lang="en-US" dirty="0"/>
              <a:t>   </a:t>
            </a:r>
            <a:r>
              <a:rPr lang="en-US" dirty="0" err="1"/>
              <a:t>WebElement</a:t>
            </a:r>
            <a:r>
              <a:rPr lang="en-US" dirty="0"/>
              <a:t> foo = </a:t>
            </a:r>
            <a:r>
              <a:rPr lang="en-US" dirty="0" err="1"/>
              <a:t>wait.until</a:t>
            </a:r>
            <a:r>
              <a:rPr lang="en-US" dirty="0"/>
              <a:t>(new Function() {</a:t>
            </a:r>
          </a:p>
          <a:p>
            <a:pPr marL="0" indent="0">
              <a:buNone/>
            </a:pPr>
            <a:r>
              <a:rPr lang="en-US" sz="1600" b="0" dirty="0">
                <a:latin typeface="+mn-lt"/>
              </a:rPr>
              <a:t>    </a:t>
            </a:r>
          </a:p>
        </p:txBody>
      </p:sp>
    </p:spTree>
    <p:extLst>
      <p:ext uri="{BB962C8B-B14F-4D97-AF65-F5344CB8AC3E}">
        <p14:creationId xmlns:p14="http://schemas.microsoft.com/office/powerpoint/2010/main" val="39923104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0" dirty="0"/>
              <a:t> public </a:t>
            </a:r>
            <a:r>
              <a:rPr lang="en-US" b="0" dirty="0" err="1"/>
              <a:t>WebElement</a:t>
            </a:r>
            <a:r>
              <a:rPr lang="en-US" b="0" dirty="0"/>
              <a:t> apply(WebDriver driver) {</a:t>
            </a:r>
          </a:p>
          <a:p>
            <a:r>
              <a:rPr lang="en-US" b="0" dirty="0"/>
              <a:t>     return </a:t>
            </a:r>
            <a:r>
              <a:rPr lang="en-US" b="0" dirty="0" err="1"/>
              <a:t>driver.findElement</a:t>
            </a:r>
            <a:r>
              <a:rPr lang="en-US" b="0" dirty="0"/>
              <a:t>(By.id("foo")); </a:t>
            </a:r>
          </a:p>
          <a:p>
            <a:r>
              <a:rPr lang="en-US" b="0" dirty="0"/>
              <a:t>    </a:t>
            </a:r>
            <a:r>
              <a:rPr lang="en-US" b="0" dirty="0" smtClean="0"/>
              <a:t>}</a:t>
            </a:r>
            <a:r>
              <a:rPr lang="en-US" b="0" dirty="0"/>
              <a:t> </a:t>
            </a:r>
          </a:p>
          <a:p>
            <a:r>
              <a:rPr lang="en-US" b="0" dirty="0"/>
              <a:t>   });</a:t>
            </a:r>
          </a:p>
          <a:p>
            <a:endParaRPr lang="en-US" dirty="0"/>
          </a:p>
        </p:txBody>
      </p:sp>
    </p:spTree>
    <p:extLst>
      <p:ext uri="{BB962C8B-B14F-4D97-AF65-F5344CB8AC3E}">
        <p14:creationId xmlns:p14="http://schemas.microsoft.com/office/powerpoint/2010/main" val="3127036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a:t>Keyboard &amp; Mouse Event using Action Class in Selenium </a:t>
            </a:r>
            <a:r>
              <a:rPr lang="en-GB" dirty="0" err="1"/>
              <a:t>Webdriver</a:t>
            </a:r>
            <a:r>
              <a:rPr lang="en-GB" dirty="0"/>
              <a:t> </a:t>
            </a:r>
            <a:endParaRPr lang="en-US" dirty="0"/>
          </a:p>
        </p:txBody>
      </p:sp>
      <p:sp>
        <p:nvSpPr>
          <p:cNvPr id="7171" name="Content Placeholder 2"/>
          <p:cNvSpPr>
            <a:spLocks noGrp="1"/>
          </p:cNvSpPr>
          <p:nvPr>
            <p:ph idx="1"/>
          </p:nvPr>
        </p:nvSpPr>
        <p:spPr/>
        <p:txBody>
          <a:bodyPr/>
          <a:lstStyle/>
          <a:p>
            <a:pPr eaLnBrk="1" hangingPunct="1">
              <a:defRPr/>
            </a:pPr>
            <a:r>
              <a:rPr lang="en-US" dirty="0">
                <a:latin typeface="+mn-lt"/>
                <a:cs typeface="Times New Roman" pitchFamily="18" charset="0"/>
              </a:rPr>
              <a:t>Actions Class : </a:t>
            </a:r>
          </a:p>
          <a:p>
            <a:pPr eaLnBrk="1" hangingPunct="1">
              <a:defRPr/>
            </a:pPr>
            <a:r>
              <a:rPr lang="en-US" b="0" dirty="0">
                <a:latin typeface="+mn-lt"/>
                <a:cs typeface="Times New Roman" pitchFamily="18" charset="0"/>
              </a:rPr>
              <a:t>The Action class is user-facing API for emulating complex user actions. </a:t>
            </a:r>
          </a:p>
          <a:p>
            <a:pPr eaLnBrk="1" hangingPunct="1">
              <a:defRPr/>
            </a:pPr>
            <a:r>
              <a:rPr lang="en-US" b="0" dirty="0">
                <a:latin typeface="+mn-lt"/>
                <a:cs typeface="Times New Roman" pitchFamily="18" charset="0"/>
              </a:rPr>
              <a:t>WebDriver users can use this class to simulate usage of keyboard or mouse events.</a:t>
            </a:r>
          </a:p>
          <a:p>
            <a:pPr eaLnBrk="1" hangingPunct="1">
              <a:defRPr/>
            </a:pPr>
            <a:r>
              <a:rPr lang="en-US" b="0" dirty="0">
                <a:latin typeface="+mn-lt"/>
                <a:cs typeface="Times New Roman" pitchFamily="18" charset="0"/>
              </a:rPr>
              <a:t>Some of the actions that can be performed by the Actions class are </a:t>
            </a:r>
            <a:r>
              <a:rPr lang="en-US" b="0" dirty="0" smtClean="0">
                <a:latin typeface="+mn-lt"/>
                <a:cs typeface="Times New Roman" pitchFamily="18" charset="0"/>
              </a:rPr>
              <a:t>:</a:t>
            </a:r>
          </a:p>
          <a:p>
            <a:pPr eaLnBrk="1" hangingPunct="1">
              <a:defRPr/>
            </a:pPr>
            <a:endParaRPr lang="en-US" b="0" dirty="0" smtClean="0">
              <a:latin typeface="+mn-lt"/>
              <a:cs typeface="Times New Roman" pitchFamily="18" charset="0"/>
            </a:endParaRPr>
          </a:p>
          <a:p>
            <a:pPr lvl="1"/>
            <a:r>
              <a:rPr lang="en-US" b="1" dirty="0" smtClean="0"/>
              <a:t>Keyboard </a:t>
            </a:r>
            <a:r>
              <a:rPr lang="en-US" b="1" dirty="0"/>
              <a:t>Events Using Selenium Actions Class API:</a:t>
            </a:r>
            <a:endParaRPr lang="en-US" dirty="0"/>
          </a:p>
          <a:p>
            <a:pPr lvl="2"/>
            <a:r>
              <a:rPr lang="en-US" dirty="0"/>
              <a:t>The Keyboard interface has the below mentioned methods:</a:t>
            </a:r>
          </a:p>
          <a:p>
            <a:pPr lvl="2"/>
            <a:r>
              <a:rPr lang="en-US" dirty="0" err="1"/>
              <a:t>sendKeys</a:t>
            </a:r>
            <a:r>
              <a:rPr lang="en-US" dirty="0"/>
              <a:t>(</a:t>
            </a:r>
            <a:r>
              <a:rPr lang="en-US" dirty="0" err="1"/>
              <a:t>keysToSend</a:t>
            </a:r>
            <a:r>
              <a:rPr lang="en-US" dirty="0"/>
              <a:t>) : sends a series of keystrokes onto the element</a:t>
            </a:r>
          </a:p>
          <a:p>
            <a:pPr lvl="2"/>
            <a:r>
              <a:rPr lang="en-US" dirty="0" err="1"/>
              <a:t>keyDown</a:t>
            </a:r>
            <a:r>
              <a:rPr lang="en-US" dirty="0"/>
              <a:t>(</a:t>
            </a:r>
            <a:r>
              <a:rPr lang="en-US" dirty="0" err="1"/>
              <a:t>theKey</a:t>
            </a:r>
            <a:r>
              <a:rPr lang="en-US" dirty="0"/>
              <a:t>) : Sends a key press without release it. Subsequent actions may assume it as pressed. (example: </a:t>
            </a:r>
            <a:r>
              <a:rPr lang="en-US" dirty="0" err="1"/>
              <a:t>Keys.ALT</a:t>
            </a:r>
            <a:r>
              <a:rPr lang="en-US" dirty="0"/>
              <a:t>, </a:t>
            </a:r>
            <a:r>
              <a:rPr lang="en-US" dirty="0" err="1"/>
              <a:t>Keys.SHIFT</a:t>
            </a:r>
            <a:r>
              <a:rPr lang="en-US" dirty="0"/>
              <a:t>, or </a:t>
            </a:r>
            <a:r>
              <a:rPr lang="en-US" dirty="0" err="1"/>
              <a:t>Keys.CONTROL</a:t>
            </a:r>
            <a:r>
              <a:rPr lang="en-US" dirty="0"/>
              <a:t>)</a:t>
            </a:r>
          </a:p>
          <a:p>
            <a:pPr lvl="2"/>
            <a:r>
              <a:rPr lang="en-US" dirty="0" err="1"/>
              <a:t>keyUp</a:t>
            </a:r>
            <a:r>
              <a:rPr lang="en-US" dirty="0"/>
              <a:t>(</a:t>
            </a:r>
            <a:r>
              <a:rPr lang="en-US" dirty="0" err="1"/>
              <a:t>theKey</a:t>
            </a:r>
            <a:r>
              <a:rPr lang="en-US" dirty="0"/>
              <a:t>): Performs a key </a:t>
            </a:r>
            <a:r>
              <a:rPr lang="en-US" dirty="0" smtClean="0"/>
              <a:t>release</a:t>
            </a:r>
          </a:p>
          <a:p>
            <a:pPr lvl="2"/>
            <a:endParaRPr lang="en-US" dirty="0" smtClean="0"/>
          </a:p>
          <a:p>
            <a:pPr lvl="1"/>
            <a:r>
              <a:rPr lang="en-US" b="1" dirty="0"/>
              <a:t>Mouse Events Using Selenium Actions Class API:</a:t>
            </a:r>
            <a:endParaRPr lang="en-US" dirty="0"/>
          </a:p>
          <a:p>
            <a:pPr lvl="2"/>
            <a:r>
              <a:rPr lang="en-US" dirty="0"/>
              <a:t>click (): Simply click on element</a:t>
            </a:r>
          </a:p>
          <a:p>
            <a:pPr lvl="2"/>
            <a:r>
              <a:rPr lang="en-US" dirty="0" err="1"/>
              <a:t>doubleClick</a:t>
            </a:r>
            <a:r>
              <a:rPr lang="en-US" dirty="0"/>
              <a:t> (): Double clicks </a:t>
            </a:r>
            <a:r>
              <a:rPr lang="en-US" dirty="0" err="1"/>
              <a:t>onElement</a:t>
            </a:r>
            <a:endParaRPr lang="en-US" dirty="0"/>
          </a:p>
          <a:p>
            <a:pPr lvl="2"/>
            <a:r>
              <a:rPr lang="en-US" dirty="0" err="1"/>
              <a:t>contextClick</a:t>
            </a:r>
            <a:r>
              <a:rPr lang="en-US" dirty="0"/>
              <a:t>() : Performs a context-click (right click) on an element</a:t>
            </a:r>
          </a:p>
          <a:p>
            <a:pPr lvl="2"/>
            <a:r>
              <a:rPr lang="en-US" dirty="0" err="1"/>
              <a:t>clickAndHold</a:t>
            </a:r>
            <a:r>
              <a:rPr lang="en-US" dirty="0"/>
              <a:t>(): Clicks at the present mouse location (without releasing)</a:t>
            </a:r>
          </a:p>
          <a:p>
            <a:pPr eaLnBrk="1" hangingPunct="1">
              <a:defRPr/>
            </a:pPr>
            <a:endParaRPr lang="en-US" b="0" dirty="0">
              <a:latin typeface="+mn-lt"/>
              <a:cs typeface="Times New Roman" pitchFamily="18" charset="0"/>
            </a:endParaRPr>
          </a:p>
          <a:p>
            <a:pPr marL="278640" lvl="1" indent="0" eaLnBrk="1" hangingPunct="1">
              <a:buNone/>
              <a:defRPr/>
            </a:pPr>
            <a:endParaRPr lang="en-US" sz="1600" dirty="0">
              <a:cs typeface="Times New Roman" pitchFamily="18" charset="0"/>
            </a:endParaRPr>
          </a:p>
          <a:p>
            <a:pPr lvl="1" indent="0">
              <a:buNone/>
              <a:defRPr/>
            </a:pPr>
            <a:endParaRPr lang="en-US" dirty="0">
              <a:cs typeface="Times New Roman" pitchFamily="18" charset="0"/>
            </a:endParaRPr>
          </a:p>
        </p:txBody>
      </p:sp>
    </p:spTree>
    <p:extLst>
      <p:ext uri="{BB962C8B-B14F-4D97-AF65-F5344CB8AC3E}">
        <p14:creationId xmlns:p14="http://schemas.microsoft.com/office/powerpoint/2010/main" val="3345252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r>
              <a:rPr lang="en-US" dirty="0" err="1"/>
              <a:t>dragAndDrop</a:t>
            </a:r>
            <a:r>
              <a:rPr lang="en-US" dirty="0"/>
              <a:t>(source, target): Invokes click-and-hold at the source location and moves to the location of the target element before releasing the mouse. source – element to grab, target – element to release</a:t>
            </a:r>
          </a:p>
          <a:p>
            <a:pPr lvl="2"/>
            <a:r>
              <a:rPr lang="en-US" dirty="0" err="1" smtClean="0"/>
              <a:t>dragAndDropBy</a:t>
            </a:r>
            <a:r>
              <a:rPr lang="en-US" dirty="0" smtClean="0"/>
              <a:t>(source</a:t>
            </a:r>
            <a:r>
              <a:rPr lang="en-US" dirty="0"/>
              <a:t>, </a:t>
            </a:r>
            <a:r>
              <a:rPr lang="en-US" dirty="0" err="1"/>
              <a:t>xOffset</a:t>
            </a:r>
            <a:r>
              <a:rPr lang="en-US" dirty="0"/>
              <a:t>, </a:t>
            </a:r>
            <a:r>
              <a:rPr lang="en-US" dirty="0" err="1"/>
              <a:t>yOffset</a:t>
            </a:r>
            <a:r>
              <a:rPr lang="en-US" dirty="0"/>
              <a:t>) : Performs click-and-hold at the source location, shifts by a given offset, then frees the mouse. </a:t>
            </a:r>
            <a:r>
              <a:rPr lang="en-US" dirty="0" err="1"/>
              <a:t>xOffset</a:t>
            </a:r>
            <a:r>
              <a:rPr lang="en-US" dirty="0"/>
              <a:t> – to shift horizontally, </a:t>
            </a:r>
            <a:r>
              <a:rPr lang="en-US" dirty="0" err="1"/>
              <a:t>yOffset</a:t>
            </a:r>
            <a:r>
              <a:rPr lang="en-US" dirty="0"/>
              <a:t> – to shift vertically</a:t>
            </a:r>
          </a:p>
          <a:p>
            <a:pPr lvl="2"/>
            <a:r>
              <a:rPr lang="en-US" dirty="0" err="1"/>
              <a:t>moveByOffset</a:t>
            </a:r>
            <a:r>
              <a:rPr lang="en-US" dirty="0"/>
              <a:t>(x-offset, y-offset): Shifts the mouse from its current position (or 0,0) by the given offset. x-offset – Sets the horizontal offset (negative value – shifting the mouse to the left), y-offset – Sets the vertical offset (negative value – shifting the mouse to the up)</a:t>
            </a:r>
          </a:p>
          <a:p>
            <a:pPr lvl="2"/>
            <a:r>
              <a:rPr lang="en-US" dirty="0" err="1"/>
              <a:t>moveToElement</a:t>
            </a:r>
            <a:r>
              <a:rPr lang="en-US" dirty="0"/>
              <a:t>(</a:t>
            </a:r>
            <a:r>
              <a:rPr lang="en-US" dirty="0" err="1"/>
              <a:t>toElement</a:t>
            </a:r>
            <a:r>
              <a:rPr lang="en-US" dirty="0"/>
              <a:t>): It shifts the mouse to the center of the element</a:t>
            </a:r>
          </a:p>
          <a:p>
            <a:pPr lvl="2"/>
            <a:r>
              <a:rPr lang="en-US" dirty="0"/>
              <a:t>release(): Releases the depressed left mouse button at the existing mouse </a:t>
            </a:r>
            <a:r>
              <a:rPr lang="en-US" dirty="0" smtClean="0"/>
              <a:t>location</a:t>
            </a:r>
          </a:p>
          <a:p>
            <a:pPr lvl="2"/>
            <a:endParaRPr lang="en-US" dirty="0"/>
          </a:p>
          <a:p>
            <a:pPr marL="552960" lvl="2" indent="0">
              <a:buNone/>
            </a:pPr>
            <a:endParaRPr lang="en-US" dirty="0"/>
          </a:p>
          <a:p>
            <a:endParaRPr lang="en-US" dirty="0"/>
          </a:p>
        </p:txBody>
      </p:sp>
    </p:spTree>
    <p:extLst>
      <p:ext uri="{BB962C8B-B14F-4D97-AF65-F5344CB8AC3E}">
        <p14:creationId xmlns:p14="http://schemas.microsoft.com/office/powerpoint/2010/main" val="3571381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Step 1: Import the Actions and Action classes. </a:t>
            </a:r>
            <a:endParaRPr lang="en-US" b="1" dirty="0"/>
          </a:p>
          <a:p>
            <a:pPr lvl="1"/>
            <a:r>
              <a:rPr lang="en-US" b="1" dirty="0"/>
              <a:t>import </a:t>
            </a:r>
            <a:r>
              <a:rPr lang="en-US" b="1" dirty="0" err="1"/>
              <a:t>org.openqa.selenium.interactions.Action</a:t>
            </a:r>
            <a:r>
              <a:rPr lang="en-US" b="1" dirty="0"/>
              <a:t>;</a:t>
            </a:r>
          </a:p>
          <a:p>
            <a:pPr lvl="1"/>
            <a:r>
              <a:rPr lang="en-US" b="1" dirty="0"/>
              <a:t>import </a:t>
            </a:r>
            <a:r>
              <a:rPr lang="en-US" b="1" dirty="0" err="1"/>
              <a:t>org.openqa.selenium.interactions.Actions</a:t>
            </a:r>
            <a:r>
              <a:rPr lang="en-US" b="1" dirty="0" smtClean="0"/>
              <a:t>;</a:t>
            </a:r>
          </a:p>
          <a:p>
            <a:pPr lvl="1"/>
            <a:endParaRPr lang="en-US" b="1" dirty="0"/>
          </a:p>
          <a:p>
            <a:r>
              <a:rPr lang="en-US" dirty="0"/>
              <a:t>Step 2: Instantiate a new Actions object. </a:t>
            </a:r>
            <a:endParaRPr lang="en-US" dirty="0" smtClean="0"/>
          </a:p>
          <a:p>
            <a:pPr lvl="1"/>
            <a:r>
              <a:rPr lang="en-US" dirty="0" smtClean="0"/>
              <a:t>Actions </a:t>
            </a:r>
            <a:r>
              <a:rPr lang="en-US" dirty="0"/>
              <a:t>builder = </a:t>
            </a:r>
            <a:r>
              <a:rPr lang="en-US" b="1" dirty="0"/>
              <a:t>new Actions(driver</a:t>
            </a:r>
            <a:r>
              <a:rPr lang="en-US" b="1" dirty="0" smtClean="0"/>
              <a:t>);</a:t>
            </a:r>
          </a:p>
          <a:p>
            <a:pPr lvl="1"/>
            <a:endParaRPr lang="en-US" dirty="0"/>
          </a:p>
          <a:p>
            <a:r>
              <a:rPr lang="en-US" dirty="0"/>
              <a:t>Step 3: Instantiate an Action using the Actions object in step 2. </a:t>
            </a:r>
          </a:p>
          <a:p>
            <a:pPr lvl="1"/>
            <a:r>
              <a:rPr lang="en-US" dirty="0" smtClean="0"/>
              <a:t>Action </a:t>
            </a:r>
            <a:r>
              <a:rPr lang="en-US" dirty="0" err="1" smtClean="0"/>
              <a:t>moveOverHome</a:t>
            </a:r>
            <a:r>
              <a:rPr lang="en-US" dirty="0" smtClean="0"/>
              <a:t>= </a:t>
            </a:r>
            <a:r>
              <a:rPr lang="en-US" dirty="0" err="1" smtClean="0"/>
              <a:t>builder.moveToElement</a:t>
            </a:r>
            <a:r>
              <a:rPr lang="en-US" dirty="0" smtClean="0"/>
              <a:t>(</a:t>
            </a:r>
            <a:r>
              <a:rPr lang="en-US" dirty="0" err="1" smtClean="0"/>
              <a:t>home_linkl</a:t>
            </a:r>
            <a:r>
              <a:rPr lang="en-US" dirty="0"/>
              <a:t>).click().build();</a:t>
            </a:r>
          </a:p>
          <a:p>
            <a:endParaRPr lang="en-US" dirty="0"/>
          </a:p>
          <a:p>
            <a:pPr marL="0" indent="0">
              <a:buNone/>
            </a:pPr>
            <a:r>
              <a:rPr lang="en-US" dirty="0"/>
              <a:t>In this case, we are going to use the </a:t>
            </a:r>
            <a:r>
              <a:rPr lang="en-US" dirty="0" err="1"/>
              <a:t>moveToElement</a:t>
            </a:r>
            <a:r>
              <a:rPr lang="en-US" dirty="0"/>
              <a:t>() method because we are simply going to mouse-over the "Home" link. The build() method is always the final method used so that all the listed actions will be compiled into a single step. </a:t>
            </a:r>
          </a:p>
          <a:p>
            <a:endParaRPr lang="en-US" dirty="0"/>
          </a:p>
          <a:p>
            <a:r>
              <a:rPr lang="en-US" dirty="0"/>
              <a:t>Step 4: Use the perform() method when executing the Action object we designed in Step 3. </a:t>
            </a:r>
          </a:p>
          <a:p>
            <a:endParaRPr lang="en-US" dirty="0"/>
          </a:p>
          <a:p>
            <a:pPr lvl="1"/>
            <a:r>
              <a:rPr lang="en-US" dirty="0" err="1"/>
              <a:t>moveOverHome</a:t>
            </a:r>
            <a:r>
              <a:rPr lang="en-US" dirty="0" err="1" smtClean="0"/>
              <a:t>.perform</a:t>
            </a:r>
            <a:r>
              <a:rPr lang="en-US" dirty="0"/>
              <a:t>()</a:t>
            </a:r>
          </a:p>
        </p:txBody>
      </p:sp>
    </p:spTree>
    <p:extLst>
      <p:ext uri="{BB962C8B-B14F-4D97-AF65-F5344CB8AC3E}">
        <p14:creationId xmlns:p14="http://schemas.microsoft.com/office/powerpoint/2010/main" val="538659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Some scenarios where we use Selenium Actions class are mentioned below. </a:t>
            </a:r>
            <a:endParaRPr lang="en-US" dirty="0" smtClean="0"/>
          </a:p>
          <a:p>
            <a:pPr lvl="1"/>
            <a:r>
              <a:rPr lang="en-US" dirty="0" smtClean="0">
                <a:hlinkClick r:id="rId2"/>
              </a:rPr>
              <a:t>handle </a:t>
            </a:r>
            <a:r>
              <a:rPr lang="en-US" dirty="0">
                <a:hlinkClick r:id="rId2"/>
              </a:rPr>
              <a:t>mouse hover actions using Actions in Selenium</a:t>
            </a:r>
            <a:endParaRPr lang="en-US" dirty="0"/>
          </a:p>
          <a:p>
            <a:pPr lvl="1"/>
            <a:r>
              <a:rPr lang="en-US" dirty="0" smtClean="0">
                <a:hlinkClick r:id="rId3"/>
              </a:rPr>
              <a:t>Drag </a:t>
            </a:r>
            <a:r>
              <a:rPr lang="en-US" dirty="0">
                <a:hlinkClick r:id="rId3"/>
              </a:rPr>
              <a:t>and Drop using Actions in Selenium</a:t>
            </a:r>
            <a:endParaRPr lang="en-US" dirty="0"/>
          </a:p>
          <a:p>
            <a:pPr lvl="1"/>
            <a:r>
              <a:rPr lang="en-US" dirty="0" smtClean="0">
                <a:hlinkClick r:id="rId4"/>
              </a:rPr>
              <a:t>Scroll </a:t>
            </a:r>
            <a:r>
              <a:rPr lang="en-US" dirty="0">
                <a:hlinkClick r:id="rId4"/>
              </a:rPr>
              <a:t>Web Page Down or Up Using Selenium</a:t>
            </a:r>
            <a:endParaRPr lang="en-US" dirty="0"/>
          </a:p>
          <a:p>
            <a:pPr lvl="1"/>
            <a:r>
              <a:rPr lang="en-US" dirty="0" smtClean="0">
                <a:hlinkClick r:id="rId5"/>
              </a:rPr>
              <a:t>Perform </a:t>
            </a:r>
            <a:r>
              <a:rPr lang="en-US" dirty="0">
                <a:hlinkClick r:id="rId5"/>
              </a:rPr>
              <a:t>Context Click / Right Click using Actions in Selenium</a:t>
            </a:r>
            <a:endParaRPr lang="en-US" dirty="0"/>
          </a:p>
          <a:p>
            <a:pPr lvl="1"/>
            <a:r>
              <a:rPr lang="en-US" dirty="0" smtClean="0">
                <a:hlinkClick r:id="rId6"/>
              </a:rPr>
              <a:t>Perform </a:t>
            </a:r>
            <a:r>
              <a:rPr lang="en-US" dirty="0">
                <a:hlinkClick r:id="rId6"/>
              </a:rPr>
              <a:t>Double Click using Actions in Selenium</a:t>
            </a:r>
            <a:endParaRPr lang="en-US" dirty="0"/>
          </a:p>
          <a:p>
            <a:endParaRPr lang="en-US" dirty="0"/>
          </a:p>
        </p:txBody>
      </p:sp>
    </p:spTree>
    <p:extLst>
      <p:ext uri="{BB962C8B-B14F-4D97-AF65-F5344CB8AC3E}">
        <p14:creationId xmlns:p14="http://schemas.microsoft.com/office/powerpoint/2010/main" val="1571489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Exercise :</a:t>
            </a:r>
          </a:p>
        </p:txBody>
      </p:sp>
      <p:sp>
        <p:nvSpPr>
          <p:cNvPr id="10243" name="Content Placeholder 2"/>
          <p:cNvSpPr>
            <a:spLocks noGrp="1"/>
          </p:cNvSpPr>
          <p:nvPr>
            <p:ph idx="1"/>
          </p:nvPr>
        </p:nvSpPr>
        <p:spPr/>
        <p:txBody>
          <a:bodyPr/>
          <a:lstStyle/>
          <a:p>
            <a:pPr marL="0" lvl="1" indent="0">
              <a:buSzPct val="125000"/>
              <a:buNone/>
            </a:pPr>
            <a:r>
              <a:rPr lang="en-US" dirty="0">
                <a:cs typeface="Times New Roman" panose="02020603050405020304" pitchFamily="18" charset="0"/>
              </a:rPr>
              <a:t>1) Perform context click, </a:t>
            </a:r>
            <a:r>
              <a:rPr lang="en-US" dirty="0" err="1">
                <a:cs typeface="Times New Roman" panose="02020603050405020304" pitchFamily="18" charset="0"/>
              </a:rPr>
              <a:t>doubleClick</a:t>
            </a:r>
            <a:r>
              <a:rPr lang="en-US" dirty="0">
                <a:cs typeface="Times New Roman" panose="02020603050405020304" pitchFamily="18" charset="0"/>
              </a:rPr>
              <a:t>, </a:t>
            </a:r>
            <a:r>
              <a:rPr lang="en-US" dirty="0" err="1">
                <a:cs typeface="Times New Roman" panose="02020603050405020304" pitchFamily="18" charset="0"/>
              </a:rPr>
              <a:t>dragAndDrop</a:t>
            </a:r>
            <a:r>
              <a:rPr lang="en-US" dirty="0">
                <a:cs typeface="Times New Roman" panose="02020603050405020304" pitchFamily="18" charset="0"/>
              </a:rPr>
              <a:t>, </a:t>
            </a:r>
            <a:r>
              <a:rPr lang="en-US" dirty="0" err="1">
                <a:cs typeface="Times New Roman" panose="02020603050405020304" pitchFamily="18" charset="0"/>
              </a:rPr>
              <a:t>clickAndHold</a:t>
            </a:r>
            <a:r>
              <a:rPr lang="en-US" dirty="0">
                <a:cs typeface="Times New Roman" panose="02020603050405020304" pitchFamily="18" charset="0"/>
              </a:rPr>
              <a:t>, </a:t>
            </a:r>
            <a:r>
              <a:rPr lang="en-US" dirty="0" err="1">
                <a:cs typeface="Times New Roman" panose="02020603050405020304" pitchFamily="18" charset="0"/>
              </a:rPr>
              <a:t>moveToElement</a:t>
            </a:r>
            <a:r>
              <a:rPr lang="en-US" dirty="0">
                <a:cs typeface="Times New Roman" panose="02020603050405020304" pitchFamily="18" charset="0"/>
              </a:rPr>
              <a:t> using Actions Class of Selenium </a:t>
            </a:r>
            <a:r>
              <a:rPr lang="en-US" dirty="0" err="1">
                <a:cs typeface="Times New Roman" panose="02020603050405020304" pitchFamily="18" charset="0"/>
              </a:rPr>
              <a:t>Webdriver</a:t>
            </a:r>
            <a:r>
              <a:rPr lang="en-US" dirty="0">
                <a:cs typeface="Times New Roman" panose="02020603050405020304" pitchFamily="18" charset="0"/>
              </a:rPr>
              <a:t> </a:t>
            </a:r>
          </a:p>
          <a:p>
            <a:endParaRPr lang="en-US" dirty="0" smtClean="0"/>
          </a:p>
        </p:txBody>
      </p:sp>
    </p:spTree>
    <p:extLst>
      <p:ext uri="{BB962C8B-B14F-4D97-AF65-F5344CB8AC3E}">
        <p14:creationId xmlns:p14="http://schemas.microsoft.com/office/powerpoint/2010/main" val="234153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Handling </a:t>
            </a:r>
            <a:r>
              <a:rPr lang="en-US" dirty="0" err="1"/>
              <a:t>iFrame</a:t>
            </a:r>
            <a:r>
              <a:rPr lang="en-US" dirty="0"/>
              <a:t> in selenium</a:t>
            </a:r>
          </a:p>
        </p:txBody>
      </p:sp>
      <p:sp>
        <p:nvSpPr>
          <p:cNvPr id="3" name="Text Placeholder 2"/>
          <p:cNvSpPr>
            <a:spLocks noGrp="1"/>
          </p:cNvSpPr>
          <p:nvPr>
            <p:ph type="body" sz="quarter" idx="11"/>
          </p:nvPr>
        </p:nvSpPr>
        <p:spPr/>
        <p:txBody>
          <a:bodyPr/>
          <a:lstStyle/>
          <a:p>
            <a:r>
              <a:rPr lang="en-US" dirty="0" err="1"/>
              <a:t>IFrame</a:t>
            </a:r>
            <a:r>
              <a:rPr lang="en-US" dirty="0"/>
              <a:t> is a web page which is embedded in another web page or an HTML document embedded inside another HTML document. </a:t>
            </a:r>
          </a:p>
          <a:p>
            <a:r>
              <a:rPr lang="en-US" dirty="0"/>
              <a:t>The </a:t>
            </a:r>
            <a:r>
              <a:rPr lang="en-US" dirty="0" err="1"/>
              <a:t>IFrame</a:t>
            </a:r>
            <a:r>
              <a:rPr lang="en-US" dirty="0"/>
              <a:t> is often used to insert content from another source, such as an advertisement, into a Web page. The &lt;</a:t>
            </a:r>
            <a:r>
              <a:rPr lang="en-US" b="1" dirty="0"/>
              <a:t>iframe</a:t>
            </a:r>
            <a:r>
              <a:rPr lang="en-US" dirty="0"/>
              <a:t>&gt; tag specifies an inline frame. </a:t>
            </a:r>
          </a:p>
          <a:p>
            <a:r>
              <a:rPr lang="en-US" dirty="0"/>
              <a:t>We cannot detect the frames by just seeing the page or by inspecting Firebug. </a:t>
            </a:r>
            <a:endParaRPr lang="en-US" dirty="0" smtClean="0"/>
          </a:p>
          <a:p>
            <a:r>
              <a:rPr lang="en-US" dirty="0"/>
              <a:t>We can identify the iframes using methods given below: </a:t>
            </a:r>
            <a:endParaRPr lang="en-US" dirty="0" smtClean="0"/>
          </a:p>
          <a:p>
            <a:pPr lvl="1"/>
            <a:r>
              <a:rPr lang="en-US" dirty="0" smtClean="0"/>
              <a:t>Right </a:t>
            </a:r>
            <a:r>
              <a:rPr lang="en-US" dirty="0"/>
              <a:t>click on the element, If you find the option like 'This Frame' then it is an </a:t>
            </a:r>
            <a:r>
              <a:rPr lang="en-US" dirty="0" smtClean="0"/>
              <a:t>iframe.</a:t>
            </a:r>
          </a:p>
          <a:p>
            <a:pPr lvl="1"/>
            <a:r>
              <a:rPr lang="en-US" dirty="0" smtClean="0"/>
              <a:t>Right </a:t>
            </a:r>
            <a:r>
              <a:rPr lang="en-US" dirty="0"/>
              <a:t>click on the page and click 'View Page Source' and Search with the 'iframe', if you can find any tag name with the 'iframe' then it is meaning to say the page consisting an </a:t>
            </a:r>
            <a:r>
              <a:rPr lang="en-US" dirty="0" smtClean="0"/>
              <a:t>iframe.</a:t>
            </a:r>
          </a:p>
          <a:p>
            <a:r>
              <a:rPr lang="en-US" dirty="0" smtClean="0"/>
              <a:t>We </a:t>
            </a:r>
            <a:r>
              <a:rPr lang="en-US" dirty="0"/>
              <a:t>can even identify total number of iframes by using below snippet. </a:t>
            </a:r>
            <a:endParaRPr lang="en-US" dirty="0" smtClean="0"/>
          </a:p>
          <a:p>
            <a:pPr lvl="1"/>
            <a:r>
              <a:rPr lang="en-US" dirty="0" err="1" smtClean="0"/>
              <a:t>Int</a:t>
            </a:r>
            <a:r>
              <a:rPr lang="en-US" dirty="0" smtClean="0"/>
              <a:t> </a:t>
            </a:r>
            <a:r>
              <a:rPr lang="en-US" dirty="0"/>
              <a:t>size = </a:t>
            </a:r>
            <a:r>
              <a:rPr lang="en-US" dirty="0" err="1"/>
              <a:t>driver.findElements</a:t>
            </a:r>
            <a:r>
              <a:rPr lang="en-US" dirty="0"/>
              <a:t>(</a:t>
            </a:r>
            <a:r>
              <a:rPr lang="en-US" dirty="0" err="1"/>
              <a:t>By.tagName</a:t>
            </a:r>
            <a:r>
              <a:rPr lang="en-US" dirty="0"/>
              <a:t>("iframe")).size();</a:t>
            </a:r>
          </a:p>
          <a:p>
            <a:endParaRPr lang="en-US" dirty="0"/>
          </a:p>
        </p:txBody>
      </p:sp>
    </p:spTree>
    <p:extLst>
      <p:ext uri="{BB962C8B-B14F-4D97-AF65-F5344CB8AC3E}">
        <p14:creationId xmlns:p14="http://schemas.microsoft.com/office/powerpoint/2010/main" val="175347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b="1" dirty="0" smtClean="0"/>
          </a:p>
          <a:p>
            <a:r>
              <a:rPr lang="en-US" dirty="0"/>
              <a:t>Basically, we can switch over the elements in frames using 3 ways. </a:t>
            </a:r>
          </a:p>
          <a:p>
            <a:pPr lvl="1"/>
            <a:r>
              <a:rPr lang="en-US" dirty="0"/>
              <a:t>By Index</a:t>
            </a:r>
          </a:p>
          <a:p>
            <a:pPr lvl="1"/>
            <a:r>
              <a:rPr lang="en-US" dirty="0"/>
              <a:t>By Name or Id</a:t>
            </a:r>
          </a:p>
          <a:p>
            <a:pPr lvl="1"/>
            <a:r>
              <a:rPr lang="en-US" dirty="0"/>
              <a:t>By Web Element</a:t>
            </a:r>
          </a:p>
          <a:p>
            <a:r>
              <a:rPr lang="en-US" b="1" dirty="0"/>
              <a:t>Switch to the frame by index:</a:t>
            </a:r>
            <a:r>
              <a:rPr lang="en-US" dirty="0"/>
              <a:t> </a:t>
            </a:r>
          </a:p>
          <a:p>
            <a:pPr lvl="1"/>
            <a:r>
              <a:rPr lang="en-US" dirty="0"/>
              <a:t>Index is one of the attributes for the Iframe through which we can switch to it. </a:t>
            </a:r>
          </a:p>
          <a:p>
            <a:pPr lvl="1"/>
            <a:r>
              <a:rPr lang="en-US" dirty="0"/>
              <a:t>Index of the iframe starts with '0'. </a:t>
            </a:r>
            <a:endParaRPr lang="en-US" dirty="0" smtClean="0"/>
          </a:p>
          <a:p>
            <a:pPr lvl="1"/>
            <a:r>
              <a:rPr lang="en-US" dirty="0" err="1"/>
              <a:t>driver.switchTo</a:t>
            </a:r>
            <a:r>
              <a:rPr lang="en-US" dirty="0"/>
              <a:t>().frame(0);</a:t>
            </a:r>
          </a:p>
          <a:p>
            <a:pPr lvl="1"/>
            <a:r>
              <a:rPr lang="en-US" dirty="0" err="1"/>
              <a:t>driver.switchTo</a:t>
            </a:r>
            <a:r>
              <a:rPr lang="en-US" dirty="0"/>
              <a:t>().frame(1);</a:t>
            </a:r>
          </a:p>
          <a:p>
            <a:r>
              <a:rPr lang="en-US" b="1" dirty="0"/>
              <a:t>Switch to the frame by Name or ID:</a:t>
            </a:r>
            <a:r>
              <a:rPr lang="en-US" dirty="0"/>
              <a:t> </a:t>
            </a:r>
          </a:p>
          <a:p>
            <a:pPr lvl="1"/>
            <a:r>
              <a:rPr lang="en-US" dirty="0"/>
              <a:t>Name and ID are attributes of iframe through which we can switch to the it. </a:t>
            </a:r>
          </a:p>
          <a:p>
            <a:pPr lvl="1"/>
            <a:r>
              <a:rPr lang="en-US" dirty="0" err="1"/>
              <a:t>driver.switchTo</a:t>
            </a:r>
            <a:r>
              <a:rPr lang="en-US" dirty="0"/>
              <a:t>().frame("iframe1");</a:t>
            </a:r>
          </a:p>
          <a:p>
            <a:pPr lvl="1"/>
            <a:r>
              <a:rPr lang="en-US" dirty="0" err="1"/>
              <a:t>driver.switchTo</a:t>
            </a:r>
            <a:r>
              <a:rPr lang="en-US" dirty="0"/>
              <a:t>().frame("id of the element");</a:t>
            </a:r>
          </a:p>
          <a:p>
            <a:r>
              <a:rPr lang="en-US" b="1" dirty="0" smtClean="0"/>
              <a:t>Switch </a:t>
            </a:r>
            <a:r>
              <a:rPr lang="en-US" b="1" dirty="0"/>
              <a:t>to the frame by Web Element:</a:t>
            </a:r>
            <a:r>
              <a:rPr lang="en-US" dirty="0"/>
              <a:t> </a:t>
            </a:r>
          </a:p>
          <a:p>
            <a:pPr lvl="1"/>
            <a:r>
              <a:rPr lang="en-US" dirty="0"/>
              <a:t>We can even switch to the iframe using web element . </a:t>
            </a:r>
          </a:p>
          <a:p>
            <a:pPr lvl="1"/>
            <a:r>
              <a:rPr lang="en-US" dirty="0" err="1"/>
              <a:t>driver.switchTo</a:t>
            </a:r>
            <a:r>
              <a:rPr lang="en-US" dirty="0"/>
              <a:t>().frame(</a:t>
            </a:r>
            <a:r>
              <a:rPr lang="en-US" dirty="0" err="1"/>
              <a:t>WebElement</a:t>
            </a:r>
            <a:r>
              <a:rPr lang="en-US" dirty="0"/>
              <a:t>);</a:t>
            </a:r>
          </a:p>
          <a:p>
            <a:endParaRPr lang="en-US" dirty="0"/>
          </a:p>
        </p:txBody>
      </p:sp>
    </p:spTree>
    <p:extLst>
      <p:ext uri="{BB962C8B-B14F-4D97-AF65-F5344CB8AC3E}">
        <p14:creationId xmlns:p14="http://schemas.microsoft.com/office/powerpoint/2010/main" val="110576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381000"/>
            <a:ext cx="8357339" cy="649224"/>
          </a:xfrm>
        </p:spPr>
        <p:txBody>
          <a:bodyPr/>
          <a:lstStyle/>
          <a:p>
            <a:r>
              <a:rPr lang="en-US" dirty="0"/>
              <a:t>How to Download &amp; Install Selenium WebDriver </a:t>
            </a:r>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endParaRPr lang="en-US" b="0" dirty="0" smtClean="0"/>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smtClean="0"/>
              <a:t>Install </a:t>
            </a:r>
            <a:r>
              <a:rPr lang="en-US" b="0" dirty="0"/>
              <a:t>Java on your computer </a:t>
            </a:r>
            <a:endParaRPr lang="en-US" b="0" dirty="0" smtClean="0"/>
          </a:p>
          <a:p>
            <a:pPr marL="342900" indent="-342900">
              <a:buFont typeface="Wingdings" panose="05000000000000000000" pitchFamily="2" charset="2"/>
              <a:buChar char="§"/>
            </a:pPr>
            <a:r>
              <a:rPr lang="en-US" b="0" dirty="0"/>
              <a:t>Install Eclipse IDE </a:t>
            </a:r>
            <a:endParaRPr lang="en-US" b="0" dirty="0" smtClean="0"/>
          </a:p>
          <a:p>
            <a:pPr marL="342900" indent="-342900">
              <a:buFont typeface="Wingdings" panose="05000000000000000000" pitchFamily="2" charset="2"/>
              <a:buChar char="§"/>
            </a:pPr>
            <a:r>
              <a:rPr lang="en-US" b="0" dirty="0"/>
              <a:t>Download the Selenium Java Client Driver </a:t>
            </a:r>
            <a:endParaRPr lang="en-US" b="0" dirty="0" smtClean="0"/>
          </a:p>
          <a:p>
            <a:pPr marL="647700" lvl="1" indent="-342900">
              <a:buFont typeface="Arial" panose="020B0604020202020204" pitchFamily="34" charset="0"/>
              <a:buChar char="•"/>
            </a:pPr>
            <a:r>
              <a:rPr lang="en-US" b="0" dirty="0"/>
              <a:t>http://seleniumhq.org/download/</a:t>
            </a:r>
          </a:p>
        </p:txBody>
      </p:sp>
    </p:spTree>
    <p:extLst>
      <p:ext uri="{BB962C8B-B14F-4D97-AF65-F5344CB8AC3E}">
        <p14:creationId xmlns:p14="http://schemas.microsoft.com/office/powerpoint/2010/main" val="2032726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How </a:t>
            </a:r>
            <a:r>
              <a:rPr lang="en-US" dirty="0"/>
              <a:t>to come out of the iframe. </a:t>
            </a:r>
          </a:p>
          <a:p>
            <a:endParaRPr lang="en-US" dirty="0"/>
          </a:p>
          <a:p>
            <a:r>
              <a:rPr lang="en-US" dirty="0"/>
              <a:t>To move back to the parent frame, you can either use </a:t>
            </a:r>
            <a:r>
              <a:rPr lang="en-US" dirty="0" err="1"/>
              <a:t>switchTo</a:t>
            </a:r>
            <a:r>
              <a:rPr lang="en-US" dirty="0"/>
              <a:t>().</a:t>
            </a:r>
            <a:r>
              <a:rPr lang="en-US" dirty="0" err="1"/>
              <a:t>parentFrame</a:t>
            </a:r>
            <a:r>
              <a:rPr lang="en-US" dirty="0"/>
              <a:t>() or if you want to get back to the main (or most parent) frame, you can use </a:t>
            </a:r>
            <a:r>
              <a:rPr lang="en-US" dirty="0" err="1"/>
              <a:t>switchTo</a:t>
            </a:r>
            <a:r>
              <a:rPr lang="en-US" dirty="0"/>
              <a:t>().</a:t>
            </a:r>
            <a:r>
              <a:rPr lang="en-US" dirty="0" err="1"/>
              <a:t>defaultContent</a:t>
            </a:r>
            <a:r>
              <a:rPr lang="en-US" dirty="0"/>
              <a:t>(); </a:t>
            </a:r>
            <a:endParaRPr lang="en-US" dirty="0" smtClean="0"/>
          </a:p>
          <a:p>
            <a:pPr lvl="1"/>
            <a:r>
              <a:rPr lang="en-US" dirty="0" smtClean="0"/>
              <a:t> </a:t>
            </a:r>
            <a:r>
              <a:rPr lang="en-US" dirty="0" err="1"/>
              <a:t>driver.switchTo</a:t>
            </a:r>
            <a:r>
              <a:rPr lang="en-US" dirty="0"/>
              <a:t>().</a:t>
            </a:r>
            <a:r>
              <a:rPr lang="en-US" dirty="0" err="1"/>
              <a:t>parentFrame</a:t>
            </a:r>
            <a:r>
              <a:rPr lang="en-US" dirty="0"/>
              <a:t>();</a:t>
            </a:r>
          </a:p>
          <a:p>
            <a:pPr lvl="1"/>
            <a:r>
              <a:rPr lang="en-US" dirty="0" smtClean="0"/>
              <a:t> </a:t>
            </a:r>
            <a:r>
              <a:rPr lang="en-US" dirty="0" err="1"/>
              <a:t>driver.switchTo</a:t>
            </a:r>
            <a:r>
              <a:rPr lang="en-US" dirty="0"/>
              <a:t>().</a:t>
            </a:r>
            <a:r>
              <a:rPr lang="en-US" dirty="0" err="1"/>
              <a:t>defaultContent</a:t>
            </a:r>
            <a:r>
              <a:rPr lang="en-US" dirty="0"/>
              <a:t>();</a:t>
            </a:r>
          </a:p>
          <a:p>
            <a:endParaRPr lang="en-US" dirty="0"/>
          </a:p>
          <a:p>
            <a:endParaRPr lang="en-US" dirty="0"/>
          </a:p>
        </p:txBody>
      </p:sp>
    </p:spTree>
    <p:extLst>
      <p:ext uri="{BB962C8B-B14F-4D97-AF65-F5344CB8AC3E}">
        <p14:creationId xmlns:p14="http://schemas.microsoft.com/office/powerpoint/2010/main" val="2117868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Handling Screenshots in Selenium</a:t>
            </a:r>
            <a:endParaRPr lang="en-US" dirty="0"/>
          </a:p>
        </p:txBody>
      </p:sp>
      <p:sp>
        <p:nvSpPr>
          <p:cNvPr id="3" name="Text Placeholder 2"/>
          <p:cNvSpPr>
            <a:spLocks noGrp="1"/>
          </p:cNvSpPr>
          <p:nvPr>
            <p:ph type="body" sz="quarter" idx="11"/>
          </p:nvPr>
        </p:nvSpPr>
        <p:spPr/>
        <p:txBody>
          <a:bodyPr/>
          <a:lstStyle/>
          <a:p>
            <a:r>
              <a:rPr lang="en-US" dirty="0"/>
              <a:t>Screenshots are desirable for bug analysis. Selenium can automatically take screenshots during execution. You need to type cast WebDriver instance to </a:t>
            </a:r>
            <a:r>
              <a:rPr lang="en-US" dirty="0" err="1"/>
              <a:t>TakesScreenshot</a:t>
            </a:r>
            <a:r>
              <a:rPr lang="en-US" dirty="0" smtClean="0"/>
              <a:t>.</a:t>
            </a:r>
          </a:p>
          <a:p>
            <a:r>
              <a:rPr lang="en-US" dirty="0"/>
              <a:t>Taking Screenshot in Selenium is a 3 Step process </a:t>
            </a:r>
          </a:p>
          <a:p>
            <a:endParaRPr lang="en-US" dirty="0"/>
          </a:p>
          <a:p>
            <a:r>
              <a:rPr lang="en-US" dirty="0"/>
              <a:t>Step 1) Convert web driver object to </a:t>
            </a:r>
            <a:r>
              <a:rPr lang="en-US" dirty="0" err="1"/>
              <a:t>TakeScreenshot</a:t>
            </a:r>
            <a:r>
              <a:rPr lang="en-US" dirty="0"/>
              <a:t> </a:t>
            </a:r>
          </a:p>
          <a:p>
            <a:pPr lvl="1"/>
            <a:r>
              <a:rPr lang="en-US" dirty="0" err="1"/>
              <a:t>TakesScreenshot</a:t>
            </a:r>
            <a:r>
              <a:rPr lang="en-US" dirty="0"/>
              <a:t> </a:t>
            </a:r>
            <a:r>
              <a:rPr lang="en-US" dirty="0" err="1"/>
              <a:t>scrShot</a:t>
            </a:r>
            <a:r>
              <a:rPr lang="en-US" dirty="0"/>
              <a:t> =((</a:t>
            </a:r>
            <a:r>
              <a:rPr lang="en-US" dirty="0" err="1"/>
              <a:t>TakesScreenshot</a:t>
            </a:r>
            <a:r>
              <a:rPr lang="en-US" dirty="0"/>
              <a:t>)</a:t>
            </a:r>
            <a:r>
              <a:rPr lang="en-US" dirty="0" err="1"/>
              <a:t>webdriver</a:t>
            </a:r>
            <a:r>
              <a:rPr lang="en-US" dirty="0"/>
              <a:t>);</a:t>
            </a:r>
          </a:p>
          <a:p>
            <a:endParaRPr lang="en-US" dirty="0"/>
          </a:p>
          <a:p>
            <a:r>
              <a:rPr lang="en-US" dirty="0"/>
              <a:t>Step 2)  Call </a:t>
            </a:r>
            <a:r>
              <a:rPr lang="en-US" dirty="0" err="1"/>
              <a:t>getScreenshotAs</a:t>
            </a:r>
            <a:r>
              <a:rPr lang="en-US" dirty="0"/>
              <a:t> method to create image file </a:t>
            </a:r>
          </a:p>
          <a:p>
            <a:pPr lvl="1"/>
            <a:r>
              <a:rPr lang="en-US" dirty="0" smtClean="0"/>
              <a:t>File </a:t>
            </a:r>
            <a:r>
              <a:rPr lang="en-US" dirty="0" err="1"/>
              <a:t>SrcFile</a:t>
            </a:r>
            <a:r>
              <a:rPr lang="en-US" dirty="0"/>
              <a:t>=</a:t>
            </a:r>
            <a:r>
              <a:rPr lang="en-US" dirty="0" err="1"/>
              <a:t>scrShot.getScreenshotAs</a:t>
            </a:r>
            <a:r>
              <a:rPr lang="en-US" dirty="0"/>
              <a:t>(</a:t>
            </a:r>
            <a:r>
              <a:rPr lang="en-US" dirty="0" err="1"/>
              <a:t>OutputType.FILE</a:t>
            </a:r>
            <a:r>
              <a:rPr lang="en-US" dirty="0"/>
              <a:t>);</a:t>
            </a:r>
          </a:p>
          <a:p>
            <a:endParaRPr lang="en-US" dirty="0"/>
          </a:p>
          <a:p>
            <a:endParaRPr lang="en-US" dirty="0"/>
          </a:p>
          <a:p>
            <a:r>
              <a:rPr lang="en-US" dirty="0"/>
              <a:t>Step 3) </a:t>
            </a:r>
            <a:endParaRPr lang="en-US" dirty="0" smtClean="0"/>
          </a:p>
          <a:p>
            <a:pPr lvl="1"/>
            <a:r>
              <a:rPr lang="en-US" dirty="0" smtClean="0"/>
              <a:t> </a:t>
            </a:r>
            <a:r>
              <a:rPr lang="en-US" dirty="0"/>
              <a:t>Copy file to Desired Location </a:t>
            </a:r>
          </a:p>
          <a:p>
            <a:endParaRPr lang="en-US" dirty="0" smtClean="0"/>
          </a:p>
          <a:p>
            <a:endParaRPr lang="en-US" dirty="0"/>
          </a:p>
        </p:txBody>
      </p:sp>
    </p:spTree>
    <p:extLst>
      <p:ext uri="{BB962C8B-B14F-4D97-AF65-F5344CB8AC3E}">
        <p14:creationId xmlns:p14="http://schemas.microsoft.com/office/powerpoint/2010/main" val="4172432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Xpath</a:t>
            </a:r>
            <a:r>
              <a:rPr lang="en-US" dirty="0" smtClean="0"/>
              <a:t> Functions</a:t>
            </a:r>
            <a:endParaRPr lang="en-US" dirty="0"/>
          </a:p>
        </p:txBody>
      </p:sp>
      <p:sp>
        <p:nvSpPr>
          <p:cNvPr id="3" name="Text Placeholder 2"/>
          <p:cNvSpPr>
            <a:spLocks noGrp="1"/>
          </p:cNvSpPr>
          <p:nvPr>
            <p:ph type="body" sz="quarter" idx="11"/>
          </p:nvPr>
        </p:nvSpPr>
        <p:spPr/>
        <p:txBody>
          <a:bodyPr/>
          <a:lstStyle/>
          <a:p>
            <a:r>
              <a:rPr lang="en-US" dirty="0"/>
              <a:t> If a simple XPath is not able to find a complicated web element, you need to use the functions from XPath library. </a:t>
            </a:r>
            <a:endParaRPr lang="en-US" dirty="0" smtClean="0"/>
          </a:p>
          <a:p>
            <a:r>
              <a:rPr lang="en-US" dirty="0" smtClean="0"/>
              <a:t>With </a:t>
            </a:r>
            <a:r>
              <a:rPr lang="en-US" dirty="0"/>
              <a:t>the combination of these functions, you can create more specific XPath. </a:t>
            </a:r>
            <a:endParaRPr lang="en-US" dirty="0" smtClean="0"/>
          </a:p>
          <a:p>
            <a:r>
              <a:rPr lang="en-US" dirty="0" smtClean="0"/>
              <a:t>Three </a:t>
            </a:r>
            <a:r>
              <a:rPr lang="en-US" dirty="0"/>
              <a:t>such functions are </a:t>
            </a:r>
            <a:endParaRPr lang="en-US" dirty="0" smtClean="0"/>
          </a:p>
          <a:p>
            <a:pPr lvl="1"/>
            <a:r>
              <a:rPr lang="en-US" dirty="0" smtClean="0"/>
              <a:t> </a:t>
            </a:r>
            <a:r>
              <a:rPr lang="en-US" dirty="0"/>
              <a:t>Contains </a:t>
            </a:r>
            <a:endParaRPr lang="en-US" dirty="0" smtClean="0"/>
          </a:p>
          <a:p>
            <a:pPr lvl="1"/>
            <a:r>
              <a:rPr lang="en-US" dirty="0" smtClean="0"/>
              <a:t> </a:t>
            </a:r>
            <a:r>
              <a:rPr lang="en-US" dirty="0"/>
              <a:t>Sibling </a:t>
            </a:r>
            <a:endParaRPr lang="en-US" dirty="0" smtClean="0"/>
          </a:p>
          <a:p>
            <a:pPr lvl="1"/>
            <a:r>
              <a:rPr lang="en-US" dirty="0" smtClean="0"/>
              <a:t> Ancestor</a:t>
            </a:r>
          </a:p>
          <a:p>
            <a:r>
              <a:rPr lang="en-GB" b="1" dirty="0"/>
              <a:t>Contains</a:t>
            </a:r>
            <a:r>
              <a:rPr lang="en-GB" dirty="0"/>
              <a:t>: By using 'contains' function in XPath, we can extract all the elements which matches a particular text value. </a:t>
            </a:r>
          </a:p>
          <a:p>
            <a:pPr lvl="1"/>
            <a:r>
              <a:rPr lang="en-GB" dirty="0"/>
              <a:t>Example:	</a:t>
            </a:r>
          </a:p>
          <a:p>
            <a:pPr lvl="1"/>
            <a:r>
              <a:rPr lang="en-US" dirty="0"/>
              <a:t>//a[contains(text(),’</a:t>
            </a:r>
            <a:r>
              <a:rPr lang="en-US" dirty="0" err="1"/>
              <a:t>syntel</a:t>
            </a:r>
            <a:r>
              <a:rPr lang="en-US" dirty="0"/>
              <a:t>’)']“ In the above example it searches for an anchor element with the word “</a:t>
            </a:r>
            <a:r>
              <a:rPr lang="en-US" dirty="0" err="1"/>
              <a:t>syntel</a:t>
            </a:r>
            <a:r>
              <a:rPr lang="en-US" dirty="0"/>
              <a:t>”  like below</a:t>
            </a:r>
          </a:p>
          <a:p>
            <a:pPr marL="278640" lvl="1" indent="0">
              <a:buNone/>
            </a:pPr>
            <a:r>
              <a:rPr lang="en-US" dirty="0"/>
              <a:t>	&lt;a </a:t>
            </a:r>
            <a:r>
              <a:rPr lang="en-US" dirty="0" err="1"/>
              <a:t>href</a:t>
            </a:r>
            <a:r>
              <a:rPr lang="en-US" dirty="0"/>
              <a:t> = http://my.Syntel.in/Advanced-Selenium.html style = 	“color:#343434’”&gt;Advanced Selenium&lt;/a</a:t>
            </a:r>
            <a:r>
              <a:rPr lang="en-US" dirty="0" smtClean="0"/>
              <a:t>&gt;</a:t>
            </a:r>
            <a:endParaRPr lang="en-US" dirty="0"/>
          </a:p>
        </p:txBody>
      </p:sp>
    </p:spTree>
    <p:extLst>
      <p:ext uri="{BB962C8B-B14F-4D97-AF65-F5344CB8AC3E}">
        <p14:creationId xmlns:p14="http://schemas.microsoft.com/office/powerpoint/2010/main" val="4089396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GB" b="1" dirty="0"/>
              <a:t>Sibling</a:t>
            </a:r>
            <a:r>
              <a:rPr lang="en-GB" dirty="0"/>
              <a:t>: Using sibling keyword, we can fetch a web element on the which is related to some other element.</a:t>
            </a:r>
          </a:p>
          <a:p>
            <a:pPr lvl="1"/>
            <a:r>
              <a:rPr lang="en-GB" dirty="0"/>
              <a:t>Example</a:t>
            </a:r>
          </a:p>
          <a:p>
            <a:pPr marL="552960" lvl="2" indent="0">
              <a:buNone/>
            </a:pPr>
            <a:r>
              <a:rPr lang="en-US" dirty="0"/>
              <a:t>&lt;</a:t>
            </a:r>
            <a:r>
              <a:rPr lang="en-US" dirty="0" err="1"/>
              <a:t>ul</a:t>
            </a:r>
            <a:r>
              <a:rPr lang="en-US" dirty="0"/>
              <a:t>&gt;</a:t>
            </a:r>
          </a:p>
          <a:p>
            <a:pPr marL="552960" lvl="2" indent="0">
              <a:buNone/>
            </a:pPr>
            <a:r>
              <a:rPr lang="en-US" dirty="0"/>
              <a:t>&lt;li&gt; Mobile Testing &lt;/li&gt; &lt;li&gt; Manual Testing &lt;/li&gt; &lt;li&gt; Automation Testing &lt;/li&gt;</a:t>
            </a:r>
          </a:p>
          <a:p>
            <a:pPr marL="552960" lvl="2" indent="0">
              <a:buNone/>
            </a:pPr>
            <a:r>
              <a:rPr lang="en-US" dirty="0"/>
              <a:t>&lt;/</a:t>
            </a:r>
            <a:r>
              <a:rPr lang="en-US" dirty="0" err="1"/>
              <a:t>ul</a:t>
            </a:r>
            <a:r>
              <a:rPr lang="en-US" dirty="0"/>
              <a:t>&gt; </a:t>
            </a:r>
          </a:p>
          <a:p>
            <a:pPr marL="552960" lvl="2" indent="0">
              <a:buNone/>
            </a:pPr>
            <a:r>
              <a:rPr lang="en-US" dirty="0" err="1"/>
              <a:t>Xpath</a:t>
            </a:r>
            <a:r>
              <a:rPr lang="en-US" dirty="0"/>
              <a:t>: "//</a:t>
            </a:r>
            <a:r>
              <a:rPr lang="en-US" dirty="0" err="1"/>
              <a:t>ul</a:t>
            </a:r>
            <a:r>
              <a:rPr lang="en-US" dirty="0"/>
              <a:t>/li[contains(text(),‘Manual  Testing')]/</a:t>
            </a:r>
            <a:r>
              <a:rPr lang="en-US" dirty="0" err="1"/>
              <a:t>precedingsibling</a:t>
            </a:r>
            <a:r>
              <a:rPr lang="en-US" dirty="0"/>
              <a:t>::li</a:t>
            </a:r>
          </a:p>
          <a:p>
            <a:pPr marL="552960" lvl="2" indent="0">
              <a:buNone/>
            </a:pPr>
            <a:r>
              <a:rPr lang="en-US" dirty="0"/>
              <a:t> This will output “Mobile Testing” </a:t>
            </a:r>
          </a:p>
          <a:p>
            <a:pPr marL="552960" lvl="2" indent="0">
              <a:buNone/>
            </a:pPr>
            <a:r>
              <a:rPr lang="en-US" dirty="0" err="1"/>
              <a:t>Xpath</a:t>
            </a:r>
            <a:r>
              <a:rPr lang="en-US" dirty="0"/>
              <a:t>: "//</a:t>
            </a:r>
            <a:r>
              <a:rPr lang="en-US" dirty="0" err="1"/>
              <a:t>ul</a:t>
            </a:r>
            <a:r>
              <a:rPr lang="en-US" dirty="0"/>
              <a:t>/li[contains(text(),’ Manual Testing’)]/</a:t>
            </a:r>
            <a:r>
              <a:rPr lang="en-US" dirty="0" err="1"/>
              <a:t>followingsibling</a:t>
            </a:r>
            <a:r>
              <a:rPr lang="en-US" dirty="0"/>
              <a:t>::li" </a:t>
            </a:r>
          </a:p>
          <a:p>
            <a:pPr marL="552960" lvl="2" indent="0">
              <a:buNone/>
            </a:pPr>
            <a:r>
              <a:rPr lang="en-US" dirty="0"/>
              <a:t>This will output “Automation Testing”</a:t>
            </a:r>
          </a:p>
          <a:p>
            <a:pPr lvl="1"/>
            <a:endParaRPr lang="en-US" dirty="0"/>
          </a:p>
          <a:p>
            <a:r>
              <a:rPr lang="en-GB" b="1" dirty="0"/>
              <a:t>Ancestor</a:t>
            </a:r>
            <a:r>
              <a:rPr lang="en-GB" dirty="0"/>
              <a:t>: To find an element on the basis of the parent element we can use ancestor attribute of XPath.</a:t>
            </a:r>
            <a:endParaRPr lang="en-US" dirty="0"/>
          </a:p>
          <a:p>
            <a:endParaRPr lang="en-US" dirty="0"/>
          </a:p>
        </p:txBody>
      </p:sp>
    </p:spTree>
    <p:extLst>
      <p:ext uri="{BB962C8B-B14F-4D97-AF65-F5344CB8AC3E}">
        <p14:creationId xmlns:p14="http://schemas.microsoft.com/office/powerpoint/2010/main" val="1055842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a:xfrm>
            <a:off x="289248" y="1371600"/>
            <a:ext cx="8677656" cy="4537884"/>
          </a:xfrm>
        </p:spPr>
        <p:txBody>
          <a:bodyPr/>
          <a:lstStyle/>
          <a:p>
            <a:r>
              <a:rPr lang="en-US" b="1" dirty="0"/>
              <a:t>Cross Browser Testing</a:t>
            </a:r>
            <a:r>
              <a:rPr lang="en-US" dirty="0"/>
              <a:t> is a type of functional test to check that your web application works as expected in different browsers. </a:t>
            </a:r>
            <a:endParaRPr lang="en-US"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Why </a:t>
            </a:r>
            <a:r>
              <a:rPr lang="en-US" b="1" dirty="0"/>
              <a:t>do we need Cross Browser Testing?</a:t>
            </a:r>
          </a:p>
          <a:p>
            <a:r>
              <a:rPr lang="en-US" dirty="0"/>
              <a:t>Web-based applications are totally different from Windows applications. A web application can be opened in any browser by the end user. For example, some people prefer to open </a:t>
            </a:r>
            <a:r>
              <a:rPr lang="en-US" b="1" dirty="0">
                <a:hlinkClick r:id="rId2"/>
              </a:rPr>
              <a:t>http://twitter.com</a:t>
            </a:r>
            <a:r>
              <a:rPr lang="en-US" dirty="0"/>
              <a:t> in </a:t>
            </a:r>
            <a:r>
              <a:rPr lang="en-US" b="1" dirty="0"/>
              <a:t>Firefox browser,</a:t>
            </a:r>
            <a:r>
              <a:rPr lang="en-US" dirty="0"/>
              <a:t> while other's can be using </a:t>
            </a:r>
            <a:r>
              <a:rPr lang="en-US" b="1" dirty="0"/>
              <a:t>Chrome browser</a:t>
            </a:r>
            <a:r>
              <a:rPr lang="en-US" dirty="0"/>
              <a:t> or</a:t>
            </a:r>
            <a:r>
              <a:rPr lang="en-US" b="1" dirty="0"/>
              <a:t> IE</a:t>
            </a:r>
            <a:r>
              <a:rPr lang="en-US" dirty="0"/>
              <a:t>. </a:t>
            </a:r>
          </a:p>
          <a:p>
            <a:endParaRPr lang="en-US" dirty="0" smtClean="0"/>
          </a:p>
          <a:p>
            <a:endParaRPr lang="en-US" dirty="0"/>
          </a:p>
          <a:p>
            <a:endParaRPr lang="en-US" dirty="0" smtClean="0"/>
          </a:p>
          <a:p>
            <a:endParaRPr lang="en-US" dirty="0" smtClean="0"/>
          </a:p>
          <a:p>
            <a:endParaRPr lang="en-US" dirty="0"/>
          </a:p>
        </p:txBody>
      </p:sp>
      <p:pic>
        <p:nvPicPr>
          <p:cNvPr id="9218" name="Picture 2" descr="Cross Browser Testing  using Selenium WebDriv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05000"/>
            <a:ext cx="4010025" cy="285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963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b="1" dirty="0"/>
              <a:t>How to perform Cross Browser Testing</a:t>
            </a:r>
          </a:p>
          <a:p>
            <a:r>
              <a:rPr lang="en-US" dirty="0"/>
              <a:t>If we are using Selenium WebDriver, we can automate test cases using Internet Explorer, </a:t>
            </a:r>
            <a:r>
              <a:rPr lang="en-US" dirty="0" err="1"/>
              <a:t>FireFox</a:t>
            </a:r>
            <a:r>
              <a:rPr lang="en-US" dirty="0"/>
              <a:t>, Chrome, Safari browsers. </a:t>
            </a:r>
          </a:p>
          <a:p>
            <a:r>
              <a:rPr lang="en-US" dirty="0"/>
              <a:t>To execute test cases with different browsers in the same machine at the same time we can integrate</a:t>
            </a:r>
            <a:r>
              <a:rPr lang="en-US" dirty="0">
                <a:hlinkClick r:id="rId2"/>
              </a:rPr>
              <a:t> </a:t>
            </a:r>
            <a:r>
              <a:rPr lang="en-US" dirty="0" err="1">
                <a:hlinkClick r:id="rId2"/>
              </a:rPr>
              <a:t>Testng</a:t>
            </a:r>
            <a:r>
              <a:rPr lang="en-US" dirty="0">
                <a:hlinkClick r:id="rId2"/>
              </a:rPr>
              <a:t> </a:t>
            </a:r>
            <a:r>
              <a:rPr lang="en-US" dirty="0"/>
              <a:t>framework with Selenium WebDriver.</a:t>
            </a:r>
          </a:p>
        </p:txBody>
      </p:sp>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smtClean="0">
                <a:ln>
                  <a:noFill/>
                </a:ln>
                <a:solidFill>
                  <a:srgbClr val="7F7F7F"/>
                </a:solidFill>
                <a:effectLst/>
                <a:latin typeface="Arial" panose="020B0604020202020204" pitchFamily="34" charset="0"/>
                <a:ea typeface="Times New Roman" panose="02020603050405020304" pitchFamily="18" charset="0"/>
                <a:cs typeface="Arial" panose="020B0604020202020204" pitchFamily="34" charset="0"/>
              </a:rPr>
              <a:t>Your testing.xml will look like that, </a:t>
            </a:r>
            <a:endParaRPr kumimoji="0" lang="en-US" alt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44" name="Picture 39" descr="Cross Browser Testing  using Selenium WebDriv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96685"/>
            <a:ext cx="5943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574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This testing.xml will map with the Test case which will look like :</a:t>
            </a:r>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Here </a:t>
            </a:r>
            <a:r>
              <a:rPr lang="en-GB" dirty="0"/>
              <a:t>because the testing.xml has two Test tags ('</a:t>
            </a:r>
            <a:r>
              <a:rPr lang="en-GB" dirty="0" err="1"/>
              <a:t>ChromeTest</a:t>
            </a:r>
            <a:r>
              <a:rPr lang="en-GB" dirty="0"/>
              <a:t>','</a:t>
            </a:r>
            <a:r>
              <a:rPr lang="en-GB" dirty="0" err="1"/>
              <a:t>FirefoxTest</a:t>
            </a:r>
            <a:r>
              <a:rPr lang="en-GB" dirty="0"/>
              <a:t>'),this test case will execute two times for 2 different browsers. </a:t>
            </a:r>
            <a:endParaRPr lang="en-US" dirty="0"/>
          </a:p>
          <a:p>
            <a:r>
              <a:rPr lang="en-GB" dirty="0"/>
              <a:t>First Test '</a:t>
            </a:r>
            <a:r>
              <a:rPr lang="en-GB" dirty="0" err="1"/>
              <a:t>ChromeTest</a:t>
            </a:r>
            <a:r>
              <a:rPr lang="en-GB" dirty="0"/>
              <a:t>' will pass the value of parameter 'browser' as 'chrome' so </a:t>
            </a:r>
            <a:r>
              <a:rPr lang="en-GB" dirty="0" err="1"/>
              <a:t>ChromeDriver</a:t>
            </a:r>
            <a:r>
              <a:rPr lang="en-GB" dirty="0"/>
              <a:t> will be executed. This test case will run on Chrome browser. </a:t>
            </a:r>
            <a:endParaRPr lang="en-US" dirty="0"/>
          </a:p>
          <a:p>
            <a:r>
              <a:rPr lang="en-GB" dirty="0"/>
              <a:t>Second Test '</a:t>
            </a:r>
            <a:r>
              <a:rPr lang="en-GB" dirty="0" err="1"/>
              <a:t>FirefoxTest</a:t>
            </a:r>
            <a:r>
              <a:rPr lang="en-GB" dirty="0"/>
              <a:t>' will pass the value of parameter 'browser' as 'Firefox' so </a:t>
            </a:r>
            <a:r>
              <a:rPr lang="en-GB" dirty="0" err="1"/>
              <a:t>FirefoxDriver</a:t>
            </a:r>
            <a:r>
              <a:rPr lang="en-GB" dirty="0"/>
              <a:t> will be executed. This test case will run on </a:t>
            </a:r>
            <a:r>
              <a:rPr lang="en-GB" dirty="0" err="1"/>
              <a:t>FireFox</a:t>
            </a:r>
            <a:r>
              <a:rPr lang="en-GB" dirty="0"/>
              <a:t> browser. </a:t>
            </a:r>
            <a:endParaRPr lang="en-US" dirty="0"/>
          </a:p>
          <a:p>
            <a:endParaRPr lang="en-US" dirty="0"/>
          </a:p>
        </p:txBody>
      </p:sp>
      <p:pic>
        <p:nvPicPr>
          <p:cNvPr id="4" name="Picture 3" descr="Cross Browser Testing  using Selenium WebDriver">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5705475" cy="2124075"/>
          </a:xfrm>
          <a:prstGeom prst="rect">
            <a:avLst/>
          </a:prstGeom>
          <a:noFill/>
          <a:ln>
            <a:noFill/>
          </a:ln>
        </p:spPr>
      </p:pic>
    </p:spTree>
    <p:extLst>
      <p:ext uri="{BB962C8B-B14F-4D97-AF65-F5344CB8AC3E}">
        <p14:creationId xmlns:p14="http://schemas.microsoft.com/office/powerpoint/2010/main" val="1243425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err="1"/>
              <a:t>AutoIT</a:t>
            </a:r>
            <a:endParaRPr lang="en-US" dirty="0"/>
          </a:p>
        </p:txBody>
      </p:sp>
      <p:sp>
        <p:nvSpPr>
          <p:cNvPr id="3" name="Content Placeholder 2"/>
          <p:cNvSpPr>
            <a:spLocks noGrp="1"/>
          </p:cNvSpPr>
          <p:nvPr>
            <p:ph idx="1"/>
          </p:nvPr>
        </p:nvSpPr>
        <p:spPr/>
        <p:txBody>
          <a:bodyPr/>
          <a:lstStyle/>
          <a:p>
            <a:pPr>
              <a:defRPr/>
            </a:pPr>
            <a:r>
              <a:rPr lang="en-US" b="0" dirty="0" err="1">
                <a:latin typeface="+mj-lt"/>
                <a:cs typeface="Times New Roman" pitchFamily="18" charset="0"/>
              </a:rPr>
              <a:t>AutoIt</a:t>
            </a:r>
            <a:r>
              <a:rPr lang="en-US" b="0" dirty="0">
                <a:latin typeface="+mj-lt"/>
                <a:cs typeface="Times New Roman" pitchFamily="18" charset="0"/>
              </a:rPr>
              <a:t> is a free scripting language designed to automate the windows component. </a:t>
            </a:r>
          </a:p>
          <a:p>
            <a:pPr>
              <a:defRPr/>
            </a:pPr>
            <a:endParaRPr lang="en-US" b="0" dirty="0">
              <a:latin typeface="+mj-lt"/>
              <a:cs typeface="Times New Roman" pitchFamily="18" charset="0"/>
            </a:endParaRPr>
          </a:p>
          <a:p>
            <a:pPr>
              <a:defRPr/>
            </a:pPr>
            <a:r>
              <a:rPr lang="en-US" b="0" dirty="0">
                <a:latin typeface="+mj-lt"/>
                <a:cs typeface="Times New Roman" pitchFamily="18" charset="0"/>
              </a:rPr>
              <a:t>It's just like an extensive VB Script and it allows you to convert the script in executable (exe).</a:t>
            </a:r>
          </a:p>
          <a:p>
            <a:pPr>
              <a:defRPr/>
            </a:pPr>
            <a:endParaRPr lang="en-US" b="0" dirty="0">
              <a:latin typeface="+mj-lt"/>
              <a:cs typeface="Times New Roman" pitchFamily="18" charset="0"/>
            </a:endParaRPr>
          </a:p>
          <a:p>
            <a:pPr>
              <a:defRPr/>
            </a:pPr>
            <a:r>
              <a:rPr lang="en-US" b="0" dirty="0">
                <a:latin typeface="+mj-lt"/>
                <a:cs typeface="Times New Roman" pitchFamily="18" charset="0"/>
              </a:rPr>
              <a:t>We have to write the script to handle dialog box using </a:t>
            </a:r>
            <a:r>
              <a:rPr lang="en-US" b="0" dirty="0" err="1">
                <a:latin typeface="+mj-lt"/>
                <a:cs typeface="Times New Roman" pitchFamily="18" charset="0"/>
              </a:rPr>
              <a:t>AutoIt</a:t>
            </a:r>
            <a:r>
              <a:rPr lang="en-US" b="0" dirty="0">
                <a:latin typeface="+mj-lt"/>
                <a:cs typeface="Times New Roman" pitchFamily="18" charset="0"/>
              </a:rPr>
              <a:t>, convert it into executable and then call the executable when required.</a:t>
            </a:r>
          </a:p>
          <a:p>
            <a:pPr>
              <a:defRPr/>
            </a:pPr>
            <a:endParaRPr lang="en-US" b="0" dirty="0">
              <a:latin typeface="+mj-lt"/>
              <a:cs typeface="Times New Roman" pitchFamily="18" charset="0"/>
            </a:endParaRPr>
          </a:p>
          <a:p>
            <a:pPr>
              <a:defRPr/>
            </a:pPr>
            <a:r>
              <a:rPr lang="en-US" b="0" dirty="0">
                <a:latin typeface="+mj-lt"/>
                <a:cs typeface="Times New Roman" pitchFamily="18" charset="0"/>
              </a:rPr>
              <a:t>Helps in </a:t>
            </a:r>
            <a:r>
              <a:rPr lang="en-US" dirty="0">
                <a:latin typeface="+mj-lt"/>
                <a:cs typeface="Times New Roman" pitchFamily="18" charset="0"/>
              </a:rPr>
              <a:t>Handing Modal Dialogs </a:t>
            </a:r>
            <a:r>
              <a:rPr lang="en-US" b="0" dirty="0">
                <a:latin typeface="+mj-lt"/>
                <a:cs typeface="Times New Roman" pitchFamily="18" charset="0"/>
              </a:rPr>
              <a:t>(if it appears, all the focus of that application will be on that dialog box only.</a:t>
            </a:r>
            <a:r>
              <a:rPr lang="en-US" b="0" dirty="0">
                <a:latin typeface="+mj-lt"/>
              </a:rPr>
              <a:t> It will not allow to access the parent window until its closed.</a:t>
            </a:r>
            <a:r>
              <a:rPr lang="en-US" b="0" dirty="0">
                <a:latin typeface="+mj-lt"/>
                <a:cs typeface="Times New Roman" pitchFamily="18" charset="0"/>
              </a:rPr>
              <a:t>)</a:t>
            </a:r>
          </a:p>
          <a:p>
            <a:pPr>
              <a:defRPr/>
            </a:pPr>
            <a:r>
              <a:rPr lang="en-US" b="0" dirty="0">
                <a:latin typeface="+mj-lt"/>
                <a:cs typeface="Times New Roman" pitchFamily="18" charset="0"/>
              </a:rPr>
              <a:t>	Such as : Save As Dialog box</a:t>
            </a:r>
            <a:r>
              <a:rPr lang="en-US" sz="1350" b="0" dirty="0"/>
              <a:t/>
            </a:r>
            <a:br>
              <a:rPr lang="en-US" sz="1350" b="0" dirty="0"/>
            </a:br>
            <a:r>
              <a:rPr lang="en-US" sz="1350" b="0" dirty="0"/>
              <a:t/>
            </a:r>
            <a:br>
              <a:rPr lang="en-US" sz="1350" b="0" dirty="0"/>
            </a:b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39105966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Exercise:</a:t>
            </a:r>
          </a:p>
        </p:txBody>
      </p:sp>
      <p:sp>
        <p:nvSpPr>
          <p:cNvPr id="15363" name="Content Placeholder 2"/>
          <p:cNvSpPr>
            <a:spLocks noGrp="1"/>
          </p:cNvSpPr>
          <p:nvPr>
            <p:ph idx="1"/>
          </p:nvPr>
        </p:nvSpPr>
        <p:spPr/>
        <p:txBody>
          <a:bodyPr/>
          <a:lstStyle/>
          <a:p>
            <a:r>
              <a:rPr lang="en-US" b="0" dirty="0" smtClean="0">
                <a:latin typeface="+mn-lt"/>
                <a:cs typeface="Times New Roman" panose="02020603050405020304" pitchFamily="18" charset="0"/>
              </a:rPr>
              <a:t>1) Automate a scenario which is having a Windows dialogue box .Try automating a file download scenario from the web.</a:t>
            </a:r>
          </a:p>
        </p:txBody>
      </p:sp>
    </p:spTree>
    <p:extLst>
      <p:ext uri="{BB962C8B-B14F-4D97-AF65-F5344CB8AC3E}">
        <p14:creationId xmlns:p14="http://schemas.microsoft.com/office/powerpoint/2010/main" val="41504618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WebDriver backed Selenium :</a:t>
            </a:r>
          </a:p>
        </p:txBody>
      </p:sp>
      <p:sp>
        <p:nvSpPr>
          <p:cNvPr id="16387" name="Content Placeholder 2"/>
          <p:cNvSpPr>
            <a:spLocks noGrp="1"/>
          </p:cNvSpPr>
          <p:nvPr>
            <p:ph idx="1"/>
          </p:nvPr>
        </p:nvSpPr>
        <p:spPr/>
        <p:txBody>
          <a:bodyPr/>
          <a:lstStyle/>
          <a:p>
            <a:pPr>
              <a:defRPr/>
            </a:pPr>
            <a:r>
              <a:rPr lang="en-US" b="0" dirty="0">
                <a:latin typeface="+mn-lt"/>
                <a:cs typeface="Times New Roman" pitchFamily="18" charset="0"/>
              </a:rPr>
              <a:t>WebDriver backed Selenium is an integrated version of Selenium RC and Selenium WebDriver API</a:t>
            </a:r>
          </a:p>
          <a:p>
            <a:pPr>
              <a:defRPr/>
            </a:pPr>
            <a:endParaRPr lang="en-US" dirty="0" smtClean="0">
              <a:latin typeface="+mn-lt"/>
            </a:endParaRPr>
          </a:p>
          <a:p>
            <a:pPr>
              <a:defRPr/>
            </a:pPr>
            <a:r>
              <a:rPr lang="en-US" dirty="0" smtClean="0">
                <a:latin typeface="+mn-lt"/>
              </a:rPr>
              <a:t>Syntax:</a:t>
            </a:r>
          </a:p>
          <a:p>
            <a:pPr lvl="1" indent="0">
              <a:buNone/>
              <a:defRPr/>
            </a:pPr>
            <a:r>
              <a:rPr lang="en-US" dirty="0">
                <a:cs typeface="Times New Roman" pitchFamily="18" charset="0"/>
              </a:rPr>
              <a:t>WebDriver driver = new </a:t>
            </a:r>
            <a:r>
              <a:rPr lang="en-US" dirty="0" err="1">
                <a:cs typeface="Times New Roman" pitchFamily="18" charset="0"/>
              </a:rPr>
              <a:t>FirefoxDriver</a:t>
            </a:r>
            <a:r>
              <a:rPr lang="en-US" dirty="0">
                <a:cs typeface="Times New Roman" pitchFamily="18" charset="0"/>
              </a:rPr>
              <a:t>();</a:t>
            </a:r>
          </a:p>
          <a:p>
            <a:pPr lvl="1" indent="0">
              <a:buNone/>
              <a:defRPr/>
            </a:pPr>
            <a:r>
              <a:rPr lang="en-US" dirty="0">
                <a:cs typeface="Times New Roman" pitchFamily="18" charset="0"/>
              </a:rPr>
              <a:t>String </a:t>
            </a:r>
            <a:r>
              <a:rPr lang="en-US" dirty="0" err="1">
                <a:cs typeface="Times New Roman" pitchFamily="18" charset="0"/>
              </a:rPr>
              <a:t>baseUrl</a:t>
            </a:r>
            <a:r>
              <a:rPr lang="en-US" dirty="0">
                <a:cs typeface="Times New Roman" pitchFamily="18" charset="0"/>
              </a:rPr>
              <a:t> = "http://www.google.co.in/";</a:t>
            </a:r>
          </a:p>
          <a:p>
            <a:pPr lvl="1" indent="0">
              <a:buNone/>
              <a:defRPr/>
            </a:pPr>
            <a:r>
              <a:rPr lang="en-US" dirty="0">
                <a:cs typeface="Times New Roman" pitchFamily="18" charset="0"/>
              </a:rPr>
              <a:t>selenium = new </a:t>
            </a:r>
            <a:r>
              <a:rPr lang="en-US" dirty="0" err="1">
                <a:cs typeface="Times New Roman" pitchFamily="18" charset="0"/>
              </a:rPr>
              <a:t>WebDriverBackedSelenium</a:t>
            </a:r>
            <a:r>
              <a:rPr lang="en-US" dirty="0">
                <a:cs typeface="Times New Roman" pitchFamily="18" charset="0"/>
              </a:rPr>
              <a:t>(driver, </a:t>
            </a:r>
            <a:r>
              <a:rPr lang="en-US" dirty="0" err="1">
                <a:cs typeface="Times New Roman" pitchFamily="18" charset="0"/>
              </a:rPr>
              <a:t>baseUrl</a:t>
            </a:r>
            <a:r>
              <a:rPr lang="en-US" dirty="0">
                <a:cs typeface="Times New Roman" pitchFamily="18" charset="0"/>
              </a:rPr>
              <a:t>);</a:t>
            </a:r>
          </a:p>
          <a:p>
            <a:pPr>
              <a:defRPr/>
            </a:pPr>
            <a:endParaRPr lang="en-US" dirty="0" smtClean="0"/>
          </a:p>
        </p:txBody>
      </p:sp>
    </p:spTree>
    <p:extLst>
      <p:ext uri="{BB962C8B-B14F-4D97-AF65-F5344CB8AC3E}">
        <p14:creationId xmlns:p14="http://schemas.microsoft.com/office/powerpoint/2010/main" val="1361476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WebDriver API Commands and Operations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smtClean="0"/>
              <a:t>Creating browser instance for Firefox.</a:t>
            </a:r>
          </a:p>
          <a:p>
            <a:r>
              <a:rPr lang="en-US" b="0" dirty="0" smtClean="0"/>
              <a:t>	WebDriver </a:t>
            </a:r>
            <a:r>
              <a:rPr lang="en-US" b="0" dirty="0"/>
              <a:t>driver= new </a:t>
            </a:r>
            <a:r>
              <a:rPr lang="en-US" b="0" dirty="0" err="1"/>
              <a:t>FirefoxDriver</a:t>
            </a:r>
            <a:r>
              <a:rPr lang="en-US" b="0" dirty="0" smtClean="0"/>
              <a:t>();</a:t>
            </a:r>
          </a:p>
          <a:p>
            <a:pPr marL="285750" indent="-285750">
              <a:buFont typeface="Wingdings" panose="05000000000000000000" pitchFamily="2" charset="2"/>
              <a:buChar char="§"/>
            </a:pPr>
            <a:r>
              <a:rPr lang="en-US" b="0" dirty="0" smtClean="0"/>
              <a:t>If </a:t>
            </a:r>
            <a:r>
              <a:rPr lang="en-US" b="0" dirty="0"/>
              <a:t>you are using </a:t>
            </a:r>
            <a:r>
              <a:rPr lang="en-US" b="0" dirty="0" smtClean="0"/>
              <a:t>Firefox </a:t>
            </a:r>
            <a:r>
              <a:rPr lang="en-US" b="0" dirty="0"/>
              <a:t>47 and so on then </a:t>
            </a:r>
            <a:r>
              <a:rPr lang="en-US" b="0" dirty="0" smtClean="0"/>
              <a:t>use Gecko driver</a:t>
            </a:r>
          </a:p>
          <a:p>
            <a:pPr marL="285750" indent="-285750">
              <a:buFont typeface="Wingdings" panose="05000000000000000000" pitchFamily="2" charset="2"/>
              <a:buChar char="§"/>
            </a:pPr>
            <a:r>
              <a:rPr lang="en-US" b="0" dirty="0"/>
              <a:t>Creating browser instance using </a:t>
            </a:r>
            <a:r>
              <a:rPr lang="en-US" b="0" dirty="0" smtClean="0"/>
              <a:t>Gecko driver</a:t>
            </a:r>
            <a:endParaRPr lang="en-US" b="0" dirty="0"/>
          </a:p>
          <a:p>
            <a:r>
              <a:rPr lang="en-US" b="0" dirty="0" smtClean="0"/>
              <a:t>	</a:t>
            </a:r>
            <a:r>
              <a:rPr lang="en-US" b="0" dirty="0" err="1" smtClean="0"/>
              <a:t>System.setProperty</a:t>
            </a:r>
            <a:r>
              <a:rPr lang="en-US" b="0" dirty="0"/>
              <a:t>("</a:t>
            </a:r>
            <a:r>
              <a:rPr lang="en-US" b="0" dirty="0" err="1"/>
              <a:t>webdriver.firefox.marionette","C</a:t>
            </a:r>
            <a:r>
              <a:rPr lang="en-US" b="0" dirty="0"/>
              <a:t>:\\geckodriver.exe"); </a:t>
            </a:r>
            <a:r>
              <a:rPr lang="en-US" b="0" dirty="0" smtClean="0"/>
              <a:t>  	WebDriver </a:t>
            </a:r>
            <a:r>
              <a:rPr lang="en-US" b="0" dirty="0"/>
              <a:t>driver = new </a:t>
            </a:r>
            <a:r>
              <a:rPr lang="en-US" b="0" dirty="0" err="1"/>
              <a:t>FirefoxDriver</a:t>
            </a:r>
            <a:r>
              <a:rPr lang="en-US" b="0" dirty="0" smtClean="0"/>
              <a:t>();</a:t>
            </a:r>
          </a:p>
          <a:p>
            <a:pPr marL="285750" indent="-285750">
              <a:buFont typeface="Wingdings" panose="05000000000000000000" pitchFamily="2" charset="2"/>
              <a:buChar char="§"/>
            </a:pPr>
            <a:r>
              <a:rPr lang="en-US" b="0" dirty="0"/>
              <a:t>Get </a:t>
            </a:r>
            <a:r>
              <a:rPr lang="en-US" b="0" dirty="0" smtClean="0"/>
              <a:t>Command</a:t>
            </a:r>
            <a:endParaRPr lang="en-US" b="0" dirty="0"/>
          </a:p>
          <a:p>
            <a:r>
              <a:rPr lang="en-US" b="0" dirty="0" smtClean="0"/>
              <a:t>	get(String </a:t>
            </a:r>
            <a:r>
              <a:rPr lang="en-US" b="0" dirty="0"/>
              <a:t>arg0) : void – This method Load a new web page in the current </a:t>
            </a:r>
            <a:r>
              <a:rPr lang="en-US" b="0" dirty="0" smtClean="0"/>
              <a:t>	browser </a:t>
            </a:r>
            <a:r>
              <a:rPr lang="en-US" b="0" dirty="0"/>
              <a:t>window. Accepts String as a parameter and returns </a:t>
            </a:r>
            <a:r>
              <a:rPr lang="en-US" b="0" dirty="0" smtClean="0"/>
              <a:t>nothing.</a:t>
            </a:r>
          </a:p>
          <a:p>
            <a:r>
              <a:rPr lang="en-US" b="0" dirty="0"/>
              <a:t>	</a:t>
            </a:r>
            <a:r>
              <a:rPr lang="en-US" b="0" dirty="0" smtClean="0"/>
              <a:t>Command </a:t>
            </a:r>
            <a:r>
              <a:rPr lang="en-US" b="0" dirty="0"/>
              <a:t>– </a:t>
            </a:r>
            <a:r>
              <a:rPr lang="en-US" b="0" dirty="0" err="1"/>
              <a:t>driver.get</a:t>
            </a:r>
            <a:r>
              <a:rPr lang="en-US" b="0" dirty="0"/>
              <a:t>(</a:t>
            </a:r>
            <a:r>
              <a:rPr lang="en-US" b="0" dirty="0" err="1"/>
              <a:t>appUrl</a:t>
            </a:r>
            <a:r>
              <a:rPr lang="en-US" b="0" dirty="0"/>
              <a:t>); </a:t>
            </a:r>
            <a:endParaRPr lang="en-US" b="0" dirty="0" smtClean="0"/>
          </a:p>
          <a:p>
            <a:pPr marL="285750" indent="-285750">
              <a:buFont typeface="Arial" panose="020B0604020202020204" pitchFamily="34" charset="0"/>
              <a:buChar char="•"/>
            </a:pPr>
            <a:r>
              <a:rPr lang="en-US" b="0" dirty="0"/>
              <a:t>Get Title </a:t>
            </a:r>
            <a:r>
              <a:rPr lang="en-US" b="0" dirty="0" smtClean="0"/>
              <a:t>Command</a:t>
            </a:r>
            <a:endParaRPr lang="en-US" b="0" dirty="0"/>
          </a:p>
          <a:p>
            <a:r>
              <a:rPr lang="en-US" b="0" dirty="0" smtClean="0"/>
              <a:t>	</a:t>
            </a:r>
            <a:r>
              <a:rPr lang="en-US" b="0" dirty="0" err="1" smtClean="0"/>
              <a:t>getTitle</a:t>
            </a:r>
            <a:r>
              <a:rPr lang="en-US" b="0" dirty="0"/>
              <a:t>() : String – This method fetches the Title of the current page. Accepts </a:t>
            </a:r>
            <a:r>
              <a:rPr lang="en-US" b="0" dirty="0" smtClean="0"/>
              <a:t>	nothing </a:t>
            </a:r>
            <a:r>
              <a:rPr lang="en-US" b="0" dirty="0"/>
              <a:t>as a parameter and returns a String value.</a:t>
            </a:r>
          </a:p>
          <a:p>
            <a:r>
              <a:rPr lang="en-US" b="0" dirty="0" smtClean="0"/>
              <a:t>	Command </a:t>
            </a:r>
            <a:r>
              <a:rPr lang="en-US" b="0" dirty="0"/>
              <a:t>– </a:t>
            </a:r>
            <a:r>
              <a:rPr lang="en-US" b="0" dirty="0" err="1"/>
              <a:t>driver.getTitle</a:t>
            </a:r>
            <a:r>
              <a:rPr lang="en-US" b="0" dirty="0"/>
              <a:t>();</a:t>
            </a:r>
            <a:endParaRPr lang="en-US" b="0" dirty="0" smtClean="0"/>
          </a:p>
          <a:p>
            <a:endParaRPr lang="en-US" b="0" dirty="0" smtClean="0"/>
          </a:p>
          <a:p>
            <a:endParaRPr lang="en-US" sz="1100" dirty="0"/>
          </a:p>
        </p:txBody>
      </p:sp>
    </p:spTree>
    <p:extLst>
      <p:ext uri="{BB962C8B-B14F-4D97-AF65-F5344CB8AC3E}">
        <p14:creationId xmlns:p14="http://schemas.microsoft.com/office/powerpoint/2010/main" val="809956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Exercise:</a:t>
            </a:r>
          </a:p>
        </p:txBody>
      </p:sp>
      <p:sp>
        <p:nvSpPr>
          <p:cNvPr id="17411" name="Content Placeholder 2"/>
          <p:cNvSpPr>
            <a:spLocks noGrp="1"/>
          </p:cNvSpPr>
          <p:nvPr>
            <p:ph idx="1"/>
          </p:nvPr>
        </p:nvSpPr>
        <p:spPr/>
        <p:txBody>
          <a:bodyPr/>
          <a:lstStyle/>
          <a:p>
            <a:r>
              <a:rPr lang="en-US" b="0" dirty="0" smtClean="0">
                <a:latin typeface="+mn-lt"/>
                <a:cs typeface="Times New Roman" panose="02020603050405020304" pitchFamily="18" charset="0"/>
              </a:rPr>
              <a:t>1) Automate any scenario which should use both selenium &amp; driver instance’s.</a:t>
            </a:r>
          </a:p>
        </p:txBody>
      </p:sp>
    </p:spTree>
    <p:extLst>
      <p:ext uri="{BB962C8B-B14F-4D97-AF65-F5344CB8AC3E}">
        <p14:creationId xmlns:p14="http://schemas.microsoft.com/office/powerpoint/2010/main" val="10611939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sz="3000"/>
              <a:t>Questions</a:t>
            </a:r>
          </a:p>
        </p:txBody>
      </p:sp>
      <p:sp>
        <p:nvSpPr>
          <p:cNvPr id="6" name="Rectangle 4"/>
          <p:cNvSpPr>
            <a:spLocks noGrp="1" noChangeArrowheads="1"/>
          </p:cNvSpPr>
          <p:nvPr>
            <p:ph type="sldNum" sz="quarter" idx="4294967295"/>
          </p:nvPr>
        </p:nvSpPr>
        <p:spPr>
          <a:xfrm>
            <a:off x="7010400" y="5541963"/>
            <a:ext cx="2133600" cy="357187"/>
          </a:xfrm>
          <a:prstGeom prst="rect">
            <a:avLst/>
          </a:prstGeom>
        </p:spPr>
        <p:txBody>
          <a:bodyPr/>
          <a:lstStyle/>
          <a:p>
            <a:fld id="{B8EEBD2A-66A5-4671-936B-93F001567308}" type="slidenum">
              <a:rPr lang="en-US" altLang="en-US"/>
              <a:pPr/>
              <a:t>61</a:t>
            </a:fld>
            <a:endParaRPr lang="en-US" altLang="en-US"/>
          </a:p>
        </p:txBody>
      </p:sp>
    </p:spTree>
    <p:extLst>
      <p:ext uri="{BB962C8B-B14F-4D97-AF65-F5344CB8AC3E}">
        <p14:creationId xmlns:p14="http://schemas.microsoft.com/office/powerpoint/2010/main" val="3356108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546" y="3566628"/>
            <a:ext cx="2878417" cy="923330"/>
          </a:xfrm>
          <a:prstGeom prst="rect">
            <a:avLst/>
          </a:prstGeom>
        </p:spPr>
        <p:txBody>
          <a:bodyPr wrap="none" lIns="0" tIns="0" rIns="0" bIns="0">
            <a:spAutoFit/>
          </a:bodyPr>
          <a:lstStyle/>
          <a:p>
            <a:r>
              <a:rPr lang="en-US" sz="1200" dirty="0" smtClean="0">
                <a:solidFill>
                  <a:prstClr val="white"/>
                </a:solidFill>
                <a:latin typeface="Verdana" pitchFamily="34" charset="0"/>
                <a:ea typeface="Verdana" pitchFamily="34" charset="0"/>
                <a:cs typeface="Verdana" pitchFamily="34" charset="0"/>
              </a:rPr>
              <a:t>For more information please contact:</a:t>
            </a:r>
            <a:br>
              <a:rPr lang="en-US" sz="1200" dirty="0" smtClean="0">
                <a:solidFill>
                  <a:prstClr val="white"/>
                </a:solidFill>
                <a:latin typeface="Verdana" pitchFamily="34" charset="0"/>
                <a:ea typeface="Verdana" pitchFamily="34" charset="0"/>
                <a:cs typeface="Verdana" pitchFamily="34" charset="0"/>
              </a:rPr>
            </a:br>
            <a:r>
              <a:rPr lang="en-US" sz="1200" dirty="0" smtClean="0">
                <a:solidFill>
                  <a:prstClr val="white"/>
                </a:solidFill>
                <a:latin typeface="Verdana" pitchFamily="34" charset="0"/>
                <a:ea typeface="Verdana" pitchFamily="34" charset="0"/>
                <a:cs typeface="Verdana" pitchFamily="34" charset="0"/>
              </a:rPr>
              <a:t>T+020334247</a:t>
            </a:r>
            <a:br>
              <a:rPr lang="en-US" sz="1200" dirty="0" smtClean="0">
                <a:solidFill>
                  <a:prstClr val="white"/>
                </a:solidFill>
                <a:latin typeface="Verdana" pitchFamily="34" charset="0"/>
                <a:ea typeface="Verdana" pitchFamily="34" charset="0"/>
                <a:cs typeface="Verdana" pitchFamily="34" charset="0"/>
              </a:rPr>
            </a:br>
            <a:r>
              <a:rPr lang="en-US" sz="1200" dirty="0" smtClean="0">
                <a:solidFill>
                  <a:prstClr val="white"/>
                </a:solidFill>
                <a:latin typeface="Verdana" pitchFamily="34" charset="0"/>
                <a:ea typeface="Verdana" pitchFamily="34" charset="0"/>
                <a:cs typeface="Verdana" pitchFamily="34" charset="0"/>
              </a:rPr>
              <a:t>F+ </a:t>
            </a:r>
          </a:p>
          <a:p>
            <a:r>
              <a:rPr lang="en-US" sz="1200" dirty="0" smtClean="0">
                <a:solidFill>
                  <a:prstClr val="white"/>
                </a:solidFill>
                <a:latin typeface="Verdana" pitchFamily="34" charset="0"/>
                <a:ea typeface="Verdana" pitchFamily="34" charset="0"/>
                <a:cs typeface="Verdana" pitchFamily="34" charset="0"/>
              </a:rPr>
              <a:t>M+9049003734</a:t>
            </a:r>
            <a:r>
              <a:rPr lang="en-US" sz="1200" dirty="0">
                <a:solidFill>
                  <a:prstClr val="white"/>
                </a:solidFill>
                <a:latin typeface="Verdana" pitchFamily="34" charset="0"/>
                <a:ea typeface="Verdana" pitchFamily="34" charset="0"/>
                <a:cs typeface="Verdana" pitchFamily="34" charset="0"/>
              </a:rPr>
              <a:t/>
            </a:r>
            <a:br>
              <a:rPr lang="en-US" sz="1200" dirty="0">
                <a:solidFill>
                  <a:prstClr val="white"/>
                </a:solidFill>
                <a:latin typeface="Verdana" pitchFamily="34" charset="0"/>
                <a:ea typeface="Verdana" pitchFamily="34" charset="0"/>
                <a:cs typeface="Verdana" pitchFamily="34" charset="0"/>
              </a:rPr>
            </a:br>
            <a:r>
              <a:rPr lang="en-US" sz="1200" dirty="0" smtClean="0">
                <a:solidFill>
                  <a:prstClr val="white"/>
                </a:solidFill>
                <a:latin typeface="Verdana" pitchFamily="34" charset="0"/>
                <a:ea typeface="Verdana" pitchFamily="34" charset="0"/>
                <a:cs typeface="Verdana" pitchFamily="34" charset="0"/>
              </a:rPr>
              <a:t>manisha.mane@atos.net</a:t>
            </a:r>
            <a:endParaRPr lang="en-GB" dirty="0"/>
          </a:p>
        </p:txBody>
      </p:sp>
    </p:spTree>
    <p:extLst>
      <p:ext uri="{BB962C8B-B14F-4D97-AF65-F5344CB8AC3E}">
        <p14:creationId xmlns:p14="http://schemas.microsoft.com/office/powerpoint/2010/main" val="2959682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a:t>Get Current URL </a:t>
            </a:r>
            <a:r>
              <a:rPr lang="en-US" b="0" dirty="0" smtClean="0"/>
              <a:t>Command</a:t>
            </a:r>
            <a:endParaRPr lang="en-US" b="0" dirty="0"/>
          </a:p>
          <a:p>
            <a:r>
              <a:rPr lang="en-US" b="0" dirty="0" smtClean="0"/>
              <a:t>	</a:t>
            </a:r>
            <a:r>
              <a:rPr lang="en-US" b="0" dirty="0" err="1" smtClean="0"/>
              <a:t>getCurrentUrl</a:t>
            </a:r>
            <a:r>
              <a:rPr lang="en-US" b="0" dirty="0"/>
              <a:t>() : String – This method fetches the string representing the </a:t>
            </a:r>
            <a:r>
              <a:rPr lang="en-US" b="0" dirty="0" smtClean="0"/>
              <a:t>	Current </a:t>
            </a:r>
            <a:r>
              <a:rPr lang="en-US" b="0" dirty="0"/>
              <a:t>URL which is opened in the browser. Accepts nothing as a parameter </a:t>
            </a:r>
            <a:r>
              <a:rPr lang="en-US" b="0" dirty="0" smtClean="0"/>
              <a:t>	and </a:t>
            </a:r>
            <a:r>
              <a:rPr lang="en-US" b="0" dirty="0"/>
              <a:t>returns a String value</a:t>
            </a:r>
            <a:r>
              <a:rPr lang="en-US" b="0" dirty="0" smtClean="0"/>
              <a:t>.</a:t>
            </a:r>
            <a:endParaRPr lang="en-US" b="0" dirty="0"/>
          </a:p>
          <a:p>
            <a:r>
              <a:rPr lang="en-US" b="0" dirty="0" smtClean="0"/>
              <a:t>	Command </a:t>
            </a:r>
            <a:r>
              <a:rPr lang="en-US" b="0" dirty="0"/>
              <a:t>– </a:t>
            </a:r>
            <a:r>
              <a:rPr lang="en-US" b="0" dirty="0" err="1"/>
              <a:t>driver.getCurrentTitle</a:t>
            </a:r>
            <a:r>
              <a:rPr lang="en-US" b="0" dirty="0" smtClean="0"/>
              <a:t>();</a:t>
            </a:r>
          </a:p>
          <a:p>
            <a:pPr marL="285750" indent="-285750">
              <a:buFont typeface="Wingdings" panose="05000000000000000000" pitchFamily="2" charset="2"/>
              <a:buChar char="§"/>
            </a:pPr>
            <a:r>
              <a:rPr lang="en-US" b="0" dirty="0"/>
              <a:t>Get Page Source </a:t>
            </a:r>
            <a:r>
              <a:rPr lang="en-US" b="0" dirty="0" smtClean="0"/>
              <a:t>Command</a:t>
            </a:r>
            <a:endParaRPr lang="en-US" b="0" dirty="0"/>
          </a:p>
          <a:p>
            <a:r>
              <a:rPr lang="en-US" b="0" dirty="0" smtClean="0"/>
              <a:t>	</a:t>
            </a:r>
            <a:r>
              <a:rPr lang="en-US" b="0" dirty="0" err="1" smtClean="0"/>
              <a:t>getPageSource</a:t>
            </a:r>
            <a:r>
              <a:rPr lang="en-US" b="0" dirty="0"/>
              <a:t>() : String – This method returns the Source Code of the page. </a:t>
            </a:r>
            <a:r>
              <a:rPr lang="en-US" b="0" dirty="0" smtClean="0"/>
              <a:t>	Accepts </a:t>
            </a:r>
            <a:r>
              <a:rPr lang="en-US" b="0" dirty="0"/>
              <a:t>nothing as a parameter and returns a String value.</a:t>
            </a:r>
          </a:p>
          <a:p>
            <a:r>
              <a:rPr lang="en-US" b="0" dirty="0" smtClean="0"/>
              <a:t>	Command </a:t>
            </a:r>
            <a:r>
              <a:rPr lang="en-US" b="0" dirty="0"/>
              <a:t>– </a:t>
            </a:r>
            <a:r>
              <a:rPr lang="en-US" b="0" dirty="0" err="1"/>
              <a:t>driver.getPageSource</a:t>
            </a:r>
            <a:r>
              <a:rPr lang="en-US" b="0" dirty="0" smtClean="0"/>
              <a:t>();</a:t>
            </a:r>
          </a:p>
          <a:p>
            <a:pPr marL="285750" indent="-285750">
              <a:buFont typeface="Wingdings" panose="05000000000000000000" pitchFamily="2" charset="2"/>
              <a:buChar char="§"/>
            </a:pPr>
            <a:r>
              <a:rPr lang="en-US" dirty="0"/>
              <a:t>Close Command</a:t>
            </a:r>
          </a:p>
          <a:p>
            <a:r>
              <a:rPr lang="en-US" dirty="0"/>
              <a:t>	close() : void – This method Close only the current window the WebDriver is 	currently controlling. Accepts nothing as a parameter and returns nothing.</a:t>
            </a:r>
          </a:p>
          <a:p>
            <a:r>
              <a:rPr lang="en-US" dirty="0"/>
              <a:t>	Command – </a:t>
            </a:r>
            <a:r>
              <a:rPr lang="en-US" dirty="0" err="1"/>
              <a:t>driver.close</a:t>
            </a:r>
            <a:r>
              <a:rPr lang="en-US" dirty="0"/>
              <a:t>();</a:t>
            </a:r>
          </a:p>
          <a:p>
            <a:pPr marL="285750" indent="-285750">
              <a:buFont typeface="Wingdings" panose="05000000000000000000" pitchFamily="2" charset="2"/>
              <a:buChar char="§"/>
            </a:pPr>
            <a:r>
              <a:rPr lang="en-US" dirty="0"/>
              <a:t>Quit Command</a:t>
            </a:r>
          </a:p>
          <a:p>
            <a:r>
              <a:rPr lang="en-US" dirty="0"/>
              <a:t>	quit() : void – This method Closes all windows opened by the WebDriver. 		Accepts nothing as a parameter and returns nothing.</a:t>
            </a:r>
          </a:p>
          <a:p>
            <a:r>
              <a:rPr lang="en-US" dirty="0"/>
              <a:t>	Command – </a:t>
            </a:r>
            <a:r>
              <a:rPr lang="en-US" dirty="0" err="1"/>
              <a:t>driver.quit</a:t>
            </a:r>
            <a:r>
              <a:rPr lang="en-US" dirty="0"/>
              <a:t>();</a:t>
            </a:r>
          </a:p>
          <a:p>
            <a:endParaRPr lang="en-US" dirty="0"/>
          </a:p>
          <a:p>
            <a:endParaRPr lang="en-US" b="0" dirty="0"/>
          </a:p>
        </p:txBody>
      </p:sp>
    </p:spTree>
    <p:extLst>
      <p:ext uri="{BB962C8B-B14F-4D97-AF65-F5344CB8AC3E}">
        <p14:creationId xmlns:p14="http://schemas.microsoft.com/office/powerpoint/2010/main" val="1450205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Selenium </a:t>
            </a:r>
            <a:r>
              <a:rPr lang="en-US" dirty="0" err="1"/>
              <a:t>Webdriver</a:t>
            </a:r>
            <a:r>
              <a:rPr lang="en-US" dirty="0"/>
              <a:t> Script</a:t>
            </a:r>
          </a:p>
        </p:txBody>
      </p:sp>
      <p:sp>
        <p:nvSpPr>
          <p:cNvPr id="3" name="Content Placeholder 2"/>
          <p:cNvSpPr>
            <a:spLocks noGrp="1"/>
          </p:cNvSpPr>
          <p:nvPr>
            <p:ph idx="1"/>
          </p:nvPr>
        </p:nvSpPr>
        <p:spPr/>
        <p:txBody>
          <a:bodyPr/>
          <a:lstStyle/>
          <a:p>
            <a:r>
              <a:rPr lang="en-US" b="0" dirty="0"/>
              <a:t>To get started, you need to import following two packages: </a:t>
            </a:r>
          </a:p>
          <a:p>
            <a:pPr marL="0" indent="0">
              <a:buNone/>
            </a:pPr>
            <a:r>
              <a:rPr lang="en-US" b="0" dirty="0" err="1"/>
              <a:t>org.openqa.selenium</a:t>
            </a:r>
            <a:r>
              <a:rPr lang="en-US" b="0" dirty="0"/>
              <a:t>.*- contains the WebDriver class needed to instantiate a new browser loaded with a specific driver</a:t>
            </a:r>
          </a:p>
          <a:p>
            <a:pPr marL="0" indent="0">
              <a:buNone/>
            </a:pPr>
            <a:r>
              <a:rPr lang="en-US" b="0" dirty="0" err="1"/>
              <a:t>org.openqa.selenium.firefox.FirefoxDriver</a:t>
            </a:r>
            <a:r>
              <a:rPr lang="en-US" b="0" dirty="0"/>
              <a:t> - contains the </a:t>
            </a:r>
            <a:r>
              <a:rPr lang="en-US" b="0" dirty="0" err="1"/>
              <a:t>FirefoxDriver</a:t>
            </a:r>
            <a:r>
              <a:rPr lang="en-US" b="0" dirty="0"/>
              <a:t> class needed to instantiate a Firefox-specific driver onto the browser instantiated by the WebDriver </a:t>
            </a:r>
            <a:r>
              <a:rPr lang="en-US" b="0" dirty="0" smtClean="0"/>
              <a:t>class</a:t>
            </a:r>
          </a:p>
          <a:p>
            <a:pPr marL="0" indent="0">
              <a:buNone/>
            </a:pPr>
            <a:r>
              <a:rPr lang="en-US" b="0" dirty="0" smtClean="0"/>
              <a:t>Example:</a:t>
            </a:r>
          </a:p>
          <a:p>
            <a:pPr marL="0" indent="0">
              <a:buNone/>
            </a:pPr>
            <a:r>
              <a:rPr lang="en-US" b="0" dirty="0" smtClean="0"/>
              <a:t>import </a:t>
            </a:r>
            <a:r>
              <a:rPr lang="en-US" b="0" dirty="0" err="1"/>
              <a:t>org.openqa.selenium.firefox.FirefoxDriver</a:t>
            </a:r>
            <a:r>
              <a:rPr lang="en-US" b="0" dirty="0"/>
              <a:t>;</a:t>
            </a:r>
          </a:p>
          <a:p>
            <a:pPr marL="0" indent="0">
              <a:buNone/>
            </a:pPr>
            <a:r>
              <a:rPr lang="en-US" b="0" dirty="0" smtClean="0"/>
              <a:t>public </a:t>
            </a:r>
            <a:r>
              <a:rPr lang="en-US" b="0" dirty="0"/>
              <a:t>class Demo1 </a:t>
            </a:r>
            <a:r>
              <a:rPr lang="en-US" b="0" dirty="0" smtClean="0"/>
              <a:t>{</a:t>
            </a:r>
            <a:endParaRPr lang="en-US" b="0" dirty="0"/>
          </a:p>
          <a:p>
            <a:pPr marL="0" indent="0">
              <a:buNone/>
            </a:pPr>
            <a:r>
              <a:rPr lang="en-US" b="0" dirty="0"/>
              <a:t>	public static void main(String[] </a:t>
            </a:r>
            <a:r>
              <a:rPr lang="en-US" b="0" dirty="0" err="1"/>
              <a:t>args</a:t>
            </a:r>
            <a:r>
              <a:rPr lang="en-US" b="0" dirty="0"/>
              <a:t>) {</a:t>
            </a:r>
          </a:p>
          <a:p>
            <a:pPr marL="0" indent="0">
              <a:buNone/>
            </a:pPr>
            <a:r>
              <a:rPr lang="en-US" b="0" dirty="0"/>
              <a:t>		</a:t>
            </a:r>
            <a:r>
              <a:rPr lang="en-US" b="0" dirty="0" err="1"/>
              <a:t>FirefoxDriver</a:t>
            </a:r>
            <a:r>
              <a:rPr lang="en-US" b="0" dirty="0"/>
              <a:t> driver =new </a:t>
            </a:r>
            <a:r>
              <a:rPr lang="en-US" b="0" dirty="0" err="1"/>
              <a:t>FirefoxDriver</a:t>
            </a:r>
            <a:r>
              <a:rPr lang="en-US" b="0" dirty="0"/>
              <a:t>();</a:t>
            </a:r>
          </a:p>
          <a:p>
            <a:pPr marL="0" indent="0">
              <a:buNone/>
            </a:pPr>
            <a:r>
              <a:rPr lang="en-US" b="0" dirty="0"/>
              <a:t>		</a:t>
            </a:r>
            <a:r>
              <a:rPr lang="en-US" b="0" dirty="0" err="1"/>
              <a:t>driver.manage</a:t>
            </a:r>
            <a:r>
              <a:rPr lang="en-US" b="0" dirty="0"/>
              <a:t>().window().maximize();</a:t>
            </a:r>
          </a:p>
          <a:p>
            <a:pPr marL="0" indent="0">
              <a:buNone/>
            </a:pPr>
            <a:r>
              <a:rPr lang="en-US" b="0" dirty="0"/>
              <a:t>		</a:t>
            </a:r>
            <a:r>
              <a:rPr lang="en-US" b="0" dirty="0" err="1"/>
              <a:t>driver.get</a:t>
            </a:r>
            <a:r>
              <a:rPr lang="en-US" b="0" dirty="0"/>
              <a:t>("</a:t>
            </a:r>
            <a:r>
              <a:rPr lang="en-US" b="0" dirty="0" smtClean="0"/>
              <a:t>https:\\syntelligence.syntelinc.com</a:t>
            </a:r>
            <a:r>
              <a:rPr lang="en-US" b="0" dirty="0"/>
              <a:t>");</a:t>
            </a:r>
          </a:p>
          <a:p>
            <a:pPr marL="0" indent="0">
              <a:buNone/>
            </a:pPr>
            <a:r>
              <a:rPr lang="en-US" b="0" dirty="0"/>
              <a:t>		</a:t>
            </a:r>
            <a:r>
              <a:rPr lang="en-US" b="0" dirty="0" err="1"/>
              <a:t>System.out.println</a:t>
            </a:r>
            <a:r>
              <a:rPr lang="en-US" b="0" dirty="0"/>
              <a:t>("current URL: "+</a:t>
            </a:r>
            <a:r>
              <a:rPr lang="en-US" b="0" dirty="0" err="1"/>
              <a:t>driver.getCurrentUrl</a:t>
            </a:r>
            <a:r>
              <a:rPr lang="en-US" b="0" dirty="0" smtClean="0"/>
              <a:t>());</a:t>
            </a:r>
          </a:p>
          <a:p>
            <a:pPr marL="0" indent="0">
              <a:buNone/>
            </a:pPr>
            <a:r>
              <a:rPr lang="en-US" b="0" dirty="0"/>
              <a:t>	</a:t>
            </a:r>
            <a:r>
              <a:rPr lang="en-US" b="0" dirty="0" smtClean="0"/>
              <a:t>	</a:t>
            </a:r>
            <a:r>
              <a:rPr lang="en-US" b="0" dirty="0" err="1" smtClean="0"/>
              <a:t>driver.close</a:t>
            </a:r>
            <a:r>
              <a:rPr lang="en-US" b="0" dirty="0" smtClean="0"/>
              <a:t>();</a:t>
            </a:r>
          </a:p>
          <a:p>
            <a:pPr marL="0" indent="0">
              <a:buNone/>
            </a:pPr>
            <a:r>
              <a:rPr lang="en-US" b="0" dirty="0"/>
              <a:t>	</a:t>
            </a:r>
            <a:r>
              <a:rPr lang="en-US" b="0" dirty="0" smtClean="0"/>
              <a:t>}</a:t>
            </a:r>
            <a:endParaRPr lang="en-US" b="0" dirty="0"/>
          </a:p>
        </p:txBody>
      </p:sp>
    </p:spTree>
    <p:extLst>
      <p:ext uri="{BB962C8B-B14F-4D97-AF65-F5344CB8AC3E}">
        <p14:creationId xmlns:p14="http://schemas.microsoft.com/office/powerpoint/2010/main" val="742554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Exercise :</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b="0" dirty="0"/>
              <a:t>Launch a new Firefox browser.</a:t>
            </a:r>
          </a:p>
          <a:p>
            <a:pPr marL="285750" indent="-285750">
              <a:buFont typeface="Wingdings" panose="05000000000000000000" pitchFamily="2" charset="2"/>
              <a:buChar char="§"/>
            </a:pPr>
            <a:r>
              <a:rPr lang="en-US" b="0" dirty="0"/>
              <a:t>Open https:\\syntelligence.syntelinc.com </a:t>
            </a:r>
            <a:endParaRPr lang="en-US" b="0" dirty="0" smtClean="0"/>
          </a:p>
          <a:p>
            <a:pPr marL="285750" indent="-285750">
              <a:buFont typeface="Wingdings" panose="05000000000000000000" pitchFamily="2" charset="2"/>
              <a:buChar char="§"/>
            </a:pPr>
            <a:r>
              <a:rPr lang="en-US" b="0" dirty="0" smtClean="0"/>
              <a:t>Get </a:t>
            </a:r>
            <a:r>
              <a:rPr lang="en-US" b="0" dirty="0"/>
              <a:t>Page Title name and Title length</a:t>
            </a:r>
          </a:p>
          <a:p>
            <a:pPr marL="285750" indent="-285750">
              <a:buFont typeface="Wingdings" panose="05000000000000000000" pitchFamily="2" charset="2"/>
              <a:buChar char="§"/>
            </a:pPr>
            <a:r>
              <a:rPr lang="en-US" b="0" dirty="0"/>
              <a:t>Print Page Title and Title length on the Eclipse Console.</a:t>
            </a:r>
          </a:p>
          <a:p>
            <a:pPr marL="285750" indent="-285750">
              <a:buFont typeface="Wingdings" panose="05000000000000000000" pitchFamily="2" charset="2"/>
              <a:buChar char="§"/>
            </a:pPr>
            <a:r>
              <a:rPr lang="en-US" b="0" dirty="0"/>
              <a:t>Get Page URL and verify if the it is a correct page opened</a:t>
            </a:r>
          </a:p>
          <a:p>
            <a:pPr marL="285750" indent="-285750">
              <a:buFont typeface="Wingdings" panose="05000000000000000000" pitchFamily="2" charset="2"/>
              <a:buChar char="§"/>
            </a:pPr>
            <a:r>
              <a:rPr lang="en-US" b="0" dirty="0"/>
              <a:t>Get Page Source (HTML Source code) and Page Source length</a:t>
            </a:r>
          </a:p>
          <a:p>
            <a:pPr marL="285750" indent="-285750">
              <a:buFont typeface="Wingdings" panose="05000000000000000000" pitchFamily="2" charset="2"/>
              <a:buChar char="§"/>
            </a:pPr>
            <a:r>
              <a:rPr lang="en-US" b="0" dirty="0"/>
              <a:t>Print Page Length on Eclipse Console.</a:t>
            </a:r>
          </a:p>
          <a:p>
            <a:pPr marL="285750" indent="-285750">
              <a:buFont typeface="Wingdings" panose="05000000000000000000" pitchFamily="2" charset="2"/>
              <a:buChar char="§"/>
            </a:pPr>
            <a:r>
              <a:rPr lang="en-US" b="0" dirty="0"/>
              <a:t>Close the Browser.</a:t>
            </a:r>
          </a:p>
          <a:p>
            <a:endParaRPr lang="en-US" sz="1100" dirty="0"/>
          </a:p>
        </p:txBody>
      </p:sp>
    </p:spTree>
    <p:extLst>
      <p:ext uri="{BB962C8B-B14F-4D97-AF65-F5344CB8AC3E}">
        <p14:creationId xmlns:p14="http://schemas.microsoft.com/office/powerpoint/2010/main" val="336619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Read-Only]" id="{21EC5EF2-939F-4B90-8CFA-D8D0DEA9A1BE}" vid="{D563ED71-EFA8-4E29-8C90-D2AC01515D8B}"/>
    </a:ext>
  </a:extLst>
</a:theme>
</file>

<file path=ppt/theme/theme6.xml><?xml version="1.0" encoding="utf-8"?>
<a:theme xmlns:a="http://schemas.openxmlformats.org/drawingml/2006/main" name="2_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Read-Only]" id="{21EC5EF2-939F-4B90-8CFA-D8D0DEA9A1BE}" vid="{D563ED71-EFA8-4E29-8C90-D2AC01515D8B}"/>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8943</TotalTime>
  <Words>3189</Words>
  <Application>Microsoft Office PowerPoint</Application>
  <PresentationFormat>On-screen Show (4:3)</PresentationFormat>
  <Paragraphs>621</Paragraphs>
  <Slides>62</Slides>
  <Notes>1</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62</vt:i4>
      </vt:variant>
    </vt:vector>
  </HeadingPairs>
  <TitlesOfParts>
    <vt:vector size="81" baseType="lpstr">
      <vt:lpstr>Arial Unicode MS</vt:lpstr>
      <vt:lpstr>Arial</vt:lpstr>
      <vt:lpstr>Arial Black</vt:lpstr>
      <vt:lpstr>Calibri</vt:lpstr>
      <vt:lpstr>Calibri Light</vt:lpstr>
      <vt:lpstr>Courier New</vt:lpstr>
      <vt:lpstr>Impact</vt:lpstr>
      <vt:lpstr>Lucida Sans Unicode</vt:lpstr>
      <vt:lpstr>Papyrus</vt:lpstr>
      <vt:lpstr>Stag Sans Light</vt:lpstr>
      <vt:lpstr>Times New Roman</vt:lpstr>
      <vt:lpstr>Verdana</vt:lpstr>
      <vt:lpstr>Wingdings</vt:lpstr>
      <vt:lpstr>Global</vt:lpstr>
      <vt:lpstr>1_Custom Design</vt:lpstr>
      <vt:lpstr>Atos v4.0</vt:lpstr>
      <vt:lpstr>Custom Design</vt:lpstr>
      <vt:lpstr>1_Atos v4.0</vt:lpstr>
      <vt:lpstr>2_Atos v4.0</vt:lpstr>
      <vt:lpstr>Selenium Web Driver </vt:lpstr>
      <vt:lpstr>Version Control and Revision History</vt:lpstr>
      <vt:lpstr>Iconic Representations.......</vt:lpstr>
      <vt:lpstr>What is WebDriver?</vt:lpstr>
      <vt:lpstr>PowerPoint Presentation</vt:lpstr>
      <vt:lpstr>PowerPoint Presentation</vt:lpstr>
      <vt:lpstr>PowerPoint Presentation</vt:lpstr>
      <vt:lpstr>First Selenium Webdriver Script</vt:lpstr>
      <vt:lpstr>PowerPoint Presentation</vt:lpstr>
      <vt:lpstr>WebDriver API Commands and Operations</vt:lpstr>
      <vt:lpstr>WebDriver API Commands and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Exercise :</vt:lpstr>
      <vt:lpstr>Exercise:</vt:lpstr>
      <vt:lpstr>PowerPoint Presentation</vt:lpstr>
      <vt:lpstr>PowerPoint Presentation</vt:lpstr>
      <vt:lpstr>Handling Unexpected Alerts / Pop-ups </vt:lpstr>
      <vt:lpstr>PowerPoint Presentation</vt:lpstr>
      <vt:lpstr>PowerPoint Presentation</vt:lpstr>
      <vt:lpstr>PowerPoint Presentation</vt:lpstr>
      <vt:lpstr>PowerPoint Presentation</vt:lpstr>
      <vt:lpstr>PowerPoint Presentation</vt:lpstr>
      <vt:lpstr>PowerPoint Presentation</vt:lpstr>
      <vt:lpstr>Keyboard &amp; Mouse Event using Action Class in Selenium Webdriver </vt:lpstr>
      <vt:lpstr>PowerPoint Presentation</vt:lpstr>
      <vt:lpstr>PowerPoint Presentation</vt:lpstr>
      <vt:lpstr>PowerPoint Presentation</vt:lpstr>
      <vt:lpstr>Exercise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AutoIT</vt:lpstr>
      <vt:lpstr>Exercise:</vt:lpstr>
      <vt:lpstr>WebDriver backed Selenium :</vt:lpstr>
      <vt:lpstr>Exercise: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Mendonsa, Nisha</cp:lastModifiedBy>
  <cp:revision>1405</cp:revision>
  <dcterms:created xsi:type="dcterms:W3CDTF">2002-09-04T12:32:15Z</dcterms:created>
  <dcterms:modified xsi:type="dcterms:W3CDTF">2019-03-07T12:42:17Z</dcterms:modified>
</cp:coreProperties>
</file>