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 id="2147483795" r:id="rId2"/>
    <p:sldMasterId id="2147483768" r:id="rId3"/>
    <p:sldMasterId id="2147483756" r:id="rId4"/>
  </p:sldMasterIdLst>
  <p:notesMasterIdLst>
    <p:notesMasterId r:id="rId42"/>
  </p:notesMasterIdLst>
  <p:handoutMasterIdLst>
    <p:handoutMasterId r:id="rId43"/>
  </p:handoutMasterIdLst>
  <p:sldIdLst>
    <p:sldId id="294" r:id="rId5"/>
    <p:sldId id="333" r:id="rId6"/>
    <p:sldId id="258" r:id="rId7"/>
    <p:sldId id="295" r:id="rId8"/>
    <p:sldId id="296" r:id="rId9"/>
    <p:sldId id="297" r:id="rId10"/>
    <p:sldId id="298" r:id="rId11"/>
    <p:sldId id="299" r:id="rId12"/>
    <p:sldId id="300" r:id="rId13"/>
    <p:sldId id="301" r:id="rId14"/>
    <p:sldId id="313" r:id="rId15"/>
    <p:sldId id="324" r:id="rId16"/>
    <p:sldId id="320" r:id="rId17"/>
    <p:sldId id="325" r:id="rId18"/>
    <p:sldId id="314" r:id="rId19"/>
    <p:sldId id="326" r:id="rId20"/>
    <p:sldId id="327" r:id="rId21"/>
    <p:sldId id="328" r:id="rId22"/>
    <p:sldId id="302" r:id="rId23"/>
    <p:sldId id="303" r:id="rId24"/>
    <p:sldId id="323" r:id="rId25"/>
    <p:sldId id="304" r:id="rId26"/>
    <p:sldId id="305" r:id="rId27"/>
    <p:sldId id="306" r:id="rId28"/>
    <p:sldId id="307" r:id="rId29"/>
    <p:sldId id="315" r:id="rId30"/>
    <p:sldId id="329" r:id="rId31"/>
    <p:sldId id="317" r:id="rId32"/>
    <p:sldId id="330" r:id="rId33"/>
    <p:sldId id="331" r:id="rId34"/>
    <p:sldId id="332" r:id="rId35"/>
    <p:sldId id="308" r:id="rId36"/>
    <p:sldId id="309" r:id="rId37"/>
    <p:sldId id="310" r:id="rId38"/>
    <p:sldId id="311" r:id="rId39"/>
    <p:sldId id="292" r:id="rId40"/>
    <p:sldId id="293"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81" d="100"/>
          <a:sy n="81" d="100"/>
        </p:scale>
        <p:origin x="1272"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81879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32</a:t>
            </a:fld>
            <a:endParaRPr lang="en-US"/>
          </a:p>
        </p:txBody>
      </p:sp>
    </p:spTree>
    <p:extLst>
      <p:ext uri="{BB962C8B-B14F-4D97-AF65-F5344CB8AC3E}">
        <p14:creationId xmlns:p14="http://schemas.microsoft.com/office/powerpoint/2010/main" val="3992293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56622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94877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88521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064232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A0E26-C7BF-4D2F-8C97-4B82C5A2ADA6}"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272885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A0E26-C7BF-4D2F-8C97-4B82C5A2ADA6}"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83671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A0E26-C7BF-4D2F-8C97-4B82C5A2ADA6}"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29558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04567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487766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21779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68409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1507146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289249" y="1454401"/>
            <a:ext cx="8677656"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2148758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5408502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95757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11592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1473482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6652764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679989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0513892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25639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711796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8710676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9726463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860779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93965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434513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164615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311341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5774515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86525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sz="2000"/>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sz="2000"/>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sz="2000"/>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31868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3013420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7625835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9701505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49105472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1691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41869389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9221778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3398481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71512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D2328-8173-4089-BE26-7A574DFE3CA7}"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0525674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D2328-8173-4089-BE26-7A574DFE3CA7}"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1286855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D2328-8173-4089-BE26-7A574DFE3CA7}"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5606495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46098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9313146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8274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08626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073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523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4965"/>
            <a:ext cx="4037013"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5"/>
            <a:ext cx="40386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233364" y="6121400"/>
            <a:ext cx="998537"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316489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98614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image" Target="../media/image7.emf"/><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a:solidFill>
                    <a:schemeClr val="tx1"/>
                  </a:solidFill>
                  <a:latin typeface="+mn-lt"/>
                </a:rPr>
                <a:t>© </a:t>
              </a:r>
              <a:r>
                <a:rPr lang="en-US" sz="675" smtClean="0">
                  <a:solidFill>
                    <a:schemeClr val="tx1"/>
                  </a:solidFill>
                  <a:latin typeface="+mn-lt"/>
                </a:rPr>
                <a:t>2018, </a:t>
              </a:r>
              <a:r>
                <a:rPr lang="en-US" sz="675">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25336545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5" r:id="rId6"/>
    <p:sldLayoutId id="2147483794" r:id="rId7"/>
    <p:sldLayoutId id="2147483807"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A0E26-C7BF-4D2F-8C97-4B82C5A2ADA6}"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DFBE-888E-4815-ABDE-488FF3E4FF7F}" type="slidenum">
              <a:rPr lang="en-US" smtClean="0"/>
              <a:t>‹#›</a:t>
            </a:fld>
            <a:endParaRPr lang="en-US"/>
          </a:p>
        </p:txBody>
      </p:sp>
    </p:spTree>
    <p:extLst>
      <p:ext uri="{BB962C8B-B14F-4D97-AF65-F5344CB8AC3E}">
        <p14:creationId xmlns:p14="http://schemas.microsoft.com/office/powerpoint/2010/main" val="35524659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466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808" r:id="rId26"/>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D2328-8173-4089-BE26-7A574DFE3CA7}"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8FE8-3C01-4DF7-8A39-7B68081DAD9B}" type="slidenum">
              <a:rPr lang="en-US" smtClean="0"/>
              <a:t>‹#›</a:t>
            </a:fld>
            <a:endParaRPr lang="en-US"/>
          </a:p>
        </p:txBody>
      </p:sp>
    </p:spTree>
    <p:extLst>
      <p:ext uri="{BB962C8B-B14F-4D97-AF65-F5344CB8AC3E}">
        <p14:creationId xmlns:p14="http://schemas.microsoft.com/office/powerpoint/2010/main" val="17182651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java-tutorial.html" TargetMode="External"/><Relationship Id="rId2" Type="http://schemas.openxmlformats.org/officeDocument/2006/relationships/hyperlink" Target="https://www.guru99.com/sql.html"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guru99.com/images/6-2015/052615_1013_DatabaseTes1.png" TargetMode="Externa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hyperlink" Target="https://www.guru99.com/mobile-testing.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s://www.guru99.com/apache.html" TargetMode="External"/><Relationship Id="rId2" Type="http://schemas.openxmlformats.org/officeDocument/2006/relationships/hyperlink" Target="https://www.guru99.com/java-tutorial.html" TargetMode="External"/><Relationship Id="rId1" Type="http://schemas.openxmlformats.org/officeDocument/2006/relationships/slideLayout" Target="../slideLayouts/slideLayout21.xml"/><Relationship Id="rId5" Type="http://schemas.openxmlformats.org/officeDocument/2006/relationships/hyperlink" Target="https://www.guru99.com/python-tutorials.html" TargetMode="External"/><Relationship Id="rId4" Type="http://schemas.openxmlformats.org/officeDocument/2006/relationships/hyperlink" Target="https://www.guru99.com/perl-tutorial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45.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hyperlink" Target="http://logging.apache.org/log4j/1.2/download.html" TargetMode="Externa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hyperlink" Target="https://www.guru99.com/test-case.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9" y="2710855"/>
            <a:ext cx="8370094" cy="1436291"/>
          </a:xfrm>
        </p:spPr>
        <p:txBody>
          <a:bodyPr/>
          <a:lstStyle/>
          <a:p>
            <a:r>
              <a:rPr lang="en-US" dirty="0" smtClean="0"/>
              <a:t>Advance Selenium </a:t>
            </a:r>
            <a:r>
              <a:rPr lang="en-US" dirty="0"/>
              <a:t/>
            </a:r>
            <a:br>
              <a:rPr lang="en-US" dirty="0"/>
            </a:br>
            <a:endParaRPr lang="en-US" dirty="0"/>
          </a:p>
        </p:txBody>
      </p:sp>
    </p:spTree>
    <p:extLst>
      <p:ext uri="{BB962C8B-B14F-4D97-AF65-F5344CB8AC3E}">
        <p14:creationId xmlns:p14="http://schemas.microsoft.com/office/powerpoint/2010/main" val="335868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Throw: </a:t>
            </a:r>
            <a:r>
              <a:rPr lang="en-US" b="0" dirty="0" smtClean="0"/>
              <a:t>Sometimes </a:t>
            </a:r>
            <a:r>
              <a:rPr lang="en-US" b="0" dirty="0"/>
              <a:t>we want to generate exception explicitly in our code, for example in Selenium Automation Framework most of the time we print self-written logs, once we catch an exception and then we need to throw that exception back to the system so that the test case can be terminated. Throw keyword is used to throw exception to the runtime to handle it</a:t>
            </a:r>
            <a:r>
              <a:rPr lang="en-US" b="0" dirty="0" smtClean="0"/>
              <a:t>.</a:t>
            </a:r>
          </a:p>
          <a:p>
            <a:endParaRPr lang="en-US" b="0" dirty="0"/>
          </a:p>
          <a:p>
            <a:pPr marL="285750" indent="-285750">
              <a:buFont typeface="Wingdings" panose="05000000000000000000" pitchFamily="2" charset="2"/>
              <a:buChar char="§"/>
            </a:pPr>
            <a:r>
              <a:rPr lang="en-US" b="0" dirty="0"/>
              <a:t>Throws: When we are throwing any exception in a method and not handling it, then we need to use throws keyword in method signature to let caller program know the exceptions that might be thrown by the method.</a:t>
            </a:r>
          </a:p>
          <a:p>
            <a:endParaRPr lang="en-US" sz="1100" dirty="0"/>
          </a:p>
        </p:txBody>
      </p:sp>
    </p:spTree>
    <p:extLst>
      <p:ext uri="{BB962C8B-B14F-4D97-AF65-F5344CB8AC3E}">
        <p14:creationId xmlns:p14="http://schemas.microsoft.com/office/powerpoint/2010/main" val="82495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Page Object Model (POM) &amp; Page Factory in Selenium</a:t>
            </a:r>
          </a:p>
        </p:txBody>
      </p:sp>
      <p:sp>
        <p:nvSpPr>
          <p:cNvPr id="3" name="Text Placeholder 2"/>
          <p:cNvSpPr>
            <a:spLocks noGrp="1"/>
          </p:cNvSpPr>
          <p:nvPr>
            <p:ph type="body" sz="quarter" idx="11"/>
          </p:nvPr>
        </p:nvSpPr>
        <p:spPr/>
        <p:txBody>
          <a:bodyPr/>
          <a:lstStyle/>
          <a:p>
            <a:r>
              <a:rPr lang="en-US" dirty="0"/>
              <a:t>Creating Selenium test cases can result in an unmaintainable project. One of the reasons is that too many duplicated code is used. Duplicated code could be caused by duplicated functionality and this will result in duplicated usage of locators. </a:t>
            </a:r>
            <a:endParaRPr lang="en-US" dirty="0" smtClean="0"/>
          </a:p>
          <a:p>
            <a:r>
              <a:rPr lang="en-US" dirty="0" smtClean="0"/>
              <a:t>The </a:t>
            </a:r>
            <a:r>
              <a:rPr lang="en-US" dirty="0"/>
              <a:t>disadvantage of duplicated code is that the project is less maintainable. If some locator will change, you have to walk through the whole test code to adjust locators where necessary. By using the page object model we can make non-brittle test code and reduce or eliminate duplicate test code</a:t>
            </a:r>
            <a:endParaRPr lang="en-US" dirty="0" smtClean="0"/>
          </a:p>
          <a:p>
            <a:r>
              <a:rPr lang="en-US" dirty="0" smtClean="0"/>
              <a:t>Page </a:t>
            </a:r>
            <a:r>
              <a:rPr lang="en-US" dirty="0"/>
              <a:t>Object Model is a design pattern to create </a:t>
            </a:r>
            <a:r>
              <a:rPr lang="en-US" b="1" dirty="0"/>
              <a:t>Object Repository</a:t>
            </a:r>
            <a:r>
              <a:rPr lang="en-US" dirty="0"/>
              <a:t> for web UI elements. </a:t>
            </a:r>
            <a:endParaRPr lang="en-US" dirty="0" smtClean="0"/>
          </a:p>
          <a:p>
            <a:r>
              <a:rPr lang="en-US" dirty="0"/>
              <a:t>Under this model, for each web page in the application, there should be corresponding page class. This Page class will find the </a:t>
            </a:r>
            <a:r>
              <a:rPr lang="en-US" dirty="0" err="1"/>
              <a:t>WebElements</a:t>
            </a:r>
            <a:r>
              <a:rPr lang="en-US" dirty="0"/>
              <a:t> of that web page and also contains Page methods which perform operations on those </a:t>
            </a:r>
            <a:r>
              <a:rPr lang="en-US" dirty="0" err="1"/>
              <a:t>WebElements</a:t>
            </a:r>
            <a:r>
              <a:rPr lang="en-US" dirty="0"/>
              <a:t>. </a:t>
            </a:r>
          </a:p>
        </p:txBody>
      </p:sp>
    </p:spTree>
    <p:extLst>
      <p:ext uri="{BB962C8B-B14F-4D97-AF65-F5344CB8AC3E}">
        <p14:creationId xmlns:p14="http://schemas.microsoft.com/office/powerpoint/2010/main" val="19954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a:t>Advantages of POM</a:t>
            </a:r>
          </a:p>
          <a:p>
            <a:pPr lvl="1"/>
            <a:r>
              <a:rPr lang="en-US" dirty="0"/>
              <a:t>Page Object Patten says operations and flows in the UI should be separated from verification. This concept makes our code cleaner and easy to understand.</a:t>
            </a:r>
          </a:p>
          <a:p>
            <a:pPr lvl="1"/>
            <a:r>
              <a:rPr lang="en-US" dirty="0"/>
              <a:t>The Second benefit is the </a:t>
            </a:r>
            <a:r>
              <a:rPr lang="en-US" b="1" dirty="0"/>
              <a:t>object repository is independent of test cases</a:t>
            </a:r>
            <a:r>
              <a:rPr lang="en-US" dirty="0"/>
              <a:t>, so we can use the same object repository for a different purpose with different tools. For example, we can integrate POM with </a:t>
            </a:r>
            <a:r>
              <a:rPr lang="en-US" dirty="0" err="1"/>
              <a:t>TestNG</a:t>
            </a:r>
            <a:r>
              <a:rPr lang="en-US" dirty="0"/>
              <a:t>/JUnit for functional</a:t>
            </a:r>
            <a:r>
              <a:rPr lang="en-US" dirty="0">
                <a:hlinkClick r:id="rId2"/>
              </a:rPr>
              <a:t> Testing </a:t>
            </a:r>
            <a:r>
              <a:rPr lang="en-US" dirty="0"/>
              <a:t>and at the same time with </a:t>
            </a:r>
            <a:r>
              <a:rPr lang="en-US" dirty="0" err="1"/>
              <a:t>JBehave</a:t>
            </a:r>
            <a:r>
              <a:rPr lang="en-US" dirty="0"/>
              <a:t>/Cucumber for acceptance testing.</a:t>
            </a:r>
          </a:p>
          <a:p>
            <a:pPr lvl="1"/>
            <a:r>
              <a:rPr lang="en-US" dirty="0"/>
              <a:t>Code becomes less and optimized because of the reusable page methods in the POM classes.</a:t>
            </a:r>
          </a:p>
          <a:p>
            <a:pPr lvl="1"/>
            <a:r>
              <a:rPr lang="en-US" b="1" dirty="0"/>
              <a:t>Methods</a:t>
            </a:r>
            <a:r>
              <a:rPr lang="en-US" dirty="0"/>
              <a:t> get </a:t>
            </a:r>
            <a:r>
              <a:rPr lang="en-US" b="1" dirty="0"/>
              <a:t>more realistic names</a:t>
            </a:r>
            <a:r>
              <a:rPr lang="en-US" dirty="0"/>
              <a:t> which can be easily mapped with the operation happening in UI. i.e. if after clicking on the button we land on the home page, the method name will be like '</a:t>
            </a:r>
            <a:r>
              <a:rPr lang="en-US" dirty="0" err="1"/>
              <a:t>gotoHomePage</a:t>
            </a:r>
            <a:r>
              <a:rPr lang="en-US" dirty="0"/>
              <a:t>()'.</a:t>
            </a:r>
          </a:p>
          <a:p>
            <a:endParaRPr lang="en-US" dirty="0"/>
          </a:p>
        </p:txBody>
      </p:sp>
    </p:spTree>
    <p:extLst>
      <p:ext uri="{BB962C8B-B14F-4D97-AF65-F5344CB8AC3E}">
        <p14:creationId xmlns:p14="http://schemas.microsoft.com/office/powerpoint/2010/main" val="38357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Creating Object Repository in Selenium WebDriver</a:t>
            </a:r>
          </a:p>
        </p:txBody>
      </p:sp>
      <p:sp>
        <p:nvSpPr>
          <p:cNvPr id="3" name="Text Placeholder 2"/>
          <p:cNvSpPr>
            <a:spLocks noGrp="1"/>
          </p:cNvSpPr>
          <p:nvPr>
            <p:ph type="body" sz="quarter" idx="11"/>
          </p:nvPr>
        </p:nvSpPr>
        <p:spPr/>
        <p:txBody>
          <a:bodyPr/>
          <a:lstStyle/>
          <a:p>
            <a:r>
              <a:rPr lang="en-GB" dirty="0"/>
              <a:t>An object repository is a common storage location for all objects. In Selenium WebDriver context, objects would typically be the locators used to uniquely identify web elements. </a:t>
            </a:r>
            <a:endParaRPr lang="en-US" dirty="0"/>
          </a:p>
          <a:p>
            <a:r>
              <a:rPr lang="en-GB" dirty="0"/>
              <a:t>The major advantage of using object repository is the segregation of objects from test cases. If the locator value of one </a:t>
            </a:r>
            <a:r>
              <a:rPr lang="en-GB" dirty="0" err="1"/>
              <a:t>webelement</a:t>
            </a:r>
            <a:r>
              <a:rPr lang="en-GB" dirty="0"/>
              <a:t> changes, only the object repository needs to be changed rather than making changes in all test cases in which the locator has been used. </a:t>
            </a:r>
            <a:endParaRPr lang="en-GB" dirty="0" smtClean="0"/>
          </a:p>
          <a:p>
            <a:r>
              <a:rPr lang="en-GB" dirty="0" smtClean="0"/>
              <a:t>Maintaining </a:t>
            </a:r>
            <a:r>
              <a:rPr lang="en-GB" dirty="0"/>
              <a:t>an object repository increases the modularity of framework implementation</a:t>
            </a:r>
            <a:r>
              <a:rPr lang="en-GB" dirty="0" smtClean="0"/>
              <a:t>.</a:t>
            </a:r>
          </a:p>
          <a:p>
            <a:r>
              <a:rPr lang="en-GB" b="1" dirty="0"/>
              <a:t>Types of Object Repositories in Selenium Web </a:t>
            </a:r>
            <a:r>
              <a:rPr lang="en-GB" b="1" dirty="0" smtClean="0"/>
              <a:t>Driver</a:t>
            </a:r>
          </a:p>
          <a:p>
            <a:pPr lvl="1"/>
            <a:r>
              <a:rPr lang="en-GB" dirty="0"/>
              <a:t>Selenium WebDriver does not offer an in-built object repository by default. However, object repositories can be built using the key-value pair approach wherein the key refers to the name given to the object and value refers to the properties used to uniquely identify an object within the web page. </a:t>
            </a:r>
            <a:endParaRPr lang="en-US" b="1" dirty="0"/>
          </a:p>
          <a:p>
            <a:r>
              <a:rPr lang="en-GB" dirty="0"/>
              <a:t>The following are the types of object repositories that can be created in Selenium WebDriver. </a:t>
            </a:r>
            <a:endParaRPr lang="en-US" dirty="0"/>
          </a:p>
          <a:p>
            <a:pPr lvl="1"/>
            <a:r>
              <a:rPr lang="en-GB" dirty="0"/>
              <a:t>Object Repository using Properties </a:t>
            </a:r>
            <a:r>
              <a:rPr lang="en-GB" dirty="0" smtClean="0"/>
              <a:t>file</a:t>
            </a:r>
            <a:endParaRPr lang="en-US" dirty="0"/>
          </a:p>
          <a:p>
            <a:pPr lvl="1"/>
            <a:r>
              <a:rPr lang="en-GB" dirty="0"/>
              <a:t>Object Repository using XML file</a:t>
            </a:r>
            <a:endParaRPr lang="en-US" dirty="0"/>
          </a:p>
          <a:p>
            <a:r>
              <a:rPr lang="en-GB" dirty="0" smtClean="0"/>
              <a:t> </a:t>
            </a:r>
            <a:endParaRPr lang="en-US" dirty="0" smtClean="0"/>
          </a:p>
          <a:p>
            <a:endParaRPr lang="en-GB" dirty="0" smtClean="0"/>
          </a:p>
          <a:p>
            <a:endParaRPr lang="en-US" dirty="0"/>
          </a:p>
        </p:txBody>
      </p:sp>
    </p:spTree>
    <p:extLst>
      <p:ext uri="{BB962C8B-B14F-4D97-AF65-F5344CB8AC3E}">
        <p14:creationId xmlns:p14="http://schemas.microsoft.com/office/powerpoint/2010/main" val="15800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A property file stores information in a</a:t>
            </a:r>
            <a:r>
              <a:rPr lang="en-US" b="1" i="1" dirty="0"/>
              <a:t> Key-Value pair</a:t>
            </a:r>
            <a:r>
              <a:rPr lang="en-US" dirty="0"/>
              <a:t>. </a:t>
            </a:r>
            <a:r>
              <a:rPr lang="en-US" i="1" dirty="0"/>
              <a:t>Key value pair</a:t>
            </a:r>
            <a:r>
              <a:rPr lang="en-US" dirty="0"/>
              <a:t> is represented by two string values separated by the equal to sign. A typical property file looks like this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XML stands for Extensible Markup Language. An XML File uses Document Object Model(DOM) as the basic structure. XML File format will replicate the HTML format upon which the webpage is constructed.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5514975" cy="1628775"/>
          </a:xfrm>
          <a:prstGeom prst="rect">
            <a:avLst/>
          </a:prstGeom>
        </p:spPr>
      </p:pic>
    </p:spTree>
    <p:extLst>
      <p:ext uri="{BB962C8B-B14F-4D97-AF65-F5344CB8AC3E}">
        <p14:creationId xmlns:p14="http://schemas.microsoft.com/office/powerpoint/2010/main" val="19037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Database Testing using </a:t>
            </a:r>
            <a:r>
              <a:rPr lang="en-US" dirty="0" smtClean="0"/>
              <a:t>Selenium</a:t>
            </a:r>
            <a:endParaRPr lang="en-US" dirty="0"/>
          </a:p>
        </p:txBody>
      </p:sp>
      <p:sp>
        <p:nvSpPr>
          <p:cNvPr id="3" name="Text Placeholder 2"/>
          <p:cNvSpPr>
            <a:spLocks noGrp="1"/>
          </p:cNvSpPr>
          <p:nvPr>
            <p:ph type="body" sz="quarter" idx="11"/>
          </p:nvPr>
        </p:nvSpPr>
        <p:spPr/>
        <p:txBody>
          <a:bodyPr/>
          <a:lstStyle/>
          <a:p>
            <a:r>
              <a:rPr lang="en-US" b="1" i="1" dirty="0"/>
              <a:t>Why we need DB connection</a:t>
            </a:r>
            <a:endParaRPr lang="en-US" b="1" dirty="0"/>
          </a:p>
          <a:p>
            <a:r>
              <a:rPr lang="en-US" dirty="0"/>
              <a:t>First of all, we need to understand </a:t>
            </a:r>
            <a:r>
              <a:rPr lang="en-US" b="1" dirty="0"/>
              <a:t>the actual meaning of Database</a:t>
            </a:r>
            <a:r>
              <a:rPr lang="en-US" dirty="0"/>
              <a:t>. A Database is a collection where we store the data in the form of schemas and tables. This data can then be accessed by </a:t>
            </a:r>
            <a:r>
              <a:rPr lang="en-US" b="1" i="1" dirty="0"/>
              <a:t>Queries</a:t>
            </a:r>
            <a:r>
              <a:rPr lang="en-US" dirty="0"/>
              <a:t>, </a:t>
            </a:r>
            <a:r>
              <a:rPr lang="en-US" b="1" i="1" dirty="0"/>
              <a:t>Stored Procedures</a:t>
            </a:r>
            <a:r>
              <a:rPr lang="en-US" i="1" dirty="0"/>
              <a:t> </a:t>
            </a:r>
            <a:r>
              <a:rPr lang="en-US" dirty="0"/>
              <a:t>and </a:t>
            </a:r>
            <a:r>
              <a:rPr lang="en-US" b="1" i="1" dirty="0"/>
              <a:t>Views.</a:t>
            </a:r>
            <a:endParaRPr lang="en-US" dirty="0"/>
          </a:p>
          <a:p>
            <a:r>
              <a:rPr lang="en-US" dirty="0"/>
              <a:t>Then the second question arises “</a:t>
            </a:r>
            <a:r>
              <a:rPr lang="en-US" b="1" dirty="0"/>
              <a:t>Why do we need a Database</a:t>
            </a:r>
            <a:r>
              <a:rPr lang="en-US" dirty="0"/>
              <a:t>“. Let’s take the example of a Library. We know that there are many books in the library where we have some collection of data and each one have its own properties. And you have to save the data in the form of file e.g. text file, excel file, document file etc. Many of the small businesses continue to use Text files or Excel spreadsheets since long time. This setup might work good for few small businesses, because just having data to store does not require a Database. But for big companies this might not prove to be the best option. Here, we need a term called </a:t>
            </a:r>
            <a:r>
              <a:rPr lang="en-US" b="1" dirty="0"/>
              <a:t>Database</a:t>
            </a:r>
            <a:r>
              <a:rPr lang="en-US" b="1" dirty="0" smtClean="0"/>
              <a:t>.</a:t>
            </a:r>
          </a:p>
          <a:p>
            <a:r>
              <a:rPr lang="en-US" dirty="0"/>
              <a:t>Selenium </a:t>
            </a:r>
            <a:r>
              <a:rPr lang="en-US" dirty="0" err="1"/>
              <a:t>Webdriver</a:t>
            </a:r>
            <a:r>
              <a:rPr lang="en-US" dirty="0"/>
              <a:t> is limited to</a:t>
            </a:r>
            <a:r>
              <a:rPr lang="en-US" dirty="0">
                <a:hlinkClick r:id="rId2"/>
              </a:rPr>
              <a:t> Testing </a:t>
            </a:r>
            <a:r>
              <a:rPr lang="en-US" dirty="0"/>
              <a:t>your applications using Browser. To use Selenium </a:t>
            </a:r>
            <a:r>
              <a:rPr lang="en-US" dirty="0" err="1"/>
              <a:t>Webdriver</a:t>
            </a:r>
            <a:r>
              <a:rPr lang="en-US" dirty="0"/>
              <a:t> for Database Verification you need to use the JDBC ("Java Database Connectivity"). </a:t>
            </a:r>
          </a:p>
          <a:p>
            <a:endParaRPr lang="en-US" dirty="0"/>
          </a:p>
        </p:txBody>
      </p:sp>
    </p:spTree>
    <p:extLst>
      <p:ext uri="{BB962C8B-B14F-4D97-AF65-F5344CB8AC3E}">
        <p14:creationId xmlns:p14="http://schemas.microsoft.com/office/powerpoint/2010/main" val="256582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JDBC API</a:t>
            </a:r>
            <a:endParaRPr lang="en-US" dirty="0"/>
          </a:p>
        </p:txBody>
      </p:sp>
      <p:sp>
        <p:nvSpPr>
          <p:cNvPr id="3" name="Text Placeholder 2"/>
          <p:cNvSpPr>
            <a:spLocks noGrp="1"/>
          </p:cNvSpPr>
          <p:nvPr>
            <p:ph type="body" sz="quarter" idx="11"/>
          </p:nvPr>
        </p:nvSpPr>
        <p:spPr/>
        <p:txBody>
          <a:bodyPr/>
          <a:lstStyle/>
          <a:p>
            <a:r>
              <a:rPr lang="en-US" dirty="0"/>
              <a:t>JDBC (Java Database Connectivity) is a</a:t>
            </a:r>
            <a:r>
              <a:rPr lang="en-US" dirty="0">
                <a:hlinkClick r:id="rId2"/>
              </a:rPr>
              <a:t> SQL </a:t>
            </a:r>
            <a:r>
              <a:rPr lang="en-US" dirty="0"/>
              <a:t>level API that allows you to execute SQL statements. It is responsible for the connectivity between the</a:t>
            </a:r>
            <a:r>
              <a:rPr lang="en-US" dirty="0">
                <a:hlinkClick r:id="rId3"/>
              </a:rPr>
              <a:t> Java </a:t>
            </a:r>
            <a:r>
              <a:rPr lang="en-US" dirty="0"/>
              <a:t>Programming language and a wide range of databases. The JDBC API provides the following classes and interfaces </a:t>
            </a:r>
          </a:p>
          <a:p>
            <a:pPr lvl="1"/>
            <a:r>
              <a:rPr lang="en-US" dirty="0"/>
              <a:t>Driver Manager</a:t>
            </a:r>
          </a:p>
          <a:p>
            <a:pPr lvl="1"/>
            <a:r>
              <a:rPr lang="en-US" dirty="0"/>
              <a:t>Driver</a:t>
            </a:r>
          </a:p>
          <a:p>
            <a:pPr lvl="1"/>
            <a:r>
              <a:rPr lang="en-US" dirty="0"/>
              <a:t>Connection</a:t>
            </a:r>
          </a:p>
          <a:p>
            <a:pPr lvl="1"/>
            <a:r>
              <a:rPr lang="en-US" dirty="0"/>
              <a:t>Statement</a:t>
            </a:r>
          </a:p>
          <a:p>
            <a:pPr lvl="1"/>
            <a:r>
              <a:rPr lang="en-US" dirty="0" err="1"/>
              <a:t>ResultSet</a:t>
            </a:r>
            <a:endParaRPr lang="en-US" dirty="0"/>
          </a:p>
          <a:p>
            <a:pPr lvl="1"/>
            <a:r>
              <a:rPr lang="en-US" dirty="0" err="1"/>
              <a:t>SQLException</a:t>
            </a:r>
            <a:endParaRPr lang="en-US" dirty="0"/>
          </a:p>
          <a:p>
            <a:endParaRPr lang="en-US" dirty="0"/>
          </a:p>
        </p:txBody>
      </p:sp>
    </p:spTree>
    <p:extLst>
      <p:ext uri="{BB962C8B-B14F-4D97-AF65-F5344CB8AC3E}">
        <p14:creationId xmlns:p14="http://schemas.microsoft.com/office/powerpoint/2010/main" val="228230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In order to test your Database using Selenium, you need to observe the following 3 steps </a:t>
            </a: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83978" tIns="587190" rIns="783978"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FFFFFF"/>
                </a:solidFill>
                <a:effectLst/>
                <a:latin typeface="Arial" panose="020B0604020202020204" pitchFamily="34" charset="0"/>
              </a:rPr>
              <a:t>In order to test your Database using Selenium, you need to observe the following 3 ste</a:t>
            </a:r>
            <a:r>
              <a:rPr kumimoji="0" lang="en-US" altLang="en-US" sz="900" b="0" i="0" u="none" strike="noStrike" cap="none" normalizeH="0" baseline="0" smtClean="0">
                <a:ln>
                  <a:noFill/>
                </a:ln>
                <a:solidFill>
                  <a:srgbClr val="FFFFFF"/>
                </a:solidFill>
                <a:effectLst/>
                <a:latin typeface="Arial" panose="020B0604020202020204" pitchFamily="34" charset="0"/>
                <a:hlinkClick r:id="rId2"/>
              </a:rPr>
              <a:t>ps </a:t>
            </a:r>
          </a:p>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4B8E6"/>
                </a:solidFill>
                <a:effectLst/>
                <a:latin typeface="Arial" panose="020B0604020202020204" pitchFamily="34" charset="0"/>
                <a:hlinkClick r:id="rId2"/>
              </a:rPr>
              <a:t> </a:t>
            </a:r>
            <a:r>
              <a:rPr kumimoji="0" lang="en-US" altLang="en-US" sz="21000" b="0" i="0" u="none" strike="noStrike" cap="none" normalizeH="0" baseline="0" smtClean="0">
                <a:ln>
                  <a:noFill/>
                </a:ln>
                <a:solidFill>
                  <a:srgbClr val="FFFFFF"/>
                </a:solidFill>
                <a:effectLst/>
                <a:latin typeface="Arial" panose="020B0604020202020204" pitchFamily="34" charset="0"/>
              </a:rPr>
              <a:t> </a:t>
            </a:r>
            <a:endParaRPr kumimoji="0" lang="en-US" altLang="en-US" sz="1000" b="1" i="0" u="none" strike="noStrike" cap="none" normalizeH="0" baseline="0" smtClean="0">
              <a:ln>
                <a:noFill/>
              </a:ln>
              <a:solidFill>
                <a:srgbClr val="04B8E6"/>
              </a:solidFill>
              <a:effectLst/>
              <a:latin typeface="Arial" panose="020B0604020202020204" pitchFamily="34" charset="0"/>
            </a:endParaRPr>
          </a:p>
        </p:txBody>
      </p:sp>
      <p:pic>
        <p:nvPicPr>
          <p:cNvPr id="1026" name="Picture 2" descr="Database Testing using Selenium: Step by Step Guid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56864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4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smtClean="0"/>
              <a:t> </a:t>
            </a:r>
            <a:r>
              <a:rPr lang="en-US" b="1" dirty="0"/>
              <a:t>Make a connection to the Database</a:t>
            </a:r>
          </a:p>
          <a:p>
            <a:pPr lvl="1"/>
            <a:r>
              <a:rPr lang="en-US" dirty="0"/>
              <a:t>In order to make a connection to the database the syntax is </a:t>
            </a:r>
          </a:p>
          <a:p>
            <a:pPr lvl="1"/>
            <a:r>
              <a:rPr lang="en-US" dirty="0" err="1"/>
              <a:t>DriverManager.getConnection</a:t>
            </a:r>
            <a:r>
              <a:rPr lang="en-US" dirty="0"/>
              <a:t>(URL, "</a:t>
            </a:r>
            <a:r>
              <a:rPr lang="en-US" dirty="0" err="1"/>
              <a:t>userid</a:t>
            </a:r>
            <a:r>
              <a:rPr lang="en-US" dirty="0"/>
              <a:t>", "password" ) </a:t>
            </a:r>
          </a:p>
          <a:p>
            <a:pPr lvl="1"/>
            <a:r>
              <a:rPr lang="en-US" dirty="0" err="1" smtClean="0"/>
              <a:t>Here,Userid</a:t>
            </a:r>
            <a:r>
              <a:rPr lang="en-US" dirty="0" smtClean="0"/>
              <a:t> </a:t>
            </a:r>
            <a:r>
              <a:rPr lang="en-US" dirty="0"/>
              <a:t>is the username configured in the database</a:t>
            </a:r>
          </a:p>
          <a:p>
            <a:pPr lvl="1"/>
            <a:r>
              <a:rPr lang="en-US" dirty="0"/>
              <a:t>Password of the configured user</a:t>
            </a:r>
          </a:p>
          <a:p>
            <a:pPr lvl="1"/>
            <a:r>
              <a:rPr lang="en-US" dirty="0"/>
              <a:t>URL is of format </a:t>
            </a:r>
            <a:r>
              <a:rPr lang="en-US" dirty="0" err="1"/>
              <a:t>jdbc</a:t>
            </a:r>
            <a:r>
              <a:rPr lang="en-US" dirty="0"/>
              <a:t>:&lt; </a:t>
            </a:r>
            <a:r>
              <a:rPr lang="en-US" dirty="0" err="1"/>
              <a:t>dbtype</a:t>
            </a:r>
            <a:r>
              <a:rPr lang="en-US" dirty="0"/>
              <a:t>&gt;://</a:t>
            </a:r>
            <a:r>
              <a:rPr lang="en-US" dirty="0" err="1"/>
              <a:t>ipaddress:portnumber</a:t>
            </a:r>
            <a:r>
              <a:rPr lang="en-US" dirty="0"/>
              <a:t>/</a:t>
            </a:r>
            <a:r>
              <a:rPr lang="en-US" dirty="0" err="1"/>
              <a:t>db_name</a:t>
            </a:r>
            <a:r>
              <a:rPr lang="en-US" dirty="0"/>
              <a:t>" </a:t>
            </a:r>
          </a:p>
          <a:p>
            <a:pPr lvl="1"/>
            <a:r>
              <a:rPr lang="en-US" dirty="0"/>
              <a:t>&lt;</a:t>
            </a:r>
            <a:r>
              <a:rPr lang="en-US" dirty="0" err="1"/>
              <a:t>dbtype</a:t>
            </a:r>
            <a:r>
              <a:rPr lang="en-US" dirty="0"/>
              <a:t>&gt;- The driver for the database you are trying to connect. To connect to oracle database this value will be "</a:t>
            </a:r>
            <a:r>
              <a:rPr lang="en-US" dirty="0" smtClean="0"/>
              <a:t>oracle“</a:t>
            </a:r>
          </a:p>
          <a:p>
            <a:r>
              <a:rPr lang="en-US" altLang="en-US" b="1" dirty="0"/>
              <a:t>Send Queries to the Database </a:t>
            </a:r>
          </a:p>
          <a:p>
            <a:pPr lvl="1" fontAlgn="base"/>
            <a:r>
              <a:rPr lang="en-US" altLang="en-US" dirty="0"/>
              <a:t>Once connection is made, you need to execute queries. </a:t>
            </a:r>
          </a:p>
          <a:p>
            <a:pPr lvl="1" fontAlgn="base"/>
            <a:r>
              <a:rPr lang="en-US" altLang="en-US" dirty="0"/>
              <a:t>You can use the Statement Object to send queries. </a:t>
            </a:r>
          </a:p>
          <a:p>
            <a:pPr lvl="1" fontAlgn="base"/>
            <a:r>
              <a:rPr lang="en-US" altLang="en-US" dirty="0"/>
              <a:t>Statement </a:t>
            </a:r>
            <a:r>
              <a:rPr lang="en-US" altLang="en-US" dirty="0" err="1"/>
              <a:t>stmt</a:t>
            </a:r>
            <a:r>
              <a:rPr lang="en-US" altLang="en-US" dirty="0"/>
              <a:t> = </a:t>
            </a:r>
            <a:r>
              <a:rPr lang="en-US" altLang="en-US" dirty="0" err="1"/>
              <a:t>con.createStatement</a:t>
            </a:r>
            <a:r>
              <a:rPr lang="en-US" altLang="en-US" dirty="0"/>
              <a:t>(); </a:t>
            </a:r>
          </a:p>
          <a:p>
            <a:pPr lvl="1" fontAlgn="base"/>
            <a:r>
              <a:rPr lang="en-US" altLang="en-US" dirty="0"/>
              <a:t>Once the statement object is created use the </a:t>
            </a:r>
            <a:r>
              <a:rPr lang="en-US" altLang="en-US" dirty="0" err="1"/>
              <a:t>executeQuery</a:t>
            </a:r>
            <a:r>
              <a:rPr lang="en-US" altLang="en-US" dirty="0"/>
              <a:t> method to execute the SQL queries </a:t>
            </a:r>
          </a:p>
          <a:p>
            <a:pPr lvl="1" fontAlgn="base"/>
            <a:r>
              <a:rPr lang="en-US" altLang="en-US" dirty="0" err="1"/>
              <a:t>stmt.executeQuery</a:t>
            </a:r>
            <a:r>
              <a:rPr lang="en-US" altLang="en-US" dirty="0"/>
              <a:t>(select * from employee</a:t>
            </a:r>
            <a:r>
              <a:rPr lang="en-US" altLang="en-US" dirty="0" smtClean="0"/>
              <a:t>;);</a:t>
            </a:r>
          </a:p>
          <a:p>
            <a:r>
              <a:rPr lang="en-US" b="1" dirty="0"/>
              <a:t>Process the results</a:t>
            </a:r>
          </a:p>
          <a:p>
            <a:pPr lvl="1"/>
            <a:r>
              <a:rPr lang="en-US" dirty="0"/>
              <a:t>Results from the executed query are stored in the </a:t>
            </a:r>
            <a:r>
              <a:rPr lang="en-US" dirty="0" err="1"/>
              <a:t>ResultSet</a:t>
            </a:r>
            <a:r>
              <a:rPr lang="en-US" dirty="0"/>
              <a:t> Object. </a:t>
            </a:r>
          </a:p>
          <a:p>
            <a:pPr marL="278640" lvl="1" indent="0" fontAlgn="base">
              <a:buNone/>
            </a:pPr>
            <a:endParaRPr lang="en-US" alt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3320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smtClean="0"/>
              <a:t>Selenium Frameworks</a:t>
            </a:r>
            <a:endParaRPr lang="en-US" b="0" dirty="0"/>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z="1600" b="0" dirty="0"/>
              <a:t>Selenium Framework is a code structure that helps to make code maintenance easy. Without frameworks, we will place the “code” as well as “data” in the same place which is neither re-usable nor readable. Using Frameworks, produce beneficial outcomes like increased code re-usage, higher portability, reduced script maintenance cost, higher code readability, etc.</a:t>
            </a:r>
            <a:endParaRPr lang="en-US" sz="1600" b="0" dirty="0" smtClean="0"/>
          </a:p>
          <a:p>
            <a:pPr marL="342900" indent="-342900">
              <a:buFont typeface="Wingdings" panose="05000000000000000000" pitchFamily="2" charset="2"/>
              <a:buChar char="§"/>
            </a:pPr>
            <a:r>
              <a:rPr lang="en-US" sz="1600" b="0" dirty="0"/>
              <a:t>There are mainly three type of frameworks created by Selenium WebDriver to automate </a:t>
            </a:r>
          </a:p>
          <a:p>
            <a:pPr marL="647700" lvl="1" indent="-342900">
              <a:buFont typeface="Arial" panose="020B0604020202020204" pitchFamily="34" charset="0"/>
              <a:buChar char="•"/>
            </a:pPr>
            <a:r>
              <a:rPr lang="en-US" b="0" dirty="0" smtClean="0"/>
              <a:t>Data Driven Test Framework:</a:t>
            </a:r>
          </a:p>
          <a:p>
            <a:pPr marL="647700" lvl="1" indent="-342900">
              <a:buFont typeface="Arial" panose="020B0604020202020204" pitchFamily="34" charset="0"/>
              <a:buChar char="•"/>
            </a:pPr>
            <a:r>
              <a:rPr lang="en-US" b="0" dirty="0" smtClean="0"/>
              <a:t>Keyword </a:t>
            </a:r>
            <a:r>
              <a:rPr lang="en-US" b="0" dirty="0"/>
              <a:t>Driven Test Framework</a:t>
            </a:r>
          </a:p>
          <a:p>
            <a:pPr marL="647700" lvl="1" indent="-342900">
              <a:buFont typeface="Arial" panose="020B0604020202020204" pitchFamily="34" charset="0"/>
              <a:buChar char="•"/>
            </a:pPr>
            <a:r>
              <a:rPr lang="en-US" b="0" dirty="0"/>
              <a:t>Hybrid Test Framework</a:t>
            </a:r>
          </a:p>
          <a:p>
            <a:endParaRPr lang="en-US" sz="1200" dirty="0"/>
          </a:p>
        </p:txBody>
      </p:sp>
    </p:spTree>
    <p:extLst>
      <p:ext uri="{BB962C8B-B14F-4D97-AF65-F5344CB8AC3E}">
        <p14:creationId xmlns:p14="http://schemas.microsoft.com/office/powerpoint/2010/main" val="18764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272585" y="17526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51435" marR="51435" marT="25718" marB="25718" anchor="ctr"/>
                </a:tc>
                <a:tc>
                  <a:txBody>
                    <a:bodyPr/>
                    <a:lstStyle/>
                    <a:p>
                      <a:pPr algn="ctr"/>
                      <a:r>
                        <a:rPr lang="en-US" sz="1100" dirty="0" smtClean="0"/>
                        <a:t>07-Mar-2019</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672632" y="3276600"/>
          <a:ext cx="7908472" cy="1354079"/>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528449">
                  <a:extLst>
                    <a:ext uri="{9D8B030D-6E8A-4147-A177-3AD203B41FA5}">
                      <a16:colId xmlns:a16="http://schemas.microsoft.com/office/drawing/2014/main" val="214367020"/>
                    </a:ext>
                  </a:extLst>
                </a:gridCol>
                <a:gridCol w="1752600">
                  <a:extLst>
                    <a:ext uri="{9D8B030D-6E8A-4147-A177-3AD203B41FA5}">
                      <a16:colId xmlns:a16="http://schemas.microsoft.com/office/drawing/2014/main" val="2479592523"/>
                    </a:ext>
                  </a:extLst>
                </a:gridCol>
                <a:gridCol w="3475704">
                  <a:extLst>
                    <a:ext uri="{9D8B030D-6E8A-4147-A177-3AD203B41FA5}">
                      <a16:colId xmlns:a16="http://schemas.microsoft.com/office/drawing/2014/main" val="1814150058"/>
                    </a:ext>
                  </a:extLst>
                </a:gridCol>
              </a:tblGrid>
              <a:tr h="384410">
                <a:tc>
                  <a:txBody>
                    <a:bodyPr/>
                    <a:lstStyle/>
                    <a:p>
                      <a:pPr algn="ctr"/>
                      <a:r>
                        <a:rPr lang="en-US" sz="1100" dirty="0" smtClean="0">
                          <a:latin typeface="+mj-lt"/>
                        </a:rPr>
                        <a:t>Version No.</a:t>
                      </a:r>
                      <a:endParaRPr lang="en-US" sz="1100" dirty="0">
                        <a:latin typeface="+mj-lt"/>
                      </a:endParaRPr>
                    </a:p>
                  </a:txBody>
                  <a:tcPr marL="51435" marR="51435" marT="25718" marB="25718" anchor="ctr"/>
                </a:tc>
                <a:tc>
                  <a:txBody>
                    <a:bodyPr/>
                    <a:lstStyle/>
                    <a:p>
                      <a:pPr algn="ctr"/>
                      <a:r>
                        <a:rPr lang="en-US" sz="1100" dirty="0" smtClean="0">
                          <a:latin typeface="+mj-lt"/>
                        </a:rPr>
                        <a:t>Date</a:t>
                      </a:r>
                      <a:endParaRPr lang="en-US" sz="1100" dirty="0">
                        <a:latin typeface="+mj-lt"/>
                      </a:endParaRPr>
                    </a:p>
                  </a:txBody>
                  <a:tcPr marL="51435" marR="51435" marT="25718" marB="25718" anchor="ctr"/>
                </a:tc>
                <a:tc>
                  <a:txBody>
                    <a:bodyPr/>
                    <a:lstStyle/>
                    <a:p>
                      <a:pPr algn="ctr"/>
                      <a:r>
                        <a:rPr lang="en-US" sz="1100" dirty="0" smtClean="0">
                          <a:latin typeface="+mj-lt"/>
                        </a:rPr>
                        <a:t>Section Affected</a:t>
                      </a:r>
                      <a:endParaRPr lang="en-US" sz="1100" dirty="0">
                        <a:latin typeface="+mj-lt"/>
                      </a:endParaRPr>
                    </a:p>
                  </a:txBody>
                  <a:tcPr marL="51435" marR="51435" marT="25718" marB="25718" anchor="ctr"/>
                </a:tc>
                <a:tc>
                  <a:txBody>
                    <a:bodyPr/>
                    <a:lstStyle/>
                    <a:p>
                      <a:pPr algn="ctr"/>
                      <a:r>
                        <a:rPr lang="en-US" sz="1100" dirty="0" smtClean="0">
                          <a:latin typeface="+mj-lt"/>
                        </a:rPr>
                        <a:t>Highlight of Changes</a:t>
                      </a:r>
                      <a:endParaRPr lang="en-US" sz="1100" dirty="0">
                        <a:latin typeface="+mj-lt"/>
                      </a:endParaRPr>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rPr>
                        <a:t>1.0.0</a:t>
                      </a: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All</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rPr>
                        <a:t>Original</a:t>
                      </a:r>
                      <a:r>
                        <a:rPr lang="en-US" sz="1100" b="0" baseline="0" dirty="0" smtClean="0">
                          <a:effectLst/>
                          <a:latin typeface="+mj-lt"/>
                        </a:rPr>
                        <a:t> Version. </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endParaRPr lang="en-US" sz="1100" dirty="0" smtClean="0"/>
                    </a:p>
                  </a:txBody>
                  <a:tcPr marL="38572" marR="38572" marT="0" marB="0" anchor="ctr" horzOverflow="overflow"/>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306567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b="0" dirty="0"/>
              <a:t>Data Driven Test Framework:</a:t>
            </a:r>
          </a:p>
          <a:p>
            <a:pPr marL="0" indent="0">
              <a:buNone/>
            </a:pPr>
            <a:r>
              <a:rPr lang="en-US" b="0" dirty="0" smtClean="0"/>
              <a:t>     While </a:t>
            </a:r>
            <a:r>
              <a:rPr lang="en-US" b="0" dirty="0"/>
              <a:t>automating or testing any application, at times it may be required to test the </a:t>
            </a:r>
            <a:r>
              <a:rPr lang="en-US" b="0" dirty="0" smtClean="0"/>
              <a:t>same        functionality </a:t>
            </a:r>
            <a:r>
              <a:rPr lang="en-US" b="0" dirty="0"/>
              <a:t>multiple times with the different set of input data. Thus, in such </a:t>
            </a:r>
            <a:r>
              <a:rPr lang="en-US" b="0" dirty="0" smtClean="0"/>
              <a:t>cases</a:t>
            </a:r>
            <a:r>
              <a:rPr lang="en-US" b="0" dirty="0"/>
              <a:t>, we can’t let the test data embedded in the test script. Hence it is advised to </a:t>
            </a:r>
            <a:r>
              <a:rPr lang="en-US" b="0" dirty="0" smtClean="0"/>
              <a:t>retain </a:t>
            </a:r>
            <a:r>
              <a:rPr lang="en-US" b="0" dirty="0"/>
              <a:t>test data into some external database outside the test scripts.</a:t>
            </a:r>
          </a:p>
          <a:p>
            <a:r>
              <a:rPr lang="en-US" b="0" dirty="0"/>
              <a:t>Data Driven Testing Framework helps the user segregate the test script logic and the test data from each other. It lets the user store the test data into an external database. The external databases can be property files, xml files, excel files, text files, CSV files, ODBC repositories etc. The data is conventionally stored in “Key-Value” pairs. Thus, the key can be used to access and populate the data within the test scripts</a:t>
            </a:r>
            <a:r>
              <a:rPr lang="en-US" b="0" dirty="0" smtClean="0"/>
              <a:t>.</a:t>
            </a:r>
          </a:p>
          <a:p>
            <a:r>
              <a:rPr lang="en-US" dirty="0"/>
              <a:t>Selenium </a:t>
            </a:r>
            <a:r>
              <a:rPr lang="en-US" dirty="0" err="1"/>
              <a:t>Webdriver</a:t>
            </a:r>
            <a:r>
              <a:rPr lang="en-US" dirty="0"/>
              <a:t> is a great tool to automate web-based applications. But it does not support read and write operations on excel files. So we use third party APIs like Apache POI.</a:t>
            </a:r>
          </a:p>
          <a:p>
            <a:r>
              <a:rPr lang="en-US" dirty="0" smtClean="0"/>
              <a:t>Apache </a:t>
            </a:r>
            <a:r>
              <a:rPr lang="en-US" dirty="0"/>
              <a:t>POI (Poor Obfuscation Implementation) is an API written in Java to support read and write operations – modifying office files. This is the most common API used for Selenium data driven tests.</a:t>
            </a:r>
          </a:p>
          <a:p>
            <a:endParaRPr lang="en-US" b="0" dirty="0" smtClean="0"/>
          </a:p>
          <a:p>
            <a:endParaRPr lang="en-US" b="0" dirty="0"/>
          </a:p>
          <a:p>
            <a:endParaRPr lang="en-US" sz="1800" b="0" dirty="0" smtClean="0"/>
          </a:p>
          <a:p>
            <a:endParaRPr lang="en-US" sz="1800" b="0" dirty="0"/>
          </a:p>
        </p:txBody>
      </p:sp>
    </p:spTree>
    <p:extLst>
      <p:ext uri="{BB962C8B-B14F-4D97-AF65-F5344CB8AC3E}">
        <p14:creationId xmlns:p14="http://schemas.microsoft.com/office/powerpoint/2010/main" val="256200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Some interfaces of POI are </a:t>
            </a:r>
            <a:endParaRPr lang="en-US" dirty="0" smtClean="0"/>
          </a:p>
          <a:p>
            <a:pPr lvl="1"/>
            <a:r>
              <a:rPr lang="en-US" dirty="0" err="1" smtClean="0"/>
              <a:t>XSSFWorkbook</a:t>
            </a:r>
            <a:r>
              <a:rPr lang="en-US" dirty="0"/>
              <a:t>: Represents workbook in </a:t>
            </a:r>
            <a:r>
              <a:rPr lang="en-US" dirty="0" err="1"/>
              <a:t>xlsx</a:t>
            </a:r>
            <a:r>
              <a:rPr lang="en-US" dirty="0"/>
              <a:t> file. </a:t>
            </a:r>
            <a:endParaRPr lang="en-US" dirty="0" smtClean="0"/>
          </a:p>
          <a:p>
            <a:pPr lvl="1"/>
            <a:r>
              <a:rPr lang="en-US" dirty="0" err="1" smtClean="0"/>
              <a:t>HSSFWorkbook</a:t>
            </a:r>
            <a:r>
              <a:rPr lang="en-US" dirty="0"/>
              <a:t>: Represents workbook in </a:t>
            </a:r>
            <a:r>
              <a:rPr lang="en-US" dirty="0" err="1"/>
              <a:t>xls</a:t>
            </a:r>
            <a:r>
              <a:rPr lang="en-US" dirty="0"/>
              <a:t> file. </a:t>
            </a:r>
            <a:endParaRPr lang="en-US" dirty="0" smtClean="0"/>
          </a:p>
          <a:p>
            <a:pPr lvl="1"/>
            <a:r>
              <a:rPr lang="en-US" dirty="0" err="1" smtClean="0"/>
              <a:t>XSSFSheet</a:t>
            </a:r>
            <a:r>
              <a:rPr lang="en-US" dirty="0"/>
              <a:t>: Represents a sheet in XLSX file. </a:t>
            </a:r>
            <a:endParaRPr lang="en-US" dirty="0" smtClean="0"/>
          </a:p>
          <a:p>
            <a:pPr lvl="1"/>
            <a:r>
              <a:rPr lang="en-US" dirty="0" err="1" smtClean="0"/>
              <a:t>HSSFSheet</a:t>
            </a:r>
            <a:r>
              <a:rPr lang="en-US" dirty="0"/>
              <a:t>: Represents a sheet in XLS file. </a:t>
            </a:r>
            <a:endParaRPr lang="en-US" dirty="0" smtClean="0"/>
          </a:p>
          <a:p>
            <a:pPr lvl="1"/>
            <a:r>
              <a:rPr lang="en-US" dirty="0" err="1" smtClean="0"/>
              <a:t>XSSFRow</a:t>
            </a:r>
            <a:r>
              <a:rPr lang="en-US" dirty="0"/>
              <a:t>: Represents a row in a sheet of XLSX file. </a:t>
            </a:r>
            <a:endParaRPr lang="en-US" dirty="0" smtClean="0"/>
          </a:p>
          <a:p>
            <a:pPr lvl="1"/>
            <a:r>
              <a:rPr lang="en-US" dirty="0" err="1" smtClean="0"/>
              <a:t>HSSFRow</a:t>
            </a:r>
            <a:r>
              <a:rPr lang="en-US" dirty="0"/>
              <a:t>: Represents a row in a sheet of XLS file. </a:t>
            </a:r>
            <a:endParaRPr lang="en-US" dirty="0" smtClean="0"/>
          </a:p>
          <a:p>
            <a:pPr lvl="1"/>
            <a:r>
              <a:rPr lang="en-US" dirty="0" err="1" smtClean="0"/>
              <a:t>XSSFCell</a:t>
            </a:r>
            <a:r>
              <a:rPr lang="en-US" dirty="0"/>
              <a:t>: Represents a cell in a row of XLSX file. </a:t>
            </a:r>
            <a:endParaRPr lang="en-US" dirty="0" smtClean="0"/>
          </a:p>
          <a:p>
            <a:pPr lvl="1"/>
            <a:r>
              <a:rPr lang="en-US" dirty="0" err="1" smtClean="0"/>
              <a:t>HSSFCell</a:t>
            </a:r>
            <a:r>
              <a:rPr lang="en-US" dirty="0"/>
              <a:t>: Represents a cell in a row </a:t>
            </a:r>
            <a:r>
              <a:rPr lang="en-US" dirty="0" smtClean="0"/>
              <a:t>f </a:t>
            </a:r>
            <a:r>
              <a:rPr lang="en-US" dirty="0"/>
              <a:t>XLS file. </a:t>
            </a:r>
            <a:endParaRPr lang="en-US" dirty="0" smtClean="0"/>
          </a:p>
          <a:p>
            <a:r>
              <a:rPr lang="en-US" dirty="0" smtClean="0"/>
              <a:t>Fields </a:t>
            </a:r>
            <a:r>
              <a:rPr lang="en-US" dirty="0"/>
              <a:t>in a cell  CELL_TYPE_BLANK: Represents a blank cell. </a:t>
            </a:r>
            <a:endParaRPr lang="en-US" dirty="0" smtClean="0"/>
          </a:p>
          <a:p>
            <a:pPr lvl="1"/>
            <a:r>
              <a:rPr lang="en-US" dirty="0" smtClean="0"/>
              <a:t>CELL_TYPE_BOOLEAN</a:t>
            </a:r>
            <a:r>
              <a:rPr lang="en-US" dirty="0"/>
              <a:t>: Represents a Boolean cell (true or false). </a:t>
            </a:r>
            <a:endParaRPr lang="en-US" dirty="0" smtClean="0"/>
          </a:p>
          <a:p>
            <a:pPr lvl="1"/>
            <a:r>
              <a:rPr lang="en-US" dirty="0" smtClean="0"/>
              <a:t>CELL_TYPE_ERROR</a:t>
            </a:r>
            <a:r>
              <a:rPr lang="en-US" dirty="0"/>
              <a:t>: </a:t>
            </a:r>
            <a:r>
              <a:rPr lang="en-US" dirty="0" err="1" smtClean="0"/>
              <a:t>epresents</a:t>
            </a:r>
            <a:r>
              <a:rPr lang="en-US" dirty="0" smtClean="0"/>
              <a:t> </a:t>
            </a:r>
            <a:r>
              <a:rPr lang="en-US" dirty="0"/>
              <a:t>an error value in a cell. </a:t>
            </a:r>
            <a:endParaRPr lang="en-US" dirty="0" smtClean="0"/>
          </a:p>
          <a:p>
            <a:pPr lvl="1"/>
            <a:r>
              <a:rPr lang="en-US" dirty="0" smtClean="0"/>
              <a:t>CELL_TYPE_FORMULA</a:t>
            </a:r>
            <a:r>
              <a:rPr lang="en-US" dirty="0"/>
              <a:t>: Represents a formula result on a cell. </a:t>
            </a:r>
            <a:endParaRPr lang="en-US" dirty="0" smtClean="0"/>
          </a:p>
          <a:p>
            <a:pPr lvl="1"/>
            <a:r>
              <a:rPr lang="en-US" dirty="0" smtClean="0"/>
              <a:t>CELL_TYPE_NUMERIC</a:t>
            </a:r>
            <a:r>
              <a:rPr lang="en-US" dirty="0"/>
              <a:t>: Represents numeric data in a cell. </a:t>
            </a:r>
            <a:endParaRPr lang="en-US" dirty="0" smtClean="0"/>
          </a:p>
          <a:p>
            <a:pPr lvl="1"/>
            <a:r>
              <a:rPr lang="en-US" dirty="0" smtClean="0"/>
              <a:t>CELL_TYPE_STRING</a:t>
            </a:r>
            <a:r>
              <a:rPr lang="en-US" dirty="0"/>
              <a:t>: Represents string in a cell.</a:t>
            </a:r>
          </a:p>
        </p:txBody>
      </p:sp>
    </p:spTree>
    <p:extLst>
      <p:ext uri="{BB962C8B-B14F-4D97-AF65-F5344CB8AC3E}">
        <p14:creationId xmlns:p14="http://schemas.microsoft.com/office/powerpoint/2010/main" val="359152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7" y="1295400"/>
            <a:ext cx="7466603" cy="3309938"/>
          </a:xfrm>
          <a:prstGeom prst="rect">
            <a:avLst/>
          </a:prstGeom>
        </p:spPr>
      </p:pic>
    </p:spTree>
    <p:extLst>
      <p:ext uri="{BB962C8B-B14F-4D97-AF65-F5344CB8AC3E}">
        <p14:creationId xmlns:p14="http://schemas.microsoft.com/office/powerpoint/2010/main" val="1426163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0" dirty="0"/>
              <a:t>Keyword Driven Test Framework</a:t>
            </a:r>
          </a:p>
          <a:p>
            <a:r>
              <a:rPr lang="en-US" b="0" dirty="0"/>
              <a:t>The Keyword driven testing framework is an extension to Data driven Testing Framework in a sense that it not only segregates the test data from the scripts, it also keeps the certain set of code belonging to the test script into an external data file.</a:t>
            </a:r>
          </a:p>
          <a:p>
            <a:r>
              <a:rPr lang="en-US" b="0" dirty="0"/>
              <a:t>These set of code are known as Keywords and hence the framework is so named. Keywords are self-guiding as to what actions need to be performed on the application.</a:t>
            </a:r>
          </a:p>
          <a:p>
            <a:r>
              <a:rPr lang="en-US" b="0" dirty="0"/>
              <a:t>The keywords and the test data are stored in a tabular like structure and thus it is also popularly regarded as Table driven Framework. Take a notice that keywords and test data are entities independent of the automation tool being used.</a:t>
            </a:r>
          </a:p>
          <a:p>
            <a:endParaRPr lang="en-US" sz="1100" dirty="0"/>
          </a:p>
        </p:txBody>
      </p:sp>
    </p:spTree>
    <p:extLst>
      <p:ext uri="{BB962C8B-B14F-4D97-AF65-F5344CB8AC3E}">
        <p14:creationId xmlns:p14="http://schemas.microsoft.com/office/powerpoint/2010/main" val="1635776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23" y="1981200"/>
            <a:ext cx="8035545" cy="2352675"/>
          </a:xfrm>
          <a:prstGeom prst="rect">
            <a:avLst/>
          </a:prstGeom>
        </p:spPr>
      </p:pic>
    </p:spTree>
    <p:extLst>
      <p:ext uri="{BB962C8B-B14F-4D97-AF65-F5344CB8AC3E}">
        <p14:creationId xmlns:p14="http://schemas.microsoft.com/office/powerpoint/2010/main" val="21269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b="0" dirty="0" smtClean="0"/>
              <a:t>Hybrid </a:t>
            </a:r>
            <a:r>
              <a:rPr lang="en-US" b="0" dirty="0"/>
              <a:t>Testing Framework</a:t>
            </a:r>
          </a:p>
          <a:p>
            <a:endParaRPr lang="en-US" dirty="0"/>
          </a:p>
        </p:txBody>
      </p:sp>
      <p:sp>
        <p:nvSpPr>
          <p:cNvPr id="3" name="Text Placeholder 2"/>
          <p:cNvSpPr>
            <a:spLocks noGrp="1"/>
          </p:cNvSpPr>
          <p:nvPr>
            <p:ph type="body" sz="quarter" idx="11"/>
          </p:nvPr>
        </p:nvSpPr>
        <p:spPr/>
        <p:txBody>
          <a:bodyPr/>
          <a:lstStyle/>
          <a:p>
            <a:r>
              <a:rPr lang="en-US" b="0" dirty="0" smtClean="0"/>
              <a:t>As </a:t>
            </a:r>
            <a:r>
              <a:rPr lang="en-US" b="0" dirty="0"/>
              <a:t>the name suggests, the Hybrid Testing Framework is a combination of more than one above mentioned frameworks. The best thing about such a setup is that it leverages the benefits of all kinds of associated frameworks.</a:t>
            </a:r>
          </a:p>
          <a:p>
            <a:endParaRPr lang="en-US" sz="1100" dirty="0"/>
          </a:p>
        </p:txBody>
      </p:sp>
    </p:spTree>
    <p:extLst>
      <p:ext uri="{BB962C8B-B14F-4D97-AF65-F5344CB8AC3E}">
        <p14:creationId xmlns:p14="http://schemas.microsoft.com/office/powerpoint/2010/main" val="396789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Desired Capabilities in Selenium</a:t>
            </a:r>
          </a:p>
        </p:txBody>
      </p:sp>
      <p:sp>
        <p:nvSpPr>
          <p:cNvPr id="3" name="Text Placeholder 2"/>
          <p:cNvSpPr>
            <a:spLocks noGrp="1"/>
          </p:cNvSpPr>
          <p:nvPr>
            <p:ph type="body" sz="quarter" idx="11"/>
          </p:nvPr>
        </p:nvSpPr>
        <p:spPr/>
        <p:txBody>
          <a:bodyPr/>
          <a:lstStyle/>
          <a:p>
            <a:r>
              <a:rPr lang="en-US" b="1" dirty="0"/>
              <a:t>What is Desired Capability?</a:t>
            </a:r>
          </a:p>
          <a:p>
            <a:pPr lvl="1"/>
            <a:r>
              <a:rPr lang="en-US" dirty="0"/>
              <a:t>The desired capability is a series of key/value pairs that stores the browser properties like </a:t>
            </a:r>
            <a:r>
              <a:rPr lang="en-US" dirty="0" err="1"/>
              <a:t>browsername</a:t>
            </a:r>
            <a:r>
              <a:rPr lang="en-US" dirty="0"/>
              <a:t>, browser version, the path of the browser driver in the system, etc. to determine the </a:t>
            </a:r>
            <a:r>
              <a:rPr lang="en-US" dirty="0" err="1"/>
              <a:t>behaviour</a:t>
            </a:r>
            <a:r>
              <a:rPr lang="en-US" dirty="0"/>
              <a:t> of the browser at run time. </a:t>
            </a:r>
          </a:p>
          <a:p>
            <a:pPr lvl="1"/>
            <a:r>
              <a:rPr lang="en-US" dirty="0"/>
              <a:t>Desired capability can also be used to configure the driver instance of Selenium WebDriver. </a:t>
            </a:r>
          </a:p>
          <a:p>
            <a:pPr lvl="1"/>
            <a:r>
              <a:rPr lang="en-US" dirty="0"/>
              <a:t>We can configure driver instance like </a:t>
            </a:r>
            <a:r>
              <a:rPr lang="en-US" dirty="0" err="1"/>
              <a:t>FirefoxDriver</a:t>
            </a:r>
            <a:r>
              <a:rPr lang="en-US" dirty="0"/>
              <a:t>, </a:t>
            </a:r>
            <a:r>
              <a:rPr lang="en-US" dirty="0" err="1"/>
              <a:t>ChromeDriver</a:t>
            </a:r>
            <a:r>
              <a:rPr lang="en-US" dirty="0"/>
              <a:t>, </a:t>
            </a:r>
            <a:r>
              <a:rPr lang="en-US" dirty="0" err="1"/>
              <a:t>InternetExplorerDriver</a:t>
            </a:r>
            <a:r>
              <a:rPr lang="en-US" dirty="0"/>
              <a:t> by using desired capabilities</a:t>
            </a:r>
            <a:r>
              <a:rPr lang="en-US" dirty="0" smtClean="0"/>
              <a:t>.</a:t>
            </a:r>
          </a:p>
          <a:p>
            <a:r>
              <a:rPr lang="en-US" b="1" dirty="0"/>
              <a:t>Why do we need Desired Capabilities? </a:t>
            </a:r>
          </a:p>
          <a:p>
            <a:pPr lvl="1"/>
            <a:r>
              <a:rPr lang="en-US" dirty="0"/>
              <a:t>Every</a:t>
            </a:r>
            <a:r>
              <a:rPr lang="en-US" dirty="0">
                <a:hlinkClick r:id="rId2"/>
              </a:rPr>
              <a:t> Testing </a:t>
            </a:r>
            <a:r>
              <a:rPr lang="en-US" dirty="0"/>
              <a:t>scenario should be executed on some specific testing environment. The testing environment can be a web browser,</a:t>
            </a:r>
            <a:r>
              <a:rPr lang="en-US" dirty="0">
                <a:hlinkClick r:id="rId3"/>
              </a:rPr>
              <a:t> Mobile </a:t>
            </a:r>
            <a:r>
              <a:rPr lang="en-US" dirty="0"/>
              <a:t>device, mobile emulator, mobile simulator, etc. </a:t>
            </a:r>
          </a:p>
          <a:p>
            <a:pPr lvl="1"/>
            <a:r>
              <a:rPr lang="en-US" dirty="0"/>
              <a:t>The Desired Capabilities Class helps us to tell the </a:t>
            </a:r>
            <a:r>
              <a:rPr lang="en-US" dirty="0" err="1"/>
              <a:t>webdriver</a:t>
            </a:r>
            <a:r>
              <a:rPr lang="en-US" dirty="0"/>
              <a:t>, which environment we are going to use in our test script. </a:t>
            </a:r>
            <a:endParaRPr lang="en-US" dirty="0" smtClean="0"/>
          </a:p>
          <a:p>
            <a:pPr lvl="1"/>
            <a:r>
              <a:rPr lang="en-US" dirty="0"/>
              <a:t>The </a:t>
            </a:r>
            <a:r>
              <a:rPr lang="en-US" b="1" dirty="0" err="1"/>
              <a:t>setCapability</a:t>
            </a:r>
            <a:r>
              <a:rPr lang="en-US" b="1" dirty="0"/>
              <a:t> method</a:t>
            </a:r>
            <a:r>
              <a:rPr lang="en-US" dirty="0"/>
              <a:t> of the </a:t>
            </a:r>
            <a:r>
              <a:rPr lang="en-US" dirty="0" err="1"/>
              <a:t>DesiredCapabilities</a:t>
            </a:r>
            <a:r>
              <a:rPr lang="en-US" dirty="0"/>
              <a:t> Class, </a:t>
            </a:r>
            <a:r>
              <a:rPr lang="en-US" dirty="0" smtClean="0"/>
              <a:t>can </a:t>
            </a:r>
            <a:r>
              <a:rPr lang="en-US" dirty="0"/>
              <a:t>be used in Selenium Grid. It is used to perform a parallel execution on different machine configurations. </a:t>
            </a:r>
          </a:p>
          <a:p>
            <a:endParaRPr lang="en-US" dirty="0"/>
          </a:p>
          <a:p>
            <a:endParaRPr lang="en-US" dirty="0"/>
          </a:p>
        </p:txBody>
      </p:sp>
    </p:spTree>
    <p:extLst>
      <p:ext uri="{BB962C8B-B14F-4D97-AF65-F5344CB8AC3E}">
        <p14:creationId xmlns:p14="http://schemas.microsoft.com/office/powerpoint/2010/main" val="300189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Rectangle 1"/>
          <p:cNvSpPr>
            <a:spLocks noGrp="1" noChangeArrowheads="1"/>
          </p:cNvSpPr>
          <p:nvPr>
            <p:ph type="body" sz="quarter" idx="11"/>
          </p:nvPr>
        </p:nvSpPr>
        <p:spPr bwMode="auto">
          <a:xfrm>
            <a:off x="289249" y="1815127"/>
            <a:ext cx="929357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R="0" lvl="0" fontAlgn="base">
              <a:lnSpc>
                <a:spcPct val="100000"/>
              </a:lnSpc>
              <a:buSzTx/>
              <a:tabLst/>
            </a:pPr>
            <a:r>
              <a:rPr lang="en-US" altLang="en-US" b="1" dirty="0"/>
              <a:t>Different types of Desired Capabilities Methods</a:t>
            </a:r>
          </a:p>
          <a:p>
            <a:pPr marR="0" lvl="0" fontAlgn="base">
              <a:lnSpc>
                <a:spcPct val="100000"/>
              </a:lnSpc>
              <a:buSzTx/>
              <a:tabLst/>
            </a:pPr>
            <a:r>
              <a:rPr lang="en-US" altLang="en-US" b="1" dirty="0"/>
              <a:t>Here we will see a different type of desired capabilities methods </a:t>
            </a:r>
            <a:r>
              <a:rPr lang="en-US" altLang="en-US" b="1" dirty="0" err="1" smtClean="0"/>
              <a:t>getBrowserName</a:t>
            </a:r>
            <a:r>
              <a:rPr lang="en-US" altLang="en-US" b="1" dirty="0"/>
              <a:t>()</a:t>
            </a:r>
          </a:p>
          <a:p>
            <a:pPr lvl="1" fontAlgn="ctr"/>
            <a:r>
              <a:rPr lang="en-US" altLang="en-US" b="1" dirty="0" err="1" smtClean="0"/>
              <a:t>setBrowserName</a:t>
            </a:r>
            <a:r>
              <a:rPr lang="en-US" altLang="en-US" b="1" dirty="0" smtClean="0"/>
              <a:t>()</a:t>
            </a:r>
          </a:p>
          <a:p>
            <a:pPr lvl="1" fontAlgn="ctr"/>
            <a:r>
              <a:rPr lang="en-US" altLang="en-US" b="1" dirty="0" err="1" smtClean="0"/>
              <a:t>getVersion</a:t>
            </a:r>
            <a:r>
              <a:rPr lang="en-US" altLang="en-US" b="1" dirty="0"/>
              <a:t>()</a:t>
            </a:r>
          </a:p>
          <a:p>
            <a:pPr lvl="1" fontAlgn="ctr"/>
            <a:r>
              <a:rPr lang="en-US" altLang="en-US" b="1" dirty="0" err="1" smtClean="0"/>
              <a:t>setVersion</a:t>
            </a:r>
            <a:r>
              <a:rPr lang="en-US" altLang="en-US" b="1" dirty="0"/>
              <a:t>()</a:t>
            </a:r>
          </a:p>
          <a:p>
            <a:pPr lvl="1" fontAlgn="ctr"/>
            <a:r>
              <a:rPr lang="en-US" altLang="en-US" b="1" dirty="0" err="1" smtClean="0"/>
              <a:t>getPlatform</a:t>
            </a:r>
            <a:r>
              <a:rPr lang="en-US" altLang="en-US" b="1" dirty="0"/>
              <a:t>()</a:t>
            </a:r>
          </a:p>
          <a:p>
            <a:pPr lvl="1" fontAlgn="ctr"/>
            <a:r>
              <a:rPr lang="en-US" altLang="en-US" b="1" dirty="0" err="1" smtClean="0"/>
              <a:t>setPlatform</a:t>
            </a:r>
            <a:r>
              <a:rPr lang="en-US" altLang="en-US" b="1" dirty="0"/>
              <a:t>()</a:t>
            </a:r>
          </a:p>
          <a:p>
            <a:pPr lvl="1" fontAlgn="ctr"/>
            <a:r>
              <a:rPr lang="en-US" altLang="en-US" b="1" dirty="0" err="1" smtClean="0"/>
              <a:t>getCapability</a:t>
            </a:r>
            <a:r>
              <a:rPr lang="en-US" altLang="en-US" b="1" dirty="0" smtClean="0"/>
              <a:t> </a:t>
            </a:r>
            <a:r>
              <a:rPr lang="en-US" altLang="en-US" b="1" dirty="0"/>
              <a:t>Method</a:t>
            </a:r>
          </a:p>
          <a:p>
            <a:pPr lvl="2" fontAlgn="base"/>
            <a:r>
              <a:rPr lang="en-US" altLang="en-US" b="1" dirty="0"/>
              <a:t>The </a:t>
            </a:r>
            <a:r>
              <a:rPr lang="en-US" altLang="en-US" b="1" dirty="0" err="1"/>
              <a:t>getCapability</a:t>
            </a:r>
            <a:r>
              <a:rPr lang="en-US" altLang="en-US" b="1" dirty="0"/>
              <a:t> method of the </a:t>
            </a:r>
            <a:r>
              <a:rPr lang="en-US" altLang="en-US" b="1" dirty="0" err="1"/>
              <a:t>DesiredCapabilities</a:t>
            </a:r>
            <a:r>
              <a:rPr lang="en-US" altLang="en-US" b="1" dirty="0"/>
              <a:t> class can be used to get the </a:t>
            </a:r>
            <a:endParaRPr lang="en-US" altLang="en-US" b="1" dirty="0" smtClean="0"/>
          </a:p>
          <a:p>
            <a:pPr marL="552960" lvl="2" indent="0" fontAlgn="base">
              <a:buNone/>
            </a:pPr>
            <a:r>
              <a:rPr lang="en-US" altLang="en-US" b="1" dirty="0"/>
              <a:t>	</a:t>
            </a:r>
            <a:r>
              <a:rPr lang="en-US" altLang="en-US" b="1" dirty="0" smtClean="0"/>
              <a:t>capability </a:t>
            </a:r>
            <a:r>
              <a:rPr lang="en-US" altLang="en-US" b="1" dirty="0"/>
              <a:t>that is in use currently in the system. </a:t>
            </a:r>
          </a:p>
          <a:p>
            <a:pPr lvl="1" fontAlgn="ctr"/>
            <a:r>
              <a:rPr lang="en-US" altLang="en-US" b="1" dirty="0" err="1" smtClean="0"/>
              <a:t>setCapabilityMethod</a:t>
            </a:r>
            <a:endParaRPr lang="en-US" altLang="en-US" b="1" dirty="0"/>
          </a:p>
          <a:p>
            <a:pPr lvl="2" fontAlgn="base"/>
            <a:r>
              <a:rPr lang="en-US" altLang="en-US" b="1" dirty="0"/>
              <a:t>The </a:t>
            </a:r>
            <a:r>
              <a:rPr lang="en-US" altLang="en-US" b="1" dirty="0" err="1"/>
              <a:t>setCapability</a:t>
            </a:r>
            <a:r>
              <a:rPr lang="en-US" altLang="en-US" b="1" dirty="0"/>
              <a:t>() method of the Desired Capabilities class can be used to set </a:t>
            </a:r>
            <a:endParaRPr lang="en-US" altLang="en-US" b="1" dirty="0" smtClean="0"/>
          </a:p>
          <a:p>
            <a:pPr marL="552960" lvl="2" indent="0" fontAlgn="base">
              <a:buNone/>
            </a:pPr>
            <a:r>
              <a:rPr lang="en-US" altLang="en-US" b="1" dirty="0" smtClean="0"/>
              <a:t>     the </a:t>
            </a:r>
            <a:r>
              <a:rPr lang="en-US" altLang="en-US" b="1" dirty="0"/>
              <a:t>device name, platform version, platform name, absolute path of the app </a:t>
            </a:r>
            <a:endParaRPr lang="en-US" altLang="en-US" b="1" dirty="0" smtClean="0"/>
          </a:p>
          <a:p>
            <a:pPr marL="552960" lvl="2" indent="0" fontAlgn="base">
              <a:buNone/>
            </a:pPr>
            <a:r>
              <a:rPr lang="en-US" altLang="en-US" b="1" dirty="0" smtClean="0"/>
              <a:t>     under </a:t>
            </a:r>
            <a:r>
              <a:rPr lang="en-US" altLang="en-US" b="1" dirty="0"/>
              <a:t>test (the .</a:t>
            </a:r>
            <a:r>
              <a:rPr lang="en-US" altLang="en-US" b="1" dirty="0" err="1"/>
              <a:t>apk</a:t>
            </a:r>
            <a:r>
              <a:rPr lang="en-US" altLang="en-US" b="1" dirty="0"/>
              <a:t> file of the app(Android) under test), app Activity (in Android</a:t>
            </a:r>
            <a:r>
              <a:rPr lang="en-US" altLang="en-US" b="1" dirty="0" smtClean="0"/>
              <a:t>)</a:t>
            </a:r>
          </a:p>
          <a:p>
            <a:pPr marL="278640" lvl="1" indent="0" fontAlgn="base">
              <a:buNone/>
            </a:pPr>
            <a:r>
              <a:rPr lang="en-US" altLang="en-US" b="1" dirty="0"/>
              <a:t> </a:t>
            </a:r>
            <a:r>
              <a:rPr lang="en-US" altLang="en-US" b="1" dirty="0" smtClean="0"/>
              <a:t>         and </a:t>
            </a:r>
            <a:r>
              <a:rPr lang="en-US" altLang="en-US" b="1" dirty="0" err="1"/>
              <a:t>appPackage</a:t>
            </a:r>
            <a:r>
              <a:rPr lang="en-US" altLang="en-US" b="1" dirty="0"/>
              <a:t>(java). </a:t>
            </a:r>
          </a:p>
        </p:txBody>
      </p:sp>
    </p:spTree>
    <p:extLst>
      <p:ext uri="{BB962C8B-B14F-4D97-AF65-F5344CB8AC3E}">
        <p14:creationId xmlns:p14="http://schemas.microsoft.com/office/powerpoint/2010/main" val="3468684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Log4j and </a:t>
            </a:r>
            <a:r>
              <a:rPr lang="en-US" dirty="0" err="1" smtClean="0"/>
              <a:t>LogExpert</a:t>
            </a:r>
            <a:r>
              <a:rPr lang="en-US" dirty="0" smtClean="0"/>
              <a:t> with Selenium</a:t>
            </a:r>
            <a:endParaRPr lang="en-US" dirty="0"/>
          </a:p>
        </p:txBody>
      </p:sp>
      <p:sp>
        <p:nvSpPr>
          <p:cNvPr id="3" name="Text Placeholder 2"/>
          <p:cNvSpPr>
            <a:spLocks noGrp="1"/>
          </p:cNvSpPr>
          <p:nvPr>
            <p:ph type="body" sz="quarter" idx="11"/>
          </p:nvPr>
        </p:nvSpPr>
        <p:spPr/>
        <p:txBody>
          <a:bodyPr/>
          <a:lstStyle/>
          <a:p>
            <a:r>
              <a:rPr lang="en-US" dirty="0"/>
              <a:t>During the running of test case user wants some information to be logged in the console. Information could be any detail depends upon the purpose. Keeping this in mind that we are using Selenium for testing, we need the information which helps the User to understand the test steps or any failure during the test case execution. With the help of Log4j it is possible to enable loggings during the Selenium test case execution for e.g. let’s say you have encountered a failure in automation test script and it has to be reported in the system. The set of information that you have required to report a bug is :</a:t>
            </a:r>
          </a:p>
          <a:p>
            <a:pPr lvl="1"/>
            <a:r>
              <a:rPr lang="en-US" dirty="0"/>
              <a:t>A complete test steps to replicate the scenario</a:t>
            </a:r>
          </a:p>
          <a:p>
            <a:pPr lvl="1"/>
            <a:r>
              <a:rPr lang="en-US" dirty="0"/>
              <a:t>Issue, Description of the failure or reason for the failed test case</a:t>
            </a:r>
          </a:p>
          <a:p>
            <a:pPr lvl="1"/>
            <a:r>
              <a:rPr lang="en-US" dirty="0"/>
              <a:t>Time stamp for the developers to investigate the issue in detail</a:t>
            </a:r>
          </a:p>
          <a:p>
            <a:r>
              <a:rPr lang="en-US" dirty="0"/>
              <a:t>Log4j helps us to </a:t>
            </a:r>
            <a:r>
              <a:rPr lang="en-US" dirty="0" err="1"/>
              <a:t>acheive</a:t>
            </a:r>
            <a:r>
              <a:rPr lang="en-US" dirty="0"/>
              <a:t> the above objectives in Selenium </a:t>
            </a:r>
            <a:r>
              <a:rPr lang="en-US" dirty="0" err="1"/>
              <a:t>Webdriver</a:t>
            </a:r>
            <a:r>
              <a:rPr lang="en-US" dirty="0"/>
              <a:t>. When logging is </a:t>
            </a:r>
            <a:r>
              <a:rPr lang="en-US" dirty="0" err="1"/>
              <a:t>wisely</a:t>
            </a:r>
            <a:r>
              <a:rPr lang="en-US" dirty="0"/>
              <a:t> used, it can prove to be an essential tool</a:t>
            </a:r>
            <a:r>
              <a:rPr lang="en-US" dirty="0" smtClean="0"/>
              <a:t>.</a:t>
            </a:r>
          </a:p>
          <a:p>
            <a:r>
              <a:rPr lang="en-US" b="1" dirty="0"/>
              <a:t>What is Log4j?</a:t>
            </a:r>
          </a:p>
          <a:p>
            <a:pPr lvl="1"/>
            <a:r>
              <a:rPr lang="en-US" dirty="0"/>
              <a:t>Log4j is a fast, flexible and reliable logging framework (APIS) written in</a:t>
            </a:r>
            <a:r>
              <a:rPr lang="en-US" dirty="0">
                <a:hlinkClick r:id="rId2"/>
              </a:rPr>
              <a:t> Java </a:t>
            </a:r>
            <a:r>
              <a:rPr lang="en-US" dirty="0"/>
              <a:t>developed in early 1996. It is distributed under the</a:t>
            </a:r>
            <a:r>
              <a:rPr lang="en-US" dirty="0">
                <a:hlinkClick r:id="rId3"/>
              </a:rPr>
              <a:t> Apache </a:t>
            </a:r>
            <a:r>
              <a:rPr lang="en-US" dirty="0"/>
              <a:t>Software License. Log4J has been ported to the C, C++, C#, </a:t>
            </a:r>
            <a:r>
              <a:rPr lang="en-US" dirty="0">
                <a:hlinkClick r:id="rId4"/>
              </a:rPr>
              <a:t>Perl</a:t>
            </a:r>
            <a:r>
              <a:rPr lang="en-US" dirty="0"/>
              <a:t>, </a:t>
            </a:r>
            <a:r>
              <a:rPr lang="en-US" dirty="0">
                <a:hlinkClick r:id="rId5"/>
              </a:rPr>
              <a:t>Python</a:t>
            </a:r>
            <a:r>
              <a:rPr lang="en-US" dirty="0"/>
              <a:t>, Ruby and Eiffel Languages. It is a tool used for small to large scale Selenium Automation projects. </a:t>
            </a:r>
          </a:p>
          <a:p>
            <a:endParaRPr lang="en-US" dirty="0"/>
          </a:p>
          <a:p>
            <a:endParaRPr lang="en-US" dirty="0"/>
          </a:p>
        </p:txBody>
      </p:sp>
    </p:spTree>
    <p:extLst>
      <p:ext uri="{BB962C8B-B14F-4D97-AF65-F5344CB8AC3E}">
        <p14:creationId xmlns:p14="http://schemas.microsoft.com/office/powerpoint/2010/main" val="251033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There are three main components that constitute the implementation of log4j. These components represent the details about the log level, formats of the log message in which they would be rendered and their saving mechanisms</a:t>
            </a:r>
            <a:r>
              <a:rPr lang="en-US" dirty="0" smtClean="0"/>
              <a:t>.</a:t>
            </a:r>
          </a:p>
          <a:p>
            <a:r>
              <a:rPr lang="en-US" b="1" dirty="0"/>
              <a:t>Log4j has three principal </a:t>
            </a:r>
            <a:r>
              <a:rPr lang="en-US" b="1" dirty="0" smtClean="0"/>
              <a:t>components</a:t>
            </a:r>
          </a:p>
          <a:p>
            <a:pPr lvl="1"/>
            <a:r>
              <a:rPr lang="en-US" dirty="0" smtClean="0"/>
              <a:t>Loggers</a:t>
            </a:r>
            <a:endParaRPr lang="en-US" dirty="0"/>
          </a:p>
          <a:p>
            <a:pPr lvl="1"/>
            <a:r>
              <a:rPr lang="en-US" dirty="0" err="1"/>
              <a:t>Appenders</a:t>
            </a:r>
            <a:endParaRPr lang="en-US" dirty="0"/>
          </a:p>
          <a:p>
            <a:pPr lvl="1"/>
            <a:r>
              <a:rPr lang="en-US" dirty="0"/>
              <a:t>Layouts</a:t>
            </a:r>
          </a:p>
          <a:p>
            <a:endParaRPr lang="en-US" b="1" dirty="0" smtClean="0"/>
          </a:p>
          <a:p>
            <a:r>
              <a:rPr lang="en-US" dirty="0"/>
              <a:t>The following steps need to do in order to implement loggers in the project.</a:t>
            </a:r>
          </a:p>
          <a:p>
            <a:pPr lvl="1"/>
            <a:r>
              <a:rPr lang="en-US" b="1" dirty="0"/>
              <a:t>Step 1</a:t>
            </a:r>
            <a:r>
              <a:rPr lang="en-US" dirty="0"/>
              <a:t>: Creating an instance of Logger class</a:t>
            </a:r>
          </a:p>
          <a:p>
            <a:pPr lvl="1"/>
            <a:r>
              <a:rPr lang="en-US" b="1" dirty="0"/>
              <a:t>Step 2</a:t>
            </a:r>
            <a:r>
              <a:rPr lang="en-US" dirty="0"/>
              <a:t>: Defining the log level</a:t>
            </a:r>
          </a:p>
          <a:p>
            <a:pPr lvl="1"/>
            <a:r>
              <a:rPr lang="en-US" b="1" dirty="0"/>
              <a:t>Logger Class</a:t>
            </a:r>
            <a:r>
              <a:rPr lang="en-US" dirty="0"/>
              <a:t> – It is a java based utility that has got all the generic methods already implemented so that we are enabled to use log4j.</a:t>
            </a:r>
          </a:p>
          <a:p>
            <a:pPr lvl="1"/>
            <a:r>
              <a:rPr lang="en-US" b="1" dirty="0"/>
              <a:t>Log levels</a:t>
            </a:r>
            <a:r>
              <a:rPr lang="en-US" dirty="0"/>
              <a:t> – Log levels are popularly known as printing methods. These are used for printing the log messages. There are primarily five kinds of log levels.</a:t>
            </a:r>
          </a:p>
          <a:p>
            <a:pPr lvl="1"/>
            <a:r>
              <a:rPr lang="en-US" dirty="0"/>
              <a:t>error()</a:t>
            </a:r>
          </a:p>
          <a:p>
            <a:pPr lvl="1"/>
            <a:r>
              <a:rPr lang="en-US" dirty="0"/>
              <a:t>warn()</a:t>
            </a:r>
          </a:p>
          <a:p>
            <a:pPr lvl="1"/>
            <a:r>
              <a:rPr lang="en-US" dirty="0"/>
              <a:t>info()</a:t>
            </a:r>
          </a:p>
          <a:p>
            <a:pPr lvl="1"/>
            <a:r>
              <a:rPr lang="en-US" dirty="0"/>
              <a:t>debug()</a:t>
            </a:r>
          </a:p>
          <a:p>
            <a:pPr lvl="1"/>
            <a:r>
              <a:rPr lang="en-US" dirty="0"/>
              <a:t>log()</a:t>
            </a:r>
          </a:p>
          <a:p>
            <a:pPr lvl="1"/>
            <a:r>
              <a:rPr lang="en-US" dirty="0"/>
              <a:t>Thus, to be able to generate logs, all we need to do is to call any of the printing methods over the logger instance. We will have a broader look into it during the implementation phase.</a:t>
            </a:r>
          </a:p>
          <a:p>
            <a:endParaRPr lang="en-US" b="1" dirty="0"/>
          </a:p>
          <a:p>
            <a:endParaRPr lang="en-US" dirty="0"/>
          </a:p>
        </p:txBody>
      </p:sp>
    </p:spTree>
    <p:extLst>
      <p:ext uri="{BB962C8B-B14F-4D97-AF65-F5344CB8AC3E}">
        <p14:creationId xmlns:p14="http://schemas.microsoft.com/office/powerpoint/2010/main" val="33244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2554413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err="1"/>
              <a:t>Appenders</a:t>
            </a:r>
            <a:r>
              <a:rPr lang="en-US" dirty="0"/>
              <a:t>: It is used to deliver </a:t>
            </a:r>
            <a:r>
              <a:rPr lang="en-US" dirty="0" err="1"/>
              <a:t>LogEvents</a:t>
            </a:r>
            <a:r>
              <a:rPr lang="en-US" dirty="0"/>
              <a:t> to their destination. It decides what will happen with log information. In simple words, it is used to write the logs in file. Following are few types of </a:t>
            </a:r>
            <a:r>
              <a:rPr lang="en-US" dirty="0" err="1"/>
              <a:t>Appenders</a:t>
            </a:r>
            <a:endParaRPr lang="en-US" dirty="0"/>
          </a:p>
          <a:p>
            <a:pPr lvl="1"/>
            <a:r>
              <a:rPr lang="en-US" dirty="0" err="1"/>
              <a:t>ConsoleAppender</a:t>
            </a:r>
            <a:r>
              <a:rPr lang="en-US" dirty="0"/>
              <a:t> logs to standard output</a:t>
            </a:r>
          </a:p>
          <a:p>
            <a:pPr lvl="1"/>
            <a:r>
              <a:rPr lang="en-US" dirty="0"/>
              <a:t>File </a:t>
            </a:r>
            <a:r>
              <a:rPr lang="en-US" dirty="0" err="1"/>
              <a:t>appender</a:t>
            </a:r>
            <a:r>
              <a:rPr lang="en-US" dirty="0"/>
              <a:t> prints logs to some file</a:t>
            </a:r>
          </a:p>
          <a:p>
            <a:pPr lvl="1"/>
            <a:r>
              <a:rPr lang="en-US" dirty="0"/>
              <a:t>Rolling file </a:t>
            </a:r>
            <a:r>
              <a:rPr lang="en-US" dirty="0" err="1"/>
              <a:t>appender</a:t>
            </a:r>
            <a:r>
              <a:rPr lang="en-US" dirty="0"/>
              <a:t> to a file with maximum size</a:t>
            </a:r>
          </a:p>
          <a:p>
            <a:r>
              <a:rPr lang="en-US" dirty="0"/>
              <a:t>Layouts</a:t>
            </a:r>
          </a:p>
          <a:p>
            <a:pPr lvl="1"/>
            <a:r>
              <a:rPr lang="en-US" dirty="0"/>
              <a:t>At times, the user wishes certain information to be pre – pended or appended with each log statement. For example, I wish to a print a timestamp along with my log statement. Thus, such requirements can be accomplished by “Layouts</a:t>
            </a:r>
            <a:r>
              <a:rPr lang="en-US" dirty="0" smtClean="0"/>
              <a:t>”.</a:t>
            </a:r>
            <a:endParaRPr lang="en-US" dirty="0"/>
          </a:p>
          <a:p>
            <a:pPr lvl="1"/>
            <a:r>
              <a:rPr lang="en-US" dirty="0"/>
              <a:t>Layouts are a utility that allows the user to opt for the desired format in which the logs would be rendered. </a:t>
            </a:r>
            <a:r>
              <a:rPr lang="en-US" dirty="0" err="1"/>
              <a:t>Appenders</a:t>
            </a:r>
            <a:r>
              <a:rPr lang="en-US" dirty="0"/>
              <a:t> and Layout have a tight coupling between them. Thus, we are required to map each of the </a:t>
            </a:r>
            <a:r>
              <a:rPr lang="en-US" dirty="0" err="1"/>
              <a:t>appenders</a:t>
            </a:r>
            <a:r>
              <a:rPr lang="en-US" dirty="0"/>
              <a:t> with a specific layout</a:t>
            </a:r>
            <a:r>
              <a:rPr lang="en-US" dirty="0" smtClean="0"/>
              <a:t>.</a:t>
            </a:r>
            <a:endParaRPr lang="en-US" dirty="0"/>
          </a:p>
          <a:p>
            <a:pPr lvl="1"/>
            <a:r>
              <a:rPr lang="en-US" dirty="0"/>
              <a:t>Take a note that user is leveraged to define multiple </a:t>
            </a:r>
            <a:r>
              <a:rPr lang="en-US" dirty="0" err="1"/>
              <a:t>appenders</a:t>
            </a:r>
            <a:r>
              <a:rPr lang="en-US" dirty="0"/>
              <a:t>, each map with a distinct layout</a:t>
            </a:r>
            <a:r>
              <a:rPr lang="en-US" dirty="0" smtClean="0"/>
              <a:t>.</a:t>
            </a:r>
            <a:endParaRPr lang="en-US" dirty="0"/>
          </a:p>
          <a:p>
            <a:pPr lvl="1"/>
            <a:r>
              <a:rPr lang="en-US" dirty="0"/>
              <a:t>Now that we are aware of the basics of log4j and its components, we shall motion our focus towards the implementation phenomenon</a:t>
            </a:r>
          </a:p>
          <a:p>
            <a:endParaRPr lang="en-US" dirty="0"/>
          </a:p>
        </p:txBody>
      </p:sp>
    </p:spTree>
    <p:extLst>
      <p:ext uri="{BB962C8B-B14F-4D97-AF65-F5344CB8AC3E}">
        <p14:creationId xmlns:p14="http://schemas.microsoft.com/office/powerpoint/2010/main" val="1658449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a:t>Installation/Setup</a:t>
            </a:r>
          </a:p>
          <a:p>
            <a:pPr lvl="1"/>
            <a:r>
              <a:rPr lang="en-US" dirty="0"/>
              <a:t>For the installation and setup, we would be considering “</a:t>
            </a:r>
            <a:r>
              <a:rPr lang="en-US" dirty="0" err="1"/>
              <a:t>Learning_Selenium</a:t>
            </a:r>
            <a:r>
              <a:rPr lang="en-US" dirty="0"/>
              <a:t>” project that we have already created in the earlier sessions of this series.</a:t>
            </a:r>
          </a:p>
          <a:p>
            <a:r>
              <a:rPr lang="en-US" b="1" dirty="0"/>
              <a:t>Step 1</a:t>
            </a:r>
            <a:r>
              <a:rPr lang="en-US" dirty="0"/>
              <a:t>: The first and the foremost step is to download the latest jar for log4j API. The jar can be easily found at its official distribution website – “</a:t>
            </a:r>
            <a:r>
              <a:rPr lang="en-US" dirty="0">
                <a:hlinkClick r:id="rId2" tooltip="http://logging.apache.org/log4j/1.2/download.html"/>
              </a:rPr>
              <a:t>http://logging.apache.org/log4j/1.2/download.html</a:t>
            </a:r>
            <a:r>
              <a:rPr lang="en-US" dirty="0"/>
              <a:t>”.</a:t>
            </a:r>
          </a:p>
          <a:p>
            <a:r>
              <a:rPr lang="en-US" b="1" dirty="0"/>
              <a:t>Step 2</a:t>
            </a:r>
            <a:r>
              <a:rPr lang="en-US" dirty="0"/>
              <a:t>: The next step is to configure the build path and provide log4j.jar as an external library.</a:t>
            </a:r>
          </a:p>
          <a:p>
            <a:r>
              <a:rPr lang="en-US" b="1" dirty="0"/>
              <a:t>Implementation</a:t>
            </a:r>
            <a:endParaRPr lang="en-US" dirty="0"/>
          </a:p>
          <a:p>
            <a:r>
              <a:rPr lang="en-US" b="1" dirty="0"/>
              <a:t>Logging using log4j can be implemented and configured in namely two ways:</a:t>
            </a:r>
            <a:endParaRPr lang="en-US" dirty="0"/>
          </a:p>
          <a:p>
            <a:pPr lvl="1"/>
            <a:r>
              <a:rPr lang="en-US" dirty="0"/>
              <a:t>Programmatically via script</a:t>
            </a:r>
          </a:p>
          <a:p>
            <a:pPr lvl="1"/>
            <a:r>
              <a:rPr lang="en-US" dirty="0"/>
              <a:t>Manually via Configuration files</a:t>
            </a:r>
          </a:p>
          <a:p>
            <a:endParaRPr lang="en-US" dirty="0"/>
          </a:p>
        </p:txBody>
      </p:sp>
    </p:spTree>
    <p:extLst>
      <p:ext uri="{BB962C8B-B14F-4D97-AF65-F5344CB8AC3E}">
        <p14:creationId xmlns:p14="http://schemas.microsoft.com/office/powerpoint/2010/main" val="428786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0" dirty="0" err="1"/>
              <a:t>AutoIT</a:t>
            </a:r>
            <a:endParaRPr lang="en-US" b="0" dirty="0"/>
          </a:p>
        </p:txBody>
      </p:sp>
      <p:sp>
        <p:nvSpPr>
          <p:cNvPr id="3" name="Content Placeholder 2"/>
          <p:cNvSpPr>
            <a:spLocks noGrp="1"/>
          </p:cNvSpPr>
          <p:nvPr>
            <p:ph idx="1"/>
          </p:nvPr>
        </p:nvSpPr>
        <p:spPr/>
        <p:txBody>
          <a:bodyPr/>
          <a:lstStyle/>
          <a:p>
            <a:pPr>
              <a:defRPr/>
            </a:pPr>
            <a:r>
              <a:rPr lang="en-US" b="0" dirty="0" err="1">
                <a:latin typeface="+mn-lt"/>
                <a:cs typeface="Times New Roman" pitchFamily="18" charset="0"/>
              </a:rPr>
              <a:t>AutoIt</a:t>
            </a:r>
            <a:r>
              <a:rPr lang="en-US" b="0" dirty="0">
                <a:latin typeface="+mn-lt"/>
                <a:cs typeface="Times New Roman" pitchFamily="18" charset="0"/>
              </a:rPr>
              <a:t> is a free scripting </a:t>
            </a:r>
            <a:r>
              <a:rPr lang="en-US" b="0" dirty="0"/>
              <a:t>language</a:t>
            </a:r>
            <a:r>
              <a:rPr lang="en-US" b="0" dirty="0">
                <a:latin typeface="+mn-lt"/>
                <a:cs typeface="Times New Roman" pitchFamily="18" charset="0"/>
              </a:rPr>
              <a:t> designed to automate the windows component. </a:t>
            </a:r>
          </a:p>
          <a:p>
            <a:pPr>
              <a:defRPr/>
            </a:pPr>
            <a:endParaRPr lang="en-US" b="0" dirty="0">
              <a:latin typeface="+mn-lt"/>
              <a:cs typeface="Times New Roman" pitchFamily="18" charset="0"/>
            </a:endParaRPr>
          </a:p>
          <a:p>
            <a:pPr>
              <a:defRPr/>
            </a:pPr>
            <a:r>
              <a:rPr lang="en-US" b="0" dirty="0">
                <a:latin typeface="+mn-lt"/>
                <a:cs typeface="Times New Roman" pitchFamily="18" charset="0"/>
              </a:rPr>
              <a:t>It's just like an extensive VB Script and it allows you to convert the script in executable (exe).</a:t>
            </a:r>
          </a:p>
          <a:p>
            <a:pPr>
              <a:defRPr/>
            </a:pPr>
            <a:endParaRPr lang="en-US" b="0" dirty="0">
              <a:latin typeface="+mn-lt"/>
              <a:cs typeface="Times New Roman" pitchFamily="18" charset="0"/>
            </a:endParaRPr>
          </a:p>
          <a:p>
            <a:pPr>
              <a:defRPr/>
            </a:pPr>
            <a:r>
              <a:rPr lang="en-US" b="0" dirty="0">
                <a:latin typeface="+mn-lt"/>
                <a:cs typeface="Times New Roman" pitchFamily="18" charset="0"/>
              </a:rPr>
              <a:t>We have to write the script to handle dialog box using </a:t>
            </a:r>
            <a:r>
              <a:rPr lang="en-US" b="0" dirty="0" err="1">
                <a:latin typeface="+mn-lt"/>
                <a:cs typeface="Times New Roman" pitchFamily="18" charset="0"/>
              </a:rPr>
              <a:t>AutoIt</a:t>
            </a:r>
            <a:r>
              <a:rPr lang="en-US" b="0" dirty="0">
                <a:latin typeface="+mn-lt"/>
                <a:cs typeface="Times New Roman" pitchFamily="18" charset="0"/>
              </a:rPr>
              <a:t>, convert it into executable and then call the executable when required.</a:t>
            </a:r>
          </a:p>
          <a:p>
            <a:pPr>
              <a:defRPr/>
            </a:pPr>
            <a:endParaRPr lang="en-US" b="0" dirty="0">
              <a:latin typeface="+mn-lt"/>
              <a:cs typeface="Times New Roman" pitchFamily="18" charset="0"/>
            </a:endParaRPr>
          </a:p>
          <a:p>
            <a:pPr>
              <a:defRPr/>
            </a:pPr>
            <a:r>
              <a:rPr lang="en-US" b="0" dirty="0">
                <a:latin typeface="+mn-lt"/>
                <a:cs typeface="Times New Roman" pitchFamily="18" charset="0"/>
              </a:rPr>
              <a:t>Helps in </a:t>
            </a:r>
            <a:r>
              <a:rPr lang="en-US" dirty="0">
                <a:latin typeface="+mn-lt"/>
                <a:cs typeface="Times New Roman" pitchFamily="18" charset="0"/>
              </a:rPr>
              <a:t>Handing Modal Dialogs </a:t>
            </a:r>
            <a:r>
              <a:rPr lang="en-US" b="0" dirty="0">
                <a:latin typeface="+mn-lt"/>
                <a:cs typeface="Times New Roman" pitchFamily="18" charset="0"/>
              </a:rPr>
              <a:t>(if it appears, all the focus of that application will be on that dialog box only.</a:t>
            </a:r>
            <a:r>
              <a:rPr lang="en-US" b="0" dirty="0">
                <a:latin typeface="+mn-lt"/>
              </a:rPr>
              <a:t> It will not allow to access the parent window until its closed.</a:t>
            </a:r>
            <a:r>
              <a:rPr lang="en-US" b="0" dirty="0">
                <a:latin typeface="+mn-lt"/>
                <a:cs typeface="Times New Roman" pitchFamily="18" charset="0"/>
              </a:rPr>
              <a:t>)</a:t>
            </a:r>
          </a:p>
          <a:p>
            <a:pPr>
              <a:defRPr/>
            </a:pPr>
            <a:r>
              <a:rPr lang="en-US" b="0" dirty="0">
                <a:latin typeface="+mn-lt"/>
                <a:cs typeface="Times New Roman" pitchFamily="18" charset="0"/>
              </a:rPr>
              <a:t>	Such as : Save As Dialog box</a:t>
            </a:r>
            <a:r>
              <a:rPr lang="en-US" sz="1350" b="0" dirty="0"/>
              <a:t/>
            </a:r>
            <a:br>
              <a:rPr lang="en-US" sz="1350" b="0" dirty="0"/>
            </a:br>
            <a:r>
              <a:rPr lang="en-US" sz="1350" b="0" dirty="0"/>
              <a:t/>
            </a:r>
            <a:br>
              <a:rPr lang="en-US" sz="1350" b="0" dirty="0"/>
            </a:b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2526508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Exercise:</a:t>
            </a:r>
          </a:p>
        </p:txBody>
      </p:sp>
      <p:sp>
        <p:nvSpPr>
          <p:cNvPr id="15363" name="Content Placeholder 2"/>
          <p:cNvSpPr>
            <a:spLocks noGrp="1"/>
          </p:cNvSpPr>
          <p:nvPr>
            <p:ph idx="1"/>
          </p:nvPr>
        </p:nvSpPr>
        <p:spPr/>
        <p:txBody>
          <a:bodyPr/>
          <a:lstStyle/>
          <a:p>
            <a:r>
              <a:rPr lang="en-US" b="0" dirty="0" smtClean="0">
                <a:latin typeface="+mn-lt"/>
                <a:cs typeface="Times New Roman" panose="02020603050405020304" pitchFamily="18" charset="0"/>
              </a:rPr>
              <a:t>1) Automate a scenario which is having a Windows dialogue box .Try automating a file download scenario from the </a:t>
            </a:r>
            <a:r>
              <a:rPr lang="en-US" b="0" dirty="0" smtClean="0"/>
              <a:t>web</a:t>
            </a:r>
            <a:r>
              <a:rPr lang="en-US" b="0" dirty="0" smtClean="0">
                <a:latin typeface="+mn-lt"/>
                <a:cs typeface="Times New Roman" panose="02020603050405020304" pitchFamily="18" charset="0"/>
              </a:rPr>
              <a:t>.</a:t>
            </a:r>
          </a:p>
        </p:txBody>
      </p:sp>
    </p:spTree>
    <p:extLst>
      <p:ext uri="{BB962C8B-B14F-4D97-AF65-F5344CB8AC3E}">
        <p14:creationId xmlns:p14="http://schemas.microsoft.com/office/powerpoint/2010/main" val="1925161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WebDriver backed Selenium :</a:t>
            </a:r>
          </a:p>
        </p:txBody>
      </p:sp>
      <p:sp>
        <p:nvSpPr>
          <p:cNvPr id="16387" name="Content Placeholder 2"/>
          <p:cNvSpPr>
            <a:spLocks noGrp="1"/>
          </p:cNvSpPr>
          <p:nvPr>
            <p:ph idx="1"/>
          </p:nvPr>
        </p:nvSpPr>
        <p:spPr>
          <a:xfrm>
            <a:off x="468762" y="1676400"/>
            <a:ext cx="8675238" cy="4537884"/>
          </a:xfrm>
        </p:spPr>
        <p:txBody>
          <a:bodyPr/>
          <a:lstStyle/>
          <a:p>
            <a:pPr>
              <a:defRPr/>
            </a:pPr>
            <a:r>
              <a:rPr lang="en-US" b="0" dirty="0"/>
              <a:t>WebDriver backed Selenium is an integrated version of Selenium RC and Selenium WebDriver API</a:t>
            </a:r>
          </a:p>
          <a:p>
            <a:pPr>
              <a:defRPr/>
            </a:pPr>
            <a:endParaRPr lang="en-US" dirty="0" smtClean="0"/>
          </a:p>
          <a:p>
            <a:pPr>
              <a:defRPr/>
            </a:pPr>
            <a:r>
              <a:rPr lang="en-US" dirty="0" smtClean="0"/>
              <a:t>Syntax:</a:t>
            </a:r>
          </a:p>
          <a:p>
            <a:pPr lvl="1" indent="0">
              <a:buNone/>
              <a:defRPr/>
            </a:pPr>
            <a:r>
              <a:rPr lang="en-US" dirty="0"/>
              <a:t>WebDriver driver = new </a:t>
            </a:r>
            <a:r>
              <a:rPr lang="en-US" dirty="0" err="1"/>
              <a:t>FirefoxDriver</a:t>
            </a:r>
            <a:r>
              <a:rPr lang="en-US" dirty="0"/>
              <a:t>();</a:t>
            </a:r>
          </a:p>
          <a:p>
            <a:pPr lvl="1" indent="0">
              <a:buNone/>
              <a:defRPr/>
            </a:pPr>
            <a:r>
              <a:rPr lang="en-US" dirty="0"/>
              <a:t>String </a:t>
            </a:r>
            <a:r>
              <a:rPr lang="en-US" dirty="0" err="1"/>
              <a:t>baseUrl</a:t>
            </a:r>
            <a:r>
              <a:rPr lang="en-US" dirty="0"/>
              <a:t> = "http://www.google.co.in/";</a:t>
            </a:r>
          </a:p>
          <a:p>
            <a:pPr lvl="1" indent="0">
              <a:buNone/>
              <a:defRPr/>
            </a:pPr>
            <a:r>
              <a:rPr lang="en-US" dirty="0"/>
              <a:t>selenium = new </a:t>
            </a:r>
            <a:r>
              <a:rPr lang="en-US" dirty="0" err="1"/>
              <a:t>WebDriverBackedSelenium</a:t>
            </a:r>
            <a:r>
              <a:rPr lang="en-US" dirty="0"/>
              <a:t>(driver, </a:t>
            </a:r>
            <a:r>
              <a:rPr lang="en-US" dirty="0" err="1"/>
              <a:t>baseUrl</a:t>
            </a:r>
            <a:r>
              <a:rPr lang="en-US" dirty="0"/>
              <a:t>);</a:t>
            </a:r>
          </a:p>
          <a:p>
            <a:pPr>
              <a:defRPr/>
            </a:pPr>
            <a:endParaRPr lang="en-US" dirty="0" smtClean="0"/>
          </a:p>
        </p:txBody>
      </p:sp>
    </p:spTree>
    <p:extLst>
      <p:ext uri="{BB962C8B-B14F-4D97-AF65-F5344CB8AC3E}">
        <p14:creationId xmlns:p14="http://schemas.microsoft.com/office/powerpoint/2010/main" val="642924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Exercise:</a:t>
            </a:r>
          </a:p>
        </p:txBody>
      </p:sp>
      <p:sp>
        <p:nvSpPr>
          <p:cNvPr id="17411" name="Content Placeholder 2"/>
          <p:cNvSpPr>
            <a:spLocks noGrp="1"/>
          </p:cNvSpPr>
          <p:nvPr>
            <p:ph idx="1"/>
          </p:nvPr>
        </p:nvSpPr>
        <p:spPr/>
        <p:txBody>
          <a:bodyPr/>
          <a:lstStyle/>
          <a:p>
            <a:r>
              <a:rPr lang="en-US" b="0" dirty="0" smtClean="0"/>
              <a:t>1) Automate any scenario which should use both selenium &amp; driver instance’s.</a:t>
            </a:r>
          </a:p>
        </p:txBody>
      </p:sp>
    </p:spTree>
    <p:extLst>
      <p:ext uri="{BB962C8B-B14F-4D97-AF65-F5344CB8AC3E}">
        <p14:creationId xmlns:p14="http://schemas.microsoft.com/office/powerpoint/2010/main" val="1133448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sz="3000"/>
              <a:t>Questions</a:t>
            </a:r>
          </a:p>
        </p:txBody>
      </p:sp>
      <p:sp>
        <p:nvSpPr>
          <p:cNvPr id="6" name="Rectangle 4"/>
          <p:cNvSpPr>
            <a:spLocks noGrp="1" noChangeArrowheads="1"/>
          </p:cNvSpPr>
          <p:nvPr>
            <p:ph type="sldNum" sz="quarter" idx="4294967295"/>
          </p:nvPr>
        </p:nvSpPr>
        <p:spPr>
          <a:xfrm>
            <a:off x="7010400" y="5541963"/>
            <a:ext cx="2133600" cy="357187"/>
          </a:xfrm>
          <a:prstGeom prst="rect">
            <a:avLst/>
          </a:prstGeom>
        </p:spPr>
        <p:txBody>
          <a:bodyPr/>
          <a:lstStyle/>
          <a:p>
            <a:fld id="{B8EEBD2A-66A5-4671-936B-93F001567308}" type="slidenum">
              <a:rPr lang="en-US" altLang="en-US"/>
              <a:pPr/>
              <a:t>36</a:t>
            </a:fld>
            <a:endParaRPr lang="en-US" altLang="en-US"/>
          </a:p>
        </p:txBody>
      </p:sp>
    </p:spTree>
    <p:extLst>
      <p:ext uri="{BB962C8B-B14F-4D97-AF65-F5344CB8AC3E}">
        <p14:creationId xmlns:p14="http://schemas.microsoft.com/office/powerpoint/2010/main" val="3282997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79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smtClean="0"/>
              <a:t>Handling cookies</a:t>
            </a:r>
            <a:endParaRPr lang="en-US" b="0" dirty="0"/>
          </a:p>
        </p:txBody>
      </p:sp>
      <p:sp>
        <p:nvSpPr>
          <p:cNvPr id="3" name="Text Placeholder 2"/>
          <p:cNvSpPr>
            <a:spLocks noGrp="1"/>
          </p:cNvSpPr>
          <p:nvPr>
            <p:ph type="body" sz="quarter" idx="11"/>
          </p:nvPr>
        </p:nvSpPr>
        <p:spPr/>
        <p:txBody>
          <a:bodyPr/>
          <a:lstStyle/>
          <a:p>
            <a:r>
              <a:rPr lang="en-US" dirty="0"/>
              <a:t>What is Cookie?</a:t>
            </a:r>
          </a:p>
          <a:p>
            <a:pPr marL="285750" indent="-285750">
              <a:buFont typeface="Wingdings" panose="05000000000000000000" pitchFamily="2" charset="2"/>
              <a:buChar char="§"/>
            </a:pPr>
            <a:r>
              <a:rPr lang="en-US" b="0" dirty="0"/>
              <a:t>Cookie is a small piece of information that is stored in text file on user's (client) hard drive by web server. </a:t>
            </a:r>
            <a:endParaRPr lang="en-US" b="0" dirty="0" smtClean="0"/>
          </a:p>
          <a:p>
            <a:pPr marL="285750" indent="-285750">
              <a:buFont typeface="Wingdings" panose="05000000000000000000" pitchFamily="2" charset="2"/>
              <a:buChar char="§"/>
            </a:pPr>
            <a:r>
              <a:rPr lang="en-US" b="0" dirty="0" smtClean="0"/>
              <a:t>This </a:t>
            </a:r>
            <a:r>
              <a:rPr lang="en-US" b="0" dirty="0"/>
              <a:t>piece of information is then sent back to server each time the browser request a page from the server. </a:t>
            </a:r>
            <a:endParaRPr lang="en-US" b="0" dirty="0" smtClean="0"/>
          </a:p>
          <a:p>
            <a:pPr marL="285750" indent="-285750">
              <a:buFont typeface="Wingdings" panose="05000000000000000000" pitchFamily="2" charset="2"/>
              <a:buChar char="§"/>
            </a:pPr>
            <a:r>
              <a:rPr lang="en-US" b="0" dirty="0" smtClean="0"/>
              <a:t>Usually </a:t>
            </a:r>
            <a:r>
              <a:rPr lang="en-US" b="0" dirty="0"/>
              <a:t>cookie contains personalized user data or information that is used to communicate between different web </a:t>
            </a:r>
            <a:r>
              <a:rPr lang="en-US" b="0" dirty="0" smtClean="0"/>
              <a:t>pages</a:t>
            </a:r>
          </a:p>
          <a:p>
            <a:r>
              <a:rPr lang="en-US" dirty="0"/>
              <a:t>The cookie consists of mainly three things</a:t>
            </a:r>
          </a:p>
          <a:p>
            <a:pPr marL="285750" indent="-285750">
              <a:buFont typeface="Wingdings" panose="05000000000000000000" pitchFamily="2" charset="2"/>
              <a:buChar char="§"/>
            </a:pPr>
            <a:r>
              <a:rPr lang="en-US" b="0" dirty="0"/>
              <a:t>The name of the server the cookie was sent from</a:t>
            </a:r>
          </a:p>
          <a:p>
            <a:pPr marL="285750" indent="-285750">
              <a:buFont typeface="Wingdings" panose="05000000000000000000" pitchFamily="2" charset="2"/>
              <a:buChar char="§"/>
            </a:pPr>
            <a:r>
              <a:rPr lang="en-US" b="0" dirty="0"/>
              <a:t>Cookies Lifetime </a:t>
            </a:r>
          </a:p>
          <a:p>
            <a:pPr marL="285750" indent="-285750">
              <a:buFont typeface="Wingdings" panose="05000000000000000000" pitchFamily="2" charset="2"/>
              <a:buChar char="§"/>
            </a:pPr>
            <a:r>
              <a:rPr lang="en-US" b="0" dirty="0"/>
              <a:t>A value. This is usually a randomly generated unique number</a:t>
            </a:r>
          </a:p>
          <a:p>
            <a:r>
              <a:rPr lang="en-US" dirty="0"/>
              <a:t>It stores information using a key-value pair.</a:t>
            </a:r>
            <a:endParaRPr lang="en-US" b="0" dirty="0">
              <a:effectLst/>
            </a:endParaRPr>
          </a:p>
        </p:txBody>
      </p:sp>
    </p:spTree>
    <p:extLst>
      <p:ext uri="{BB962C8B-B14F-4D97-AF65-F5344CB8AC3E}">
        <p14:creationId xmlns:p14="http://schemas.microsoft.com/office/powerpoint/2010/main" val="393709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a:t>Why Handle Cookies in Selenium?</a:t>
            </a:r>
          </a:p>
        </p:txBody>
      </p:sp>
      <p:sp>
        <p:nvSpPr>
          <p:cNvPr id="3" name="Text Placeholder 2"/>
          <p:cNvSpPr>
            <a:spLocks noGrp="1"/>
          </p:cNvSpPr>
          <p:nvPr>
            <p:ph type="body" sz="quarter" idx="11"/>
          </p:nvPr>
        </p:nvSpPr>
        <p:spPr/>
        <p:txBody>
          <a:bodyPr/>
          <a:lstStyle/>
          <a:p>
            <a:r>
              <a:rPr lang="en-US" b="0" dirty="0"/>
              <a:t>When</a:t>
            </a:r>
            <a:r>
              <a:rPr lang="en-US" b="0" dirty="0">
                <a:hlinkClick r:id="rId2"/>
              </a:rPr>
              <a:t> </a:t>
            </a:r>
            <a:r>
              <a:rPr lang="en-US" b="0" dirty="0" smtClean="0"/>
              <a:t>a </a:t>
            </a:r>
            <a:r>
              <a:rPr lang="en-US" b="0" dirty="0"/>
              <a:t>web application using selenium web driver, you may need to create, update or delete a cookie. </a:t>
            </a:r>
          </a:p>
          <a:p>
            <a:r>
              <a:rPr lang="en-US" b="0" dirty="0"/>
              <a:t>For example, when automating Online Shopping Application, you many need to automate test scenarios like place order, View Cart, Payment Information, order confirmation, etc. </a:t>
            </a:r>
          </a:p>
          <a:p>
            <a:r>
              <a:rPr lang="en-US" b="0" dirty="0"/>
              <a:t>If cookies are not stored, you will need to perform login action every time before you execute above listed test scenarios. This will increase your coding effort and execution time. </a:t>
            </a:r>
          </a:p>
          <a:p>
            <a:r>
              <a:rPr lang="en-US" b="0" dirty="0"/>
              <a:t>The solution is to store cookies in a File. Later, retrieve the values of cookie from this file and add to it your current browser session. As a result, you can skip the login steps in every</a:t>
            </a:r>
            <a:r>
              <a:rPr lang="en-US" b="0" dirty="0">
                <a:hlinkClick r:id="rId3"/>
              </a:rPr>
              <a:t> </a:t>
            </a:r>
            <a:r>
              <a:rPr lang="en-US" b="0" dirty="0" smtClean="0"/>
              <a:t>because </a:t>
            </a:r>
            <a:r>
              <a:rPr lang="en-US" b="0" dirty="0"/>
              <a:t>your driver session has this information in it. </a:t>
            </a:r>
          </a:p>
          <a:p>
            <a:endParaRPr lang="en-US" sz="1100" dirty="0"/>
          </a:p>
        </p:txBody>
      </p:sp>
    </p:spTree>
    <p:extLst>
      <p:ext uri="{BB962C8B-B14F-4D97-AF65-F5344CB8AC3E}">
        <p14:creationId xmlns:p14="http://schemas.microsoft.com/office/powerpoint/2010/main" val="358092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a:t>Selenium Query Commands for cookies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err="1" smtClean="0"/>
              <a:t>addCookie</a:t>
            </a:r>
            <a:r>
              <a:rPr lang="en-US" b="0" dirty="0" smtClean="0"/>
              <a:t>(Cookie cookie)</a:t>
            </a:r>
          </a:p>
          <a:p>
            <a:pPr marL="285750" indent="-285750">
              <a:buFont typeface="Wingdings" panose="05000000000000000000" pitchFamily="2" charset="2"/>
              <a:buChar char="§"/>
            </a:pPr>
            <a:r>
              <a:rPr lang="en-US" b="0" dirty="0" err="1" smtClean="0"/>
              <a:t>Syntax:driver.manage</a:t>
            </a:r>
            <a:r>
              <a:rPr lang="en-US" b="0" dirty="0"/>
              <a:t>().</a:t>
            </a:r>
            <a:r>
              <a:rPr lang="en-US" b="0" dirty="0" err="1"/>
              <a:t>addCookie</a:t>
            </a:r>
            <a:r>
              <a:rPr lang="en-US" b="0" dirty="0"/>
              <a:t>(arg0);</a:t>
            </a:r>
            <a:br>
              <a:rPr lang="en-US" b="0" dirty="0"/>
            </a:br>
            <a:r>
              <a:rPr lang="en-US" b="0" dirty="0" smtClean="0"/>
              <a:t>Purpose</a:t>
            </a:r>
            <a:r>
              <a:rPr lang="en-US" b="0" dirty="0"/>
              <a:t>: To add a specific cookie into cookies. If the cookie's domain name is left blank, it is assumed that the cookie is meant for the domain of the current </a:t>
            </a:r>
            <a:r>
              <a:rPr lang="en-US" b="0" dirty="0" smtClean="0"/>
              <a:t>document.</a:t>
            </a:r>
          </a:p>
          <a:p>
            <a:r>
              <a:rPr lang="en-US" b="0" dirty="0" err="1" smtClean="0"/>
              <a:t>deleteCookie</a:t>
            </a:r>
            <a:r>
              <a:rPr lang="en-US" b="0" dirty="0" smtClean="0"/>
              <a:t>(Cookie </a:t>
            </a:r>
            <a:r>
              <a:rPr lang="en-US" b="0" dirty="0"/>
              <a:t>cookie)</a:t>
            </a:r>
            <a:br>
              <a:rPr lang="en-US" b="0" dirty="0"/>
            </a:br>
            <a:r>
              <a:rPr lang="en-US" b="0" dirty="0"/>
              <a:t>Syntax: </a:t>
            </a:r>
            <a:r>
              <a:rPr lang="en-US" b="0" dirty="0" err="1"/>
              <a:t>driver.manage</a:t>
            </a:r>
            <a:r>
              <a:rPr lang="en-US" b="0" dirty="0"/>
              <a:t>().</a:t>
            </a:r>
            <a:r>
              <a:rPr lang="en-US" b="0" dirty="0" err="1"/>
              <a:t>deleteCookie</a:t>
            </a:r>
            <a:r>
              <a:rPr lang="en-US" b="0" dirty="0"/>
              <a:t>(arg0);</a:t>
            </a:r>
            <a:br>
              <a:rPr lang="en-US" b="0" dirty="0"/>
            </a:br>
            <a:r>
              <a:rPr lang="en-US" b="0" dirty="0"/>
              <a:t>Purpose: Delete a cookie from the browser's "cookie jar". The domain of the cookie will be ignored</a:t>
            </a:r>
            <a:r>
              <a:rPr lang="en-US" b="0" dirty="0" smtClean="0"/>
              <a:t>.</a:t>
            </a:r>
          </a:p>
          <a:p>
            <a:pPr marL="285750" indent="-285750">
              <a:buFont typeface="Wingdings" panose="05000000000000000000" pitchFamily="2" charset="2"/>
              <a:buChar char="§"/>
            </a:pPr>
            <a:r>
              <a:rPr lang="en-US" b="0" dirty="0" err="1"/>
              <a:t>getCookies</a:t>
            </a:r>
            <a:r>
              <a:rPr lang="en-US" b="0" dirty="0"/>
              <a:t>()</a:t>
            </a:r>
            <a:br>
              <a:rPr lang="en-US" b="0" dirty="0"/>
            </a:br>
            <a:r>
              <a:rPr lang="en-US" b="0" dirty="0"/>
              <a:t>Syntax: </a:t>
            </a:r>
            <a:r>
              <a:rPr lang="en-US" b="0" dirty="0" err="1"/>
              <a:t>driver.manage</a:t>
            </a:r>
            <a:r>
              <a:rPr lang="en-US" b="0" dirty="0"/>
              <a:t>().</a:t>
            </a:r>
            <a:r>
              <a:rPr lang="en-US" b="0" dirty="0" err="1"/>
              <a:t>getCookies</a:t>
            </a:r>
            <a:r>
              <a:rPr lang="en-US" b="0" dirty="0"/>
              <a:t>();</a:t>
            </a:r>
            <a:br>
              <a:rPr lang="en-US" b="0" dirty="0"/>
            </a:br>
            <a:r>
              <a:rPr lang="en-US" b="0" dirty="0"/>
              <a:t>Purpose: Get all the cookies for the current domain. This is the equivalent of calling "</a:t>
            </a:r>
            <a:r>
              <a:rPr lang="en-US" b="0" dirty="0" err="1"/>
              <a:t>document.cookie</a:t>
            </a:r>
            <a:r>
              <a:rPr lang="en-US" b="0" dirty="0"/>
              <a:t>" and parsing the result</a:t>
            </a:r>
            <a:r>
              <a:rPr lang="en-US" b="0" dirty="0" smtClean="0"/>
              <a:t>.</a:t>
            </a:r>
          </a:p>
          <a:p>
            <a:pPr marL="285750" indent="-285750">
              <a:buFont typeface="Wingdings" panose="05000000000000000000" pitchFamily="2" charset="2"/>
              <a:buChar char="§"/>
            </a:pPr>
            <a:r>
              <a:rPr lang="en-US" b="0" dirty="0" err="1" smtClean="0"/>
              <a:t>deleteAllCookies</a:t>
            </a:r>
            <a:r>
              <a:rPr lang="en-US" b="0" dirty="0"/>
              <a:t>()</a:t>
            </a:r>
            <a:br>
              <a:rPr lang="en-US" b="0" dirty="0"/>
            </a:br>
            <a:r>
              <a:rPr lang="en-US" b="0" dirty="0"/>
              <a:t>Syntax: </a:t>
            </a:r>
            <a:r>
              <a:rPr lang="en-US" b="0" dirty="0" err="1"/>
              <a:t>driver.manage</a:t>
            </a:r>
            <a:r>
              <a:rPr lang="en-US" b="0" dirty="0"/>
              <a:t>().</a:t>
            </a:r>
            <a:r>
              <a:rPr lang="en-US" b="0" dirty="0" err="1"/>
              <a:t>deleteAllCookies</a:t>
            </a:r>
            <a:r>
              <a:rPr lang="en-US" b="0" dirty="0"/>
              <a:t>();</a:t>
            </a:r>
            <a:br>
              <a:rPr lang="en-US" b="0" dirty="0"/>
            </a:br>
            <a:r>
              <a:rPr lang="en-US" b="0" dirty="0"/>
              <a:t>Purpose: It will delete all the cookies for the current domain.</a:t>
            </a:r>
          </a:p>
          <a:p>
            <a:endParaRPr lang="en-US" b="0" dirty="0"/>
          </a:p>
        </p:txBody>
      </p:sp>
    </p:spTree>
    <p:extLst>
      <p:ext uri="{BB962C8B-B14F-4D97-AF65-F5344CB8AC3E}">
        <p14:creationId xmlns:p14="http://schemas.microsoft.com/office/powerpoint/2010/main" val="396703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smtClean="0"/>
              <a:t>Exception Handling</a:t>
            </a:r>
            <a:endParaRPr lang="en-US" b="0" dirty="0"/>
          </a:p>
        </p:txBody>
      </p:sp>
      <p:sp>
        <p:nvSpPr>
          <p:cNvPr id="3" name="Text Placeholder 2"/>
          <p:cNvSpPr>
            <a:spLocks noGrp="1"/>
          </p:cNvSpPr>
          <p:nvPr>
            <p:ph type="body" sz="quarter" idx="11"/>
          </p:nvPr>
        </p:nvSpPr>
        <p:spPr/>
        <p:txBody>
          <a:bodyPr/>
          <a:lstStyle/>
          <a:p>
            <a:r>
              <a:rPr lang="en-US" dirty="0"/>
              <a:t>What is an Exception</a:t>
            </a:r>
          </a:p>
          <a:p>
            <a:r>
              <a:rPr lang="en-US" b="0" dirty="0"/>
              <a:t>An Exception is an event, which occurs during the execution of a program, that disrupts the normal flow of the program’s instructions or in simple words, any issue which makes your test case stop in between the execution is an Exception</a:t>
            </a:r>
            <a:r>
              <a:rPr lang="en-US" b="0" dirty="0" smtClean="0"/>
              <a:t>.</a:t>
            </a:r>
          </a:p>
          <a:p>
            <a:r>
              <a:rPr lang="en-US" dirty="0"/>
              <a:t>What is Exception Handling</a:t>
            </a:r>
          </a:p>
          <a:p>
            <a:r>
              <a:rPr lang="en-US" b="0" dirty="0"/>
              <a:t>Exception handling refers to the anticipation, detection, and resolution of programming application, and communications errors. It is the block of code that processes the exception object and helps us by giving us a chance to act on it.</a:t>
            </a:r>
          </a:p>
          <a:p>
            <a:endParaRPr lang="en-US" sz="1800" b="0" dirty="0"/>
          </a:p>
          <a:p>
            <a:endParaRPr lang="en-US" dirty="0"/>
          </a:p>
        </p:txBody>
      </p:sp>
    </p:spTree>
    <p:extLst>
      <p:ext uri="{BB962C8B-B14F-4D97-AF65-F5344CB8AC3E}">
        <p14:creationId xmlns:p14="http://schemas.microsoft.com/office/powerpoint/2010/main" val="14406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b="0" dirty="0" smtClean="0"/>
              <a:t>Different </a:t>
            </a:r>
            <a:r>
              <a:rPr lang="en-US" b="0" dirty="0"/>
              <a:t>Exceptions in Selenium</a:t>
            </a:r>
          </a:p>
          <a:p>
            <a:endParaRPr lang="en-US" dirty="0"/>
          </a:p>
        </p:txBody>
      </p:sp>
      <p:sp>
        <p:nvSpPr>
          <p:cNvPr id="3" name="Text Placeholder 2"/>
          <p:cNvSpPr>
            <a:spLocks noGrp="1"/>
          </p:cNvSpPr>
          <p:nvPr>
            <p:ph type="body" sz="quarter" idx="11"/>
          </p:nvPr>
        </p:nvSpPr>
        <p:spPr/>
        <p:txBody>
          <a:bodyPr/>
          <a:lstStyle/>
          <a:p>
            <a:r>
              <a:rPr lang="en-US" b="0" dirty="0" smtClean="0"/>
              <a:t>There </a:t>
            </a:r>
            <a:r>
              <a:rPr lang="en-US" b="0" dirty="0"/>
              <a:t>is a complete list of Exceptions mentioned on the Selenium Doc which you may or may not encounter in course of your  testing.</a:t>
            </a:r>
          </a:p>
          <a:p>
            <a:r>
              <a:rPr lang="en-US" b="0" dirty="0"/>
              <a:t>Most common Exceptions:</a:t>
            </a:r>
          </a:p>
          <a:p>
            <a:pPr lvl="1"/>
            <a:r>
              <a:rPr lang="en-US" b="0" dirty="0" err="1" smtClean="0"/>
              <a:t>NoSuchElementException</a:t>
            </a:r>
            <a:r>
              <a:rPr lang="en-US" b="0" dirty="0" smtClean="0"/>
              <a:t> </a:t>
            </a:r>
            <a:r>
              <a:rPr lang="en-US" b="0" dirty="0"/>
              <a:t>: </a:t>
            </a:r>
            <a:r>
              <a:rPr lang="en-US" b="0" dirty="0" err="1"/>
              <a:t>FindBy</a:t>
            </a:r>
            <a:r>
              <a:rPr lang="en-US" b="0" dirty="0"/>
              <a:t> method can’t find the element.</a:t>
            </a:r>
          </a:p>
          <a:p>
            <a:pPr lvl="1"/>
            <a:r>
              <a:rPr lang="en-US" b="0" dirty="0" err="1" smtClean="0"/>
              <a:t>StaleElementReferenceException</a:t>
            </a:r>
            <a:r>
              <a:rPr lang="en-US" b="0" dirty="0" smtClean="0"/>
              <a:t> </a:t>
            </a:r>
            <a:r>
              <a:rPr lang="en-US" b="0" dirty="0"/>
              <a:t>: This tells that element is no longer appearing on the DOM page.</a:t>
            </a:r>
          </a:p>
          <a:p>
            <a:pPr lvl="1"/>
            <a:r>
              <a:rPr lang="en-US" b="0" dirty="0" err="1" smtClean="0"/>
              <a:t>TimeoutException</a:t>
            </a:r>
            <a:r>
              <a:rPr lang="en-US" b="0" dirty="0"/>
              <a:t>: This tells that the execution is failed because the command did not complete in enough time.</a:t>
            </a:r>
          </a:p>
          <a:p>
            <a:pPr lvl="1"/>
            <a:r>
              <a:rPr lang="en-US" b="0" dirty="0"/>
              <a:t> </a:t>
            </a:r>
            <a:r>
              <a:rPr lang="en-US" b="0" dirty="0" err="1"/>
              <a:t>ElementNotVisibleException</a:t>
            </a:r>
            <a:r>
              <a:rPr lang="en-US" b="0" dirty="0"/>
              <a:t>: Thrown to indicate that although an element is present on the DOM, it is not visible, and so is not able to be interacted with</a:t>
            </a:r>
          </a:p>
          <a:p>
            <a:pPr lvl="1"/>
            <a:r>
              <a:rPr lang="en-US" b="0" dirty="0" err="1" smtClean="0"/>
              <a:t>ElementNotSelectableException</a:t>
            </a:r>
            <a:r>
              <a:rPr lang="en-US" b="0" dirty="0"/>
              <a:t>: Thrown to indicate that may be the element is disabled, and so is not able to select.</a:t>
            </a:r>
          </a:p>
          <a:p>
            <a:endParaRPr lang="en-US" sz="1100" dirty="0"/>
          </a:p>
        </p:txBody>
      </p:sp>
    </p:spTree>
    <p:extLst>
      <p:ext uri="{BB962C8B-B14F-4D97-AF65-F5344CB8AC3E}">
        <p14:creationId xmlns:p14="http://schemas.microsoft.com/office/powerpoint/2010/main" val="37367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How </a:t>
            </a:r>
            <a:r>
              <a:rPr lang="en-US" dirty="0"/>
              <a:t>to Handle Exception</a:t>
            </a:r>
          </a:p>
          <a:p>
            <a:endParaRPr lang="en-US" dirty="0"/>
          </a:p>
        </p:txBody>
      </p:sp>
      <p:sp>
        <p:nvSpPr>
          <p:cNvPr id="3" name="Text Placeholder 2"/>
          <p:cNvSpPr>
            <a:spLocks noGrp="1"/>
          </p:cNvSpPr>
          <p:nvPr>
            <p:ph type="body" sz="quarter" idx="11"/>
          </p:nvPr>
        </p:nvSpPr>
        <p:spPr/>
        <p:txBody>
          <a:bodyPr/>
          <a:lstStyle/>
          <a:p>
            <a:r>
              <a:rPr lang="en-US" b="0" dirty="0" smtClean="0"/>
              <a:t>Try/Catch</a:t>
            </a:r>
            <a:r>
              <a:rPr lang="en-US" b="0" dirty="0"/>
              <a:t>: </a:t>
            </a:r>
            <a:endParaRPr lang="en-US" b="0" dirty="0" smtClean="0"/>
          </a:p>
          <a:p>
            <a:pPr marL="285750" indent="-285750">
              <a:buFont typeface="Wingdings" panose="05000000000000000000" pitchFamily="2" charset="2"/>
              <a:buChar char="§"/>
            </a:pPr>
            <a:r>
              <a:rPr lang="en-US" b="0" dirty="0" smtClean="0"/>
              <a:t>A </a:t>
            </a:r>
            <a:r>
              <a:rPr lang="en-US" b="0" dirty="0"/>
              <a:t>method catches an exception using a combination of the try and catch keywords. Try is the start of the block and Catch is at the end of try block to handle the exceptions</a:t>
            </a:r>
            <a:r>
              <a:rPr lang="en-US" b="0" dirty="0" smtClean="0"/>
              <a:t>.</a:t>
            </a:r>
          </a:p>
          <a:p>
            <a:pPr marL="285750" indent="-285750">
              <a:buFont typeface="Wingdings" panose="05000000000000000000" pitchFamily="2" charset="2"/>
              <a:buChar char="§"/>
            </a:pPr>
            <a:r>
              <a:rPr lang="en-US" b="0" dirty="0"/>
              <a:t> A try/catch block is placed around the code that might generate an exception. </a:t>
            </a:r>
            <a:endParaRPr lang="en-US" b="0" dirty="0" smtClean="0"/>
          </a:p>
          <a:p>
            <a:pPr marL="285750" indent="-285750">
              <a:buFont typeface="Wingdings" panose="05000000000000000000" pitchFamily="2" charset="2"/>
              <a:buChar char="§"/>
            </a:pPr>
            <a:r>
              <a:rPr lang="en-US" b="0" dirty="0" smtClean="0"/>
              <a:t>Code </a:t>
            </a:r>
            <a:r>
              <a:rPr lang="en-US" b="0" dirty="0"/>
              <a:t>within a try/catch block is referred to as protected code, and the syntax for using try/catch looks like the following</a:t>
            </a:r>
            <a:r>
              <a:rPr lang="en-US" b="0" dirty="0" smtClean="0"/>
              <a:t>:</a:t>
            </a:r>
          </a:p>
          <a:p>
            <a:pPr marL="0" indent="0">
              <a:buNone/>
            </a:pPr>
            <a:r>
              <a:rPr lang="en-US" dirty="0"/>
              <a:t>try</a:t>
            </a:r>
          </a:p>
          <a:p>
            <a:pPr marL="0" indent="0">
              <a:buNone/>
            </a:pPr>
            <a:r>
              <a:rPr lang="en-US" dirty="0"/>
              <a:t> </a:t>
            </a:r>
            <a:r>
              <a:rPr lang="en-US" dirty="0" smtClean="0"/>
              <a:t>{</a:t>
            </a:r>
            <a:endParaRPr lang="en-US" dirty="0"/>
          </a:p>
          <a:p>
            <a:pPr marL="0" indent="0">
              <a:buNone/>
            </a:pPr>
            <a:r>
              <a:rPr lang="en-US" dirty="0"/>
              <a:t> </a:t>
            </a:r>
            <a:r>
              <a:rPr lang="en-US" dirty="0" smtClean="0"/>
              <a:t>// </a:t>
            </a:r>
            <a:r>
              <a:rPr lang="en-US" dirty="0"/>
              <a:t>Some code</a:t>
            </a:r>
          </a:p>
          <a:p>
            <a:pPr marL="0" indent="0">
              <a:buNone/>
            </a:pPr>
            <a:r>
              <a:rPr lang="en-US" dirty="0"/>
              <a:t> </a:t>
            </a:r>
            <a:r>
              <a:rPr lang="en-US" dirty="0" smtClean="0"/>
              <a:t>}</a:t>
            </a:r>
            <a:r>
              <a:rPr lang="en-US" dirty="0"/>
              <a:t>catch(Exception e){</a:t>
            </a:r>
          </a:p>
          <a:p>
            <a:pPr marL="0" indent="0">
              <a:buNone/>
            </a:pPr>
            <a:r>
              <a:rPr lang="en-US" dirty="0"/>
              <a:t> </a:t>
            </a:r>
            <a:r>
              <a:rPr lang="en-US" dirty="0" smtClean="0"/>
              <a:t>// </a:t>
            </a:r>
            <a:r>
              <a:rPr lang="en-US" dirty="0"/>
              <a:t>Code for Handling the exception</a:t>
            </a:r>
          </a:p>
          <a:p>
            <a:pPr marL="0" indent="0">
              <a:buNone/>
            </a:pPr>
            <a:r>
              <a:rPr lang="en-US" dirty="0"/>
              <a:t> </a:t>
            </a:r>
            <a:r>
              <a:rPr lang="en-US" dirty="0" smtClean="0"/>
              <a:t>}</a:t>
            </a:r>
            <a:endParaRPr lang="en-US" dirty="0"/>
          </a:p>
          <a:p>
            <a:pPr marL="285750" indent="-285750">
              <a:buFont typeface="Wingdings" panose="05000000000000000000" pitchFamily="2" charset="2"/>
              <a:buChar char="§"/>
            </a:pPr>
            <a:endParaRPr lang="en-US" b="0" dirty="0"/>
          </a:p>
          <a:p>
            <a:endParaRPr lang="en-US" sz="1100" dirty="0"/>
          </a:p>
        </p:txBody>
      </p:sp>
    </p:spTree>
    <p:extLst>
      <p:ext uri="{BB962C8B-B14F-4D97-AF65-F5344CB8AC3E}">
        <p14:creationId xmlns:p14="http://schemas.microsoft.com/office/powerpoint/2010/main" val="3286759458"/>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8992</TotalTime>
  <Words>3139</Words>
  <Application>Microsoft Office PowerPoint</Application>
  <PresentationFormat>On-screen Show (4:3)</PresentationFormat>
  <Paragraphs>272</Paragraphs>
  <Slides>37</Slides>
  <Notes>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37</vt:i4>
      </vt:variant>
    </vt:vector>
  </HeadingPairs>
  <TitlesOfParts>
    <vt:vector size="52" baseType="lpstr">
      <vt:lpstr>Arial</vt:lpstr>
      <vt:lpstr>Arial Black</vt:lpstr>
      <vt:lpstr>Calibri</vt:lpstr>
      <vt:lpstr>Calibri Light</vt:lpstr>
      <vt:lpstr>Impact</vt:lpstr>
      <vt:lpstr>Lucida Sans Unicode</vt:lpstr>
      <vt:lpstr>Papyrus</vt:lpstr>
      <vt:lpstr>Stag Sans Light</vt:lpstr>
      <vt:lpstr>Times New Roman</vt:lpstr>
      <vt:lpstr>Verdana</vt:lpstr>
      <vt:lpstr>Wingdings</vt:lpstr>
      <vt:lpstr>Global</vt:lpstr>
      <vt:lpstr>1_Custom Design</vt:lpstr>
      <vt:lpstr>Atos v4.0</vt:lpstr>
      <vt:lpstr>Custom Design</vt:lpstr>
      <vt:lpstr>Advance Selenium  </vt:lpstr>
      <vt:lpstr>Version Control and Revision History</vt:lpstr>
      <vt:lpstr>Iconic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AutoIT</vt:lpstr>
      <vt:lpstr>Exercise:</vt:lpstr>
      <vt:lpstr>WebDriver backed Selenium :</vt:lpstr>
      <vt:lpstr>Exercise: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Mendonsa, Nisha</cp:lastModifiedBy>
  <cp:revision>1366</cp:revision>
  <dcterms:created xsi:type="dcterms:W3CDTF">2002-09-04T12:32:15Z</dcterms:created>
  <dcterms:modified xsi:type="dcterms:W3CDTF">2019-03-07T12:42:55Z</dcterms:modified>
</cp:coreProperties>
</file>