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4" r:id="rId2"/>
  </p:sldMasterIdLst>
  <p:notesMasterIdLst>
    <p:notesMasterId r:id="rId21"/>
  </p:notesMasterIdLst>
  <p:sldIdLst>
    <p:sldId id="275" r:id="rId3"/>
    <p:sldId id="278" r:id="rId4"/>
    <p:sldId id="27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4" y="174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27D37-668C-489E-9A12-E1E82682533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DEAC-F905-4FF0-8ED5-D32EC8D7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8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846300" y="6212905"/>
            <a:ext cx="2499402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67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2" y="2950237"/>
            <a:ext cx="11160125" cy="9575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7500"/>
              </a:lnSpc>
              <a:defRPr sz="64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3609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90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08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16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12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8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8"/>
            <a:ext cx="12248651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6"/>
            <a:ext cx="12248651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40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573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08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5665" y="1454401"/>
            <a:ext cx="11570208" cy="453788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687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26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6"/>
            <a:ext cx="12272555" cy="26993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46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6"/>
            <a:ext cx="12272555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7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3"/>
            <a:ext cx="12272555" cy="27356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63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5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099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27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</a:rPr>
              <a:t>Thank You</a:t>
            </a:r>
            <a:endParaRPr lang="en-GB" sz="8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5392" y="5611000"/>
            <a:ext cx="7031568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933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1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024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846300" y="6212905"/>
            <a:ext cx="2499402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67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2" y="2950237"/>
            <a:ext cx="11160125" cy="9575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7500"/>
              </a:lnSpc>
              <a:defRPr sz="64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063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5665" y="1454401"/>
            <a:ext cx="11570208" cy="453788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9766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3351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9055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665" y="1454401"/>
            <a:ext cx="11570208" cy="4537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41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38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4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27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186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9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95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97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4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63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665" y="1454401"/>
            <a:ext cx="11570208" cy="4537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33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96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234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8"/>
            <a:ext cx="12248651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110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6"/>
            <a:ext cx="12248651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49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89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27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58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6"/>
            <a:ext cx="12272555" cy="26993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5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6"/>
            <a:ext cx="12272555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17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3"/>
            <a:ext cx="12272555" cy="27356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63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33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5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099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18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 smtClean="0">
                <a:solidFill>
                  <a:prstClr val="white"/>
                </a:solidFill>
              </a:rPr>
              <a:t>Thank You</a:t>
            </a:r>
            <a:endParaRPr lang="en-GB" sz="8000" dirty="0">
              <a:solidFill>
                <a:prstClr val="white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5392" y="5611000"/>
            <a:ext cx="7031568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33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933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933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933" dirty="0" smtClean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933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9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77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79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59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98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ustomFooter#1"/>
          <p:cNvSpPr txBox="1"/>
          <p:nvPr userDrawn="1"/>
        </p:nvSpPr>
        <p:spPr>
          <a:xfrm>
            <a:off x="373661" y="6418879"/>
            <a:ext cx="2758769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6971936E-DEB9-479F-A215-67E5B2252768}" type="slidenum">
              <a:rPr lang="en-US" sz="1067" baseline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r>
              <a:rPr lang="en-US" sz="1067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sz="1067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 </a:t>
            </a:r>
            <a:endParaRPr lang="nl-NL" sz="1067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1"/>
            <a:ext cx="11566984" cy="45378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85665" y="164637"/>
            <a:ext cx="11566985" cy="7560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nl-NL" dirty="0"/>
              <a:t>Click to edit the </a:t>
            </a:r>
            <a:r>
              <a:rPr lang="nl-NL" dirty="0" smtClean="0"/>
              <a:t>header</a:t>
            </a:r>
            <a:br>
              <a:rPr lang="nl-NL" dirty="0" smtClean="0"/>
            </a:br>
            <a:endParaRPr lang="nl-NL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9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3" r:id="rId2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91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Lucida Sans Unicode" pitchFamily="34" charset="0"/>
        <a:buChar char="▶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02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97253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867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63003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828754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»"/>
        <a:defRPr sz="1867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pos="182">
          <p15:clr>
            <a:srgbClr val="F26B43"/>
          </p15:clr>
        </p15:guide>
        <p15:guide id="3" pos="5654">
          <p15:clr>
            <a:srgbClr val="F26B43"/>
          </p15:clr>
        </p15:guide>
        <p15:guide id="4" orient="horz" pos="28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ustomFooter#1"/>
          <p:cNvSpPr txBox="1"/>
          <p:nvPr userDrawn="1"/>
        </p:nvSpPr>
        <p:spPr>
          <a:xfrm>
            <a:off x="373661" y="6418879"/>
            <a:ext cx="2758769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6971936E-DEB9-479F-A215-67E5B2252768}" type="slidenum">
              <a:rPr lang="en-US" sz="1067" smtClean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pPr/>
              <a:t>‹#›</a:t>
            </a:fld>
            <a:r>
              <a:rPr lang="en-US" sz="1067" dirty="0" smtClean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| </a:t>
            </a:r>
            <a:r>
              <a:rPr lang="en-US" sz="1067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© Atos | Syntel - For internal use </a:t>
            </a:r>
            <a:endParaRPr lang="nl-NL" sz="1067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1"/>
            <a:ext cx="11566984" cy="45378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85665" y="164637"/>
            <a:ext cx="11566985" cy="7560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nl-NL" dirty="0"/>
              <a:t>Click to edit the </a:t>
            </a:r>
            <a:r>
              <a:rPr lang="nl-NL" dirty="0" smtClean="0"/>
              <a:t>header</a:t>
            </a:r>
            <a:br>
              <a:rPr lang="nl-NL" dirty="0" smtClean="0"/>
            </a:br>
            <a:endParaRPr lang="nl-NL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8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91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Lucida Sans Unicode" pitchFamily="34" charset="0"/>
        <a:buChar char="▶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02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97253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867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63003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828754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»"/>
        <a:defRPr sz="1867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pos="182">
          <p15:clr>
            <a:srgbClr val="F26B43"/>
          </p15:clr>
        </p15:guide>
        <p15:guide id="3" pos="5654">
          <p15:clr>
            <a:srgbClr val="F26B43"/>
          </p15:clr>
        </p15:guide>
        <p15:guide id="4" orient="horz" pos="28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0532" y="3004525"/>
            <a:ext cx="11160125" cy="848950"/>
          </a:xfrm>
        </p:spPr>
        <p:txBody>
          <a:bodyPr/>
          <a:lstStyle/>
          <a:p>
            <a:r>
              <a:rPr lang="en-US" sz="4800" dirty="0" smtClean="0"/>
              <a:t>Basic Selenium - Web </a:t>
            </a:r>
            <a:r>
              <a:rPr lang="en-US" sz="4800" dirty="0"/>
              <a:t>Driver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9639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Exercise 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SzPct val="125000"/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1) Perform context click,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doubleClick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dragAndDrop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clickAndHold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moveToElement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using Actions Class of Selenium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Webdriver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8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Working with </a:t>
            </a:r>
            <a:r>
              <a:rPr lang="en-US" sz="2400" dirty="0" err="1"/>
              <a:t>Xpath</a:t>
            </a:r>
            <a:r>
              <a:rPr lang="en-US" sz="2400" dirty="0"/>
              <a:t> &amp; CSS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err="1">
                <a:latin typeface="+mn-lt"/>
                <a:cs typeface="Times New Roman" pitchFamily="18" charset="0"/>
              </a:rPr>
              <a:t>XPath</a:t>
            </a:r>
            <a:r>
              <a:rPr lang="en-US" sz="1800" dirty="0">
                <a:latin typeface="+mn-lt"/>
                <a:cs typeface="Times New Roman" pitchFamily="18" charset="0"/>
              </a:rPr>
              <a:t> : </a:t>
            </a:r>
            <a:r>
              <a:rPr lang="en-US" sz="1800" b="0" dirty="0" err="1">
                <a:latin typeface="+mn-lt"/>
                <a:cs typeface="Times New Roman" pitchFamily="18" charset="0"/>
              </a:rPr>
              <a:t>Xpath</a:t>
            </a:r>
            <a:r>
              <a:rPr lang="en-US" sz="1800" b="0" dirty="0">
                <a:latin typeface="+mn-lt"/>
                <a:cs typeface="Times New Roman" pitchFamily="18" charset="0"/>
              </a:rPr>
              <a:t> is a query language for selecting nodes and navigating through elements and attributes of an XML document.</a:t>
            </a:r>
          </a:p>
          <a:p>
            <a:pPr marL="0" indent="0" eaLnBrk="1" hangingPunct="1">
              <a:buNone/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Selenium uses </a:t>
            </a:r>
            <a:r>
              <a:rPr lang="en-US" sz="1800" b="0" dirty="0" err="1">
                <a:latin typeface="+mn-lt"/>
                <a:cs typeface="Times New Roman" pitchFamily="18" charset="0"/>
              </a:rPr>
              <a:t>xpath</a:t>
            </a:r>
            <a:r>
              <a:rPr lang="en-US" sz="1800" b="0" dirty="0">
                <a:latin typeface="+mn-lt"/>
                <a:cs typeface="Times New Roman" pitchFamily="18" charset="0"/>
              </a:rPr>
              <a:t> to select objects.</a:t>
            </a:r>
          </a:p>
          <a:p>
            <a:pPr marL="0" indent="0">
              <a:buNone/>
              <a:defRPr/>
            </a:pPr>
            <a:endParaRPr lang="en-US" sz="1800" b="0" dirty="0">
              <a:latin typeface="+mn-lt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n-lt"/>
                <a:cs typeface="Times New Roman" pitchFamily="18" charset="0"/>
              </a:rPr>
              <a:t>Syntax: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+mn-lt"/>
                <a:cs typeface="Times New Roman" pitchFamily="18" charset="0"/>
              </a:rPr>
              <a:t>	</a:t>
            </a:r>
            <a:r>
              <a:rPr lang="en-US" dirty="0" smtClean="0">
                <a:latin typeface="+mn-lt"/>
              </a:rPr>
              <a:t> 	</a:t>
            </a:r>
            <a:r>
              <a:rPr lang="en-US" sz="1600" b="0" dirty="0" err="1">
                <a:latin typeface="+mn-lt"/>
                <a:cs typeface="Times New Roman" pitchFamily="18" charset="0"/>
              </a:rPr>
              <a:t>driver.findElement</a:t>
            </a:r>
            <a:r>
              <a:rPr lang="en-US" sz="1600" b="0" dirty="0">
                <a:latin typeface="+mn-lt"/>
                <a:cs typeface="Times New Roman" pitchFamily="18" charset="0"/>
              </a:rPr>
              <a:t>(</a:t>
            </a:r>
            <a:r>
              <a:rPr lang="en-US" sz="1600" b="0" dirty="0" err="1">
                <a:latin typeface="+mn-lt"/>
                <a:cs typeface="Times New Roman" pitchFamily="18" charset="0"/>
              </a:rPr>
              <a:t>By.xpath</a:t>
            </a:r>
            <a:r>
              <a:rPr lang="en-US" sz="1600" b="0" dirty="0">
                <a:latin typeface="+mn-lt"/>
                <a:cs typeface="Times New Roman" pitchFamily="18" charset="0"/>
              </a:rPr>
              <a:t>("//</a:t>
            </a:r>
            <a:r>
              <a:rPr lang="en-US" sz="1600" b="0" dirty="0" err="1">
                <a:latin typeface="+mn-lt"/>
                <a:cs typeface="Times New Roman" pitchFamily="18" charset="0"/>
              </a:rPr>
              <a:t>img</a:t>
            </a:r>
            <a:r>
              <a:rPr lang="en-US" sz="1600" b="0" dirty="0">
                <a:latin typeface="+mn-lt"/>
                <a:cs typeface="Times New Roman" pitchFamily="18" charset="0"/>
              </a:rPr>
              <a:t>[@alt='Editor for Needed By']")).click();</a:t>
            </a:r>
          </a:p>
          <a:p>
            <a:pPr eaLnBrk="1" hangingPunct="1">
              <a:defRPr/>
            </a:pPr>
            <a:endParaRPr lang="en-US" i="1" dirty="0" smtClean="0">
              <a:latin typeface="+mn-lt"/>
            </a:endParaRPr>
          </a:p>
          <a:p>
            <a:pPr>
              <a:defRPr/>
            </a:pPr>
            <a:r>
              <a:rPr lang="en-US" i="1" dirty="0" smtClean="0">
                <a:latin typeface="+mn-lt"/>
              </a:rPr>
              <a:t>Css : </a:t>
            </a:r>
            <a:endParaRPr lang="en-US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The CSS locator strategy uses CSS selectors to find the elements in the page</a:t>
            </a:r>
          </a:p>
          <a:p>
            <a:pPr marL="0" indent="0">
              <a:buNone/>
              <a:defRPr/>
            </a:pPr>
            <a:endParaRPr lang="en-US" i="1" dirty="0" smtClean="0">
              <a:latin typeface="+mn-lt"/>
            </a:endParaRP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n-lt"/>
                <a:cs typeface="Times New Roman" pitchFamily="18" charset="0"/>
              </a:rPr>
              <a:t>Syntax: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>
                <a:latin typeface="+mn-lt"/>
                <a:cs typeface="Times New Roman" pitchFamily="18" charset="0"/>
              </a:rPr>
              <a:t>		</a:t>
            </a:r>
            <a:r>
              <a:rPr lang="en-US" sz="1600" b="0" dirty="0" err="1">
                <a:latin typeface="+mn-lt"/>
                <a:cs typeface="Times New Roman" pitchFamily="18" charset="0"/>
              </a:rPr>
              <a:t>driver.findElement</a:t>
            </a:r>
            <a:r>
              <a:rPr lang="en-US" sz="1600" b="0" dirty="0">
                <a:latin typeface="+mn-lt"/>
                <a:cs typeface="Times New Roman" pitchFamily="18" charset="0"/>
              </a:rPr>
              <a:t>(</a:t>
            </a:r>
            <a:r>
              <a:rPr lang="en-US" sz="1600" b="0" dirty="0" err="1">
                <a:latin typeface="+mn-lt"/>
                <a:cs typeface="Times New Roman" pitchFamily="18" charset="0"/>
              </a:rPr>
              <a:t>By.</a:t>
            </a:r>
            <a:r>
              <a:rPr lang="en-US" sz="1600" b="0" i="1" dirty="0" err="1">
                <a:latin typeface="+mn-lt"/>
                <a:cs typeface="Times New Roman" pitchFamily="18" charset="0"/>
              </a:rPr>
              <a:t>cssSelector</a:t>
            </a:r>
            <a:r>
              <a:rPr lang="en-US" sz="1600" b="0" i="1" dirty="0">
                <a:latin typeface="+mn-lt"/>
                <a:cs typeface="Times New Roman" pitchFamily="18" charset="0"/>
              </a:rPr>
              <a:t>("div.btntextdiv.f1")).click(); </a:t>
            </a:r>
          </a:p>
          <a:p>
            <a:pPr marL="0" indent="0">
              <a:buNone/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21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Handling Unexpected Alerts / Pop-ups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>
                <a:latin typeface="+mn-lt"/>
              </a:rPr>
              <a:t>Popup  &amp; Alert Dialog Boxes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0" dirty="0">
                <a:latin typeface="+mn-lt"/>
                <a:cs typeface="Times New Roman" pitchFamily="18" charset="0"/>
              </a:rPr>
              <a:t>	</a:t>
            </a:r>
            <a:r>
              <a:rPr lang="en-US" sz="1800" b="0" dirty="0">
                <a:latin typeface="+mn-lt"/>
                <a:cs typeface="Times New Roman" pitchFamily="18" charset="0"/>
              </a:rPr>
              <a:t>	There is built in support for handling popup dialog boxes in selenium.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n-lt"/>
                <a:cs typeface="Times New Roman" pitchFamily="18" charset="0"/>
              </a:rPr>
              <a:t>Syntax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b="0" dirty="0">
                <a:latin typeface="+mn-lt"/>
                <a:cs typeface="Times New Roman" pitchFamily="18" charset="0"/>
              </a:rPr>
              <a:t>		</a:t>
            </a:r>
            <a:r>
              <a:rPr lang="en-US" sz="1800" dirty="0">
                <a:latin typeface="+mn-lt"/>
                <a:cs typeface="Times New Roman" pitchFamily="18" charset="0"/>
              </a:rPr>
              <a:t> </a:t>
            </a:r>
            <a:r>
              <a:rPr lang="en-US" sz="1800" b="0" dirty="0">
                <a:latin typeface="+mn-lt"/>
                <a:cs typeface="Times New Roman" pitchFamily="18" charset="0"/>
              </a:rPr>
              <a:t>Alert </a:t>
            </a:r>
            <a:r>
              <a:rPr lang="en-US" sz="1800" b="0" dirty="0" err="1">
                <a:latin typeface="+mn-lt"/>
                <a:cs typeface="Times New Roman" pitchFamily="18" charset="0"/>
              </a:rPr>
              <a:t>alert</a:t>
            </a:r>
            <a:r>
              <a:rPr lang="en-US" sz="1800" b="0" dirty="0">
                <a:latin typeface="+mn-lt"/>
                <a:cs typeface="Times New Roman" pitchFamily="18" charset="0"/>
              </a:rPr>
              <a:t> = </a:t>
            </a:r>
            <a:r>
              <a:rPr lang="en-US" sz="1800" b="0" dirty="0" err="1">
                <a:latin typeface="+mn-lt"/>
                <a:cs typeface="Times New Roman" pitchFamily="18" charset="0"/>
              </a:rPr>
              <a:t>driver.switchTo</a:t>
            </a:r>
            <a:r>
              <a:rPr lang="en-US" sz="1800" b="0" dirty="0">
                <a:latin typeface="+mn-lt"/>
                <a:cs typeface="Times New Roman" pitchFamily="18" charset="0"/>
              </a:rPr>
              <a:t>().alert();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		    </a:t>
            </a:r>
            <a:r>
              <a:rPr lang="en-US" sz="1800" b="0" dirty="0" err="1">
                <a:latin typeface="+mn-lt"/>
                <a:cs typeface="Times New Roman" pitchFamily="18" charset="0"/>
              </a:rPr>
              <a:t>System.</a:t>
            </a:r>
            <a:r>
              <a:rPr lang="en-US" sz="1800" b="0" i="1" dirty="0" err="1">
                <a:latin typeface="+mn-lt"/>
                <a:cs typeface="Times New Roman" pitchFamily="18" charset="0"/>
              </a:rPr>
              <a:t>out.println</a:t>
            </a:r>
            <a:r>
              <a:rPr lang="en-US" sz="1800" b="0" i="1" dirty="0">
                <a:latin typeface="+mn-lt"/>
                <a:cs typeface="Times New Roman" pitchFamily="18" charset="0"/>
              </a:rPr>
              <a:t>(</a:t>
            </a:r>
            <a:r>
              <a:rPr lang="en-US" sz="1800" b="0" i="1" dirty="0" err="1">
                <a:latin typeface="+mn-lt"/>
                <a:cs typeface="Times New Roman" pitchFamily="18" charset="0"/>
              </a:rPr>
              <a:t>alert.getText</a:t>
            </a:r>
            <a:r>
              <a:rPr lang="en-US" sz="1800" b="0" i="1" dirty="0">
                <a:latin typeface="+mn-lt"/>
                <a:cs typeface="Times New Roman" pitchFamily="18" charset="0"/>
              </a:rPr>
              <a:t>());</a:t>
            </a:r>
          </a:p>
          <a:p>
            <a:pPr marL="0" indent="0">
              <a:buNone/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	  </a:t>
            </a:r>
            <a:r>
              <a:rPr lang="en-US" sz="1800" b="0" i="1" dirty="0" err="1">
                <a:latin typeface="+mn-lt"/>
                <a:cs typeface="Times New Roman" pitchFamily="18" charset="0"/>
              </a:rPr>
              <a:t>assertEquals</a:t>
            </a:r>
            <a:r>
              <a:rPr lang="en-US" sz="1800" b="0" i="1" dirty="0">
                <a:latin typeface="+mn-lt"/>
                <a:cs typeface="Times New Roman" pitchFamily="18" charset="0"/>
              </a:rPr>
              <a:t>(</a:t>
            </a:r>
            <a:r>
              <a:rPr lang="en-US" sz="1800" b="0" i="1" dirty="0" err="1">
                <a:latin typeface="+mn-lt"/>
                <a:cs typeface="Times New Roman" pitchFamily="18" charset="0"/>
              </a:rPr>
              <a:t>alert.getText</a:t>
            </a:r>
            <a:r>
              <a:rPr lang="en-US" sz="1800" b="0" i="1" dirty="0">
                <a:latin typeface="+mn-lt"/>
                <a:cs typeface="Times New Roman" pitchFamily="18" charset="0"/>
              </a:rPr>
              <a:t>(), </a:t>
            </a:r>
            <a:r>
              <a:rPr lang="en-US" sz="1800" b="0" i="1" dirty="0" err="1">
                <a:latin typeface="+mn-lt"/>
                <a:cs typeface="Times New Roman" pitchFamily="18" charset="0"/>
              </a:rPr>
              <a:t>closeAlertAndGetItsText</a:t>
            </a:r>
            <a:r>
              <a:rPr lang="en-US" sz="1800" b="0" i="1" dirty="0">
                <a:latin typeface="+mn-lt"/>
                <a:cs typeface="Times New Roman" pitchFamily="18" charset="0"/>
              </a:rPr>
              <a:t>());</a:t>
            </a:r>
            <a:endParaRPr lang="en-US" sz="1800" b="0" dirty="0">
              <a:latin typeface="+mn-lt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sz="18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+mn-lt"/>
              </a:rPr>
              <a:t>Exercise :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98836" y="1670700"/>
            <a:ext cx="8674100" cy="5032375"/>
          </a:xfrm>
        </p:spPr>
        <p:txBody>
          <a:bodyPr/>
          <a:lstStyle/>
          <a:p>
            <a:r>
              <a:rPr lang="en-US" sz="1800" b="0" dirty="0">
                <a:latin typeface="+mn-lt"/>
                <a:cs typeface="Times New Roman" panose="02020603050405020304" pitchFamily="18" charset="0"/>
              </a:rPr>
              <a:t>1) Try to automate a scenario which displays an Alert box in </a:t>
            </a:r>
            <a:r>
              <a:rPr lang="en-US" sz="1800" dirty="0" smtClean="0">
                <a:latin typeface="+mn-lt"/>
                <a:cs typeface="Times New Roman" panose="02020603050405020304" pitchFamily="18" charset="0"/>
              </a:rPr>
              <a:t>my </a:t>
            </a:r>
            <a:r>
              <a:rPr lang="en-US" sz="1800" dirty="0" err="1" smtClean="0">
                <a:latin typeface="+mn-lt"/>
                <a:cs typeface="Times New Roman" panose="02020603050405020304" pitchFamily="18" charset="0"/>
              </a:rPr>
              <a:t>atos</a:t>
            </a:r>
            <a:r>
              <a:rPr lang="en-US" sz="18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+mn-lt"/>
                <a:cs typeface="Times New Roman" panose="02020603050405020304" pitchFamily="18" charset="0"/>
              </a:rPr>
              <a:t>syntel</a:t>
            </a:r>
            <a:r>
              <a:rPr lang="en-US" sz="1800" b="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+mn-lt"/>
                <a:cs typeface="Times New Roman" panose="02020603050405020304" pitchFamily="18" charset="0"/>
              </a:rPr>
              <a:t>or PS .</a:t>
            </a:r>
          </a:p>
        </p:txBody>
      </p:sp>
    </p:spTree>
    <p:extLst>
      <p:ext uri="{BB962C8B-B14F-4D97-AF65-F5344CB8AC3E}">
        <p14:creationId xmlns:p14="http://schemas.microsoft.com/office/powerpoint/2010/main" val="4107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AutoIT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0" dirty="0" err="1">
                <a:latin typeface="+mn-lt"/>
                <a:cs typeface="Times New Roman" pitchFamily="18" charset="0"/>
              </a:rPr>
              <a:t>AutoIt</a:t>
            </a:r>
            <a:r>
              <a:rPr lang="en-US" sz="1800" b="0" dirty="0">
                <a:latin typeface="+mn-lt"/>
                <a:cs typeface="Times New Roman" pitchFamily="18" charset="0"/>
              </a:rPr>
              <a:t> is a free scripting language designed to automate the windows component. </a:t>
            </a:r>
          </a:p>
          <a:p>
            <a:pPr>
              <a:defRPr/>
            </a:pPr>
            <a:endParaRPr lang="en-US" sz="1800" b="0" dirty="0">
              <a:latin typeface="+mn-lt"/>
              <a:cs typeface="Times New Roman" pitchFamily="18" charset="0"/>
            </a:endParaRPr>
          </a:p>
          <a:p>
            <a:pPr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It's just like an extensive VB Script and it allows you to convert the script in executable (exe).</a:t>
            </a:r>
          </a:p>
          <a:p>
            <a:pPr>
              <a:defRPr/>
            </a:pPr>
            <a:endParaRPr lang="en-US" sz="1800" b="0" dirty="0">
              <a:latin typeface="+mn-lt"/>
              <a:cs typeface="Times New Roman" pitchFamily="18" charset="0"/>
            </a:endParaRPr>
          </a:p>
          <a:p>
            <a:pPr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We have to write the script to handle dialog box using </a:t>
            </a:r>
            <a:r>
              <a:rPr lang="en-US" sz="1800" b="0" dirty="0" err="1">
                <a:latin typeface="+mn-lt"/>
                <a:cs typeface="Times New Roman" pitchFamily="18" charset="0"/>
              </a:rPr>
              <a:t>AutoIt</a:t>
            </a:r>
            <a:r>
              <a:rPr lang="en-US" sz="1800" b="0" dirty="0">
                <a:latin typeface="+mn-lt"/>
                <a:cs typeface="Times New Roman" pitchFamily="18" charset="0"/>
              </a:rPr>
              <a:t>, convert it into executable and then call the executable when required.</a:t>
            </a:r>
          </a:p>
          <a:p>
            <a:pPr>
              <a:defRPr/>
            </a:pPr>
            <a:endParaRPr lang="en-US" sz="1800" b="0" dirty="0">
              <a:latin typeface="+mn-lt"/>
              <a:cs typeface="Times New Roman" pitchFamily="18" charset="0"/>
            </a:endParaRPr>
          </a:p>
          <a:p>
            <a:pPr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Helps in </a:t>
            </a:r>
            <a:r>
              <a:rPr lang="en-US" sz="1800" dirty="0">
                <a:latin typeface="+mn-lt"/>
                <a:cs typeface="Times New Roman" pitchFamily="18" charset="0"/>
              </a:rPr>
              <a:t>Handing Modal Dialogs </a:t>
            </a:r>
            <a:r>
              <a:rPr lang="en-US" sz="1800" b="0" dirty="0">
                <a:latin typeface="+mn-lt"/>
                <a:cs typeface="Times New Roman" pitchFamily="18" charset="0"/>
              </a:rPr>
              <a:t>(if it appears, all the focus of that application will be on that dialog box only.</a:t>
            </a:r>
            <a:r>
              <a:rPr lang="en-US" sz="1800" b="0" dirty="0">
                <a:latin typeface="+mn-lt"/>
              </a:rPr>
              <a:t> It will not allow to access the parent window until its closed.</a:t>
            </a:r>
            <a:r>
              <a:rPr lang="en-US" sz="1800" b="0" dirty="0">
                <a:latin typeface="+mn-lt"/>
                <a:cs typeface="Times New Roman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	Such as : Save As Dialog box</a:t>
            </a:r>
            <a:r>
              <a:rPr lang="en-US" sz="1800" b="0" dirty="0">
                <a:latin typeface="+mn-lt"/>
              </a:rPr>
              <a:t/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/>
            </a:r>
            <a:br>
              <a:rPr lang="en-US" sz="1800" b="0" dirty="0">
                <a:latin typeface="+mn-lt"/>
              </a:rPr>
            </a:br>
            <a:endParaRPr lang="en-US" sz="18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Exercise: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  <a:cs typeface="Times New Roman" panose="02020603050405020304" pitchFamily="18" charset="0"/>
              </a:rPr>
              <a:t>1) Automate a scenario which is having a Windows dialogue box .Try automating a file download scenario from the web.</a:t>
            </a:r>
          </a:p>
        </p:txBody>
      </p:sp>
    </p:spTree>
    <p:extLst>
      <p:ext uri="{BB962C8B-B14F-4D97-AF65-F5344CB8AC3E}">
        <p14:creationId xmlns:p14="http://schemas.microsoft.com/office/powerpoint/2010/main" val="37398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WebDriver backed Selenium :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WebDriver backed Selenium is an integrated version of Selenium RC and Selenium WebDriver API</a:t>
            </a:r>
          </a:p>
          <a:p>
            <a:pPr>
              <a:defRPr/>
            </a:pPr>
            <a:endParaRPr lang="en-US" dirty="0" smtClean="0">
              <a:latin typeface="+mn-lt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+mn-lt"/>
              </a:rPr>
              <a:t>Syntax:</a:t>
            </a:r>
          </a:p>
          <a:p>
            <a:pPr lvl="1" indent="0">
              <a:buNone/>
              <a:defRPr/>
            </a:pPr>
            <a:r>
              <a:rPr lang="en-US" dirty="0">
                <a:latin typeface="+mn-lt"/>
                <a:cs typeface="Times New Roman" pitchFamily="18" charset="0"/>
              </a:rPr>
              <a:t>WebDriver driver = new </a:t>
            </a:r>
            <a:r>
              <a:rPr lang="en-US" dirty="0" err="1">
                <a:latin typeface="+mn-lt"/>
                <a:cs typeface="Times New Roman" pitchFamily="18" charset="0"/>
              </a:rPr>
              <a:t>FirefoxDriver</a:t>
            </a:r>
            <a:r>
              <a:rPr lang="en-US" dirty="0">
                <a:latin typeface="+mn-lt"/>
                <a:cs typeface="Times New Roman" pitchFamily="18" charset="0"/>
              </a:rPr>
              <a:t>();</a:t>
            </a:r>
          </a:p>
          <a:p>
            <a:pPr lvl="1" indent="0">
              <a:buNone/>
              <a:defRPr/>
            </a:pPr>
            <a:r>
              <a:rPr lang="en-US" dirty="0">
                <a:latin typeface="+mn-lt"/>
                <a:cs typeface="Times New Roman" pitchFamily="18" charset="0"/>
              </a:rPr>
              <a:t>String </a:t>
            </a:r>
            <a:r>
              <a:rPr lang="en-US" dirty="0" err="1">
                <a:latin typeface="+mn-lt"/>
                <a:cs typeface="Times New Roman" pitchFamily="18" charset="0"/>
              </a:rPr>
              <a:t>baseUrl</a:t>
            </a:r>
            <a:r>
              <a:rPr lang="en-US" dirty="0">
                <a:latin typeface="+mn-lt"/>
                <a:cs typeface="Times New Roman" pitchFamily="18" charset="0"/>
              </a:rPr>
              <a:t> = "http://www.google.co.in/";</a:t>
            </a:r>
          </a:p>
          <a:p>
            <a:pPr lvl="1" indent="0">
              <a:buNone/>
              <a:defRPr/>
            </a:pPr>
            <a:r>
              <a:rPr lang="en-US" dirty="0">
                <a:latin typeface="+mn-lt"/>
                <a:cs typeface="Times New Roman" pitchFamily="18" charset="0"/>
              </a:rPr>
              <a:t>selenium = new </a:t>
            </a:r>
            <a:r>
              <a:rPr lang="en-US" dirty="0" err="1">
                <a:latin typeface="+mn-lt"/>
                <a:cs typeface="Times New Roman" pitchFamily="18" charset="0"/>
              </a:rPr>
              <a:t>WebDriverBackedSelenium</a:t>
            </a:r>
            <a:r>
              <a:rPr lang="en-US" dirty="0">
                <a:latin typeface="+mn-lt"/>
                <a:cs typeface="Times New Roman" pitchFamily="18" charset="0"/>
              </a:rPr>
              <a:t>(driver, </a:t>
            </a:r>
            <a:r>
              <a:rPr lang="en-US" dirty="0" err="1">
                <a:latin typeface="+mn-lt"/>
                <a:cs typeface="Times New Roman" pitchFamily="18" charset="0"/>
              </a:rPr>
              <a:t>baseUrl</a:t>
            </a:r>
            <a:r>
              <a:rPr lang="en-US" dirty="0">
                <a:latin typeface="+mn-lt"/>
                <a:cs typeface="Times New Roman" pitchFamily="18" charset="0"/>
              </a:rPr>
              <a:t>);</a:t>
            </a:r>
          </a:p>
          <a:p>
            <a:pPr marL="0" indent="0">
              <a:buNone/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8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+mn-lt"/>
              </a:rPr>
              <a:t>Exercise: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smtClean="0">
                <a:latin typeface="+mn-lt"/>
                <a:cs typeface="Times New Roman" panose="02020603050405020304" pitchFamily="18" charset="0"/>
              </a:rPr>
              <a:t>1) Automate any scenario which should use both selenium &amp; driver instance’s.</a:t>
            </a:r>
          </a:p>
        </p:txBody>
      </p:sp>
    </p:spTree>
    <p:extLst>
      <p:ext uri="{BB962C8B-B14F-4D97-AF65-F5344CB8AC3E}">
        <p14:creationId xmlns:p14="http://schemas.microsoft.com/office/powerpoint/2010/main" val="39769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394" y="3612504"/>
            <a:ext cx="65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endParaRPr lang="en-GB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Version Control and Revision History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81332"/>
              </p:ext>
            </p:extLst>
          </p:nvPr>
        </p:nvGraphicFramePr>
        <p:xfrm>
          <a:off x="1872804" y="1439022"/>
          <a:ext cx="8127999" cy="140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63046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90521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9399422"/>
                    </a:ext>
                  </a:extLst>
                </a:gridCol>
              </a:tblGrid>
              <a:tr h="3508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2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29180586"/>
                  </a:ext>
                </a:extLst>
              </a:tr>
              <a:tr h="3508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Prepared by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Sneha Kumar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06-March-2019</a:t>
                      </a:r>
                      <a:endParaRPr lang="en-US" sz="12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48386671"/>
                  </a:ext>
                </a:extLst>
              </a:tr>
              <a:tr h="3508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Reviewed by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Manisha Mane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07-March-2019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171224966"/>
                  </a:ext>
                </a:extLst>
              </a:tr>
              <a:tr h="3508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Approved by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Times New Roman"/>
                        </a:rPr>
                        <a:t>Nisha Mendonsa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07-March-2019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74840112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61575"/>
              </p:ext>
            </p:extLst>
          </p:nvPr>
        </p:nvGraphicFramePr>
        <p:xfrm>
          <a:off x="1427818" y="3156633"/>
          <a:ext cx="8901200" cy="108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467">
                  <a:extLst>
                    <a:ext uri="{9D8B030D-6E8A-4147-A177-3AD203B41FA5}">
                      <a16:colId xmlns:a16="http://schemas.microsoft.com/office/drawing/2014/main" val="296466883"/>
                    </a:ext>
                  </a:extLst>
                </a:gridCol>
                <a:gridCol w="2192356">
                  <a:extLst>
                    <a:ext uri="{9D8B030D-6E8A-4147-A177-3AD203B41FA5}">
                      <a16:colId xmlns:a16="http://schemas.microsoft.com/office/drawing/2014/main" val="4146000389"/>
                    </a:ext>
                  </a:extLst>
                </a:gridCol>
                <a:gridCol w="2291508">
                  <a:extLst>
                    <a:ext uri="{9D8B030D-6E8A-4147-A177-3AD203B41FA5}">
                      <a16:colId xmlns:a16="http://schemas.microsoft.com/office/drawing/2014/main" val="3868182066"/>
                    </a:ext>
                  </a:extLst>
                </a:gridCol>
                <a:gridCol w="3046869">
                  <a:extLst>
                    <a:ext uri="{9D8B030D-6E8A-4147-A177-3AD203B41FA5}">
                      <a16:colId xmlns:a16="http://schemas.microsoft.com/office/drawing/2014/main" val="2650720453"/>
                    </a:ext>
                  </a:extLst>
                </a:gridCol>
              </a:tblGrid>
              <a:tr h="4142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Affected Sections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Highlights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extLst>
                  <a:ext uri="{0D108BD9-81ED-4DB2-BD59-A6C34878D82A}">
                    <a16:rowId xmlns:a16="http://schemas.microsoft.com/office/drawing/2014/main" val="3390178493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1.0.0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07-March-2019</a:t>
                      </a:r>
                      <a:endParaRPr lang="en-US" sz="1200" dirty="0"/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All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Original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Version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extLst>
                  <a:ext uri="{0D108BD9-81ED-4DB2-BD59-A6C34878D82A}">
                    <a16:rowId xmlns:a16="http://schemas.microsoft.com/office/drawing/2014/main" val="2063709871"/>
                  </a:ext>
                </a:extLst>
              </a:tr>
              <a:tr h="335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extLst>
                  <a:ext uri="{0D108BD9-81ED-4DB2-BD59-A6C34878D82A}">
                    <a16:rowId xmlns:a16="http://schemas.microsoft.com/office/drawing/2014/main" val="121646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20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57606" y="2097589"/>
            <a:ext cx="7695836" cy="2374900"/>
          </a:xfrm>
        </p:spPr>
        <p:txBody>
          <a:bodyPr/>
          <a:lstStyle/>
          <a:p>
            <a:r>
              <a:rPr lang="en-US" sz="3200" dirty="0"/>
              <a:t>Selenium-WebDriver API Commands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25238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WebDriver API Commands and Operations</a:t>
            </a:r>
            <a:endParaRPr lang="en-IN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738313" y="1357313"/>
            <a:ext cx="6572250" cy="4716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+mn-lt"/>
              </a:rPr>
              <a:t>Locating UI Elements ( Web Elements )</a:t>
            </a:r>
            <a:endParaRPr lang="en-US" sz="1800" b="0" dirty="0">
              <a:latin typeface="+mn-lt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1800" b="0" dirty="0">
              <a:latin typeface="+mn-lt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+mn-lt"/>
                <a:cs typeface="Times New Roman" pitchFamily="18" charset="0"/>
              </a:rPr>
              <a:t>By</a:t>
            </a:r>
            <a:r>
              <a:rPr lang="en-US" b="0" dirty="0" smtClean="0">
                <a:latin typeface="+mn-lt"/>
                <a:cs typeface="Times New Roman" pitchFamily="18" charset="0"/>
              </a:rPr>
              <a:t> is a Mechanism used to locate elements within a document.</a:t>
            </a:r>
          </a:p>
          <a:p>
            <a:pPr marL="0" indent="0" eaLnBrk="1" hangingPunct="1">
              <a:buNone/>
              <a:defRPr/>
            </a:pPr>
            <a:endParaRPr lang="en-US" b="0" dirty="0" smtClean="0">
              <a:latin typeface="+mn-lt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By ID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By Name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By  Link Text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By CSS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By </a:t>
            </a:r>
            <a:r>
              <a:rPr lang="en-US" sz="1800" b="0" dirty="0" err="1">
                <a:latin typeface="+mn-lt"/>
                <a:cs typeface="Times New Roman" pitchFamily="18" charset="0"/>
              </a:rPr>
              <a:t>Xpath</a:t>
            </a:r>
            <a:endParaRPr lang="en-US" sz="1800" b="0" dirty="0">
              <a:latin typeface="+mn-lt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1800" b="0" dirty="0">
              <a:latin typeface="+mn-lt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sz="1800" b="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Exercise :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b="0" dirty="0">
                <a:latin typeface="+mn-lt"/>
                <a:cs typeface="Times New Roman" pitchFamily="18" charset="0"/>
              </a:rPr>
              <a:t>1) </a:t>
            </a:r>
            <a:r>
              <a:rPr lang="en-US" sz="1800" b="0" dirty="0">
                <a:latin typeface="+mn-lt"/>
                <a:cs typeface="Times New Roman" pitchFamily="18" charset="0"/>
              </a:rPr>
              <a:t>Automate the scenario of Viewing attendance of current month in </a:t>
            </a:r>
            <a:r>
              <a:rPr lang="en-US" sz="1800" dirty="0" smtClean="0">
                <a:latin typeface="+mn-lt"/>
                <a:cs typeface="Times New Roman" pitchFamily="18" charset="0"/>
              </a:rPr>
              <a:t>my </a:t>
            </a:r>
            <a:r>
              <a:rPr lang="en-US" sz="1800" dirty="0" err="1" smtClean="0">
                <a:latin typeface="+mn-lt"/>
                <a:cs typeface="Times New Roman" pitchFamily="18" charset="0"/>
              </a:rPr>
              <a:t>atos</a:t>
            </a:r>
            <a:r>
              <a:rPr lang="en-US" sz="1800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n-lt"/>
                <a:cs typeface="Times New Roman" pitchFamily="18" charset="0"/>
              </a:rPr>
              <a:t>syntel</a:t>
            </a:r>
            <a:r>
              <a:rPr lang="en-US" sz="1800" b="0" dirty="0" smtClean="0">
                <a:latin typeface="+mn-lt"/>
                <a:cs typeface="Times New Roman" pitchFamily="18" charset="0"/>
              </a:rPr>
              <a:t>. </a:t>
            </a:r>
            <a:r>
              <a:rPr lang="en-US" sz="1800" b="0" dirty="0">
                <a:latin typeface="+mn-lt"/>
                <a:cs typeface="Times New Roman" pitchFamily="18" charset="0"/>
              </a:rPr>
              <a:t>Use properties : ID, Name, Class Name, Link Text, CSS, </a:t>
            </a:r>
            <a:r>
              <a:rPr lang="en-US" sz="1800" b="0" dirty="0" err="1">
                <a:latin typeface="+mn-lt"/>
                <a:cs typeface="Times New Roman" pitchFamily="18" charset="0"/>
              </a:rPr>
              <a:t>Xpath</a:t>
            </a:r>
            <a:endParaRPr lang="en-US" sz="1800" b="0" dirty="0">
              <a:latin typeface="+mn-lt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3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WebDriver API Commands and Operations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5665" y="1622737"/>
            <a:ext cx="11102290" cy="5132499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1600" dirty="0">
                <a:latin typeface="+mn-lt"/>
              </a:rPr>
              <a:t>Select : </a:t>
            </a:r>
            <a:r>
              <a:rPr lang="en-US" sz="1600" b="0" dirty="0">
                <a:latin typeface="+mn-lt"/>
              </a:rPr>
              <a:t>Using this we can deal with objects having Select tag </a:t>
            </a:r>
          </a:p>
          <a:p>
            <a:pPr marL="0" indent="0">
              <a:buNone/>
              <a:defRPr/>
            </a:pPr>
            <a:endParaRPr lang="en-US" sz="1600" dirty="0">
              <a:latin typeface="+mn-lt"/>
            </a:endParaRPr>
          </a:p>
          <a:p>
            <a:pPr marL="0" indent="0" eaLnBrk="1" hangingPunct="1">
              <a:buNone/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Syntax : </a:t>
            </a:r>
            <a:endParaRPr lang="en-US" sz="1600" b="0" dirty="0">
              <a:latin typeface="+mn-lt"/>
            </a:endParaRPr>
          </a:p>
          <a:p>
            <a:pPr lvl="1" indent="0">
              <a:buNone/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WebElement select = </a:t>
            </a:r>
            <a:r>
              <a:rPr lang="en-US" sz="1600" dirty="0" err="1">
                <a:latin typeface="+mn-lt"/>
                <a:cs typeface="Times New Roman" pitchFamily="18" charset="0"/>
              </a:rPr>
              <a:t>driver.findElement</a:t>
            </a:r>
            <a:r>
              <a:rPr lang="en-US" sz="1600" dirty="0">
                <a:latin typeface="+mn-lt"/>
                <a:cs typeface="Times New Roman" pitchFamily="18" charset="0"/>
              </a:rPr>
              <a:t>(</a:t>
            </a:r>
            <a:r>
              <a:rPr lang="en-US" sz="1600" dirty="0" err="1">
                <a:latin typeface="+mn-lt"/>
                <a:cs typeface="Times New Roman" pitchFamily="18" charset="0"/>
              </a:rPr>
              <a:t>By.</a:t>
            </a:r>
            <a:r>
              <a:rPr lang="en-US" sz="1600" i="1" dirty="0" err="1">
                <a:latin typeface="+mn-lt"/>
                <a:cs typeface="Times New Roman" pitchFamily="18" charset="0"/>
              </a:rPr>
              <a:t>tagName</a:t>
            </a:r>
            <a:r>
              <a:rPr lang="en-US" sz="1600" i="1" dirty="0">
                <a:latin typeface="+mn-lt"/>
                <a:cs typeface="Times New Roman" pitchFamily="18" charset="0"/>
              </a:rPr>
              <a:t>( "select" ));</a:t>
            </a:r>
          </a:p>
          <a:p>
            <a:pPr lvl="1" indent="0">
              <a:buNone/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List&lt;</a:t>
            </a:r>
            <a:r>
              <a:rPr lang="en-US" sz="1600" dirty="0" err="1">
                <a:latin typeface="+mn-lt"/>
                <a:cs typeface="Times New Roman" pitchFamily="18" charset="0"/>
              </a:rPr>
              <a:t>WebElement</a:t>
            </a:r>
            <a:r>
              <a:rPr lang="en-US" sz="1600" dirty="0">
                <a:latin typeface="+mn-lt"/>
                <a:cs typeface="Times New Roman" pitchFamily="18" charset="0"/>
              </a:rPr>
              <a:t>&gt; </a:t>
            </a:r>
            <a:r>
              <a:rPr lang="en-US" sz="1600" dirty="0" err="1">
                <a:latin typeface="+mn-lt"/>
                <a:cs typeface="Times New Roman" pitchFamily="18" charset="0"/>
              </a:rPr>
              <a:t>allOptions</a:t>
            </a:r>
            <a:r>
              <a:rPr lang="en-US" sz="1600" dirty="0">
                <a:latin typeface="+mn-lt"/>
                <a:cs typeface="Times New Roman" pitchFamily="18" charset="0"/>
              </a:rPr>
              <a:t> = </a:t>
            </a:r>
            <a:r>
              <a:rPr lang="en-US" sz="1600" dirty="0" err="1">
                <a:latin typeface="+mn-lt"/>
                <a:cs typeface="Times New Roman" pitchFamily="18" charset="0"/>
              </a:rPr>
              <a:t>select.findElements</a:t>
            </a:r>
            <a:r>
              <a:rPr lang="en-US" sz="1600" dirty="0">
                <a:latin typeface="+mn-lt"/>
                <a:cs typeface="Times New Roman" pitchFamily="18" charset="0"/>
              </a:rPr>
              <a:t>(</a:t>
            </a:r>
            <a:r>
              <a:rPr lang="en-US" sz="1600" dirty="0" err="1">
                <a:latin typeface="+mn-lt"/>
                <a:cs typeface="Times New Roman" pitchFamily="18" charset="0"/>
              </a:rPr>
              <a:t>By.</a:t>
            </a:r>
            <a:r>
              <a:rPr lang="en-US" sz="1600" i="1" dirty="0" err="1">
                <a:latin typeface="+mn-lt"/>
                <a:cs typeface="Times New Roman" pitchFamily="18" charset="0"/>
              </a:rPr>
              <a:t>xpath</a:t>
            </a:r>
            <a:r>
              <a:rPr lang="en-US" sz="1600" i="1" dirty="0">
                <a:latin typeface="+mn-lt"/>
                <a:cs typeface="Times New Roman" pitchFamily="18" charset="0"/>
              </a:rPr>
              <a:t>("//select[@id='</a:t>
            </a:r>
            <a:r>
              <a:rPr lang="en-US" sz="1600" i="1" dirty="0" err="1">
                <a:latin typeface="+mn-lt"/>
                <a:cs typeface="Times New Roman" pitchFamily="18" charset="0"/>
              </a:rPr>
              <a:t>s_provider</a:t>
            </a:r>
            <a:r>
              <a:rPr lang="en-US" sz="1600" i="1" dirty="0">
                <a:latin typeface="+mn-lt"/>
                <a:cs typeface="Times New Roman" pitchFamily="18" charset="0"/>
              </a:rPr>
              <a:t>'][//li[2]/select]" ));</a:t>
            </a:r>
          </a:p>
          <a:p>
            <a:pPr marL="0" indent="0">
              <a:buNone/>
              <a:defRPr/>
            </a:pPr>
            <a:r>
              <a:rPr lang="en-US" sz="1600" b="0" dirty="0">
                <a:latin typeface="+mn-lt"/>
                <a:cs typeface="Times New Roman" pitchFamily="18" charset="0"/>
              </a:rPr>
              <a:t>   	 for (WebElement option : </a:t>
            </a:r>
            <a:r>
              <a:rPr lang="en-US" sz="1600" b="0" dirty="0" err="1">
                <a:latin typeface="+mn-lt"/>
                <a:cs typeface="Times New Roman" pitchFamily="18" charset="0"/>
              </a:rPr>
              <a:t>allOptions</a:t>
            </a:r>
            <a:r>
              <a:rPr lang="en-US" sz="1600" b="0" dirty="0">
                <a:latin typeface="+mn-lt"/>
                <a:cs typeface="Times New Roman" pitchFamily="18" charset="0"/>
              </a:rPr>
              <a:t>) {</a:t>
            </a:r>
          </a:p>
          <a:p>
            <a:pPr marL="0" indent="0">
              <a:buNone/>
              <a:defRPr/>
            </a:pPr>
            <a:r>
              <a:rPr lang="en-US" sz="1600" b="0" dirty="0">
                <a:latin typeface="+mn-lt"/>
                <a:cs typeface="Times New Roman" pitchFamily="18" charset="0"/>
              </a:rPr>
              <a:t>   </a:t>
            </a:r>
            <a:r>
              <a:rPr lang="en-US" sz="1600" b="0" dirty="0" err="1">
                <a:latin typeface="+mn-lt"/>
                <a:cs typeface="Times New Roman" pitchFamily="18" charset="0"/>
              </a:rPr>
              <a:t>System.</a:t>
            </a:r>
            <a:r>
              <a:rPr lang="en-US" sz="1600" b="0" i="1" dirty="0" err="1">
                <a:latin typeface="+mn-lt"/>
                <a:cs typeface="Times New Roman" pitchFamily="18" charset="0"/>
              </a:rPr>
              <a:t>out.println</a:t>
            </a:r>
            <a:r>
              <a:rPr lang="en-US" sz="1600" b="0" i="1" dirty="0">
                <a:latin typeface="+mn-lt"/>
                <a:cs typeface="Times New Roman" pitchFamily="18" charset="0"/>
              </a:rPr>
              <a:t>(</a:t>
            </a:r>
            <a:r>
              <a:rPr lang="en-US" sz="1600" b="0" i="1" dirty="0" err="1">
                <a:latin typeface="+mn-lt"/>
                <a:cs typeface="Times New Roman" pitchFamily="18" charset="0"/>
              </a:rPr>
              <a:t>String.format</a:t>
            </a:r>
            <a:r>
              <a:rPr lang="en-US" sz="1600" b="0" i="1" dirty="0">
                <a:latin typeface="+mn-lt"/>
                <a:cs typeface="Times New Roman" pitchFamily="18" charset="0"/>
              </a:rPr>
              <a:t>( "Value is: %</a:t>
            </a:r>
            <a:r>
              <a:rPr lang="en-US" sz="1600" b="0" i="1" dirty="0" err="1">
                <a:latin typeface="+mn-lt"/>
                <a:cs typeface="Times New Roman" pitchFamily="18" charset="0"/>
              </a:rPr>
              <a:t>s"option.findElements</a:t>
            </a:r>
            <a:r>
              <a:rPr lang="en-US" sz="1600" b="0" i="1" dirty="0">
                <a:latin typeface="+mn-lt"/>
                <a:cs typeface="Times New Roman" pitchFamily="18" charset="0"/>
              </a:rPr>
              <a:t>(</a:t>
            </a:r>
            <a:r>
              <a:rPr lang="en-US" sz="1600" b="0" i="1" dirty="0" err="1">
                <a:latin typeface="+mn-lt"/>
                <a:cs typeface="Times New Roman" pitchFamily="18" charset="0"/>
              </a:rPr>
              <a:t>By.tagName</a:t>
            </a:r>
            <a:r>
              <a:rPr lang="en-US" sz="1600" b="0" i="1" dirty="0">
                <a:latin typeface="+mn-lt"/>
                <a:cs typeface="Times New Roman" pitchFamily="18" charset="0"/>
              </a:rPr>
              <a:t>("option" ))));</a:t>
            </a:r>
          </a:p>
          <a:p>
            <a:pPr marL="0" indent="0">
              <a:buNone/>
              <a:defRPr/>
            </a:pPr>
            <a:r>
              <a:rPr lang="en-US" sz="1600" b="0" dirty="0">
                <a:latin typeface="+mn-lt"/>
                <a:cs typeface="Times New Roman" pitchFamily="18" charset="0"/>
              </a:rPr>
              <a:t>	}</a:t>
            </a:r>
          </a:p>
          <a:p>
            <a:pPr marL="0" indent="0">
              <a:buNone/>
              <a:defRPr/>
            </a:pPr>
            <a:endParaRPr lang="en-US" sz="1800" b="0" dirty="0">
              <a:latin typeface="+mn-lt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+mn-lt"/>
              </a:rPr>
              <a:t>Moving Between Windows and Frames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>
                <a:latin typeface="+mn-lt"/>
                <a:cs typeface="Times New Roman" pitchFamily="18" charset="0"/>
              </a:rPr>
              <a:t>			Some web applications have many frames or multiple windows.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>
                <a:latin typeface="+mn-lt"/>
                <a:cs typeface="Times New Roman" pitchFamily="18" charset="0"/>
              </a:rPr>
              <a:t>	 WebDriver supports moving between named windows using the “</a:t>
            </a:r>
            <a:r>
              <a:rPr lang="en-US" sz="1600" dirty="0" err="1">
                <a:latin typeface="+mn-lt"/>
                <a:cs typeface="Times New Roman" pitchFamily="18" charset="0"/>
              </a:rPr>
              <a:t>switchTo</a:t>
            </a:r>
            <a:r>
              <a:rPr lang="en-US" sz="1600" dirty="0">
                <a:latin typeface="+mn-lt"/>
                <a:cs typeface="Times New Roman" pitchFamily="18" charset="0"/>
              </a:rPr>
              <a:t>” </a:t>
            </a:r>
            <a:r>
              <a:rPr lang="en-US" sz="1600" b="0" dirty="0">
                <a:latin typeface="+mn-lt"/>
                <a:cs typeface="Times New Roman" pitchFamily="18" charset="0"/>
              </a:rPr>
              <a:t>method.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600" b="0" dirty="0">
              <a:latin typeface="+mn-lt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Syntax: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		</a:t>
            </a:r>
            <a:r>
              <a:rPr lang="en-US" sz="1600" b="0" dirty="0" err="1">
                <a:latin typeface="+mn-lt"/>
                <a:cs typeface="Times New Roman" pitchFamily="18" charset="0"/>
              </a:rPr>
              <a:t>driver.switchTo</a:t>
            </a:r>
            <a:r>
              <a:rPr lang="en-US" sz="1600" b="0" dirty="0">
                <a:latin typeface="+mn-lt"/>
                <a:cs typeface="Times New Roman" pitchFamily="18" charset="0"/>
              </a:rPr>
              <a:t>().window( "</a:t>
            </a:r>
            <a:r>
              <a:rPr lang="en-US" sz="1600" b="0" dirty="0" err="1">
                <a:latin typeface="+mn-lt"/>
                <a:cs typeface="Times New Roman" pitchFamily="18" charset="0"/>
              </a:rPr>
              <a:t>windowName</a:t>
            </a:r>
            <a:r>
              <a:rPr lang="en-US" sz="1600" b="0" dirty="0">
                <a:latin typeface="+mn-lt"/>
                <a:cs typeface="Times New Roman" pitchFamily="18" charset="0"/>
              </a:rPr>
              <a:t>" 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>
                <a:latin typeface="+mn-lt"/>
                <a:cs typeface="Times New Roman" pitchFamily="18" charset="0"/>
              </a:rPr>
              <a:t>		</a:t>
            </a:r>
            <a:r>
              <a:rPr lang="en-US" sz="1600" b="0" dirty="0" err="1">
                <a:latin typeface="+mn-lt"/>
                <a:cs typeface="Times New Roman" pitchFamily="18" charset="0"/>
              </a:rPr>
              <a:t>driver.switchTo</a:t>
            </a:r>
            <a:r>
              <a:rPr lang="en-US" sz="1600" b="0" dirty="0">
                <a:latin typeface="+mn-lt"/>
                <a:cs typeface="Times New Roman" pitchFamily="18" charset="0"/>
              </a:rPr>
              <a:t>().frame( “</a:t>
            </a:r>
            <a:r>
              <a:rPr lang="en-US" sz="1600" b="0" dirty="0" err="1">
                <a:latin typeface="+mn-lt"/>
                <a:cs typeface="Times New Roman" pitchFamily="18" charset="0"/>
              </a:rPr>
              <a:t>frameName</a:t>
            </a:r>
            <a:r>
              <a:rPr lang="en-US" sz="1600" b="0" dirty="0">
                <a:latin typeface="+mn-lt"/>
                <a:cs typeface="Times New Roman" pitchFamily="18" charset="0"/>
              </a:rPr>
              <a:t>" 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600" b="0" dirty="0">
              <a:latin typeface="+mn-lt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	</a:t>
            </a:r>
            <a:endParaRPr lang="en-US" sz="1600" b="0" dirty="0">
              <a:latin typeface="+mn-lt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600" b="0" dirty="0">
              <a:latin typeface="+mn-lt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1600" b="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Exercise: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358117" y="1477516"/>
            <a:ext cx="8674100" cy="4960937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>
                <a:latin typeface="+mn-lt"/>
                <a:cs typeface="Times New Roman" panose="02020603050405020304" pitchFamily="18" charset="0"/>
              </a:rPr>
              <a:t>1)Automate the scenario of Filling timesheets in PS finance. Illustrate the use of </a:t>
            </a:r>
            <a:r>
              <a:rPr lang="en-US" sz="1800" b="0" dirty="0" err="1">
                <a:latin typeface="+mn-lt"/>
                <a:cs typeface="Times New Roman" panose="02020603050405020304" pitchFamily="18" charset="0"/>
              </a:rPr>
              <a:t>switchTo</a:t>
            </a:r>
            <a:r>
              <a:rPr lang="en-US" sz="1800" b="0" dirty="0">
                <a:latin typeface="+mn-lt"/>
                <a:cs typeface="Times New Roman" panose="02020603050405020304" pitchFamily="18" charset="0"/>
              </a:rPr>
              <a:t>() for frames and windows.</a:t>
            </a:r>
          </a:p>
          <a:p>
            <a:pPr marL="0" indent="0">
              <a:buNone/>
            </a:pPr>
            <a:r>
              <a:rPr lang="en-US" sz="1800" b="0" dirty="0">
                <a:latin typeface="+mn-lt"/>
                <a:cs typeface="Times New Roman" panose="02020603050405020304" pitchFamily="18" charset="0"/>
              </a:rPr>
              <a:t>2)Automate the process of applying for medical reimbursement in PS Finance. </a:t>
            </a:r>
          </a:p>
        </p:txBody>
      </p:sp>
    </p:spTree>
    <p:extLst>
      <p:ext uri="{BB962C8B-B14F-4D97-AF65-F5344CB8AC3E}">
        <p14:creationId xmlns:p14="http://schemas.microsoft.com/office/powerpoint/2010/main" val="1639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WebDriver API Commands and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25" y="1112838"/>
            <a:ext cx="8656638" cy="5124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600" b="0" dirty="0">
              <a:latin typeface="+mn-lt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dirty="0">
                <a:latin typeface="+mn-lt"/>
                <a:cs typeface="Times New Roman" pitchFamily="18" charset="0"/>
              </a:rPr>
              <a:t>Navigation</a:t>
            </a: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n-lt"/>
                <a:cs typeface="Times New Roman" pitchFamily="18" charset="0"/>
              </a:rPr>
              <a:t>Syntax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>
                <a:latin typeface="+mn-lt"/>
              </a:rPr>
              <a:t>		</a:t>
            </a:r>
            <a:r>
              <a:rPr lang="en-US" sz="1800" b="0" dirty="0">
                <a:latin typeface="+mn-lt"/>
                <a:cs typeface="Times New Roman" pitchFamily="18" charset="0"/>
              </a:rPr>
              <a:t>driver.navigate().to( "http://www.example.com" 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800" b="0" dirty="0">
              <a:latin typeface="+mn-lt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“navigate” interface also exposes the ability to move backwards and forwards in your browser’s</a:t>
            </a:r>
          </a:p>
          <a:p>
            <a:pPr marL="0" indent="0">
              <a:buNone/>
              <a:defRPr/>
            </a:pPr>
            <a:endParaRPr lang="en-US" sz="1600" b="0" dirty="0">
              <a:latin typeface="+mn-lt"/>
            </a:endParaRPr>
          </a:p>
          <a:p>
            <a:pPr marL="0" indent="0" eaLnBrk="1" hangingPunct="1">
              <a:buNone/>
              <a:defRPr/>
            </a:pPr>
            <a:r>
              <a:rPr lang="en-US" sz="1800" dirty="0">
                <a:latin typeface="+mn-lt"/>
                <a:cs typeface="Times New Roman" pitchFamily="18" charset="0"/>
              </a:rPr>
              <a:t>Syntax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>
                <a:latin typeface="+mn-lt"/>
              </a:rPr>
              <a:t>		</a:t>
            </a:r>
            <a:r>
              <a:rPr lang="en-US" sz="1800" b="0" dirty="0">
                <a:latin typeface="+mn-lt"/>
                <a:cs typeface="Times New Roman" pitchFamily="18" charset="0"/>
              </a:rPr>
              <a:t>driver.navigate().forward();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b="0" dirty="0">
                <a:latin typeface="+mn-lt"/>
                <a:cs typeface="Times New Roman" pitchFamily="18" charset="0"/>
              </a:rPr>
              <a:t>		driver.navigate().back();</a:t>
            </a:r>
          </a:p>
        </p:txBody>
      </p:sp>
    </p:spTree>
    <p:extLst>
      <p:ext uri="{BB962C8B-B14F-4D97-AF65-F5344CB8AC3E}">
        <p14:creationId xmlns:p14="http://schemas.microsoft.com/office/powerpoint/2010/main" val="39908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WebDriver API Commands and Operations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Actions Class : </a:t>
            </a:r>
          </a:p>
          <a:p>
            <a:pPr marL="0" indent="0" eaLnBrk="1" hangingPunct="1">
              <a:buNone/>
              <a:defRPr/>
            </a:pPr>
            <a:r>
              <a:rPr lang="en-US" sz="1600" b="0" dirty="0">
                <a:latin typeface="+mn-lt"/>
                <a:cs typeface="Times New Roman" pitchFamily="18" charset="0"/>
              </a:rPr>
              <a:t>The Action class is user-facing API for emulating complex user actions. </a:t>
            </a:r>
          </a:p>
          <a:p>
            <a:pPr marL="0" indent="0" eaLnBrk="1" hangingPunct="1">
              <a:buNone/>
              <a:defRPr/>
            </a:pPr>
            <a:r>
              <a:rPr lang="en-US" sz="1600" b="0" dirty="0">
                <a:latin typeface="+mn-lt"/>
                <a:cs typeface="Times New Roman" pitchFamily="18" charset="0"/>
              </a:rPr>
              <a:t>WebDriver users can use this class to simulate usage of keyboard or mouse events.</a:t>
            </a:r>
          </a:p>
          <a:p>
            <a:pPr marL="0" indent="0" eaLnBrk="1" hangingPunct="1">
              <a:buNone/>
              <a:defRPr/>
            </a:pPr>
            <a:r>
              <a:rPr lang="en-US" sz="1600" b="0" dirty="0">
                <a:latin typeface="+mn-lt"/>
                <a:cs typeface="Times New Roman" pitchFamily="18" charset="0"/>
              </a:rPr>
              <a:t>Some of the actions that can be performed by the Actions class are :</a:t>
            </a:r>
          </a:p>
          <a:p>
            <a:pPr lvl="1" eaLnBrk="1" hangingPunct="1"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doubleClick</a:t>
            </a:r>
          </a:p>
          <a:p>
            <a:pPr lvl="1" eaLnBrk="1" hangingPunct="1"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moveToElement</a:t>
            </a:r>
          </a:p>
          <a:p>
            <a:pPr lvl="1" eaLnBrk="1" hangingPunct="1"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dragAndDrop</a:t>
            </a:r>
          </a:p>
          <a:p>
            <a:pPr lvl="1" eaLnBrk="1" hangingPunct="1"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clickAndHold</a:t>
            </a:r>
          </a:p>
          <a:p>
            <a:pPr lvl="1" eaLnBrk="1" hangingPunct="1"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contextClick(right Click)</a:t>
            </a:r>
          </a:p>
          <a:p>
            <a:pPr lvl="1" eaLnBrk="1" hangingPunct="1">
              <a:defRPr/>
            </a:pPr>
            <a:endParaRPr lang="en-US" sz="1400" dirty="0">
              <a:latin typeface="+mn-lt"/>
              <a:cs typeface="Times New Roman" pitchFamily="18" charset="0"/>
            </a:endParaRPr>
          </a:p>
          <a:p>
            <a:pPr lvl="1" indent="0">
              <a:buNone/>
              <a:defRPr/>
            </a:pPr>
            <a:r>
              <a:rPr lang="en-US" dirty="0">
                <a:latin typeface="+mn-lt"/>
                <a:cs typeface="Times New Roman" pitchFamily="18" charset="0"/>
              </a:rPr>
              <a:t>Syntax :</a:t>
            </a:r>
          </a:p>
          <a:p>
            <a:pPr lvl="1" indent="0">
              <a:buNone/>
              <a:defRPr/>
            </a:pPr>
            <a:endParaRPr lang="en-US" sz="1400" dirty="0">
              <a:latin typeface="+mn-lt"/>
              <a:cs typeface="Times New Roman" pitchFamily="18" charset="0"/>
            </a:endParaRPr>
          </a:p>
          <a:p>
            <a:pPr lvl="1" indent="0">
              <a:buNone/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Actions builder = new Actions(driver); </a:t>
            </a:r>
          </a:p>
          <a:p>
            <a:pPr lvl="1" indent="0">
              <a:buNone/>
              <a:defRPr/>
            </a:pPr>
            <a:r>
              <a:rPr lang="en-US" sz="1600" dirty="0">
                <a:latin typeface="+mn-lt"/>
                <a:cs typeface="Times New Roman" pitchFamily="18" charset="0"/>
              </a:rPr>
              <a:t>WebElement </a:t>
            </a:r>
            <a:r>
              <a:rPr lang="en-US" sz="1600" dirty="0" err="1">
                <a:latin typeface="+mn-lt"/>
                <a:cs typeface="Times New Roman" pitchFamily="18" charset="0"/>
              </a:rPr>
              <a:t>tagElement</a:t>
            </a:r>
            <a:r>
              <a:rPr lang="en-US" sz="1600" dirty="0">
                <a:latin typeface="+mn-lt"/>
                <a:cs typeface="Times New Roman" pitchFamily="18" charset="0"/>
              </a:rPr>
              <a:t> = </a:t>
            </a:r>
            <a:r>
              <a:rPr lang="en-US" sz="1600" dirty="0" err="1">
                <a:latin typeface="+mn-lt"/>
                <a:cs typeface="Times New Roman" pitchFamily="18" charset="0"/>
              </a:rPr>
              <a:t>driver.findElement</a:t>
            </a:r>
            <a:r>
              <a:rPr lang="en-US" sz="1600" dirty="0">
                <a:latin typeface="+mn-lt"/>
                <a:cs typeface="Times New Roman" pitchFamily="18" charset="0"/>
              </a:rPr>
              <a:t>(</a:t>
            </a:r>
            <a:r>
              <a:rPr lang="en-US" sz="1600" dirty="0" err="1">
                <a:latin typeface="+mn-lt"/>
                <a:cs typeface="Times New Roman" pitchFamily="18" charset="0"/>
              </a:rPr>
              <a:t>By.linkText</a:t>
            </a:r>
            <a:r>
              <a:rPr lang="en-US" sz="1600" dirty="0">
                <a:latin typeface="+mn-lt"/>
                <a:cs typeface="Times New Roman" pitchFamily="18" charset="0"/>
              </a:rPr>
              <a:t>("CDMA")); </a:t>
            </a:r>
            <a:r>
              <a:rPr lang="en-US" sz="1600" dirty="0" err="1">
                <a:latin typeface="+mn-lt"/>
                <a:cs typeface="Times New Roman" pitchFamily="18" charset="0"/>
              </a:rPr>
              <a:t>builder.moveToElement</a:t>
            </a:r>
            <a:r>
              <a:rPr lang="en-US" sz="1600" dirty="0">
                <a:latin typeface="+mn-lt"/>
                <a:cs typeface="Times New Roman" pitchFamily="18" charset="0"/>
              </a:rPr>
              <a:t>(</a:t>
            </a:r>
            <a:r>
              <a:rPr lang="en-US" sz="1600" dirty="0" err="1">
                <a:latin typeface="+mn-lt"/>
                <a:cs typeface="Times New Roman" pitchFamily="18" charset="0"/>
              </a:rPr>
              <a:t>tagElement</a:t>
            </a:r>
            <a:r>
              <a:rPr lang="en-US" sz="1600" dirty="0">
                <a:latin typeface="+mn-lt"/>
                <a:cs typeface="Times New Roman" pitchFamily="18" charset="0"/>
              </a:rPr>
              <a:t>).click().build().perform();</a:t>
            </a:r>
          </a:p>
        </p:txBody>
      </p:sp>
    </p:spTree>
    <p:extLst>
      <p:ext uri="{BB962C8B-B14F-4D97-AF65-F5344CB8AC3E}">
        <p14:creationId xmlns:p14="http://schemas.microsoft.com/office/powerpoint/2010/main" val="42507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v4.0">
  <a:themeElements>
    <a:clrScheme name="Custom 43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0000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-Syntel Template" id="{FDCB730A-31DD-45B8-9209-A4032725DAE0}" vid="{E671675E-6E23-49E4-927D-C9920F2C1ACB}"/>
    </a:ext>
  </a:extLst>
</a:theme>
</file>

<file path=ppt/theme/theme2.xml><?xml version="1.0" encoding="utf-8"?>
<a:theme xmlns:a="http://schemas.openxmlformats.org/drawingml/2006/main" name="1_Atos v4.0">
  <a:themeElements>
    <a:clrScheme name="Custom 43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0000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-Syntel Template" id="{FDCB730A-31DD-45B8-9209-A4032725DAE0}" vid="{E671675E-6E23-49E4-927D-C9920F2C1A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548</Words>
  <Application>Microsoft Office PowerPoint</Application>
  <PresentationFormat>Widescreen</PresentationFormat>
  <Paragraphs>128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Andalus</vt:lpstr>
      <vt:lpstr>Arial</vt:lpstr>
      <vt:lpstr>Calibri</vt:lpstr>
      <vt:lpstr>Lucida Sans Unicode</vt:lpstr>
      <vt:lpstr>Stag Sans Light</vt:lpstr>
      <vt:lpstr>Times New Roman</vt:lpstr>
      <vt:lpstr>Verdana</vt:lpstr>
      <vt:lpstr>Wingdings</vt:lpstr>
      <vt:lpstr>Atos v4.0</vt:lpstr>
      <vt:lpstr>1_Atos v4.0</vt:lpstr>
      <vt:lpstr>Basic Selenium - Web Driver </vt:lpstr>
      <vt:lpstr>PowerPoint Presentation</vt:lpstr>
      <vt:lpstr>PowerPoint Presentation</vt:lpstr>
      <vt:lpstr>WebDriver API Commands and Operations</vt:lpstr>
      <vt:lpstr>Exercise :</vt:lpstr>
      <vt:lpstr>WebDriver API Commands and Operations</vt:lpstr>
      <vt:lpstr>Exercise:</vt:lpstr>
      <vt:lpstr>WebDriver API Commands and Operations</vt:lpstr>
      <vt:lpstr>WebDriver API Commands and Operations</vt:lpstr>
      <vt:lpstr>Exercise :</vt:lpstr>
      <vt:lpstr>Working with Xpath &amp; CSS</vt:lpstr>
      <vt:lpstr>Handling Unexpected Alerts / Pop-ups </vt:lpstr>
      <vt:lpstr>Exercise :</vt:lpstr>
      <vt:lpstr>AutoIT</vt:lpstr>
      <vt:lpstr>Exercise:</vt:lpstr>
      <vt:lpstr>WebDriver backed Selenium :</vt:lpstr>
      <vt:lpstr>Exercise: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 Driver</dc:title>
  <dc:creator>Kumar, Sneha</dc:creator>
  <cp:lastModifiedBy>Mendonsa, Nisha</cp:lastModifiedBy>
  <cp:revision>11</cp:revision>
  <dcterms:created xsi:type="dcterms:W3CDTF">2017-03-14T11:51:14Z</dcterms:created>
  <dcterms:modified xsi:type="dcterms:W3CDTF">2019-03-07T10:55:40Z</dcterms:modified>
</cp:coreProperties>
</file>