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85" r:id="rId2"/>
  </p:sldMasterIdLst>
  <p:notesMasterIdLst>
    <p:notesMasterId r:id="rId41"/>
  </p:notesMasterIdLst>
  <p:sldIdLst>
    <p:sldId id="296" r:id="rId3"/>
    <p:sldId id="29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showGuides="1">
      <p:cViewPr varScale="1">
        <p:scale>
          <a:sx n="87" d="100"/>
          <a:sy n="87" d="100"/>
        </p:scale>
        <p:origin x="114" y="174"/>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5837D-73AC-45D1-9C81-0EF82796F859}"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9DE0-BADB-415F-9F5D-8924DB15949D}" type="slidenum">
              <a:rPr lang="en-US" smtClean="0"/>
              <a:t>‹#›</a:t>
            </a:fld>
            <a:endParaRPr lang="en-US"/>
          </a:p>
        </p:txBody>
      </p:sp>
    </p:spTree>
    <p:extLst>
      <p:ext uri="{BB962C8B-B14F-4D97-AF65-F5344CB8AC3E}">
        <p14:creationId xmlns:p14="http://schemas.microsoft.com/office/powerpoint/2010/main" val="2959964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69BF997-9B5F-4A82-AF31-6E87F25749B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51001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FF2AD09-6FCD-476E-8F19-32793AB4DCA0}" type="slidenum">
              <a:rPr lang="en-US" smtClean="0"/>
              <a:pPr>
                <a:defRPr/>
              </a:pPr>
              <a:t>3</a:t>
            </a:fld>
            <a:endParaRPr lang="en-US" dirty="0"/>
          </a:p>
        </p:txBody>
      </p:sp>
    </p:spTree>
    <p:extLst>
      <p:ext uri="{BB962C8B-B14F-4D97-AF65-F5344CB8AC3E}">
        <p14:creationId xmlns:p14="http://schemas.microsoft.com/office/powerpoint/2010/main" val="3223514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148640584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4116304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8238820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7411572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5827900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3189520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0314553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09664239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5299050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80406312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8443027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385665" y="1454401"/>
            <a:ext cx="11570208"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338636634"/>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86967659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750556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96557125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08909437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42469875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1073769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76184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94553296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385665" y="1454401"/>
            <a:ext cx="11570208"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779100786"/>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385664" y="164637"/>
            <a:ext cx="11570208" cy="960107"/>
          </a:xfrm>
        </p:spPr>
        <p:txBody>
          <a:bodyPr/>
          <a:lstStyle>
            <a:lvl1pPr marL="0" indent="0">
              <a:buNone/>
              <a:defRPr sz="2400" b="1"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0" indent="0">
              <a:buNone/>
              <a:defRPr sz="2400">
                <a:solidFill>
                  <a:schemeClr val="tx2"/>
                </a:solidFill>
                <a:latin typeface="Verdana" panose="020B0604030504040204" pitchFamily="34" charset="0"/>
                <a:ea typeface="Verdana" panose="020B0604030504040204" pitchFamily="34" charset="0"/>
                <a:cs typeface="Verdana" panose="020B0604030504040204" pitchFamily="34" charset="0"/>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47357358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759426012"/>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1"/>
            <a:ext cx="11570208"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413270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86620694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21279071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6"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24940304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67822512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25000910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19650181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75459486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42105651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348785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1"/>
            <a:ext cx="11570208"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64175986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16023196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99853771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1293729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10877865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06028967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95918437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93146394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5744524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0522626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2833032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828608450"/>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80710329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prstClr val="white"/>
                </a:solidFill>
              </a:rPr>
              <a:t>Thank You</a:t>
            </a:r>
            <a:endParaRPr lang="en-GB" sz="8000" dirty="0">
              <a:solidFill>
                <a:prstClr val="white"/>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dirty="0">
                <a:solidFill>
                  <a:prstClr val="white"/>
                </a:solidFill>
                <a:latin typeface="Verdana" pitchFamily="34" charset="0"/>
                <a:ea typeface="Verdana" pitchFamily="34" charset="0"/>
                <a:cs typeface="Verdana" pitchFamily="34" charset="0"/>
              </a:rPr>
              <a:t>Atos, the Atos logo, Atos Codex, Atos Consulting, Atos </a:t>
            </a:r>
            <a:r>
              <a:rPr lang="en-US" sz="933" dirty="0" smtClean="0">
                <a:solidFill>
                  <a:prstClr val="white"/>
                </a:solidFill>
                <a:latin typeface="Verdana" pitchFamily="34" charset="0"/>
                <a:ea typeface="Verdana" pitchFamily="34" charset="0"/>
                <a:cs typeface="Verdana" pitchFamily="34" charset="0"/>
              </a:rPr>
              <a:t>Syntel</a:t>
            </a:r>
            <a:r>
              <a:rPr lang="en-US" sz="933"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dirty="0" smtClean="0">
                <a:solidFill>
                  <a:prstClr val="white"/>
                </a:solidFill>
                <a:latin typeface="Verdana" pitchFamily="34" charset="0"/>
                <a:ea typeface="Verdana" pitchFamily="34" charset="0"/>
                <a:cs typeface="Verdana" pitchFamily="34" charset="0"/>
              </a:rPr>
              <a:t>it, may </a:t>
            </a:r>
            <a:r>
              <a:rPr lang="en-US" sz="933"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18139704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867049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6"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0061197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9096788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6432511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373661" y="6418879"/>
            <a:ext cx="2758769" cy="164212"/>
          </a:xfrm>
          <a:prstGeom prst="rect">
            <a:avLst/>
          </a:prstGeom>
          <a:noFill/>
        </p:spPr>
        <p:txBody>
          <a:bodyPr wrap="none" lIns="0" tIns="0" rIns="0" bIns="0" rtlCol="0" anchor="ctr">
            <a:spAutoFit/>
          </a:bodyPr>
          <a:lstStyle/>
          <a:p>
            <a:fld id="{6971936E-DEB9-479F-A215-67E5B2252768}" type="slidenum">
              <a:rPr lang="en-US" sz="1067" baseline="0" smtClean="0">
                <a:latin typeface="Verdana" pitchFamily="34" charset="0"/>
                <a:ea typeface="Verdana" pitchFamily="34" charset="0"/>
                <a:cs typeface="Verdana" pitchFamily="34" charset="0"/>
              </a:rPr>
              <a:t>‹#›</a:t>
            </a:fld>
            <a:r>
              <a:rPr lang="en-US" sz="1067" baseline="0" dirty="0" smtClean="0">
                <a:latin typeface="Verdana" pitchFamily="34" charset="0"/>
                <a:ea typeface="Verdana" pitchFamily="34" charset="0"/>
                <a:cs typeface="Verdana" pitchFamily="34" charset="0"/>
              </a:rPr>
              <a:t> | </a:t>
            </a:r>
            <a:r>
              <a:rPr lang="en-US" sz="1067" baseline="0" dirty="0">
                <a:latin typeface="Verdana" pitchFamily="34" charset="0"/>
                <a:ea typeface="Verdana" pitchFamily="34" charset="0"/>
                <a:cs typeface="Verdana" pitchFamily="34" charset="0"/>
              </a:rPr>
              <a:t>© Atos | Syntel - For internal use </a:t>
            </a:r>
            <a:endParaRPr lang="nl-NL" sz="1067" dirty="0">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385665" y="1454401"/>
            <a:ext cx="11566984"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385665" y="164637"/>
            <a:ext cx="11566985"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2" name="Straight Connector 11"/>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7005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3" r:id="rId26"/>
  </p:sldLayoutIdLst>
  <p:timing>
    <p:tnLst>
      <p:par>
        <p:cTn id="1" dur="indefinite" restart="never" nodeType="tmRoot"/>
      </p:par>
    </p:tnLst>
  </p:timing>
  <p:hf hdr="0" ftr="0" dt="0"/>
  <p:txStyles>
    <p:titleStyle>
      <a:lvl1pPr algn="l" defTabSz="1219170" rtl="0" eaLnBrk="1" latinLnBrk="0" hangingPunct="1">
        <a:spcBef>
          <a:spcPct val="0"/>
        </a:spcBef>
        <a:buNone/>
        <a:defRPr sz="3200" b="1" kern="1200" baseline="0">
          <a:solidFill>
            <a:schemeClr val="tx1"/>
          </a:solidFill>
          <a:latin typeface="Verdana" pitchFamily="34" charset="0"/>
          <a:ea typeface="Verdana" pitchFamily="34" charset="0"/>
          <a:cs typeface="Verdana" pitchFamily="34" charset="0"/>
        </a:defRPr>
      </a:lvl1pPr>
    </p:titleStyle>
    <p:bodyStyle>
      <a:lvl1pPr marL="359991" indent="-359991" algn="l" defTabSz="1219170" rtl="0" eaLnBrk="1" latinLnBrk="0" hangingPunct="1">
        <a:spcBef>
          <a:spcPts val="0"/>
        </a:spcBef>
        <a:spcAft>
          <a:spcPts val="400"/>
        </a:spcAft>
        <a:buClr>
          <a:schemeClr val="tx2"/>
        </a:buClr>
        <a:buFont typeface="Lucida Sans Unicode" pitchFamily="34" charset="0"/>
        <a:buChar char="▶"/>
        <a:defRPr sz="1867" kern="1200" baseline="0">
          <a:solidFill>
            <a:schemeClr val="tx1"/>
          </a:solidFill>
          <a:latin typeface="Verdana" pitchFamily="34" charset="0"/>
          <a:ea typeface="Verdana" pitchFamily="34" charset="0"/>
          <a:cs typeface="Verdana" pitchFamily="34" charset="0"/>
        </a:defRPr>
      </a:lvl1pPr>
      <a:lvl2pPr marL="731502" indent="-359991" algn="l" defTabSz="1219170" rtl="0" eaLnBrk="1" latinLnBrk="0" hangingPunct="1">
        <a:spcBef>
          <a:spcPts val="0"/>
        </a:spcBef>
        <a:spcAft>
          <a:spcPts val="400"/>
        </a:spcAft>
        <a:buClr>
          <a:schemeClr val="tx2"/>
        </a:buClr>
        <a:buFont typeface="Arial" pitchFamily="34" charset="0"/>
        <a:buChar char="–"/>
        <a:defRPr sz="1867" kern="1200" baseline="0">
          <a:solidFill>
            <a:schemeClr val="tx1"/>
          </a:solidFill>
          <a:latin typeface="Verdana" pitchFamily="34" charset="0"/>
          <a:ea typeface="Verdana" pitchFamily="34" charset="0"/>
          <a:cs typeface="Verdana" pitchFamily="34" charset="0"/>
        </a:defRPr>
      </a:lvl2pPr>
      <a:lvl3pPr marL="1097253" indent="-359991" algn="l" defTabSz="1219170" rtl="0" eaLnBrk="1" latinLnBrk="0" hangingPunct="1">
        <a:spcBef>
          <a:spcPts val="0"/>
        </a:spcBef>
        <a:spcAft>
          <a:spcPts val="400"/>
        </a:spcAft>
        <a:buClr>
          <a:schemeClr val="tx2"/>
        </a:buClr>
        <a:buFont typeface="Arial" pitchFamily="34" charset="0"/>
        <a:buChar char="•"/>
        <a:defRPr sz="1867" kern="1200">
          <a:solidFill>
            <a:schemeClr val="tx1"/>
          </a:solidFill>
          <a:latin typeface="Verdana" pitchFamily="34" charset="0"/>
          <a:ea typeface="Verdana" pitchFamily="34" charset="0"/>
          <a:cs typeface="Verdana" pitchFamily="34" charset="0"/>
        </a:defRPr>
      </a:lvl3pPr>
      <a:lvl4pPr marL="1463003" indent="-359991" algn="l" defTabSz="1219170" rtl="0" eaLnBrk="1" latinLnBrk="0" hangingPunct="1">
        <a:spcBef>
          <a:spcPts val="0"/>
        </a:spcBef>
        <a:spcAft>
          <a:spcPts val="400"/>
        </a:spcAft>
        <a:buClr>
          <a:schemeClr val="tx2"/>
        </a:buClr>
        <a:buFont typeface="Arial" pitchFamily="34" charset="0"/>
        <a:buChar char="–"/>
        <a:defRPr sz="1867" kern="1200" baseline="0">
          <a:solidFill>
            <a:schemeClr val="tx1"/>
          </a:solidFill>
          <a:latin typeface="Verdana" pitchFamily="34" charset="0"/>
          <a:ea typeface="Verdana" pitchFamily="34" charset="0"/>
          <a:cs typeface="Verdana" pitchFamily="34" charset="0"/>
        </a:defRPr>
      </a:lvl4pPr>
      <a:lvl5pPr marL="1828754" indent="-359991" algn="l" defTabSz="1219170" rtl="0" eaLnBrk="1" latinLnBrk="0" hangingPunct="1">
        <a:spcBef>
          <a:spcPts val="0"/>
        </a:spcBef>
        <a:spcAft>
          <a:spcPts val="400"/>
        </a:spcAft>
        <a:buClr>
          <a:schemeClr val="tx2"/>
        </a:buClr>
        <a:buFont typeface="Arial" pitchFamily="34" charset="0"/>
        <a:buChar char="»"/>
        <a:defRPr sz="1867" kern="1200">
          <a:solidFill>
            <a:schemeClr val="tx1"/>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nl-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373661" y="6418879"/>
            <a:ext cx="2758769" cy="164212"/>
          </a:xfrm>
          <a:prstGeom prst="rect">
            <a:avLst/>
          </a:prstGeom>
          <a:noFill/>
        </p:spPr>
        <p:txBody>
          <a:bodyPr wrap="none" lIns="0" tIns="0" rIns="0" bIns="0" rtlCol="0" anchor="ctr">
            <a:spAutoFit/>
          </a:bodyPr>
          <a:lstStyle/>
          <a:p>
            <a:fld id="{6971936E-DEB9-479F-A215-67E5B2252768}" type="slidenum">
              <a:rPr lang="en-US" sz="1067" smtClean="0">
                <a:solidFill>
                  <a:prstClr val="black"/>
                </a:solidFill>
                <a:ea typeface="Verdana" pitchFamily="34" charset="0"/>
                <a:cs typeface="Verdana" pitchFamily="34" charset="0"/>
              </a:rPr>
              <a:pPr/>
              <a:t>‹#›</a:t>
            </a:fld>
            <a:r>
              <a:rPr lang="en-US" sz="1067" dirty="0" smtClean="0">
                <a:solidFill>
                  <a:prstClr val="black"/>
                </a:solidFill>
                <a:ea typeface="Verdana" pitchFamily="34" charset="0"/>
                <a:cs typeface="Verdana" pitchFamily="34" charset="0"/>
              </a:rPr>
              <a:t> | </a:t>
            </a:r>
            <a:r>
              <a:rPr lang="en-US" sz="1067" dirty="0">
                <a:solidFill>
                  <a:prstClr val="black"/>
                </a:solidFill>
                <a:ea typeface="Verdana" pitchFamily="34" charset="0"/>
                <a:cs typeface="Verdana" pitchFamily="34" charset="0"/>
              </a:rPr>
              <a:t>© Atos | Syntel - For internal use </a:t>
            </a:r>
            <a:endParaRPr lang="nl-NL" sz="1067" dirty="0">
              <a:solidFill>
                <a:prstClr val="black"/>
              </a:solidFill>
              <a:ea typeface="Verdana" pitchFamily="34" charset="0"/>
              <a:cs typeface="Verdana" pitchFamily="34" charset="0"/>
            </a:endParaRPr>
          </a:p>
        </p:txBody>
      </p:sp>
      <p:sp>
        <p:nvSpPr>
          <p:cNvPr id="14" name="Text Placeholder 2"/>
          <p:cNvSpPr>
            <a:spLocks noGrp="1"/>
          </p:cNvSpPr>
          <p:nvPr>
            <p:ph type="body" idx="1"/>
          </p:nvPr>
        </p:nvSpPr>
        <p:spPr>
          <a:xfrm>
            <a:off x="385665" y="1454401"/>
            <a:ext cx="11566984"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385665" y="164637"/>
            <a:ext cx="11566985"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2" name="Straight Connector 11"/>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31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Lst>
  <p:timing>
    <p:tnLst>
      <p:par>
        <p:cTn id="1" dur="indefinite" restart="never" nodeType="tmRoot"/>
      </p:par>
    </p:tnLst>
  </p:timing>
  <p:hf hdr="0" ftr="0" dt="0"/>
  <p:txStyles>
    <p:titleStyle>
      <a:lvl1pPr algn="l" defTabSz="1219170" rtl="0" eaLnBrk="1" latinLnBrk="0" hangingPunct="1">
        <a:spcBef>
          <a:spcPct val="0"/>
        </a:spcBef>
        <a:buNone/>
        <a:defRPr sz="3200" b="1" kern="1200" baseline="0">
          <a:solidFill>
            <a:schemeClr val="tx1"/>
          </a:solidFill>
          <a:latin typeface="Verdana" pitchFamily="34" charset="0"/>
          <a:ea typeface="Verdana" pitchFamily="34" charset="0"/>
          <a:cs typeface="Verdana" pitchFamily="34" charset="0"/>
        </a:defRPr>
      </a:lvl1pPr>
    </p:titleStyle>
    <p:bodyStyle>
      <a:lvl1pPr marL="359991" indent="-359991" algn="l" defTabSz="1219170" rtl="0" eaLnBrk="1" latinLnBrk="0" hangingPunct="1">
        <a:spcBef>
          <a:spcPts val="0"/>
        </a:spcBef>
        <a:spcAft>
          <a:spcPts val="400"/>
        </a:spcAft>
        <a:buClr>
          <a:schemeClr val="tx2"/>
        </a:buClr>
        <a:buFont typeface="Lucida Sans Unicode" pitchFamily="34" charset="0"/>
        <a:buChar char="▶"/>
        <a:defRPr sz="1867" kern="1200" baseline="0">
          <a:solidFill>
            <a:schemeClr val="tx1"/>
          </a:solidFill>
          <a:latin typeface="Verdana" pitchFamily="34" charset="0"/>
          <a:ea typeface="Verdana" pitchFamily="34" charset="0"/>
          <a:cs typeface="Verdana" pitchFamily="34" charset="0"/>
        </a:defRPr>
      </a:lvl1pPr>
      <a:lvl2pPr marL="731502" indent="-359991" algn="l" defTabSz="1219170" rtl="0" eaLnBrk="1" latinLnBrk="0" hangingPunct="1">
        <a:spcBef>
          <a:spcPts val="0"/>
        </a:spcBef>
        <a:spcAft>
          <a:spcPts val="400"/>
        </a:spcAft>
        <a:buClr>
          <a:schemeClr val="tx2"/>
        </a:buClr>
        <a:buFont typeface="Arial" pitchFamily="34" charset="0"/>
        <a:buChar char="–"/>
        <a:defRPr sz="1867" kern="1200" baseline="0">
          <a:solidFill>
            <a:schemeClr val="tx1"/>
          </a:solidFill>
          <a:latin typeface="Verdana" pitchFamily="34" charset="0"/>
          <a:ea typeface="Verdana" pitchFamily="34" charset="0"/>
          <a:cs typeface="Verdana" pitchFamily="34" charset="0"/>
        </a:defRPr>
      </a:lvl2pPr>
      <a:lvl3pPr marL="1097253" indent="-359991" algn="l" defTabSz="1219170" rtl="0" eaLnBrk="1" latinLnBrk="0" hangingPunct="1">
        <a:spcBef>
          <a:spcPts val="0"/>
        </a:spcBef>
        <a:spcAft>
          <a:spcPts val="400"/>
        </a:spcAft>
        <a:buClr>
          <a:schemeClr val="tx2"/>
        </a:buClr>
        <a:buFont typeface="Arial" pitchFamily="34" charset="0"/>
        <a:buChar char="•"/>
        <a:defRPr sz="1867" kern="1200">
          <a:solidFill>
            <a:schemeClr val="tx1"/>
          </a:solidFill>
          <a:latin typeface="Verdana" pitchFamily="34" charset="0"/>
          <a:ea typeface="Verdana" pitchFamily="34" charset="0"/>
          <a:cs typeface="Verdana" pitchFamily="34" charset="0"/>
        </a:defRPr>
      </a:lvl3pPr>
      <a:lvl4pPr marL="1463003" indent="-359991" algn="l" defTabSz="1219170" rtl="0" eaLnBrk="1" latinLnBrk="0" hangingPunct="1">
        <a:spcBef>
          <a:spcPts val="0"/>
        </a:spcBef>
        <a:spcAft>
          <a:spcPts val="400"/>
        </a:spcAft>
        <a:buClr>
          <a:schemeClr val="tx2"/>
        </a:buClr>
        <a:buFont typeface="Arial" pitchFamily="34" charset="0"/>
        <a:buChar char="–"/>
        <a:defRPr sz="1867" kern="1200" baseline="0">
          <a:solidFill>
            <a:schemeClr val="tx1"/>
          </a:solidFill>
          <a:latin typeface="Verdana" pitchFamily="34" charset="0"/>
          <a:ea typeface="Verdana" pitchFamily="34" charset="0"/>
          <a:cs typeface="Verdana" pitchFamily="34" charset="0"/>
        </a:defRPr>
      </a:lvl4pPr>
      <a:lvl5pPr marL="1828754" indent="-359991" algn="l" defTabSz="1219170" rtl="0" eaLnBrk="1" latinLnBrk="0" hangingPunct="1">
        <a:spcBef>
          <a:spcPts val="0"/>
        </a:spcBef>
        <a:spcAft>
          <a:spcPts val="400"/>
        </a:spcAft>
        <a:buClr>
          <a:schemeClr val="tx2"/>
        </a:buClr>
        <a:buFont typeface="Arial" pitchFamily="34" charset="0"/>
        <a:buChar char="»"/>
        <a:defRPr sz="1867" kern="1200">
          <a:solidFill>
            <a:schemeClr val="tx1"/>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nl-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smtClean="0">
                <a:latin typeface="+mn-lt"/>
                <a:cs typeface="Times New Roman" pitchFamily="18" charset="0"/>
              </a:rPr>
              <a:t>UFT </a:t>
            </a:r>
            <a:r>
              <a:rPr lang="en-US" sz="4800" dirty="0">
                <a:latin typeface="+mn-lt"/>
                <a:cs typeface="Times New Roman" pitchFamily="18" charset="0"/>
              </a:rPr>
              <a:t>- Basics</a:t>
            </a:r>
            <a:endParaRPr lang="en-GB" sz="4800" dirty="0">
              <a:latin typeface="+mn-lt"/>
            </a:endParaRPr>
          </a:p>
        </p:txBody>
      </p:sp>
    </p:spTree>
    <p:extLst>
      <p:ext uri="{BB962C8B-B14F-4D97-AF65-F5344CB8AC3E}">
        <p14:creationId xmlns:p14="http://schemas.microsoft.com/office/powerpoint/2010/main" val="2671555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Assignments</a:t>
            </a:r>
          </a:p>
        </p:txBody>
      </p:sp>
      <p:sp>
        <p:nvSpPr>
          <p:cNvPr id="11267" name="Content Placeholder 2"/>
          <p:cNvSpPr>
            <a:spLocks noGrp="1"/>
          </p:cNvSpPr>
          <p:nvPr>
            <p:ph idx="1"/>
          </p:nvPr>
        </p:nvSpPr>
        <p:spPr/>
        <p:txBody>
          <a:bodyPr/>
          <a:lstStyle/>
          <a:p>
            <a:pPr>
              <a:buFont typeface="Arial" charset="0"/>
              <a:buChar char="•"/>
            </a:pPr>
            <a:r>
              <a:rPr lang="en-US" dirty="0" smtClean="0"/>
              <a:t>Validate the number of tickets booked in the graph with respect to the inserted records</a:t>
            </a:r>
          </a:p>
        </p:txBody>
      </p:sp>
    </p:spTree>
    <p:extLst>
      <p:ext uri="{BB962C8B-B14F-4D97-AF65-F5344CB8AC3E}">
        <p14:creationId xmlns:p14="http://schemas.microsoft.com/office/powerpoint/2010/main" val="1963626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latin typeface="+mn-lt"/>
              </a:rPr>
              <a:t>Regular Expression</a:t>
            </a:r>
          </a:p>
        </p:txBody>
      </p:sp>
      <p:sp>
        <p:nvSpPr>
          <p:cNvPr id="12291" name="Content Placeholder 2"/>
          <p:cNvSpPr>
            <a:spLocks noGrp="1"/>
          </p:cNvSpPr>
          <p:nvPr>
            <p:ph idx="1"/>
          </p:nvPr>
        </p:nvSpPr>
        <p:spPr/>
        <p:txBody>
          <a:bodyPr/>
          <a:lstStyle/>
          <a:p>
            <a:pPr marL="0" indent="0">
              <a:buNone/>
            </a:pPr>
            <a:r>
              <a:rPr lang="en-US" sz="1800" dirty="0">
                <a:latin typeface="+mn-lt"/>
              </a:rPr>
              <a:t>Regular expressions enable Quick Test to identify objects and text strings with varying values.</a:t>
            </a:r>
          </a:p>
          <a:p>
            <a:endParaRPr lang="en-US" sz="1800" dirty="0">
              <a:latin typeface="+mn-lt"/>
            </a:endParaRPr>
          </a:p>
          <a:p>
            <a:pPr>
              <a:buFont typeface="Wingdings" pitchFamily="2" charset="2"/>
              <a:buNone/>
            </a:pPr>
            <a:r>
              <a:rPr lang="en-US" sz="1800" dirty="0">
                <a:latin typeface="+mn-lt"/>
              </a:rPr>
              <a:t>Purpose:</a:t>
            </a:r>
          </a:p>
          <a:p>
            <a:r>
              <a:rPr lang="en-US" sz="1800" b="0" dirty="0">
                <a:latin typeface="+mn-lt"/>
              </a:rPr>
              <a:t>Defining the property values of an object in dialog boxes or in programmatic descriptions.</a:t>
            </a:r>
            <a:endParaRPr lang="en-US" sz="1800" dirty="0">
              <a:latin typeface="+mn-lt"/>
            </a:endParaRPr>
          </a:p>
          <a:p>
            <a:r>
              <a:rPr lang="en-US" sz="1800" b="0" dirty="0" smtClean="0">
                <a:latin typeface="+mn-lt"/>
              </a:rPr>
              <a:t>Parameterizing </a:t>
            </a:r>
            <a:r>
              <a:rPr lang="en-US" sz="1800" b="0" dirty="0">
                <a:latin typeface="+mn-lt"/>
              </a:rPr>
              <a:t>a step </a:t>
            </a:r>
            <a:endParaRPr lang="en-US" sz="1800" dirty="0">
              <a:latin typeface="+mn-lt"/>
            </a:endParaRPr>
          </a:p>
          <a:p>
            <a:r>
              <a:rPr lang="en-US" sz="1800" b="0" dirty="0">
                <a:latin typeface="+mn-lt"/>
              </a:rPr>
              <a:t>Creating checkpoints for varying values.</a:t>
            </a:r>
          </a:p>
          <a:p>
            <a:pPr>
              <a:buFont typeface="Wingdings" pitchFamily="2" charset="2"/>
              <a:buNone/>
            </a:pPr>
            <a:endParaRPr lang="en-US" sz="1800" dirty="0">
              <a:latin typeface="+mn-lt"/>
            </a:endParaRPr>
          </a:p>
          <a:p>
            <a:pPr marL="0" indent="0">
              <a:buNone/>
            </a:pPr>
            <a:r>
              <a:rPr lang="en-US" sz="1800" b="0" dirty="0">
                <a:latin typeface="+mn-lt"/>
              </a:rPr>
              <a:t>For example, you can use a regular expression if you want to create a text checkpoint on a date text string, but the displayed date changes according to the current date. If you define the date as a regular expression, the checkpoint checks that the captured text string matches the expected date format, rather than checking the exact date value. </a:t>
            </a:r>
            <a:endParaRPr lang="en-US" sz="1800" dirty="0">
              <a:latin typeface="+mn-lt"/>
            </a:endParaRPr>
          </a:p>
          <a:p>
            <a:endParaRPr lang="en-US" sz="1800" dirty="0">
              <a:latin typeface="+mn-lt"/>
            </a:endParaRPr>
          </a:p>
        </p:txBody>
      </p:sp>
    </p:spTree>
    <p:extLst>
      <p:ext uri="{BB962C8B-B14F-4D97-AF65-F5344CB8AC3E}">
        <p14:creationId xmlns:p14="http://schemas.microsoft.com/office/powerpoint/2010/main" val="3851748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25748" y="198226"/>
            <a:ext cx="12502666" cy="574882"/>
          </a:xfrm>
        </p:spPr>
        <p:txBody>
          <a:bodyPr/>
          <a:lstStyle/>
          <a:p>
            <a:r>
              <a:rPr lang="en-US" dirty="0" smtClean="0">
                <a:latin typeface="+mn-lt"/>
              </a:rPr>
              <a:t>Regular Expression</a:t>
            </a:r>
          </a:p>
        </p:txBody>
      </p:sp>
      <p:graphicFrame>
        <p:nvGraphicFramePr>
          <p:cNvPr id="4" name="Table 3"/>
          <p:cNvGraphicFramePr>
            <a:graphicFrameLocks noGrp="1"/>
          </p:cNvGraphicFramePr>
          <p:nvPr>
            <p:extLst>
              <p:ext uri="{D42A27DB-BD31-4B8C-83A1-F6EECF244321}">
                <p14:modId xmlns:p14="http://schemas.microsoft.com/office/powerpoint/2010/main" val="3451191666"/>
              </p:ext>
            </p:extLst>
          </p:nvPr>
        </p:nvGraphicFramePr>
        <p:xfrm>
          <a:off x="1681311" y="1327759"/>
          <a:ext cx="8940761" cy="4696879"/>
        </p:xfrm>
        <a:graphic>
          <a:graphicData uri="http://schemas.openxmlformats.org/drawingml/2006/table">
            <a:tbl>
              <a:tblPr firstRow="1" bandRow="1">
                <a:tableStyleId>{5C22544A-7EE6-4342-B048-85BDC9FD1C3A}</a:tableStyleId>
              </a:tblPr>
              <a:tblGrid>
                <a:gridCol w="1229356">
                  <a:extLst>
                    <a:ext uri="{9D8B030D-6E8A-4147-A177-3AD203B41FA5}">
                      <a16:colId xmlns:a16="http://schemas.microsoft.com/office/drawing/2014/main" val="20000"/>
                    </a:ext>
                  </a:extLst>
                </a:gridCol>
                <a:gridCol w="7711405">
                  <a:extLst>
                    <a:ext uri="{9D8B030D-6E8A-4147-A177-3AD203B41FA5}">
                      <a16:colId xmlns:a16="http://schemas.microsoft.com/office/drawing/2014/main" val="20001"/>
                    </a:ext>
                  </a:extLst>
                </a:gridCol>
              </a:tblGrid>
              <a:tr h="271991">
                <a:tc>
                  <a:txBody>
                    <a:bodyPr/>
                    <a:lstStyle/>
                    <a:p>
                      <a:r>
                        <a:rPr lang="en-US" sz="1200" dirty="0" smtClean="0">
                          <a:latin typeface="+mn-lt"/>
                          <a:cs typeface="Aparajita" pitchFamily="34" charset="0"/>
                        </a:rPr>
                        <a:t>Format</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Explanation</a:t>
                      </a:r>
                      <a:endParaRPr lang="en-US" sz="1200" dirty="0">
                        <a:latin typeface="+mn-lt"/>
                        <a:cs typeface="Aparajita" pitchFamily="34" charset="0"/>
                      </a:endParaRPr>
                    </a:p>
                  </a:txBody>
                  <a:tcPr/>
                </a:tc>
                <a:extLst>
                  <a:ext uri="{0D108BD9-81ED-4DB2-BD59-A6C34878D82A}">
                    <a16:rowId xmlns:a16="http://schemas.microsoft.com/office/drawing/2014/main" val="10000"/>
                  </a:ext>
                </a:extLst>
              </a:tr>
              <a:tr h="271991">
                <a:tc>
                  <a:txBody>
                    <a:bodyPr/>
                    <a:lstStyle/>
                    <a:p>
                      <a:r>
                        <a:rPr lang="en-US" sz="1200" dirty="0" smtClean="0">
                          <a:latin typeface="+mn-lt"/>
                          <a:cs typeface="Aparajita" pitchFamily="34" charset="0"/>
                        </a:rPr>
                        <a:t>.</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Any Character</a:t>
                      </a:r>
                      <a:endParaRPr lang="en-US" sz="1200" dirty="0">
                        <a:latin typeface="+mn-lt"/>
                        <a:cs typeface="Aparajita" pitchFamily="34" charset="0"/>
                      </a:endParaRPr>
                    </a:p>
                  </a:txBody>
                  <a:tcPr/>
                </a:tc>
                <a:extLst>
                  <a:ext uri="{0D108BD9-81ED-4DB2-BD59-A6C34878D82A}">
                    <a16:rowId xmlns:a16="http://schemas.microsoft.com/office/drawing/2014/main" val="10001"/>
                  </a:ext>
                </a:extLst>
              </a:tr>
              <a:tr h="462385">
                <a:tc>
                  <a:txBody>
                    <a:bodyPr/>
                    <a:lstStyle/>
                    <a:p>
                      <a:r>
                        <a:rPr lang="en-US" sz="1200" dirty="0" smtClean="0">
                          <a:latin typeface="+mn-lt"/>
                          <a:cs typeface="Aparajita" pitchFamily="34" charset="0"/>
                        </a:rPr>
                        <a:t>[xyz]</a:t>
                      </a:r>
                      <a:endParaRPr lang="en-US" sz="1200" dirty="0">
                        <a:latin typeface="+mn-lt"/>
                        <a:cs typeface="Aparajita" pitchFamily="34" charset="0"/>
                      </a:endParaRPr>
                    </a:p>
                  </a:txBody>
                  <a:tcPr/>
                </a:tc>
                <a:tc>
                  <a:txBody>
                    <a:bodyPr/>
                    <a:lstStyle/>
                    <a:p>
                      <a:r>
                        <a:rPr lang="en-US" sz="1200" dirty="0" smtClean="0">
                          <a:latin typeface="+mn-lt"/>
                        </a:rPr>
                        <a:t>A character set. Matches any one of the enclosed characters. For example, "[</a:t>
                      </a:r>
                      <a:r>
                        <a:rPr lang="en-US" sz="1200" dirty="0" err="1" smtClean="0">
                          <a:latin typeface="+mn-lt"/>
                        </a:rPr>
                        <a:t>abc</a:t>
                      </a:r>
                      <a:r>
                        <a:rPr lang="en-US" sz="1200" dirty="0" smtClean="0">
                          <a:latin typeface="+mn-lt"/>
                        </a:rPr>
                        <a:t>]" matches the "a" in "plain". </a:t>
                      </a:r>
                      <a:endParaRPr lang="en-US" sz="1200" dirty="0">
                        <a:latin typeface="+mn-lt"/>
                        <a:cs typeface="Aparajita" pitchFamily="34" charset="0"/>
                      </a:endParaRPr>
                    </a:p>
                  </a:txBody>
                  <a:tcPr/>
                </a:tc>
                <a:extLst>
                  <a:ext uri="{0D108BD9-81ED-4DB2-BD59-A6C34878D82A}">
                    <a16:rowId xmlns:a16="http://schemas.microsoft.com/office/drawing/2014/main" val="10002"/>
                  </a:ext>
                </a:extLst>
              </a:tr>
              <a:tr h="462385">
                <a:tc>
                  <a:txBody>
                    <a:bodyPr/>
                    <a:lstStyle/>
                    <a:p>
                      <a:r>
                        <a:rPr lang="en-US" sz="1200" dirty="0" smtClean="0">
                          <a:latin typeface="+mn-lt"/>
                          <a:cs typeface="Aparajita" pitchFamily="34" charset="0"/>
                        </a:rPr>
                        <a:t>[^xyz]</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Match</a:t>
                      </a:r>
                      <a:r>
                        <a:rPr lang="en-US" sz="1200" baseline="0" dirty="0" smtClean="0">
                          <a:latin typeface="+mn-lt"/>
                          <a:cs typeface="Aparajita" pitchFamily="34" charset="0"/>
                        </a:rPr>
                        <a:t> any character other than the list.</a:t>
                      </a:r>
                      <a:r>
                        <a:rPr lang="en-US" sz="1200" dirty="0" smtClean="0">
                          <a:latin typeface="+mn-lt"/>
                        </a:rPr>
                        <a:t> A negative character set. Matches any character not enclosed. For example, "[^</a:t>
                      </a:r>
                      <a:r>
                        <a:rPr lang="en-US" sz="1200" dirty="0" err="1" smtClean="0">
                          <a:latin typeface="+mn-lt"/>
                        </a:rPr>
                        <a:t>abc</a:t>
                      </a:r>
                      <a:r>
                        <a:rPr lang="en-US" sz="1200" dirty="0" smtClean="0">
                          <a:latin typeface="+mn-lt"/>
                        </a:rPr>
                        <a:t>]" matches the "p" in "plain". </a:t>
                      </a:r>
                      <a:endParaRPr lang="en-US" sz="1200" dirty="0">
                        <a:latin typeface="+mn-lt"/>
                        <a:cs typeface="Aparajita" pitchFamily="34" charset="0"/>
                      </a:endParaRPr>
                    </a:p>
                  </a:txBody>
                  <a:tcPr/>
                </a:tc>
                <a:extLst>
                  <a:ext uri="{0D108BD9-81ED-4DB2-BD59-A6C34878D82A}">
                    <a16:rowId xmlns:a16="http://schemas.microsoft.com/office/drawing/2014/main" val="10003"/>
                  </a:ext>
                </a:extLst>
              </a:tr>
              <a:tr h="462385">
                <a:tc>
                  <a:txBody>
                    <a:bodyPr/>
                    <a:lstStyle/>
                    <a:p>
                      <a:r>
                        <a:rPr lang="en-US" sz="1200" dirty="0" smtClean="0">
                          <a:latin typeface="+mn-lt"/>
                          <a:cs typeface="Aparajita" pitchFamily="34" charset="0"/>
                        </a:rPr>
                        <a:t>[x-y]</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Match any single character within</a:t>
                      </a:r>
                      <a:r>
                        <a:rPr lang="en-US" sz="1200" baseline="0" dirty="0" smtClean="0">
                          <a:latin typeface="+mn-lt"/>
                          <a:cs typeface="Aparajita" pitchFamily="34" charset="0"/>
                        </a:rPr>
                        <a:t> the range.</a:t>
                      </a:r>
                      <a:r>
                        <a:rPr lang="en-US" sz="1200" dirty="0" smtClean="0">
                          <a:latin typeface="+mn-lt"/>
                        </a:rPr>
                        <a:t> A range of </a:t>
                      </a:r>
                      <a:r>
                        <a:rPr lang="en-US" sz="1200" dirty="0" err="1" smtClean="0">
                          <a:latin typeface="+mn-lt"/>
                        </a:rPr>
                        <a:t>characters.For</a:t>
                      </a:r>
                      <a:r>
                        <a:rPr lang="en-US" sz="1200" dirty="0" smtClean="0">
                          <a:latin typeface="+mn-lt"/>
                        </a:rPr>
                        <a:t> example, "[a-z]" matches any lowercase alphabetic character in the range "a" through "z". </a:t>
                      </a:r>
                      <a:endParaRPr lang="en-US" sz="1200" dirty="0">
                        <a:latin typeface="+mn-lt"/>
                        <a:cs typeface="Aparajita" pitchFamily="34" charset="0"/>
                      </a:endParaRPr>
                    </a:p>
                  </a:txBody>
                  <a:tcPr/>
                </a:tc>
                <a:extLst>
                  <a:ext uri="{0D108BD9-81ED-4DB2-BD59-A6C34878D82A}">
                    <a16:rowId xmlns:a16="http://schemas.microsoft.com/office/drawing/2014/main" val="10004"/>
                  </a:ext>
                </a:extLst>
              </a:tr>
              <a:tr h="462385">
                <a:tc>
                  <a:txBody>
                    <a:bodyPr/>
                    <a:lstStyle/>
                    <a:p>
                      <a:r>
                        <a:rPr lang="en-US" sz="1200" dirty="0" smtClean="0">
                          <a:latin typeface="+mn-lt"/>
                          <a:cs typeface="Aparajita" pitchFamily="34" charset="0"/>
                        </a:rPr>
                        <a:t>*</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Match zero</a:t>
                      </a:r>
                      <a:r>
                        <a:rPr lang="en-US" sz="1200" baseline="0" dirty="0" smtClean="0">
                          <a:latin typeface="+mn-lt"/>
                          <a:cs typeface="Aparajita" pitchFamily="34" charset="0"/>
                        </a:rPr>
                        <a:t> or more specific characters.</a:t>
                      </a:r>
                      <a:r>
                        <a:rPr lang="en-US" sz="1200" dirty="0" smtClean="0">
                          <a:latin typeface="+mn-lt"/>
                        </a:rPr>
                        <a:t> Matches the preceding character zero or more times. For example, "</a:t>
                      </a:r>
                      <a:r>
                        <a:rPr lang="en-US" sz="1200" dirty="0" err="1" smtClean="0">
                          <a:latin typeface="+mn-lt"/>
                        </a:rPr>
                        <a:t>zo</a:t>
                      </a:r>
                      <a:r>
                        <a:rPr lang="en-US" sz="1200" dirty="0" smtClean="0">
                          <a:latin typeface="+mn-lt"/>
                        </a:rPr>
                        <a:t>*" matches either "z" or "zoo"</a:t>
                      </a:r>
                      <a:endParaRPr lang="en-US" sz="1200" dirty="0">
                        <a:latin typeface="+mn-lt"/>
                        <a:cs typeface="Aparajita" pitchFamily="34" charset="0"/>
                      </a:endParaRPr>
                    </a:p>
                  </a:txBody>
                  <a:tcPr/>
                </a:tc>
                <a:extLst>
                  <a:ext uri="{0D108BD9-81ED-4DB2-BD59-A6C34878D82A}">
                    <a16:rowId xmlns:a16="http://schemas.microsoft.com/office/drawing/2014/main" val="10005"/>
                  </a:ext>
                </a:extLst>
              </a:tr>
              <a:tr h="271991">
                <a:tc>
                  <a:txBody>
                    <a:bodyPr/>
                    <a:lstStyle/>
                    <a:p>
                      <a:r>
                        <a:rPr lang="en-US" sz="1200" dirty="0" smtClean="0">
                          <a:latin typeface="+mn-lt"/>
                          <a:cs typeface="Aparajita" pitchFamily="34" charset="0"/>
                        </a:rPr>
                        <a:t>+</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Matches one or more</a:t>
                      </a:r>
                      <a:r>
                        <a:rPr lang="en-US" sz="1200" baseline="0" dirty="0" smtClean="0">
                          <a:latin typeface="+mn-lt"/>
                          <a:cs typeface="Aparajita" pitchFamily="34" charset="0"/>
                        </a:rPr>
                        <a:t> specific characters</a:t>
                      </a:r>
                      <a:endParaRPr lang="en-US" sz="1200" dirty="0">
                        <a:latin typeface="+mn-lt"/>
                        <a:cs typeface="Aparajita" pitchFamily="34" charset="0"/>
                      </a:endParaRPr>
                    </a:p>
                  </a:txBody>
                  <a:tcPr/>
                </a:tc>
                <a:extLst>
                  <a:ext uri="{0D108BD9-81ED-4DB2-BD59-A6C34878D82A}">
                    <a16:rowId xmlns:a16="http://schemas.microsoft.com/office/drawing/2014/main" val="10006"/>
                  </a:ext>
                </a:extLst>
              </a:tr>
              <a:tr h="271991">
                <a:tc>
                  <a:txBody>
                    <a:bodyPr/>
                    <a:lstStyle/>
                    <a:p>
                      <a:r>
                        <a:rPr lang="en-US" sz="1200" dirty="0" smtClean="0">
                          <a:latin typeface="+mn-lt"/>
                          <a:cs typeface="Aparajita" pitchFamily="34" charset="0"/>
                        </a:rPr>
                        <a:t>?</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Match zero</a:t>
                      </a:r>
                      <a:r>
                        <a:rPr lang="en-US" sz="1200" baseline="0" dirty="0" smtClean="0">
                          <a:latin typeface="+mn-lt"/>
                          <a:cs typeface="Aparajita" pitchFamily="34" charset="0"/>
                        </a:rPr>
                        <a:t> or one specific character</a:t>
                      </a:r>
                      <a:endParaRPr lang="en-US" sz="1200" dirty="0">
                        <a:latin typeface="+mn-lt"/>
                        <a:cs typeface="Aparajita" pitchFamily="34" charset="0"/>
                      </a:endParaRPr>
                    </a:p>
                  </a:txBody>
                  <a:tcPr/>
                </a:tc>
                <a:extLst>
                  <a:ext uri="{0D108BD9-81ED-4DB2-BD59-A6C34878D82A}">
                    <a16:rowId xmlns:a16="http://schemas.microsoft.com/office/drawing/2014/main" val="10007"/>
                  </a:ext>
                </a:extLst>
              </a:tr>
              <a:tr h="271991">
                <a:tc>
                  <a:txBody>
                    <a:bodyPr/>
                    <a:lstStyle/>
                    <a:p>
                      <a:r>
                        <a:rPr lang="en-US" sz="1200" dirty="0" smtClean="0">
                          <a:latin typeface="+mn-lt"/>
                          <a:cs typeface="Aparajita" pitchFamily="34" charset="0"/>
                        </a:rPr>
                        <a:t>^</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Matches beginning</a:t>
                      </a:r>
                      <a:r>
                        <a:rPr lang="en-US" sz="1200" baseline="0" dirty="0" smtClean="0">
                          <a:latin typeface="+mn-lt"/>
                          <a:cs typeface="Aparajita" pitchFamily="34" charset="0"/>
                        </a:rPr>
                        <a:t> of a line</a:t>
                      </a:r>
                      <a:endParaRPr lang="en-US" sz="1200" dirty="0">
                        <a:latin typeface="+mn-lt"/>
                        <a:cs typeface="Aparajita" pitchFamily="34" charset="0"/>
                      </a:endParaRPr>
                    </a:p>
                  </a:txBody>
                  <a:tcPr/>
                </a:tc>
                <a:extLst>
                  <a:ext uri="{0D108BD9-81ED-4DB2-BD59-A6C34878D82A}">
                    <a16:rowId xmlns:a16="http://schemas.microsoft.com/office/drawing/2014/main" val="10008"/>
                  </a:ext>
                </a:extLst>
              </a:tr>
              <a:tr h="271991">
                <a:tc>
                  <a:txBody>
                    <a:bodyPr/>
                    <a:lstStyle/>
                    <a:p>
                      <a:r>
                        <a:rPr lang="en-US" sz="1200" dirty="0" smtClean="0">
                          <a:latin typeface="+mn-lt"/>
                          <a:cs typeface="Aparajita" pitchFamily="34" charset="0"/>
                        </a:rPr>
                        <a:t>$</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Matches the end of line</a:t>
                      </a:r>
                      <a:endParaRPr lang="en-US" sz="1200" dirty="0">
                        <a:latin typeface="+mn-lt"/>
                        <a:cs typeface="Aparajita" pitchFamily="34" charset="0"/>
                      </a:endParaRPr>
                    </a:p>
                  </a:txBody>
                  <a:tcPr/>
                </a:tc>
                <a:extLst>
                  <a:ext uri="{0D108BD9-81ED-4DB2-BD59-A6C34878D82A}">
                    <a16:rowId xmlns:a16="http://schemas.microsoft.com/office/drawing/2014/main" val="10009"/>
                  </a:ext>
                </a:extLst>
              </a:tr>
              <a:tr h="271991">
                <a:tc>
                  <a:txBody>
                    <a:bodyPr/>
                    <a:lstStyle/>
                    <a:p>
                      <a:r>
                        <a:rPr lang="en-US" sz="1200" dirty="0" smtClean="0">
                          <a:latin typeface="+mn-lt"/>
                          <a:cs typeface="Aparajita" pitchFamily="34" charset="0"/>
                        </a:rPr>
                        <a:t>\w</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Matches non alphabetic</a:t>
                      </a:r>
                      <a:r>
                        <a:rPr lang="en-US" sz="1200" baseline="0" dirty="0" smtClean="0">
                          <a:latin typeface="+mn-lt"/>
                          <a:cs typeface="Aparajita" pitchFamily="34" charset="0"/>
                        </a:rPr>
                        <a:t> character</a:t>
                      </a:r>
                      <a:endParaRPr lang="en-US" sz="1200" dirty="0">
                        <a:latin typeface="+mn-lt"/>
                        <a:cs typeface="Aparajita" pitchFamily="34" charset="0"/>
                      </a:endParaRPr>
                    </a:p>
                  </a:txBody>
                  <a:tcPr/>
                </a:tc>
                <a:extLst>
                  <a:ext uri="{0D108BD9-81ED-4DB2-BD59-A6C34878D82A}">
                    <a16:rowId xmlns:a16="http://schemas.microsoft.com/office/drawing/2014/main" val="10010"/>
                  </a:ext>
                </a:extLst>
              </a:tr>
              <a:tr h="652779">
                <a:tc>
                  <a:txBody>
                    <a:bodyPr/>
                    <a:lstStyle/>
                    <a:p>
                      <a:r>
                        <a:rPr lang="en-US" sz="1200" dirty="0" smtClean="0">
                          <a:latin typeface="+mn-lt"/>
                          <a:cs typeface="Aparajita" pitchFamily="34" charset="0"/>
                        </a:rPr>
                        <a:t>{}</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Matches any number</a:t>
                      </a:r>
                      <a:r>
                        <a:rPr lang="en-US" sz="1200" baseline="0" dirty="0" smtClean="0">
                          <a:latin typeface="+mn-lt"/>
                          <a:cs typeface="Aparajita" pitchFamily="34" charset="0"/>
                        </a:rPr>
                        <a:t> of occurrences</a:t>
                      </a:r>
                    </a:p>
                    <a:p>
                      <a:r>
                        <a:rPr lang="en-US" sz="1200" baseline="0" dirty="0" smtClean="0">
                          <a:latin typeface="+mn-lt"/>
                          <a:cs typeface="Aparajita" pitchFamily="34" charset="0"/>
                        </a:rPr>
                        <a:t>A{2} – will match AA</a:t>
                      </a:r>
                    </a:p>
                    <a:p>
                      <a:r>
                        <a:rPr lang="en-US" sz="1200" baseline="0" dirty="0" smtClean="0">
                          <a:latin typeface="+mn-lt"/>
                          <a:cs typeface="Aparajita" pitchFamily="34" charset="0"/>
                        </a:rPr>
                        <a:t>A{1,3} – will match A ,AA ,AAA</a:t>
                      </a:r>
                      <a:endParaRPr lang="en-US" sz="1200" dirty="0">
                        <a:latin typeface="+mn-lt"/>
                        <a:cs typeface="Aparajita" pitchFamily="34" charset="0"/>
                      </a:endParaRPr>
                    </a:p>
                  </a:txBody>
                  <a:tcPr/>
                </a:tc>
                <a:extLst>
                  <a:ext uri="{0D108BD9-81ED-4DB2-BD59-A6C34878D82A}">
                    <a16:rowId xmlns:a16="http://schemas.microsoft.com/office/drawing/2014/main" val="10011"/>
                  </a:ext>
                </a:extLst>
              </a:tr>
              <a:tr h="271991">
                <a:tc>
                  <a:txBody>
                    <a:bodyPr/>
                    <a:lstStyle/>
                    <a:p>
                      <a:r>
                        <a:rPr lang="en-US" sz="1200" dirty="0" smtClean="0">
                          <a:latin typeface="+mn-lt"/>
                          <a:cs typeface="Aparajita" pitchFamily="34" charset="0"/>
                        </a:rPr>
                        <a:t>\d</a:t>
                      </a:r>
                      <a:endParaRPr lang="en-US" sz="1200" dirty="0">
                        <a:latin typeface="+mn-lt"/>
                        <a:cs typeface="Aparajita" pitchFamily="34" charset="0"/>
                      </a:endParaRPr>
                    </a:p>
                  </a:txBody>
                  <a:tcPr/>
                </a:tc>
                <a:tc>
                  <a:txBody>
                    <a:bodyPr/>
                    <a:lstStyle/>
                    <a:p>
                      <a:r>
                        <a:rPr lang="en-US" sz="1200" dirty="0" smtClean="0">
                          <a:latin typeface="+mn-lt"/>
                          <a:cs typeface="Aparajita" pitchFamily="34" charset="0"/>
                        </a:rPr>
                        <a:t>Match any digit</a:t>
                      </a:r>
                      <a:endParaRPr lang="en-US" sz="1200" dirty="0">
                        <a:latin typeface="+mn-lt"/>
                        <a:cs typeface="Aparajita" pitchFamily="34" charset="0"/>
                      </a:endParaRP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84717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latin typeface="+mn-lt"/>
              </a:rPr>
              <a:t>Procedure for Regular Expression:</a:t>
            </a:r>
          </a:p>
        </p:txBody>
      </p:sp>
      <p:sp>
        <p:nvSpPr>
          <p:cNvPr id="14339" name="Content Placeholder 2"/>
          <p:cNvSpPr>
            <a:spLocks noGrp="1"/>
          </p:cNvSpPr>
          <p:nvPr>
            <p:ph idx="1"/>
          </p:nvPr>
        </p:nvSpPr>
        <p:spPr>
          <a:xfrm>
            <a:off x="1094703" y="1378040"/>
            <a:ext cx="9576694" cy="4689408"/>
          </a:xfrm>
        </p:spPr>
        <p:txBody>
          <a:bodyPr>
            <a:normAutofit lnSpcReduction="10000"/>
          </a:bodyPr>
          <a:lstStyle/>
          <a:p>
            <a:pPr marL="0" indent="0">
              <a:buNone/>
            </a:pPr>
            <a:r>
              <a:rPr lang="en-US" sz="1400" b="0" dirty="0">
                <a:latin typeface="+mn-lt"/>
              </a:rPr>
              <a:t>1. Start Recording &amp; Open fight application</a:t>
            </a:r>
          </a:p>
          <a:p>
            <a:pPr marL="0" indent="0">
              <a:buNone/>
            </a:pPr>
            <a:r>
              <a:rPr lang="en-US" sz="1400" b="0" dirty="0">
                <a:latin typeface="+mn-lt"/>
              </a:rPr>
              <a:t>2. Insert an Order</a:t>
            </a:r>
          </a:p>
          <a:p>
            <a:pPr marL="0" indent="0">
              <a:buNone/>
            </a:pPr>
            <a:r>
              <a:rPr lang="en-US" sz="1400" b="0" dirty="0">
                <a:latin typeface="+mn-lt"/>
              </a:rPr>
              <a:t>3. Go to File-&gt;Fax Order No</a:t>
            </a:r>
          </a:p>
          <a:p>
            <a:pPr marL="0" indent="0">
              <a:buNone/>
            </a:pPr>
            <a:r>
              <a:rPr lang="en-US" sz="1400" b="0" dirty="0">
                <a:latin typeface="+mn-lt"/>
              </a:rPr>
              <a:t>4. Provide Fax Order No and Click Send</a:t>
            </a:r>
          </a:p>
          <a:p>
            <a:pPr marL="0" indent="0">
              <a:buNone/>
            </a:pPr>
            <a:r>
              <a:rPr lang="en-US" sz="1400" b="0" dirty="0">
                <a:latin typeface="+mn-lt"/>
              </a:rPr>
              <a:t>5. Close the Application</a:t>
            </a:r>
          </a:p>
          <a:p>
            <a:pPr marL="0" indent="0">
              <a:buNone/>
            </a:pPr>
            <a:r>
              <a:rPr lang="en-US" sz="1400" b="0" dirty="0">
                <a:latin typeface="+mn-lt"/>
              </a:rPr>
              <a:t>6. Stop recording</a:t>
            </a:r>
          </a:p>
          <a:p>
            <a:pPr marL="0" indent="0">
              <a:buNone/>
            </a:pPr>
            <a:r>
              <a:rPr lang="en-US" sz="1400" b="0" dirty="0">
                <a:latin typeface="+mn-lt"/>
              </a:rPr>
              <a:t>7. Run the test</a:t>
            </a:r>
          </a:p>
          <a:p>
            <a:pPr marL="0" indent="0">
              <a:buNone/>
            </a:pPr>
            <a:r>
              <a:rPr lang="en-US" sz="1400" b="0" dirty="0">
                <a:latin typeface="+mn-lt"/>
              </a:rPr>
              <a:t>8. Click Stop in Error Window and open Object Repository</a:t>
            </a:r>
          </a:p>
          <a:p>
            <a:pPr marL="0" indent="0">
              <a:buNone/>
            </a:pPr>
            <a:r>
              <a:rPr lang="en-US" sz="1400" b="0" dirty="0">
                <a:latin typeface="+mn-lt"/>
              </a:rPr>
              <a:t>9. Select the Fax Order No. object and select the text property of that object</a:t>
            </a:r>
          </a:p>
          <a:p>
            <a:pPr marL="0" indent="0">
              <a:buNone/>
            </a:pPr>
            <a:r>
              <a:rPr lang="en-US" sz="1400" b="0" dirty="0">
                <a:latin typeface="+mn-lt"/>
              </a:rPr>
              <a:t>10. Click the &lt;#&gt; icon and select Regular Expression check box</a:t>
            </a:r>
          </a:p>
          <a:p>
            <a:pPr marL="0" indent="0">
              <a:buNone/>
            </a:pPr>
            <a:r>
              <a:rPr lang="en-US" sz="1400" b="0" dirty="0">
                <a:latin typeface="+mn-lt"/>
              </a:rPr>
              <a:t>11. Click Yes to add the backslash before special character</a:t>
            </a:r>
          </a:p>
          <a:p>
            <a:pPr marL="0" indent="0">
              <a:buNone/>
            </a:pPr>
            <a:r>
              <a:rPr lang="en-US" sz="1400" b="0" dirty="0">
                <a:latin typeface="+mn-lt"/>
              </a:rPr>
              <a:t>12. Click the arrow icon nearby constant field and select the “open regular expression evaluator” option.</a:t>
            </a:r>
          </a:p>
          <a:p>
            <a:pPr marL="0" indent="0">
              <a:buNone/>
            </a:pPr>
            <a:r>
              <a:rPr lang="en-US" sz="1400" b="0" dirty="0">
                <a:latin typeface="+mn-lt"/>
              </a:rPr>
              <a:t>13. Select the Fax Order No. (</a:t>
            </a:r>
            <a:r>
              <a:rPr lang="en-US" sz="1400" b="0" dirty="0" err="1">
                <a:latin typeface="+mn-lt"/>
              </a:rPr>
              <a:t>eg</a:t>
            </a:r>
            <a:r>
              <a:rPr lang="en-US" sz="1400" b="0" dirty="0">
                <a:latin typeface="+mn-lt"/>
              </a:rPr>
              <a:t>: 21) alone and click the arrow icon and select “\d  Any digit”</a:t>
            </a:r>
          </a:p>
          <a:p>
            <a:pPr marL="0" indent="0">
              <a:buNone/>
            </a:pPr>
            <a:r>
              <a:rPr lang="en-US" sz="1400" b="0" dirty="0">
                <a:latin typeface="+mn-lt"/>
              </a:rPr>
              <a:t>14. Click Highlight to check the Regular expression</a:t>
            </a:r>
          </a:p>
          <a:p>
            <a:pPr marL="0" indent="0">
              <a:buNone/>
            </a:pPr>
            <a:r>
              <a:rPr lang="en-US" sz="1400" b="0" dirty="0">
                <a:latin typeface="+mn-lt"/>
              </a:rPr>
              <a:t>15. If the Regular Expression is not proper, click the arrow icon again and select “+ One or more occurrences”</a:t>
            </a:r>
          </a:p>
          <a:p>
            <a:pPr marL="0" indent="0">
              <a:buNone/>
            </a:pPr>
            <a:r>
              <a:rPr lang="en-US" sz="1400" b="0" dirty="0">
                <a:latin typeface="+mn-lt"/>
              </a:rPr>
              <a:t>16. Click Highlight to check the Regular Expression</a:t>
            </a:r>
          </a:p>
          <a:p>
            <a:pPr marL="0" indent="0">
              <a:buNone/>
            </a:pPr>
            <a:r>
              <a:rPr lang="en-US" sz="1400" b="0" dirty="0">
                <a:latin typeface="+mn-lt"/>
              </a:rPr>
              <a:t>17. Then close the Regular Expression evaluator &amp; Run the test</a:t>
            </a:r>
          </a:p>
          <a:p>
            <a:pPr marL="0" indent="0">
              <a:buNone/>
            </a:pPr>
            <a:endParaRPr lang="en-US" sz="1400" dirty="0">
              <a:latin typeface="+mn-lt"/>
            </a:endParaRPr>
          </a:p>
          <a:p>
            <a:pPr marL="0" indent="0">
              <a:buNone/>
            </a:pPr>
            <a:endParaRPr lang="en-US" sz="1400" dirty="0">
              <a:latin typeface="+mn-lt"/>
            </a:endParaRPr>
          </a:p>
          <a:p>
            <a:pPr marL="0" indent="0">
              <a:buNone/>
            </a:pPr>
            <a:endParaRPr lang="en-US" sz="1400" b="0" dirty="0">
              <a:latin typeface="+mn-lt"/>
            </a:endParaRPr>
          </a:p>
          <a:p>
            <a:pPr marL="0" indent="0">
              <a:buNone/>
            </a:pPr>
            <a:endParaRPr lang="en-US" sz="1400" b="0" dirty="0">
              <a:latin typeface="+mn-lt"/>
            </a:endParaRPr>
          </a:p>
        </p:txBody>
      </p:sp>
    </p:spTree>
    <p:extLst>
      <p:ext uri="{BB962C8B-B14F-4D97-AF65-F5344CB8AC3E}">
        <p14:creationId xmlns:p14="http://schemas.microsoft.com/office/powerpoint/2010/main" val="224423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mn-lt"/>
              </a:rPr>
              <a:t>Assignments</a:t>
            </a:r>
          </a:p>
        </p:txBody>
      </p:sp>
      <p:sp>
        <p:nvSpPr>
          <p:cNvPr id="15363" name="Content Placeholder 2"/>
          <p:cNvSpPr>
            <a:spLocks noGrp="1"/>
          </p:cNvSpPr>
          <p:nvPr>
            <p:ph idx="1"/>
          </p:nvPr>
        </p:nvSpPr>
        <p:spPr>
          <a:xfrm>
            <a:off x="385665" y="1467280"/>
            <a:ext cx="11566984" cy="4537884"/>
          </a:xfrm>
        </p:spPr>
        <p:txBody>
          <a:bodyPr/>
          <a:lstStyle/>
          <a:p>
            <a:pPr>
              <a:lnSpc>
                <a:spcPct val="200000"/>
              </a:lnSpc>
            </a:pPr>
            <a:r>
              <a:rPr lang="en-US" sz="1800" b="0" dirty="0">
                <a:latin typeface="+mn-lt"/>
              </a:rPr>
              <a:t>Check the format of the agent name in Flight reservation</a:t>
            </a:r>
          </a:p>
          <a:p>
            <a:pPr lvl="1">
              <a:lnSpc>
                <a:spcPct val="200000"/>
              </a:lnSpc>
            </a:pPr>
            <a:r>
              <a:rPr lang="en-US" dirty="0">
                <a:latin typeface="+mn-lt"/>
              </a:rPr>
              <a:t>Accept alphabets , numbers , special characters with min 4 characters maximum 10 characters</a:t>
            </a:r>
          </a:p>
        </p:txBody>
      </p:sp>
    </p:spTree>
    <p:extLst>
      <p:ext uri="{BB962C8B-B14F-4D97-AF65-F5344CB8AC3E}">
        <p14:creationId xmlns:p14="http://schemas.microsoft.com/office/powerpoint/2010/main" val="300296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5664" y="0"/>
            <a:ext cx="11566985" cy="756000"/>
          </a:xfrm>
        </p:spPr>
        <p:txBody>
          <a:bodyPr>
            <a:normAutofit fontScale="90000"/>
          </a:bodyPr>
          <a:lstStyle/>
          <a:p>
            <a:r>
              <a:rPr lang="en-US" dirty="0" smtClean="0">
                <a:latin typeface="+mn-lt"/>
              </a:rPr>
              <a:t/>
            </a:r>
            <a:br>
              <a:rPr lang="en-US" dirty="0" smtClean="0">
                <a:latin typeface="+mn-lt"/>
              </a:rPr>
            </a:br>
            <a:r>
              <a:rPr lang="en-US" dirty="0" smtClean="0">
                <a:latin typeface="+mn-lt"/>
              </a:rPr>
              <a:t>Batch test</a:t>
            </a:r>
            <a:br>
              <a:rPr lang="en-US" dirty="0" smtClean="0">
                <a:latin typeface="+mn-lt"/>
              </a:rPr>
            </a:br>
            <a:endParaRPr lang="en-US" dirty="0" smtClean="0">
              <a:latin typeface="+mn-lt"/>
            </a:endParaRPr>
          </a:p>
        </p:txBody>
      </p:sp>
      <p:sp>
        <p:nvSpPr>
          <p:cNvPr id="16387" name="Content Placeholder 2"/>
          <p:cNvSpPr>
            <a:spLocks noGrp="1"/>
          </p:cNvSpPr>
          <p:nvPr>
            <p:ph idx="1"/>
          </p:nvPr>
        </p:nvSpPr>
        <p:spPr>
          <a:xfrm>
            <a:off x="385665" y="1325612"/>
            <a:ext cx="11566984" cy="4537884"/>
          </a:xfrm>
        </p:spPr>
        <p:txBody>
          <a:bodyPr/>
          <a:lstStyle/>
          <a:p>
            <a:pPr>
              <a:buFont typeface="Wingdings" pitchFamily="2" charset="2"/>
              <a:buNone/>
            </a:pPr>
            <a:r>
              <a:rPr lang="en-US" sz="1800" b="0" dirty="0">
                <a:latin typeface="+mn-lt"/>
              </a:rPr>
              <a:t> </a:t>
            </a:r>
          </a:p>
          <a:p>
            <a:r>
              <a:rPr lang="en-US" sz="1800" b="0" dirty="0">
                <a:latin typeface="+mn-lt"/>
              </a:rPr>
              <a:t>Performing regression testing.</a:t>
            </a:r>
          </a:p>
          <a:p>
            <a:r>
              <a:rPr lang="en-US" sz="1800" b="0" dirty="0">
                <a:latin typeface="+mn-lt"/>
              </a:rPr>
              <a:t>Calling all the script and executing as a batch.</a:t>
            </a:r>
          </a:p>
          <a:p>
            <a:pPr>
              <a:buFont typeface="Wingdings" pitchFamily="2" charset="2"/>
              <a:buNone/>
            </a:pPr>
            <a:endParaRPr lang="en-US" sz="1800" b="0" dirty="0">
              <a:latin typeface="+mn-lt"/>
            </a:endParaRPr>
          </a:p>
          <a:p>
            <a:pPr>
              <a:buFont typeface="Wingdings" pitchFamily="2" charset="2"/>
              <a:buNone/>
            </a:pPr>
            <a:r>
              <a:rPr lang="en-US" sz="1800" dirty="0">
                <a:latin typeface="+mn-lt"/>
              </a:rPr>
              <a:t>Procedure for Batch Test:</a:t>
            </a:r>
          </a:p>
          <a:p>
            <a:pPr marL="0" indent="0">
              <a:buNone/>
            </a:pPr>
            <a:r>
              <a:rPr lang="en-US" sz="1800" b="0" dirty="0">
                <a:latin typeface="+mn-lt"/>
              </a:rPr>
              <a:t>Go to Start-&gt;Programs-&gt;QTP-&gt;Tools-&gt;Test Batch Runner</a:t>
            </a:r>
          </a:p>
          <a:p>
            <a:pPr marL="0" indent="0">
              <a:buNone/>
            </a:pPr>
            <a:r>
              <a:rPr lang="en-US" sz="1800" b="0" dirty="0">
                <a:latin typeface="+mn-lt"/>
              </a:rPr>
              <a:t>Go to batch-&gt;Add(add the scripts that need to be executed for regression test)</a:t>
            </a:r>
          </a:p>
          <a:p>
            <a:endParaRPr lang="en-US" sz="1800" b="0" dirty="0">
              <a:latin typeface="+mn-lt"/>
            </a:endParaRPr>
          </a:p>
          <a:p>
            <a:pPr>
              <a:buFont typeface="Wingdings" pitchFamily="2" charset="2"/>
              <a:buNone/>
            </a:pPr>
            <a:endParaRPr lang="en-US" sz="1800" b="0" dirty="0">
              <a:latin typeface="+mn-lt"/>
            </a:endParaRPr>
          </a:p>
          <a:p>
            <a:pPr marL="0" indent="0">
              <a:buNone/>
            </a:pPr>
            <a:r>
              <a:rPr lang="en-US" sz="1800" b="0" dirty="0">
                <a:latin typeface="+mn-lt"/>
              </a:rPr>
              <a:t>Note: Go to Tools-Option-Run-Select the option-Allow other HP product to run the tests &amp; components.</a:t>
            </a:r>
          </a:p>
          <a:p>
            <a:endParaRPr lang="en-US" sz="1800" b="0" dirty="0">
              <a:latin typeface="+mn-lt"/>
            </a:endParaRPr>
          </a:p>
        </p:txBody>
      </p:sp>
    </p:spTree>
    <p:extLst>
      <p:ext uri="{BB962C8B-B14F-4D97-AF65-F5344CB8AC3E}">
        <p14:creationId xmlns:p14="http://schemas.microsoft.com/office/powerpoint/2010/main" val="2798474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latin typeface="+mn-lt"/>
              </a:rPr>
              <a:t>Recovery Scenarios</a:t>
            </a:r>
          </a:p>
        </p:txBody>
      </p:sp>
      <p:sp>
        <p:nvSpPr>
          <p:cNvPr id="17411" name="Content Placeholder 2"/>
          <p:cNvSpPr>
            <a:spLocks noGrp="1"/>
          </p:cNvSpPr>
          <p:nvPr>
            <p:ph idx="1"/>
          </p:nvPr>
        </p:nvSpPr>
        <p:spPr/>
        <p:txBody>
          <a:bodyPr/>
          <a:lstStyle/>
          <a:p>
            <a:pPr>
              <a:buFont typeface="Wingdings" pitchFamily="2" charset="2"/>
              <a:buNone/>
            </a:pPr>
            <a:r>
              <a:rPr lang="en-US" sz="1800" b="0" dirty="0">
                <a:latin typeface="+mn-lt"/>
              </a:rPr>
              <a:t>Recovery Scenarios helps in handling unexpected events, errors, and application crashes during a run time.</a:t>
            </a:r>
          </a:p>
          <a:p>
            <a:pPr>
              <a:buFont typeface="Wingdings" pitchFamily="2" charset="2"/>
              <a:buNone/>
            </a:pPr>
            <a:r>
              <a:rPr lang="en-US" sz="1800" b="0" dirty="0">
                <a:latin typeface="+mn-lt"/>
              </a:rPr>
              <a:t> </a:t>
            </a:r>
          </a:p>
          <a:p>
            <a:pPr>
              <a:buFont typeface="Wingdings" pitchFamily="2" charset="2"/>
              <a:buNone/>
            </a:pPr>
            <a:r>
              <a:rPr lang="en-US" sz="1800" b="0" dirty="0">
                <a:latin typeface="+mn-lt"/>
              </a:rPr>
              <a:t>A recovery scenario consists of the following:</a:t>
            </a:r>
            <a:br>
              <a:rPr lang="en-US" sz="1800" b="0" dirty="0">
                <a:latin typeface="+mn-lt"/>
              </a:rPr>
            </a:br>
            <a:r>
              <a:rPr lang="en-US" sz="1800" b="0" dirty="0">
                <a:latin typeface="+mn-lt"/>
              </a:rPr>
              <a:t/>
            </a:r>
            <a:br>
              <a:rPr lang="en-US" sz="1800" b="0" dirty="0">
                <a:latin typeface="+mn-lt"/>
              </a:rPr>
            </a:br>
            <a:r>
              <a:rPr lang="en-US" sz="1800" dirty="0">
                <a:latin typeface="+mn-lt"/>
              </a:rPr>
              <a:t>Trigger Event </a:t>
            </a:r>
            <a:r>
              <a:rPr lang="en-US" sz="1800" b="0" dirty="0">
                <a:latin typeface="+mn-lt"/>
              </a:rPr>
              <a:t>: The event that interrupts your run session. </a:t>
            </a:r>
            <a:br>
              <a:rPr lang="en-US" sz="1800" b="0" dirty="0">
                <a:latin typeface="+mn-lt"/>
              </a:rPr>
            </a:br>
            <a:r>
              <a:rPr lang="en-US" sz="1800" dirty="0">
                <a:latin typeface="+mn-lt"/>
              </a:rPr>
              <a:t>Recovery Operations</a:t>
            </a:r>
            <a:r>
              <a:rPr lang="en-US" sz="1800" b="0" dirty="0">
                <a:latin typeface="+mn-lt"/>
              </a:rPr>
              <a:t>: The operations to perform to enable QTP to continue running the test after the trigger event interrupts the run session. </a:t>
            </a:r>
            <a:br>
              <a:rPr lang="en-US" sz="1800" b="0" dirty="0">
                <a:latin typeface="+mn-lt"/>
              </a:rPr>
            </a:br>
            <a:r>
              <a:rPr lang="en-US" sz="1800" dirty="0">
                <a:latin typeface="+mn-lt"/>
              </a:rPr>
              <a:t>Post-Recovery Test Run Option</a:t>
            </a:r>
            <a:r>
              <a:rPr lang="en-US" sz="1800" b="0" dirty="0">
                <a:latin typeface="+mn-lt"/>
              </a:rPr>
              <a:t>: The instructions on how QTP should proceed after the recovery operations have been performed, and from which point in the test QTP should continue. </a:t>
            </a:r>
          </a:p>
          <a:p>
            <a:pPr>
              <a:buFont typeface="Wingdings" pitchFamily="2" charset="2"/>
              <a:buNone/>
            </a:pPr>
            <a:r>
              <a:rPr lang="en-US" sz="1800" b="0" dirty="0">
                <a:latin typeface="+mn-lt"/>
              </a:rPr>
              <a:t>     </a:t>
            </a:r>
            <a:r>
              <a:rPr lang="en-US" sz="1800" dirty="0">
                <a:latin typeface="+mn-lt"/>
              </a:rPr>
              <a:t>Save Recovery scenario: </a:t>
            </a:r>
            <a:r>
              <a:rPr lang="en-US" sz="1800" b="0" dirty="0">
                <a:latin typeface="+mn-lt"/>
              </a:rPr>
              <a:t>Recovery scenario files are saved with extension .qrs. A recovery scenario file is a logical collection of recovery scenarios, grouped according to our specific requirements.</a:t>
            </a:r>
            <a:br>
              <a:rPr lang="en-US" sz="1800" b="0" dirty="0">
                <a:latin typeface="+mn-lt"/>
              </a:rPr>
            </a:br>
            <a:r>
              <a:rPr lang="en-US" sz="1800" b="0" dirty="0">
                <a:latin typeface="+mn-lt"/>
              </a:rPr>
              <a:t/>
            </a:r>
            <a:br>
              <a:rPr lang="en-US" sz="1800" b="0" dirty="0">
                <a:latin typeface="+mn-lt"/>
              </a:rPr>
            </a:br>
            <a:r>
              <a:rPr lang="en-US" sz="1800" b="0" dirty="0">
                <a:latin typeface="+mn-lt"/>
              </a:rPr>
              <a:t/>
            </a:r>
            <a:br>
              <a:rPr lang="en-US" sz="1800" b="0" dirty="0">
                <a:latin typeface="+mn-lt"/>
              </a:rPr>
            </a:br>
            <a:endParaRPr lang="en-US" sz="1800" b="0" dirty="0">
              <a:latin typeface="+mn-lt"/>
            </a:endParaRPr>
          </a:p>
        </p:txBody>
      </p:sp>
    </p:spTree>
    <p:extLst>
      <p:ext uri="{BB962C8B-B14F-4D97-AF65-F5344CB8AC3E}">
        <p14:creationId xmlns:p14="http://schemas.microsoft.com/office/powerpoint/2010/main" val="4167818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atin typeface="+mn-lt"/>
              </a:rPr>
              <a:t>Trigger events</a:t>
            </a:r>
          </a:p>
        </p:txBody>
      </p:sp>
      <p:sp>
        <p:nvSpPr>
          <p:cNvPr id="18435" name="Content Placeholder 2"/>
          <p:cNvSpPr>
            <a:spLocks noGrp="1"/>
          </p:cNvSpPr>
          <p:nvPr>
            <p:ph idx="1"/>
          </p:nvPr>
        </p:nvSpPr>
        <p:spPr/>
        <p:txBody>
          <a:bodyPr/>
          <a:lstStyle/>
          <a:p>
            <a:pPr>
              <a:buFont typeface="Wingdings" pitchFamily="2" charset="2"/>
              <a:buNone/>
            </a:pPr>
            <a:r>
              <a:rPr lang="en-US" b="0" dirty="0" smtClean="0">
                <a:latin typeface="+mn-lt"/>
              </a:rPr>
              <a:t>1. Pop-up window: To handle unwanted pop ups.</a:t>
            </a:r>
          </a:p>
          <a:p>
            <a:pPr>
              <a:buFont typeface="Wingdings" pitchFamily="2" charset="2"/>
              <a:buNone/>
            </a:pPr>
            <a:r>
              <a:rPr lang="en-US" b="0" dirty="0" smtClean="0">
                <a:latin typeface="+mn-lt"/>
              </a:rPr>
              <a:t>2. Object state: To handle object related errors at runtime.</a:t>
            </a:r>
          </a:p>
          <a:p>
            <a:pPr>
              <a:buFont typeface="Wingdings" pitchFamily="2" charset="2"/>
              <a:buNone/>
            </a:pPr>
            <a:r>
              <a:rPr lang="en-US" b="0" dirty="0" smtClean="0">
                <a:latin typeface="+mn-lt"/>
              </a:rPr>
              <a:t>3. Test run error: To handle VB script statement errors at runtime.</a:t>
            </a:r>
          </a:p>
          <a:p>
            <a:pPr>
              <a:buFont typeface="Wingdings" pitchFamily="2" charset="2"/>
              <a:buNone/>
            </a:pPr>
            <a:r>
              <a:rPr lang="en-US" b="0" dirty="0" smtClean="0">
                <a:latin typeface="+mn-lt"/>
              </a:rPr>
              <a:t>4. Application crash: To handle crashed applications at runtime.</a:t>
            </a:r>
            <a:br>
              <a:rPr lang="en-US" b="0" dirty="0" smtClean="0">
                <a:latin typeface="+mn-lt"/>
              </a:rPr>
            </a:br>
            <a:r>
              <a:rPr lang="en-US" b="0" dirty="0" smtClean="0">
                <a:latin typeface="+mn-lt"/>
              </a:rPr>
              <a:t/>
            </a:r>
            <a:br>
              <a:rPr lang="en-US" b="0" dirty="0" smtClean="0">
                <a:latin typeface="+mn-lt"/>
              </a:rPr>
            </a:br>
            <a:endParaRPr lang="en-US" b="0" dirty="0" smtClean="0">
              <a:latin typeface="+mn-lt"/>
            </a:endParaRPr>
          </a:p>
        </p:txBody>
      </p:sp>
    </p:spTree>
    <p:extLst>
      <p:ext uri="{BB962C8B-B14F-4D97-AF65-F5344CB8AC3E}">
        <p14:creationId xmlns:p14="http://schemas.microsoft.com/office/powerpoint/2010/main" val="1423004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latin typeface="+mn-lt"/>
              </a:rPr>
              <a:t>Exception Handling</a:t>
            </a:r>
          </a:p>
        </p:txBody>
      </p:sp>
      <p:sp>
        <p:nvSpPr>
          <p:cNvPr id="19459" name="Content Placeholder 2"/>
          <p:cNvSpPr>
            <a:spLocks noGrp="1"/>
          </p:cNvSpPr>
          <p:nvPr>
            <p:ph idx="1"/>
          </p:nvPr>
        </p:nvSpPr>
        <p:spPr/>
        <p:txBody>
          <a:bodyPr/>
          <a:lstStyle/>
          <a:p>
            <a:pPr marL="0" indent="0">
              <a:buNone/>
            </a:pPr>
            <a:r>
              <a:rPr lang="en-US" sz="1800" b="0" dirty="0">
                <a:latin typeface="+mn-lt"/>
              </a:rPr>
              <a:t>When we are able to predict Trigger event occurrence at particular specific point, it is recommended to go with Error Handling.</a:t>
            </a:r>
          </a:p>
          <a:p>
            <a:pPr>
              <a:buFont typeface="Wingdings" pitchFamily="2" charset="2"/>
              <a:buNone/>
            </a:pPr>
            <a:endParaRPr lang="en-US" sz="1800" b="0" dirty="0">
              <a:latin typeface="+mn-lt"/>
            </a:endParaRPr>
          </a:p>
          <a:p>
            <a:pPr marL="0" indent="0">
              <a:buNone/>
            </a:pPr>
            <a:r>
              <a:rPr lang="en-US" sz="1800" dirty="0">
                <a:latin typeface="+mn-lt"/>
              </a:rPr>
              <a:t>Following are exception handling  statements :</a:t>
            </a:r>
            <a:br>
              <a:rPr lang="en-US" sz="1800" dirty="0">
                <a:latin typeface="+mn-lt"/>
              </a:rPr>
            </a:br>
            <a:r>
              <a:rPr lang="en-US" sz="1800" dirty="0">
                <a:latin typeface="+mn-lt"/>
              </a:rPr>
              <a:t/>
            </a:r>
            <a:br>
              <a:rPr lang="en-US" sz="1800" dirty="0">
                <a:latin typeface="+mn-lt"/>
              </a:rPr>
            </a:br>
            <a:r>
              <a:rPr lang="en-US" sz="1800" b="0" dirty="0">
                <a:latin typeface="+mn-lt"/>
              </a:rPr>
              <a:t>1. On Error Resume Next: On Error Resume Next statement enables the Error handling in the code. If there is error in the code "On error Resume Next" ignores it and continue with next line of code. </a:t>
            </a:r>
          </a:p>
          <a:p>
            <a:pPr>
              <a:buFont typeface="Wingdings" pitchFamily="2" charset="2"/>
              <a:buNone/>
            </a:pPr>
            <a:r>
              <a:rPr lang="en-US" sz="1800" b="0" dirty="0">
                <a:latin typeface="+mn-lt"/>
              </a:rPr>
              <a:t/>
            </a:r>
            <a:br>
              <a:rPr lang="en-US" sz="1800" b="0" dirty="0">
                <a:latin typeface="+mn-lt"/>
              </a:rPr>
            </a:br>
            <a:r>
              <a:rPr lang="en-US" sz="1800" b="0" dirty="0">
                <a:latin typeface="+mn-lt"/>
              </a:rPr>
              <a:t>2. On Error Go to 0: On error got to 0 statement disables error handling we have previously enabled it by using On Error resume Next. </a:t>
            </a:r>
          </a:p>
          <a:p>
            <a:pPr>
              <a:buFont typeface="Wingdings" pitchFamily="2" charset="2"/>
              <a:buNone/>
            </a:pPr>
            <a:r>
              <a:rPr lang="en-US" sz="1800" b="0" dirty="0">
                <a:latin typeface="+mn-lt"/>
              </a:rPr>
              <a:t/>
            </a:r>
            <a:br>
              <a:rPr lang="en-US" sz="1800" b="0" dirty="0">
                <a:latin typeface="+mn-lt"/>
              </a:rPr>
            </a:br>
            <a:r>
              <a:rPr lang="en-US" sz="1800" b="0" dirty="0">
                <a:latin typeface="+mn-lt"/>
              </a:rPr>
              <a:t>3. </a:t>
            </a:r>
            <a:r>
              <a:rPr lang="en-US" sz="1800" b="0" dirty="0" err="1">
                <a:latin typeface="+mn-lt"/>
              </a:rPr>
              <a:t>Err.number</a:t>
            </a:r>
            <a:r>
              <a:rPr lang="en-US" sz="1800" b="0" dirty="0">
                <a:latin typeface="+mn-lt"/>
              </a:rPr>
              <a:t> &amp; </a:t>
            </a:r>
            <a:r>
              <a:rPr lang="en-US" sz="1800" b="0" dirty="0" err="1">
                <a:latin typeface="+mn-lt"/>
              </a:rPr>
              <a:t>Err.description</a:t>
            </a:r>
            <a:r>
              <a:rPr lang="en-US" sz="1800" b="0" dirty="0">
                <a:latin typeface="+mn-lt"/>
              </a:rPr>
              <a:t>: Provides the error number and the description of the error </a:t>
            </a:r>
            <a:r>
              <a:rPr lang="en-US" sz="1800" dirty="0">
                <a:latin typeface="+mn-lt"/>
              </a:rPr>
              <a:t/>
            </a:r>
            <a:br>
              <a:rPr lang="en-US" sz="1800" dirty="0">
                <a:latin typeface="+mn-lt"/>
              </a:rPr>
            </a:br>
            <a:r>
              <a:rPr lang="en-US" sz="1800" dirty="0">
                <a:latin typeface="+mn-lt"/>
              </a:rPr>
              <a:t/>
            </a:r>
            <a:br>
              <a:rPr lang="en-US" sz="1800" dirty="0">
                <a:latin typeface="+mn-lt"/>
              </a:rPr>
            </a:br>
            <a:r>
              <a:rPr lang="en-US" sz="1800" dirty="0">
                <a:latin typeface="+mn-lt"/>
              </a:rPr>
              <a:t/>
            </a:r>
            <a:br>
              <a:rPr lang="en-US" sz="1800" dirty="0">
                <a:latin typeface="+mn-lt"/>
              </a:rPr>
            </a:br>
            <a:endParaRPr lang="en-US" sz="1800" b="0" dirty="0">
              <a:latin typeface="+mn-lt"/>
            </a:endParaRPr>
          </a:p>
          <a:p>
            <a:endParaRPr lang="en-US" sz="1800" dirty="0">
              <a:latin typeface="+mn-lt"/>
            </a:endParaRPr>
          </a:p>
        </p:txBody>
      </p:sp>
    </p:spTree>
    <p:extLst>
      <p:ext uri="{BB962C8B-B14F-4D97-AF65-F5344CB8AC3E}">
        <p14:creationId xmlns:p14="http://schemas.microsoft.com/office/powerpoint/2010/main" val="3389331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latin typeface="+mn-lt"/>
              </a:rPr>
              <a:t>Simple program</a:t>
            </a:r>
          </a:p>
        </p:txBody>
      </p:sp>
      <p:sp>
        <p:nvSpPr>
          <p:cNvPr id="20483" name="Content Placeholder 2"/>
          <p:cNvSpPr>
            <a:spLocks noGrp="1"/>
          </p:cNvSpPr>
          <p:nvPr>
            <p:ph idx="1"/>
          </p:nvPr>
        </p:nvSpPr>
        <p:spPr/>
        <p:txBody>
          <a:bodyPr/>
          <a:lstStyle/>
          <a:p>
            <a:pPr>
              <a:buFont typeface="Wingdings" pitchFamily="2" charset="2"/>
              <a:buNone/>
            </a:pPr>
            <a:r>
              <a:rPr lang="en-US" dirty="0" smtClean="0">
                <a:latin typeface="+mn-lt"/>
              </a:rPr>
              <a:t>Function division()</a:t>
            </a:r>
            <a:br>
              <a:rPr lang="en-US" dirty="0" smtClean="0">
                <a:latin typeface="+mn-lt"/>
              </a:rPr>
            </a:br>
            <a:r>
              <a:rPr lang="en-US" dirty="0" smtClean="0">
                <a:latin typeface="+mn-lt"/>
              </a:rPr>
              <a:t>    On error resume next</a:t>
            </a:r>
            <a:br>
              <a:rPr lang="en-US" dirty="0" smtClean="0">
                <a:latin typeface="+mn-lt"/>
              </a:rPr>
            </a:br>
            <a:r>
              <a:rPr lang="en-US" dirty="0" smtClean="0">
                <a:latin typeface="+mn-lt"/>
              </a:rPr>
              <a:t>    z=40/0</a:t>
            </a:r>
            <a:br>
              <a:rPr lang="en-US" dirty="0" smtClean="0">
                <a:latin typeface="+mn-lt"/>
              </a:rPr>
            </a:br>
            <a:r>
              <a:rPr lang="en-US" dirty="0" smtClean="0">
                <a:latin typeface="+mn-lt"/>
              </a:rPr>
              <a:t>    If </a:t>
            </a:r>
            <a:r>
              <a:rPr lang="en-US" dirty="0" err="1" smtClean="0">
                <a:latin typeface="+mn-lt"/>
              </a:rPr>
              <a:t>err.number</a:t>
            </a:r>
            <a:r>
              <a:rPr lang="en-US" dirty="0" smtClean="0">
                <a:latin typeface="+mn-lt"/>
              </a:rPr>
              <a:t> &lt;&gt; 0 Then</a:t>
            </a:r>
            <a:br>
              <a:rPr lang="en-US" dirty="0" smtClean="0">
                <a:latin typeface="+mn-lt"/>
              </a:rPr>
            </a:br>
            <a:r>
              <a:rPr lang="en-US" dirty="0" smtClean="0">
                <a:latin typeface="+mn-lt"/>
              </a:rPr>
              <a:t>        </a:t>
            </a:r>
            <a:r>
              <a:rPr lang="en-US" dirty="0" err="1" smtClean="0">
                <a:latin typeface="+mn-lt"/>
              </a:rPr>
              <a:t>reporter.ReportEvent</a:t>
            </a:r>
            <a:r>
              <a:rPr lang="en-US" dirty="0" smtClean="0">
                <a:latin typeface="+mn-lt"/>
              </a:rPr>
              <a:t> </a:t>
            </a:r>
            <a:r>
              <a:rPr lang="en-US" dirty="0" err="1" smtClean="0">
                <a:latin typeface="+mn-lt"/>
              </a:rPr>
              <a:t>micWarning</a:t>
            </a:r>
            <a:r>
              <a:rPr lang="en-US" dirty="0" smtClean="0">
                <a:latin typeface="+mn-lt"/>
              </a:rPr>
              <a:t>, "Error </a:t>
            </a:r>
            <a:r>
              <a:rPr lang="en-US" dirty="0" err="1" smtClean="0">
                <a:latin typeface="+mn-lt"/>
              </a:rPr>
              <a:t>Occured</a:t>
            </a:r>
            <a:r>
              <a:rPr lang="en-US" dirty="0" smtClean="0">
                <a:latin typeface="+mn-lt"/>
              </a:rPr>
              <a:t>", "Error No &amp; Description is " &amp; </a:t>
            </a:r>
            <a:r>
              <a:rPr lang="en-US" dirty="0" err="1" smtClean="0">
                <a:latin typeface="+mn-lt"/>
              </a:rPr>
              <a:t>err.number</a:t>
            </a:r>
            <a:r>
              <a:rPr lang="en-US" dirty="0" smtClean="0">
                <a:latin typeface="+mn-lt"/>
              </a:rPr>
              <a:t> &amp; " : " &amp; </a:t>
            </a:r>
            <a:r>
              <a:rPr lang="en-US" dirty="0" err="1" smtClean="0">
                <a:latin typeface="+mn-lt"/>
              </a:rPr>
              <a:t>err.description</a:t>
            </a:r>
            <a:r>
              <a:rPr lang="en-US" dirty="0" smtClean="0">
                <a:latin typeface="+mn-lt"/>
              </a:rPr>
              <a:t/>
            </a:r>
            <a:br>
              <a:rPr lang="en-US" dirty="0" smtClean="0">
                <a:latin typeface="+mn-lt"/>
              </a:rPr>
            </a:br>
            <a:r>
              <a:rPr lang="en-US" dirty="0" smtClean="0">
                <a:latin typeface="+mn-lt"/>
              </a:rPr>
              <a:t>    End If</a:t>
            </a:r>
            <a:br>
              <a:rPr lang="en-US" dirty="0" smtClean="0">
                <a:latin typeface="+mn-lt"/>
              </a:rPr>
            </a:br>
            <a:r>
              <a:rPr lang="en-US" dirty="0" smtClean="0">
                <a:latin typeface="+mn-lt"/>
              </a:rPr>
              <a:t>End Function</a:t>
            </a:r>
            <a:br>
              <a:rPr lang="en-US" dirty="0" smtClean="0">
                <a:latin typeface="+mn-lt"/>
              </a:rPr>
            </a:br>
            <a:r>
              <a:rPr lang="en-US" dirty="0" smtClean="0">
                <a:latin typeface="+mn-lt"/>
              </a:rPr>
              <a:t>Call division()</a:t>
            </a:r>
            <a:r>
              <a:rPr lang="en-US" b="0" dirty="0" smtClean="0">
                <a:latin typeface="+mn-lt"/>
              </a:rPr>
              <a:t> </a:t>
            </a:r>
          </a:p>
          <a:p>
            <a:endParaRPr lang="en-US" b="0" dirty="0" smtClean="0">
              <a:latin typeface="+mn-lt"/>
            </a:endParaRPr>
          </a:p>
        </p:txBody>
      </p:sp>
    </p:spTree>
    <p:extLst>
      <p:ext uri="{BB962C8B-B14F-4D97-AF65-F5344CB8AC3E}">
        <p14:creationId xmlns:p14="http://schemas.microsoft.com/office/powerpoint/2010/main" val="183540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Version Control and Revision History</a:t>
            </a:r>
            <a:endParaRPr lang="en-US" dirty="0"/>
          </a:p>
        </p:txBody>
      </p:sp>
      <p:graphicFrame>
        <p:nvGraphicFramePr>
          <p:cNvPr id="3" name="Table 2"/>
          <p:cNvGraphicFramePr>
            <a:graphicFrameLocks noGrp="1"/>
          </p:cNvGraphicFramePr>
          <p:nvPr>
            <p:extLst/>
          </p:nvPr>
        </p:nvGraphicFramePr>
        <p:xfrm>
          <a:off x="1872803" y="1439022"/>
          <a:ext cx="8218647" cy="1127908"/>
        </p:xfrm>
        <a:graphic>
          <a:graphicData uri="http://schemas.openxmlformats.org/drawingml/2006/table">
            <a:tbl>
              <a:tblPr firstRow="1" bandRow="1">
                <a:tableStyleId>{5C22544A-7EE6-4342-B048-85BDC9FD1C3A}</a:tableStyleId>
              </a:tblPr>
              <a:tblGrid>
                <a:gridCol w="2739549">
                  <a:extLst>
                    <a:ext uri="{9D8B030D-6E8A-4147-A177-3AD203B41FA5}">
                      <a16:colId xmlns:a16="http://schemas.microsoft.com/office/drawing/2014/main" val="146304648"/>
                    </a:ext>
                  </a:extLst>
                </a:gridCol>
                <a:gridCol w="2739549">
                  <a:extLst>
                    <a:ext uri="{9D8B030D-6E8A-4147-A177-3AD203B41FA5}">
                      <a16:colId xmlns:a16="http://schemas.microsoft.com/office/drawing/2014/main" val="819052125"/>
                    </a:ext>
                  </a:extLst>
                </a:gridCol>
                <a:gridCol w="2739549">
                  <a:extLst>
                    <a:ext uri="{9D8B030D-6E8A-4147-A177-3AD203B41FA5}">
                      <a16:colId xmlns:a16="http://schemas.microsoft.com/office/drawing/2014/main" val="1849399422"/>
                    </a:ext>
                  </a:extLst>
                </a:gridCol>
              </a:tblGrid>
              <a:tr h="281977">
                <a:tc>
                  <a:txBody>
                    <a:bodyPr/>
                    <a:lstStyle/>
                    <a:p>
                      <a:pPr marL="0" marR="0" algn="ctr">
                        <a:spcBef>
                          <a:spcPts val="0"/>
                        </a:spcBef>
                        <a:spcAft>
                          <a:spcPts val="0"/>
                        </a:spcAft>
                      </a:pPr>
                      <a:r>
                        <a:rPr lang="en-US" sz="1100" dirty="0">
                          <a:effectLst/>
                          <a:latin typeface="+mj-lt"/>
                          <a:cs typeface="Arial" pitchFamily="34" charset="0"/>
                        </a:rPr>
                        <a:t> </a:t>
                      </a:r>
                      <a:endParaRPr lang="en-US" sz="1100" dirty="0">
                        <a:effectLst/>
                        <a:latin typeface="+mj-lt"/>
                        <a:ea typeface="Times New Roman"/>
                        <a:cs typeface="Arial" pitchFamily="34" charset="0"/>
                      </a:endParaRPr>
                    </a:p>
                  </a:txBody>
                  <a:tcPr marT="0" marB="0" anchor="ctr"/>
                </a:tc>
                <a:tc>
                  <a:txBody>
                    <a:bodyPr/>
                    <a:lstStyle/>
                    <a:p>
                      <a:pPr marL="0" marR="0" algn="ctr">
                        <a:spcBef>
                          <a:spcPts val="0"/>
                        </a:spcBef>
                        <a:spcAft>
                          <a:spcPts val="0"/>
                        </a:spcAft>
                      </a:pPr>
                      <a:r>
                        <a:rPr lang="en-US" sz="1100" dirty="0">
                          <a:effectLst/>
                          <a:latin typeface="+mj-lt"/>
                          <a:cs typeface="Arial" pitchFamily="34" charset="0"/>
                        </a:rPr>
                        <a:t>Name</a:t>
                      </a:r>
                      <a:endParaRPr lang="en-US" sz="1100" dirty="0">
                        <a:effectLst/>
                        <a:latin typeface="+mj-lt"/>
                        <a:ea typeface="Times New Roman"/>
                        <a:cs typeface="Arial" pitchFamily="34" charset="0"/>
                      </a:endParaRPr>
                    </a:p>
                  </a:txBody>
                  <a:tcPr marT="0" marB="0" anchor="ctr"/>
                </a:tc>
                <a:tc>
                  <a:txBody>
                    <a:bodyPr/>
                    <a:lstStyle/>
                    <a:p>
                      <a:pPr marL="0" marR="0" algn="ctr">
                        <a:spcBef>
                          <a:spcPts val="0"/>
                        </a:spcBef>
                        <a:spcAft>
                          <a:spcPts val="0"/>
                        </a:spcAft>
                      </a:pPr>
                      <a:r>
                        <a:rPr lang="en-US" sz="1100" dirty="0">
                          <a:effectLst/>
                          <a:latin typeface="Arial" pitchFamily="34" charset="0"/>
                          <a:cs typeface="Arial" pitchFamily="34" charset="0"/>
                        </a:rPr>
                        <a:t>Date</a:t>
                      </a:r>
                      <a:endParaRPr lang="en-US" sz="1100" dirty="0">
                        <a:effectLst/>
                        <a:latin typeface="Arial" pitchFamily="34" charset="0"/>
                        <a:ea typeface="Times New Roman"/>
                        <a:cs typeface="Arial" pitchFamily="34" charset="0"/>
                      </a:endParaRPr>
                    </a:p>
                  </a:txBody>
                  <a:tcPr marT="0" marB="0" anchor="ctr"/>
                </a:tc>
                <a:extLst>
                  <a:ext uri="{0D108BD9-81ED-4DB2-BD59-A6C34878D82A}">
                    <a16:rowId xmlns:a16="http://schemas.microsoft.com/office/drawing/2014/main" val="1729180586"/>
                  </a:ext>
                </a:extLst>
              </a:tr>
              <a:tr h="281977">
                <a:tc>
                  <a:txBody>
                    <a:bodyPr/>
                    <a:lstStyle/>
                    <a:p>
                      <a:pPr marL="0" marR="0" algn="ctr">
                        <a:spcBef>
                          <a:spcPts val="0"/>
                        </a:spcBef>
                        <a:spcAft>
                          <a:spcPts val="0"/>
                        </a:spcAft>
                      </a:pPr>
                      <a:r>
                        <a:rPr lang="en-US" sz="1100" b="1" dirty="0">
                          <a:solidFill>
                            <a:schemeClr val="bg1"/>
                          </a:solidFill>
                          <a:effectLst/>
                          <a:latin typeface="+mj-lt"/>
                          <a:cs typeface="Arial" pitchFamily="34" charset="0"/>
                        </a:rPr>
                        <a:t>Prepared by</a:t>
                      </a:r>
                      <a:endParaRPr lang="en-US" sz="1100" b="1" dirty="0">
                        <a:solidFill>
                          <a:schemeClr val="bg1"/>
                        </a:solidFill>
                        <a:effectLst/>
                        <a:latin typeface="+mj-lt"/>
                        <a:ea typeface="Times New Roman"/>
                        <a:cs typeface="Arial" pitchFamily="34" charset="0"/>
                      </a:endParaRPr>
                    </a:p>
                  </a:txBody>
                  <a:tcPr marT="0" marB="0" anchor="ctr">
                    <a:solidFill>
                      <a:schemeClr val="tx2"/>
                    </a:solidFill>
                  </a:tcPr>
                </a:tc>
                <a:tc>
                  <a:txBody>
                    <a:bodyPr/>
                    <a:lstStyle/>
                    <a:p>
                      <a:pPr marL="0" marR="0" algn="ctr" defTabSz="914400" rtl="0" eaLnBrk="1" latinLnBrk="0" hangingPunct="1">
                        <a:spcBef>
                          <a:spcPts val="0"/>
                        </a:spcBef>
                        <a:spcAft>
                          <a:spcPts val="0"/>
                        </a:spcAft>
                      </a:pPr>
                      <a:r>
                        <a:rPr lang="en-US" sz="1100" kern="1200" dirty="0" smtClean="0">
                          <a:solidFill>
                            <a:schemeClr val="dk1"/>
                          </a:solidFill>
                          <a:effectLst/>
                          <a:latin typeface="+mj-lt"/>
                          <a:ea typeface="Times New Roman"/>
                          <a:cs typeface="+mn-cs"/>
                        </a:rPr>
                        <a:t>Sneha Kumar</a:t>
                      </a:r>
                      <a:endParaRPr lang="en-US" sz="1100" kern="1200" dirty="0">
                        <a:solidFill>
                          <a:schemeClr val="dk1"/>
                        </a:solidFill>
                        <a:effectLst/>
                        <a:latin typeface="+mj-lt"/>
                        <a:ea typeface="Times New Roman"/>
                        <a:cs typeface="+mn-cs"/>
                      </a:endParaRPr>
                    </a:p>
                  </a:txBody>
                  <a:tcPr marT="0" marB="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07-Mar-2019</a:t>
                      </a:r>
                      <a:endParaRPr lang="en-US" sz="1100" kern="1200" dirty="0" smtClean="0">
                        <a:solidFill>
                          <a:schemeClr val="dk1"/>
                        </a:solidFill>
                        <a:effectLst/>
                        <a:latin typeface="+mn-lt"/>
                        <a:ea typeface="+mn-ea"/>
                        <a:cs typeface="+mn-cs"/>
                      </a:endParaRPr>
                    </a:p>
                  </a:txBody>
                  <a:tcPr marT="0" marB="0" anchor="ctr"/>
                </a:tc>
                <a:extLst>
                  <a:ext uri="{0D108BD9-81ED-4DB2-BD59-A6C34878D82A}">
                    <a16:rowId xmlns:a16="http://schemas.microsoft.com/office/drawing/2014/main" val="648386671"/>
                  </a:ext>
                </a:extLst>
              </a:tr>
              <a:tr h="281977">
                <a:tc>
                  <a:txBody>
                    <a:bodyPr/>
                    <a:lstStyle/>
                    <a:p>
                      <a:pPr marL="0" marR="0" algn="ctr">
                        <a:spcBef>
                          <a:spcPts val="0"/>
                        </a:spcBef>
                        <a:spcAft>
                          <a:spcPts val="0"/>
                        </a:spcAft>
                      </a:pPr>
                      <a:r>
                        <a:rPr lang="en-US" sz="1100" b="1" dirty="0">
                          <a:solidFill>
                            <a:schemeClr val="bg1"/>
                          </a:solidFill>
                          <a:effectLst/>
                          <a:latin typeface="+mj-lt"/>
                          <a:cs typeface="Arial" pitchFamily="34" charset="0"/>
                        </a:rPr>
                        <a:t>Reviewed by</a:t>
                      </a:r>
                      <a:endParaRPr lang="en-US" sz="1100" b="1" dirty="0">
                        <a:solidFill>
                          <a:schemeClr val="bg1"/>
                        </a:solidFill>
                        <a:effectLst/>
                        <a:latin typeface="+mj-lt"/>
                        <a:ea typeface="Times New Roman"/>
                        <a:cs typeface="Arial" pitchFamily="34" charset="0"/>
                      </a:endParaRPr>
                    </a:p>
                  </a:txBody>
                  <a:tcPr marT="0" marB="0" anchor="ctr">
                    <a:solidFill>
                      <a:schemeClr val="tx2"/>
                    </a:solidFill>
                  </a:tcPr>
                </a:tc>
                <a:tc>
                  <a:txBody>
                    <a:bodyPr/>
                    <a:lstStyle/>
                    <a:p>
                      <a:pPr marL="0" marR="0" algn="ctr" defTabSz="914400" rtl="0" eaLnBrk="1" latinLnBrk="0" hangingPunct="1">
                        <a:spcBef>
                          <a:spcPts val="0"/>
                        </a:spcBef>
                        <a:spcAft>
                          <a:spcPts val="0"/>
                        </a:spcAft>
                      </a:pPr>
                      <a:r>
                        <a:rPr lang="en-US" sz="1100" kern="1200" dirty="0" smtClean="0">
                          <a:solidFill>
                            <a:schemeClr val="dk1"/>
                          </a:solidFill>
                          <a:effectLst/>
                          <a:latin typeface="+mj-lt"/>
                          <a:ea typeface="Times New Roman"/>
                          <a:cs typeface="+mn-cs"/>
                        </a:rPr>
                        <a:t>Nisha Mendonsa</a:t>
                      </a:r>
                      <a:endParaRPr lang="en-US" sz="1100" kern="1200" dirty="0">
                        <a:solidFill>
                          <a:schemeClr val="dk1"/>
                        </a:solidFill>
                        <a:effectLst/>
                        <a:latin typeface="+mj-lt"/>
                        <a:ea typeface="Times New Roman"/>
                        <a:cs typeface="+mn-cs"/>
                      </a:endParaRPr>
                    </a:p>
                  </a:txBody>
                  <a:tcPr marT="0" marB="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smtClean="0">
                        <a:ln>
                          <a:noFill/>
                        </a:ln>
                        <a:solidFill>
                          <a:prstClr val="black"/>
                        </a:solidFill>
                        <a:effectLst/>
                        <a:uLnTx/>
                        <a:uFillTx/>
                        <a:latin typeface="Verdana"/>
                        <a:ea typeface="+mn-ea"/>
                        <a:cs typeface="+mn-cs"/>
                      </a:endParaRPr>
                    </a:p>
                  </a:txBody>
                  <a:tcPr marT="0" marB="0" anchor="ctr"/>
                </a:tc>
                <a:extLst>
                  <a:ext uri="{0D108BD9-81ED-4DB2-BD59-A6C34878D82A}">
                    <a16:rowId xmlns:a16="http://schemas.microsoft.com/office/drawing/2014/main" val="2171224966"/>
                  </a:ext>
                </a:extLst>
              </a:tr>
              <a:tr h="281977">
                <a:tc>
                  <a:txBody>
                    <a:bodyPr/>
                    <a:lstStyle/>
                    <a:p>
                      <a:pPr marL="0" marR="0" algn="ctr">
                        <a:spcBef>
                          <a:spcPts val="0"/>
                        </a:spcBef>
                        <a:spcAft>
                          <a:spcPts val="0"/>
                        </a:spcAft>
                      </a:pPr>
                      <a:r>
                        <a:rPr lang="en-US" sz="1100" b="1" dirty="0">
                          <a:solidFill>
                            <a:schemeClr val="bg1"/>
                          </a:solidFill>
                          <a:effectLst/>
                          <a:latin typeface="+mj-lt"/>
                          <a:cs typeface="Arial" pitchFamily="34" charset="0"/>
                        </a:rPr>
                        <a:t>Approved by</a:t>
                      </a:r>
                      <a:endParaRPr lang="en-US" sz="1100" b="1" dirty="0">
                        <a:solidFill>
                          <a:schemeClr val="bg1"/>
                        </a:solidFill>
                        <a:effectLst/>
                        <a:latin typeface="+mj-lt"/>
                        <a:ea typeface="Times New Roman"/>
                        <a:cs typeface="Arial" pitchFamily="34" charset="0"/>
                      </a:endParaRPr>
                    </a:p>
                  </a:txBody>
                  <a:tcPr marT="0" marB="0" anchor="ctr">
                    <a:solidFill>
                      <a:schemeClr val="tx2"/>
                    </a:solidFill>
                  </a:tcPr>
                </a:tc>
                <a:tc>
                  <a:txBody>
                    <a:bodyPr/>
                    <a:lstStyle/>
                    <a:p>
                      <a:pPr marL="0" marR="0" algn="ctr">
                        <a:spcBef>
                          <a:spcPts val="0"/>
                        </a:spcBef>
                        <a:spcAft>
                          <a:spcPts val="0"/>
                        </a:spcAft>
                      </a:pPr>
                      <a:r>
                        <a:rPr lang="en-US" sz="1100" dirty="0" smtClean="0">
                          <a:effectLst/>
                          <a:latin typeface="+mj-lt"/>
                          <a:ea typeface="Times New Roman"/>
                        </a:rPr>
                        <a:t>Gauresh Gaitonde</a:t>
                      </a:r>
                    </a:p>
                  </a:txBody>
                  <a:tcPr marT="0" marB="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Verdana"/>
                          <a:ea typeface="+mn-ea"/>
                          <a:cs typeface="+mn-cs"/>
                        </a:rPr>
                        <a:t>08-Mar-2019</a:t>
                      </a:r>
                    </a:p>
                  </a:txBody>
                  <a:tcPr marT="0" marB="0" anchor="ctr"/>
                </a:tc>
                <a:extLst>
                  <a:ext uri="{0D108BD9-81ED-4DB2-BD59-A6C34878D82A}">
                    <a16:rowId xmlns:a16="http://schemas.microsoft.com/office/drawing/2014/main" val="2748401128"/>
                  </a:ext>
                </a:extLst>
              </a:tr>
            </a:tbl>
          </a:graphicData>
        </a:graphic>
      </p:graphicFrame>
      <p:graphicFrame>
        <p:nvGraphicFramePr>
          <p:cNvPr id="4" name="Table 3"/>
          <p:cNvGraphicFramePr>
            <a:graphicFrameLocks noGrp="1"/>
          </p:cNvGraphicFramePr>
          <p:nvPr>
            <p:extLst/>
          </p:nvPr>
        </p:nvGraphicFramePr>
        <p:xfrm>
          <a:off x="1659171" y="2881208"/>
          <a:ext cx="8861937" cy="622156"/>
        </p:xfrm>
        <a:graphic>
          <a:graphicData uri="http://schemas.openxmlformats.org/drawingml/2006/table">
            <a:tbl>
              <a:tblPr firstRow="1" bandRow="1">
                <a:tableStyleId>{5C22544A-7EE6-4342-B048-85BDC9FD1C3A}</a:tableStyleId>
              </a:tblPr>
              <a:tblGrid>
                <a:gridCol w="1364422">
                  <a:extLst>
                    <a:ext uri="{9D8B030D-6E8A-4147-A177-3AD203B41FA5}">
                      <a16:colId xmlns:a16="http://schemas.microsoft.com/office/drawing/2014/main" val="296466883"/>
                    </a:ext>
                  </a:extLst>
                </a:gridCol>
                <a:gridCol w="1743955">
                  <a:extLst>
                    <a:ext uri="{9D8B030D-6E8A-4147-A177-3AD203B41FA5}">
                      <a16:colId xmlns:a16="http://schemas.microsoft.com/office/drawing/2014/main" val="4146000389"/>
                    </a:ext>
                  </a:extLst>
                </a:gridCol>
                <a:gridCol w="1689114">
                  <a:extLst>
                    <a:ext uri="{9D8B030D-6E8A-4147-A177-3AD203B41FA5}">
                      <a16:colId xmlns:a16="http://schemas.microsoft.com/office/drawing/2014/main" val="3868182066"/>
                    </a:ext>
                  </a:extLst>
                </a:gridCol>
                <a:gridCol w="4064446">
                  <a:extLst>
                    <a:ext uri="{9D8B030D-6E8A-4147-A177-3AD203B41FA5}">
                      <a16:colId xmlns:a16="http://schemas.microsoft.com/office/drawing/2014/main" val="2650720453"/>
                    </a:ext>
                  </a:extLst>
                </a:gridCol>
              </a:tblGrid>
              <a:tr h="311078">
                <a:tc>
                  <a:txBody>
                    <a:bodyPr/>
                    <a:lstStyle/>
                    <a:p>
                      <a:pPr marL="0" marR="0" algn="ctr">
                        <a:spcBef>
                          <a:spcPts val="0"/>
                        </a:spcBef>
                        <a:spcAft>
                          <a:spcPts val="0"/>
                        </a:spcAft>
                      </a:pPr>
                      <a:r>
                        <a:rPr lang="en-US" sz="1100" dirty="0">
                          <a:effectLst/>
                          <a:latin typeface="+mj-lt"/>
                          <a:cs typeface="Arial" panose="020B0604020202020204" pitchFamily="34" charset="0"/>
                        </a:rPr>
                        <a:t>Version No.</a:t>
                      </a:r>
                      <a:endParaRPr lang="en-US" sz="1100" dirty="0">
                        <a:effectLst/>
                        <a:latin typeface="+mj-lt"/>
                        <a:ea typeface="Times New Roman"/>
                        <a:cs typeface="Arial" panose="020B0604020202020204" pitchFamily="34" charset="0"/>
                      </a:endParaRPr>
                    </a:p>
                  </a:txBody>
                  <a:tcPr marL="91429" marR="91429" marT="0" marB="0" anchor="ctr"/>
                </a:tc>
                <a:tc>
                  <a:txBody>
                    <a:bodyPr/>
                    <a:lstStyle/>
                    <a:p>
                      <a:pPr marL="0" marR="0" algn="ctr">
                        <a:spcBef>
                          <a:spcPts val="0"/>
                        </a:spcBef>
                        <a:spcAft>
                          <a:spcPts val="0"/>
                        </a:spcAft>
                      </a:pPr>
                      <a:r>
                        <a:rPr lang="en-US" sz="1100" dirty="0">
                          <a:effectLst/>
                          <a:latin typeface="+mj-lt"/>
                          <a:cs typeface="Arial" panose="020B0604020202020204" pitchFamily="34" charset="0"/>
                        </a:rPr>
                        <a:t>Date</a:t>
                      </a:r>
                      <a:endParaRPr lang="en-US" sz="1100" dirty="0">
                        <a:effectLst/>
                        <a:latin typeface="+mj-lt"/>
                        <a:ea typeface="Times New Roman"/>
                        <a:cs typeface="Arial" panose="020B0604020202020204" pitchFamily="34" charset="0"/>
                      </a:endParaRPr>
                    </a:p>
                  </a:txBody>
                  <a:tcPr marL="91429" marR="91429" marT="0" marB="0" anchor="ctr"/>
                </a:tc>
                <a:tc>
                  <a:txBody>
                    <a:bodyPr/>
                    <a:lstStyle/>
                    <a:p>
                      <a:pPr marL="0" marR="0" algn="ctr">
                        <a:spcBef>
                          <a:spcPts val="0"/>
                        </a:spcBef>
                        <a:spcAft>
                          <a:spcPts val="0"/>
                        </a:spcAft>
                      </a:pPr>
                      <a:r>
                        <a:rPr lang="en-US" sz="1100" dirty="0" smtClean="0">
                          <a:effectLst/>
                          <a:latin typeface="+mj-lt"/>
                          <a:cs typeface="Arial" panose="020B0604020202020204" pitchFamily="34" charset="0"/>
                        </a:rPr>
                        <a:t>Affected Sections</a:t>
                      </a:r>
                      <a:endParaRPr lang="en-US" sz="1100" dirty="0">
                        <a:effectLst/>
                        <a:latin typeface="+mj-lt"/>
                        <a:ea typeface="Times New Roman"/>
                        <a:cs typeface="Arial" panose="020B0604020202020204" pitchFamily="34" charset="0"/>
                      </a:endParaRPr>
                    </a:p>
                  </a:txBody>
                  <a:tcPr marL="91429" marR="91429" marT="0" marB="0" anchor="ctr"/>
                </a:tc>
                <a:tc>
                  <a:txBody>
                    <a:bodyPr/>
                    <a:lstStyle/>
                    <a:p>
                      <a:pPr marL="0" marR="0" algn="ctr">
                        <a:spcBef>
                          <a:spcPts val="0"/>
                        </a:spcBef>
                        <a:spcAft>
                          <a:spcPts val="0"/>
                        </a:spcAft>
                      </a:pPr>
                      <a:r>
                        <a:rPr lang="en-US" sz="1100" dirty="0">
                          <a:effectLst/>
                          <a:latin typeface="+mj-lt"/>
                          <a:cs typeface="Arial" panose="020B0604020202020204" pitchFamily="34" charset="0"/>
                        </a:rPr>
                        <a:t>Highlights</a:t>
                      </a:r>
                      <a:endParaRPr lang="en-US" sz="1100" dirty="0">
                        <a:effectLst/>
                        <a:latin typeface="+mj-lt"/>
                        <a:ea typeface="Times New Roman"/>
                        <a:cs typeface="Arial" panose="020B0604020202020204" pitchFamily="34" charset="0"/>
                      </a:endParaRPr>
                    </a:p>
                  </a:txBody>
                  <a:tcPr marL="91429" marR="91429" marT="0" marB="0" anchor="ctr"/>
                </a:tc>
                <a:extLst>
                  <a:ext uri="{0D108BD9-81ED-4DB2-BD59-A6C34878D82A}">
                    <a16:rowId xmlns:a16="http://schemas.microsoft.com/office/drawing/2014/main" val="3390178493"/>
                  </a:ext>
                </a:extLst>
              </a:tr>
              <a:tr h="311078">
                <a:tc>
                  <a:txBody>
                    <a:bodyPr/>
                    <a:lstStyle/>
                    <a:p>
                      <a:pPr marL="0" marR="0" algn="ctr">
                        <a:spcBef>
                          <a:spcPts val="0"/>
                        </a:spcBef>
                        <a:spcAft>
                          <a:spcPts val="0"/>
                        </a:spcAft>
                      </a:pPr>
                      <a:r>
                        <a:rPr lang="en-US" sz="1100" dirty="0" smtClean="0">
                          <a:effectLst/>
                          <a:latin typeface="+mj-lt"/>
                          <a:ea typeface="Times New Roman"/>
                          <a:cs typeface="Arial" panose="020B0604020202020204" pitchFamily="34" charset="0"/>
                        </a:rPr>
                        <a:t>1.0.0</a:t>
                      </a:r>
                      <a:endParaRPr lang="en-US" sz="1100" dirty="0">
                        <a:effectLst/>
                        <a:latin typeface="+mj-lt"/>
                        <a:ea typeface="Times New Roman"/>
                        <a:cs typeface="Arial" panose="020B0604020202020204" pitchFamily="34" charset="0"/>
                      </a:endParaRPr>
                    </a:p>
                  </a:txBody>
                  <a:tcPr marL="91429" marR="91429" marT="0" marB="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j-lt"/>
                          <a:ea typeface="+mn-ea"/>
                          <a:cs typeface="+mn-cs"/>
                        </a:rPr>
                        <a:t>08-Mar-2019</a:t>
                      </a:r>
                      <a:endParaRPr lang="en-US" sz="1100" kern="1200" dirty="0" smtClean="0">
                        <a:solidFill>
                          <a:schemeClr val="dk1"/>
                        </a:solidFill>
                        <a:effectLst/>
                        <a:latin typeface="+mj-lt"/>
                        <a:ea typeface="+mn-ea"/>
                        <a:cs typeface="+mn-cs"/>
                      </a:endParaRPr>
                    </a:p>
                  </a:txBody>
                  <a:tcPr marL="91429" marR="91429" marT="0" marB="0" anchor="ctr"/>
                </a:tc>
                <a:tc>
                  <a:txBody>
                    <a:bodyPr/>
                    <a:lstStyle/>
                    <a:p>
                      <a:pPr marL="0" marR="0" algn="ctr">
                        <a:spcBef>
                          <a:spcPts val="0"/>
                        </a:spcBef>
                        <a:spcAft>
                          <a:spcPts val="0"/>
                        </a:spcAft>
                      </a:pPr>
                      <a:r>
                        <a:rPr lang="en-US" sz="1100" dirty="0" smtClean="0">
                          <a:effectLst/>
                          <a:latin typeface="+mj-lt"/>
                          <a:ea typeface="Times New Roman"/>
                          <a:cs typeface="Arial" panose="020B0604020202020204" pitchFamily="34" charset="0"/>
                        </a:rPr>
                        <a:t>All</a:t>
                      </a:r>
                      <a:endParaRPr lang="en-US" sz="1100" dirty="0">
                        <a:effectLst/>
                        <a:latin typeface="+mj-lt"/>
                        <a:ea typeface="Times New Roman"/>
                        <a:cs typeface="Arial" panose="020B0604020202020204" pitchFamily="34" charset="0"/>
                      </a:endParaRPr>
                    </a:p>
                  </a:txBody>
                  <a:tcPr marL="91429" marR="91429" marT="0" marB="0" anchor="ctr"/>
                </a:tc>
                <a:tc>
                  <a:txBody>
                    <a:bodyPr/>
                    <a:lstStyle/>
                    <a:p>
                      <a:pPr marL="0" marR="0" algn="ctr">
                        <a:spcBef>
                          <a:spcPts val="0"/>
                        </a:spcBef>
                        <a:spcAft>
                          <a:spcPts val="0"/>
                        </a:spcAft>
                      </a:pPr>
                      <a:r>
                        <a:rPr lang="en-US" sz="1100" dirty="0" smtClean="0">
                          <a:effectLst/>
                          <a:latin typeface="+mj-lt"/>
                          <a:ea typeface="Times New Roman"/>
                          <a:cs typeface="Arial" panose="020B0604020202020204" pitchFamily="34" charset="0"/>
                        </a:rPr>
                        <a:t>Original</a:t>
                      </a:r>
                      <a:r>
                        <a:rPr lang="en-US" sz="1100" baseline="0" dirty="0" smtClean="0">
                          <a:effectLst/>
                          <a:latin typeface="+mj-lt"/>
                          <a:ea typeface="Times New Roman"/>
                          <a:cs typeface="Arial" panose="020B0604020202020204" pitchFamily="34" charset="0"/>
                        </a:rPr>
                        <a:t> Version</a:t>
                      </a:r>
                      <a:endParaRPr lang="en-US" sz="1100" dirty="0">
                        <a:effectLst/>
                        <a:latin typeface="+mj-lt"/>
                        <a:ea typeface="Times New Roman"/>
                        <a:cs typeface="Arial" panose="020B0604020202020204" pitchFamily="34" charset="0"/>
                      </a:endParaRPr>
                    </a:p>
                  </a:txBody>
                  <a:tcPr marL="91429" marR="91429" marT="0" marB="0" anchor="ctr"/>
                </a:tc>
                <a:extLst>
                  <a:ext uri="{0D108BD9-81ED-4DB2-BD59-A6C34878D82A}">
                    <a16:rowId xmlns:a16="http://schemas.microsoft.com/office/drawing/2014/main" val="2063709871"/>
                  </a:ext>
                </a:extLst>
              </a:tr>
            </a:tbl>
          </a:graphicData>
        </a:graphic>
      </p:graphicFrame>
    </p:spTree>
    <p:extLst>
      <p:ext uri="{BB962C8B-B14F-4D97-AF65-F5344CB8AC3E}">
        <p14:creationId xmlns:p14="http://schemas.microsoft.com/office/powerpoint/2010/main" val="3329625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latin typeface="+mn-lt"/>
              </a:rPr>
              <a:t>Error Handling Vs Recovery Scenarios</a:t>
            </a:r>
          </a:p>
        </p:txBody>
      </p:sp>
      <p:sp>
        <p:nvSpPr>
          <p:cNvPr id="21507" name="Content Placeholder 2"/>
          <p:cNvSpPr>
            <a:spLocks noGrp="1"/>
          </p:cNvSpPr>
          <p:nvPr>
            <p:ph idx="1"/>
          </p:nvPr>
        </p:nvSpPr>
        <p:spPr/>
        <p:txBody>
          <a:bodyPr/>
          <a:lstStyle/>
          <a:p>
            <a:endParaRPr lang="en-US" sz="1800" b="0" dirty="0">
              <a:latin typeface="+mn-lt"/>
            </a:endParaRPr>
          </a:p>
          <a:p>
            <a:pPr marL="0" indent="0">
              <a:buNone/>
            </a:pPr>
            <a:r>
              <a:rPr lang="en-US" sz="1800" b="0" dirty="0" smtClean="0">
                <a:latin typeface="+mn-lt"/>
              </a:rPr>
              <a:t>If </a:t>
            </a:r>
            <a:r>
              <a:rPr lang="en-US" sz="1800" b="0" dirty="0">
                <a:latin typeface="+mn-lt"/>
              </a:rPr>
              <a:t>you can predict that a certain event may happen at a specific point in your test or component, it is recommended to handle that event directly within your test or component by adding steps such as If statements or optional steps or "on error resume next", rather than depending on a recovery scenario. </a:t>
            </a:r>
          </a:p>
          <a:p>
            <a:endParaRPr lang="en-US" sz="1800" b="0" dirty="0">
              <a:latin typeface="+mn-lt"/>
            </a:endParaRPr>
          </a:p>
          <a:p>
            <a:pPr marL="0" indent="0">
              <a:buNone/>
            </a:pPr>
            <a:r>
              <a:rPr lang="en-US" sz="1800" b="0" dirty="0">
                <a:latin typeface="+mn-lt"/>
              </a:rPr>
              <a:t>Using Recovery Scenarios may result in unusually slow performance of your tests. They are designed to handle a more generic set of unpredictable events which CANNOT be handled programmatically.</a:t>
            </a:r>
            <a:br>
              <a:rPr lang="en-US" sz="1800" b="0" dirty="0">
                <a:latin typeface="+mn-lt"/>
              </a:rPr>
            </a:br>
            <a:r>
              <a:rPr lang="en-US" sz="1800" b="0" dirty="0">
                <a:latin typeface="+mn-lt"/>
              </a:rPr>
              <a:t/>
            </a:r>
            <a:br>
              <a:rPr lang="en-US" sz="1800" b="0" dirty="0">
                <a:latin typeface="+mn-lt"/>
              </a:rPr>
            </a:br>
            <a:endParaRPr lang="en-US" sz="1800" b="0" dirty="0">
              <a:latin typeface="+mn-lt"/>
            </a:endParaRPr>
          </a:p>
        </p:txBody>
      </p:sp>
    </p:spTree>
    <p:extLst>
      <p:ext uri="{BB962C8B-B14F-4D97-AF65-F5344CB8AC3E}">
        <p14:creationId xmlns:p14="http://schemas.microsoft.com/office/powerpoint/2010/main" val="2999891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5665" y="206063"/>
            <a:ext cx="8770937" cy="828675"/>
          </a:xfrm>
        </p:spPr>
        <p:txBody>
          <a:bodyPr/>
          <a:lstStyle/>
          <a:p>
            <a:r>
              <a:rPr lang="en-US" dirty="0">
                <a:latin typeface="+mn-lt"/>
              </a:rPr>
              <a:t>Step Generator</a:t>
            </a:r>
          </a:p>
        </p:txBody>
      </p:sp>
      <p:sp>
        <p:nvSpPr>
          <p:cNvPr id="22531" name="Content Placeholder 2"/>
          <p:cNvSpPr>
            <a:spLocks noGrp="1"/>
          </p:cNvSpPr>
          <p:nvPr>
            <p:ph idx="1"/>
          </p:nvPr>
        </p:nvSpPr>
        <p:spPr/>
        <p:txBody>
          <a:bodyPr/>
          <a:lstStyle/>
          <a:p>
            <a:pPr>
              <a:buFont typeface="Wingdings" pitchFamily="2" charset="2"/>
              <a:buNone/>
            </a:pPr>
            <a:r>
              <a:rPr lang="en-US" sz="1800" b="0" dirty="0">
                <a:latin typeface="+mn-lt"/>
              </a:rPr>
              <a:t>The Step Generator enables you to add steps by selecting from a range of context-sensitive options and entering the required values.</a:t>
            </a:r>
          </a:p>
          <a:p>
            <a:pPr>
              <a:buFont typeface="Wingdings" pitchFamily="2" charset="2"/>
              <a:buNone/>
            </a:pPr>
            <a:endParaRPr lang="en-US" sz="1800" dirty="0">
              <a:latin typeface="+mn-lt"/>
            </a:endParaRPr>
          </a:p>
          <a:p>
            <a:pPr>
              <a:buFont typeface="Wingdings" pitchFamily="2" charset="2"/>
              <a:buNone/>
            </a:pPr>
            <a:r>
              <a:rPr lang="en-US" sz="1800" b="0" dirty="0">
                <a:latin typeface="+mn-lt"/>
              </a:rPr>
              <a:t>In the Step Generator dialog box you can define steps that use: </a:t>
            </a:r>
            <a:endParaRPr lang="en-US" sz="1800" dirty="0">
              <a:latin typeface="+mn-lt"/>
            </a:endParaRPr>
          </a:p>
          <a:p>
            <a:pPr marL="0" indent="0">
              <a:buNone/>
            </a:pPr>
            <a:r>
              <a:rPr lang="en-US" sz="1800" b="0" dirty="0">
                <a:latin typeface="+mn-lt"/>
              </a:rPr>
              <a:t>test object methods and properties (tests only)</a:t>
            </a:r>
            <a:endParaRPr lang="en-US" sz="1800" dirty="0">
              <a:latin typeface="+mn-lt"/>
            </a:endParaRPr>
          </a:p>
          <a:p>
            <a:pPr marL="0" indent="0">
              <a:buNone/>
            </a:pPr>
            <a:r>
              <a:rPr lang="en-US" sz="1800" b="0" dirty="0">
                <a:latin typeface="+mn-lt"/>
              </a:rPr>
              <a:t>Utility object methods and properties</a:t>
            </a:r>
            <a:endParaRPr lang="en-US" sz="1800" dirty="0">
              <a:latin typeface="+mn-lt"/>
            </a:endParaRPr>
          </a:p>
          <a:p>
            <a:pPr marL="0" indent="0">
              <a:buNone/>
            </a:pPr>
            <a:r>
              <a:rPr lang="en-US" sz="1800" b="0" dirty="0">
                <a:latin typeface="+mn-lt"/>
              </a:rPr>
              <a:t>calls to library functions (tests only), VBScript functions, and internal script functions.</a:t>
            </a:r>
            <a:endParaRPr lang="en-US" sz="1800" dirty="0">
              <a:latin typeface="+mn-lt"/>
            </a:endParaRPr>
          </a:p>
          <a:p>
            <a:pPr>
              <a:buFont typeface="Wingdings" pitchFamily="2" charset="2"/>
              <a:buNone/>
            </a:pPr>
            <a:endParaRPr lang="en-US" sz="1800" dirty="0">
              <a:latin typeface="+mn-lt"/>
            </a:endParaRPr>
          </a:p>
        </p:txBody>
      </p:sp>
    </p:spTree>
    <p:extLst>
      <p:ext uri="{BB962C8B-B14F-4D97-AF65-F5344CB8AC3E}">
        <p14:creationId xmlns:p14="http://schemas.microsoft.com/office/powerpoint/2010/main" val="2619533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1"/>
          <p:cNvSpPr>
            <a:spLocks noGrp="1"/>
          </p:cNvSpPr>
          <p:nvPr>
            <p:ph type="title"/>
          </p:nvPr>
        </p:nvSpPr>
        <p:spPr>
          <a:xfrm>
            <a:off x="467509" y="270457"/>
            <a:ext cx="8770937" cy="828675"/>
          </a:xfrm>
        </p:spPr>
        <p:txBody>
          <a:bodyPr/>
          <a:lstStyle/>
          <a:p>
            <a:r>
              <a:rPr lang="en-US" dirty="0">
                <a:latin typeface="+mn-lt"/>
              </a:rPr>
              <a:t>Step Generator</a:t>
            </a:r>
          </a:p>
        </p:txBody>
      </p:sp>
      <p:pic>
        <p:nvPicPr>
          <p:cNvPr id="23554" name="Picture 2"/>
          <p:cNvPicPr>
            <a:picLocks noGrp="1" noChangeAspect="1" noChangeArrowheads="1"/>
          </p:cNvPicPr>
          <p:nvPr>
            <p:ph idx="1"/>
          </p:nvPr>
        </p:nvPicPr>
        <p:blipFill>
          <a:blip r:embed="rId2"/>
          <a:srcRect/>
          <a:stretch>
            <a:fillRect/>
          </a:stretch>
        </p:blipFill>
        <p:spPr>
          <a:xfrm>
            <a:off x="467509" y="1364836"/>
            <a:ext cx="4343400" cy="4560620"/>
          </a:xfrm>
          <a:noFill/>
        </p:spPr>
      </p:pic>
      <p:pic>
        <p:nvPicPr>
          <p:cNvPr id="23555" name="Picture 3"/>
          <p:cNvPicPr>
            <a:picLocks noChangeAspect="1" noChangeArrowheads="1"/>
          </p:cNvPicPr>
          <p:nvPr/>
        </p:nvPicPr>
        <p:blipFill>
          <a:blip r:embed="rId3"/>
          <a:srcRect/>
          <a:stretch>
            <a:fillRect/>
          </a:stretch>
        </p:blipFill>
        <p:spPr bwMode="auto">
          <a:xfrm>
            <a:off x="6126051" y="1364836"/>
            <a:ext cx="3409950" cy="4733925"/>
          </a:xfrm>
          <a:prstGeom prst="rect">
            <a:avLst/>
          </a:prstGeom>
          <a:noFill/>
          <a:ln w="9525">
            <a:noFill/>
            <a:miter lim="800000"/>
            <a:headEnd/>
            <a:tailEnd/>
          </a:ln>
        </p:spPr>
      </p:pic>
    </p:spTree>
    <p:extLst>
      <p:ext uri="{BB962C8B-B14F-4D97-AF65-F5344CB8AC3E}">
        <p14:creationId xmlns:p14="http://schemas.microsoft.com/office/powerpoint/2010/main" val="1973419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sz="2400" dirty="0">
                <a:latin typeface="+mn-lt"/>
              </a:rPr>
              <a:t/>
            </a:r>
            <a:br>
              <a:rPr lang="en-US" sz="2400" dirty="0">
                <a:latin typeface="+mn-lt"/>
              </a:rPr>
            </a:br>
            <a:r>
              <a:rPr lang="en-US" sz="2400" dirty="0">
                <a:latin typeface="+mn-lt"/>
              </a:rPr>
              <a:t>Steps involved in step generator:</a:t>
            </a:r>
            <a:br>
              <a:rPr lang="en-US" sz="2400" dirty="0">
                <a:latin typeface="+mn-lt"/>
              </a:rPr>
            </a:br>
            <a:endParaRPr lang="en-US" sz="2400" dirty="0">
              <a:latin typeface="+mn-lt"/>
            </a:endParaRPr>
          </a:p>
        </p:txBody>
      </p:sp>
      <p:sp>
        <p:nvSpPr>
          <p:cNvPr id="24579" name="Content Placeholder 2"/>
          <p:cNvSpPr>
            <a:spLocks noGrp="1"/>
          </p:cNvSpPr>
          <p:nvPr>
            <p:ph idx="1"/>
          </p:nvPr>
        </p:nvSpPr>
        <p:spPr/>
        <p:txBody>
          <a:bodyPr/>
          <a:lstStyle/>
          <a:p>
            <a:r>
              <a:rPr lang="en-US" sz="1800" b="0" dirty="0">
                <a:latin typeface="+mn-lt"/>
              </a:rPr>
              <a:t>Before you open the Step Generator to define a new step, you first select where in your test the new step should be inserted </a:t>
            </a:r>
          </a:p>
          <a:p>
            <a:pPr>
              <a:buFont typeface="Wingdings" pitchFamily="2" charset="2"/>
              <a:buNone/>
            </a:pPr>
            <a:endParaRPr lang="en-US" sz="1800" dirty="0">
              <a:latin typeface="+mn-lt"/>
            </a:endParaRPr>
          </a:p>
          <a:p>
            <a:r>
              <a:rPr lang="en-US" sz="1800" b="0" dirty="0">
                <a:latin typeface="+mn-lt"/>
              </a:rPr>
              <a:t>After you open the Step Generator, you first select the category for the step operation and the required object .Then select the appropriate method or function and define the arguments.</a:t>
            </a:r>
          </a:p>
          <a:p>
            <a:pPr>
              <a:buFont typeface="Wingdings" pitchFamily="2" charset="2"/>
              <a:buNone/>
            </a:pPr>
            <a:endParaRPr lang="en-US" sz="1800" dirty="0">
              <a:latin typeface="+mn-lt"/>
            </a:endParaRPr>
          </a:p>
          <a:p>
            <a:r>
              <a:rPr lang="en-US" sz="1800" b="0" dirty="0">
                <a:latin typeface="+mn-lt"/>
              </a:rPr>
              <a:t>The Step Generator then inserts a step with the correct syntax into your test. You can continue to add further steps at the same location without closing the Step Generator. </a:t>
            </a:r>
          </a:p>
          <a:p>
            <a:pPr>
              <a:buFont typeface="Wingdings" pitchFamily="2" charset="2"/>
              <a:buNone/>
            </a:pPr>
            <a:endParaRPr lang="en-US" sz="1800" dirty="0">
              <a:latin typeface="+mn-lt"/>
            </a:endParaRPr>
          </a:p>
          <a:p>
            <a:r>
              <a:rPr lang="en-US" sz="1800" b="0" dirty="0">
                <a:latin typeface="+mn-lt"/>
              </a:rPr>
              <a:t>You can open the Step Generator from the Keyword View or Expert View while recording or editing your test. You can also open the Step Generator from the Active Screen while editing. </a:t>
            </a:r>
            <a:endParaRPr lang="en-US" sz="1800" dirty="0">
              <a:latin typeface="+mn-lt"/>
            </a:endParaRPr>
          </a:p>
          <a:p>
            <a:endParaRPr lang="en-US" sz="1800" dirty="0">
              <a:latin typeface="+mn-lt"/>
            </a:endParaRPr>
          </a:p>
        </p:txBody>
      </p:sp>
    </p:spTree>
    <p:extLst>
      <p:ext uri="{BB962C8B-B14F-4D97-AF65-F5344CB8AC3E}">
        <p14:creationId xmlns:p14="http://schemas.microsoft.com/office/powerpoint/2010/main" val="1327821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sz="2400" dirty="0">
                <a:latin typeface="+mn-lt"/>
              </a:rPr>
              <a:t/>
            </a:r>
            <a:br>
              <a:rPr lang="en-US" sz="2400" dirty="0">
                <a:latin typeface="+mn-lt"/>
              </a:rPr>
            </a:br>
            <a:r>
              <a:rPr lang="en-US" sz="2400" dirty="0">
                <a:latin typeface="+mn-lt"/>
              </a:rPr>
              <a:t>Function Definition Generator</a:t>
            </a:r>
            <a:br>
              <a:rPr lang="en-US" sz="2400" dirty="0">
                <a:latin typeface="+mn-lt"/>
              </a:rPr>
            </a:br>
            <a:endParaRPr lang="en-US" sz="2400" dirty="0">
              <a:latin typeface="+mn-lt"/>
            </a:endParaRPr>
          </a:p>
        </p:txBody>
      </p:sp>
      <p:sp>
        <p:nvSpPr>
          <p:cNvPr id="25603" name="Content Placeholder 2"/>
          <p:cNvSpPr>
            <a:spLocks noGrp="1"/>
          </p:cNvSpPr>
          <p:nvPr>
            <p:ph idx="1"/>
          </p:nvPr>
        </p:nvSpPr>
        <p:spPr/>
        <p:txBody>
          <a:bodyPr/>
          <a:lstStyle/>
          <a:p>
            <a:pPr marL="0" indent="0">
              <a:buNone/>
            </a:pPr>
            <a:r>
              <a:rPr lang="en-US" sz="1800" b="0" dirty="0" err="1">
                <a:latin typeface="+mn-lt"/>
              </a:rPr>
              <a:t>QuickTest</a:t>
            </a:r>
            <a:r>
              <a:rPr lang="en-US" sz="1800" b="0" dirty="0">
                <a:latin typeface="+mn-lt"/>
              </a:rPr>
              <a:t> provides a Function Definition Generator, which enables you to generate definitions for new user-defined functions and add header information to them. </a:t>
            </a:r>
          </a:p>
          <a:p>
            <a:pPr>
              <a:buFont typeface="Wingdings" pitchFamily="2" charset="2"/>
              <a:buNone/>
            </a:pPr>
            <a:endParaRPr lang="en-US" sz="1800" dirty="0">
              <a:latin typeface="+mn-lt"/>
            </a:endParaRPr>
          </a:p>
          <a:p>
            <a:pPr marL="0" indent="0">
              <a:buNone/>
            </a:pPr>
            <a:r>
              <a:rPr lang="en-US" sz="1800" b="0" u="sng" dirty="0">
                <a:latin typeface="+mn-lt"/>
              </a:rPr>
              <a:t>To use the Function Definition Generator: </a:t>
            </a:r>
          </a:p>
          <a:p>
            <a:pPr>
              <a:buFont typeface="Wingdings" pitchFamily="2" charset="2"/>
              <a:buNone/>
            </a:pPr>
            <a:endParaRPr lang="en-US" sz="1800" dirty="0">
              <a:latin typeface="+mn-lt"/>
            </a:endParaRPr>
          </a:p>
          <a:p>
            <a:pPr marL="0" indent="0">
              <a:buNone/>
            </a:pPr>
            <a:r>
              <a:rPr lang="en-US" sz="1800" b="0" dirty="0">
                <a:latin typeface="+mn-lt"/>
              </a:rPr>
              <a:t>Choose Insert &gt; Function Definition Generator</a:t>
            </a:r>
            <a:endParaRPr lang="en-US" sz="1800" dirty="0">
              <a:latin typeface="+mn-lt"/>
            </a:endParaRPr>
          </a:p>
          <a:p>
            <a:pPr marL="0" indent="0">
              <a:buNone/>
            </a:pPr>
            <a:r>
              <a:rPr lang="en-US" sz="1800" b="0" dirty="0">
                <a:latin typeface="+mn-lt"/>
              </a:rPr>
              <a:t>Define the function &amp;Add arguments to the function</a:t>
            </a:r>
            <a:endParaRPr lang="en-US" sz="1800" dirty="0">
              <a:latin typeface="+mn-lt"/>
            </a:endParaRPr>
          </a:p>
          <a:p>
            <a:pPr marL="0" indent="0">
              <a:buNone/>
            </a:pPr>
            <a:r>
              <a:rPr lang="en-US" sz="1800" b="0" dirty="0">
                <a:latin typeface="+mn-lt"/>
              </a:rPr>
              <a:t>Document the function by adding header information to it</a:t>
            </a:r>
            <a:endParaRPr lang="en-US" sz="1800" dirty="0">
              <a:latin typeface="+mn-lt"/>
            </a:endParaRPr>
          </a:p>
          <a:p>
            <a:pPr marL="0" indent="0">
              <a:buNone/>
            </a:pPr>
            <a:r>
              <a:rPr lang="en-US" sz="1800" b="0" dirty="0">
                <a:latin typeface="+mn-lt"/>
              </a:rPr>
              <a:t>Preview the function before finalizing it.</a:t>
            </a:r>
            <a:endParaRPr lang="en-US" sz="1800" dirty="0">
              <a:latin typeface="+mn-lt"/>
            </a:endParaRPr>
          </a:p>
          <a:p>
            <a:pPr marL="0" indent="0">
              <a:buNone/>
            </a:pPr>
            <a:r>
              <a:rPr lang="en-US" sz="1800" b="0" dirty="0">
                <a:latin typeface="+mn-lt"/>
              </a:rPr>
              <a:t>Associate the function to your script from settings. </a:t>
            </a:r>
          </a:p>
          <a:p>
            <a:pPr>
              <a:buFont typeface="Wingdings" pitchFamily="2" charset="2"/>
              <a:buNone/>
            </a:pPr>
            <a:endParaRPr lang="en-US" sz="1800" dirty="0">
              <a:latin typeface="+mn-lt"/>
            </a:endParaRPr>
          </a:p>
          <a:p>
            <a:endParaRPr lang="en-US" sz="1800" dirty="0">
              <a:latin typeface="+mn-lt"/>
            </a:endParaRPr>
          </a:p>
        </p:txBody>
      </p:sp>
    </p:spTree>
    <p:extLst>
      <p:ext uri="{BB962C8B-B14F-4D97-AF65-F5344CB8AC3E}">
        <p14:creationId xmlns:p14="http://schemas.microsoft.com/office/powerpoint/2010/main" val="1081619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dirty="0">
                <a:latin typeface="+mn-lt"/>
              </a:rPr>
              <a:t/>
            </a:r>
            <a:br>
              <a:rPr lang="en-US" dirty="0">
                <a:latin typeface="+mn-lt"/>
              </a:rPr>
            </a:br>
            <a:r>
              <a:rPr lang="en-US" dirty="0">
                <a:latin typeface="+mn-lt"/>
              </a:rPr>
              <a:t>Transaction</a:t>
            </a:r>
            <a:br>
              <a:rPr lang="en-US" dirty="0">
                <a:latin typeface="+mn-lt"/>
              </a:rPr>
            </a:br>
            <a:endParaRPr lang="en-US" dirty="0">
              <a:latin typeface="+mn-lt"/>
            </a:endParaRPr>
          </a:p>
        </p:txBody>
      </p:sp>
      <p:sp>
        <p:nvSpPr>
          <p:cNvPr id="26627" name="Content Placeholder 2"/>
          <p:cNvSpPr>
            <a:spLocks noGrp="1"/>
          </p:cNvSpPr>
          <p:nvPr>
            <p:ph idx="1"/>
          </p:nvPr>
        </p:nvSpPr>
        <p:spPr/>
        <p:txBody>
          <a:bodyPr/>
          <a:lstStyle/>
          <a:p>
            <a:pPr marL="0" indent="0">
              <a:buNone/>
            </a:pPr>
            <a:r>
              <a:rPr lang="en-US" sz="1800" b="0" dirty="0">
                <a:latin typeface="+mn-lt"/>
              </a:rPr>
              <a:t>Transaction points can be inserted in script to know the time taken for performing a particular task.</a:t>
            </a:r>
          </a:p>
          <a:p>
            <a:pPr>
              <a:buFont typeface="Wingdings" pitchFamily="2" charset="2"/>
              <a:buNone/>
            </a:pPr>
            <a:endParaRPr lang="en-US" sz="1800" b="0" dirty="0">
              <a:latin typeface="+mn-lt"/>
            </a:endParaRPr>
          </a:p>
          <a:p>
            <a:pPr marL="0" indent="0">
              <a:buNone/>
            </a:pPr>
            <a:r>
              <a:rPr lang="en-US" sz="1800" b="0" dirty="0">
                <a:latin typeface="+mn-lt"/>
              </a:rPr>
              <a:t>Procedure:</a:t>
            </a:r>
          </a:p>
          <a:p>
            <a:pPr>
              <a:buFont typeface="Wingdings" pitchFamily="2" charset="2"/>
              <a:buNone/>
            </a:pPr>
            <a:r>
              <a:rPr lang="en-US" sz="1800" b="0" dirty="0">
                <a:latin typeface="+mn-lt"/>
              </a:rPr>
              <a:t>To insert start transaction:</a:t>
            </a:r>
          </a:p>
          <a:p>
            <a:pPr>
              <a:buFont typeface="Wingdings" pitchFamily="2" charset="2"/>
              <a:buNone/>
            </a:pPr>
            <a:r>
              <a:rPr lang="en-US" sz="1800" b="0" dirty="0">
                <a:latin typeface="+mn-lt"/>
              </a:rPr>
              <a:t>Go to insert-&gt;start transaction</a:t>
            </a:r>
          </a:p>
          <a:p>
            <a:pPr>
              <a:buFont typeface="Wingdings" pitchFamily="2" charset="2"/>
              <a:buNone/>
            </a:pPr>
            <a:r>
              <a:rPr lang="en-US" sz="1800" b="0" dirty="0">
                <a:latin typeface="+mn-lt"/>
              </a:rPr>
              <a:t>Provide some name for the transaction </a:t>
            </a:r>
            <a:r>
              <a:rPr lang="en-US" sz="1800" b="0" dirty="0" err="1">
                <a:latin typeface="+mn-lt"/>
              </a:rPr>
              <a:t>eg</a:t>
            </a:r>
            <a:r>
              <a:rPr lang="en-US" sz="1800" b="0" dirty="0">
                <a:latin typeface="+mn-lt"/>
              </a:rPr>
              <a:t>: login</a:t>
            </a:r>
          </a:p>
          <a:p>
            <a:pPr>
              <a:buFont typeface="Wingdings" pitchFamily="2" charset="2"/>
              <a:buNone/>
            </a:pPr>
            <a:r>
              <a:rPr lang="en-US" sz="1800" b="0" dirty="0">
                <a:latin typeface="+mn-lt"/>
              </a:rPr>
              <a:t>To insert end transaction</a:t>
            </a:r>
          </a:p>
          <a:p>
            <a:pPr>
              <a:buFont typeface="Wingdings" pitchFamily="2" charset="2"/>
              <a:buNone/>
            </a:pPr>
            <a:r>
              <a:rPr lang="en-US" sz="1800" b="0" dirty="0">
                <a:latin typeface="+mn-lt"/>
              </a:rPr>
              <a:t>Go to insert-&gt;End transaction</a:t>
            </a:r>
          </a:p>
          <a:p>
            <a:pPr>
              <a:buFont typeface="Wingdings" pitchFamily="2" charset="2"/>
              <a:buNone/>
            </a:pPr>
            <a:r>
              <a:rPr lang="en-US" sz="1800" b="0" dirty="0">
                <a:latin typeface="+mn-lt"/>
              </a:rPr>
              <a:t>Click ok</a:t>
            </a:r>
          </a:p>
          <a:p>
            <a:pPr>
              <a:buFont typeface="Wingdings" pitchFamily="2" charset="2"/>
              <a:buNone/>
            </a:pPr>
            <a:r>
              <a:rPr lang="en-US" sz="1800" b="0" dirty="0">
                <a:latin typeface="+mn-lt"/>
              </a:rPr>
              <a:t>Run the script</a:t>
            </a:r>
          </a:p>
          <a:p>
            <a:pPr>
              <a:buFont typeface="Wingdings" pitchFamily="2" charset="2"/>
              <a:buNone/>
            </a:pPr>
            <a:r>
              <a:rPr lang="en-US" sz="1800" b="0" dirty="0">
                <a:latin typeface="+mn-lt"/>
              </a:rPr>
              <a:t>View the duration in the test result window</a:t>
            </a:r>
          </a:p>
          <a:p>
            <a:endParaRPr lang="en-US" sz="1800" b="0" dirty="0">
              <a:latin typeface="+mn-lt"/>
            </a:endParaRPr>
          </a:p>
        </p:txBody>
      </p:sp>
    </p:spTree>
    <p:extLst>
      <p:ext uri="{BB962C8B-B14F-4D97-AF65-F5344CB8AC3E}">
        <p14:creationId xmlns:p14="http://schemas.microsoft.com/office/powerpoint/2010/main" val="2369106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25015" y="0"/>
            <a:ext cx="11566985" cy="879691"/>
          </a:xfrm>
        </p:spPr>
        <p:txBody>
          <a:bodyPr>
            <a:normAutofit fontScale="90000"/>
          </a:bodyPr>
          <a:lstStyle/>
          <a:p>
            <a:r>
              <a:rPr lang="en-US" b="0" u="sng" dirty="0" smtClean="0">
                <a:latin typeface="+mn-lt"/>
              </a:rPr>
              <a:t/>
            </a:r>
            <a:br>
              <a:rPr lang="en-US" b="0" u="sng" dirty="0" smtClean="0">
                <a:latin typeface="+mn-lt"/>
              </a:rPr>
            </a:br>
            <a:r>
              <a:rPr lang="en-US" dirty="0">
                <a:latin typeface="+mn-lt"/>
              </a:rPr>
              <a:t>Actions</a:t>
            </a:r>
            <a:r>
              <a:rPr lang="en-US" b="0" dirty="0" smtClean="0">
                <a:latin typeface="+mn-lt"/>
              </a:rPr>
              <a:t/>
            </a:r>
            <a:br>
              <a:rPr lang="en-US" b="0" dirty="0" smtClean="0">
                <a:latin typeface="+mn-lt"/>
              </a:rPr>
            </a:br>
            <a:endParaRPr lang="en-US" dirty="0" smtClean="0">
              <a:latin typeface="+mn-lt"/>
            </a:endParaRPr>
          </a:p>
        </p:txBody>
      </p:sp>
      <p:sp>
        <p:nvSpPr>
          <p:cNvPr id="27651" name="Content Placeholder 2"/>
          <p:cNvSpPr>
            <a:spLocks noGrp="1"/>
          </p:cNvSpPr>
          <p:nvPr>
            <p:ph idx="1"/>
          </p:nvPr>
        </p:nvSpPr>
        <p:spPr>
          <a:xfrm>
            <a:off x="410190" y="1379340"/>
            <a:ext cx="11566984" cy="5280338"/>
          </a:xfrm>
        </p:spPr>
        <p:txBody>
          <a:bodyPr/>
          <a:lstStyle/>
          <a:p>
            <a:pPr marL="0" indent="0">
              <a:buNone/>
            </a:pPr>
            <a:r>
              <a:rPr lang="en-US" sz="1800" b="0" dirty="0">
                <a:latin typeface="+mn-lt"/>
              </a:rPr>
              <a:t>Actions is a set of logical statements to perform specific test.</a:t>
            </a:r>
          </a:p>
          <a:p>
            <a:pPr marL="0" indent="0">
              <a:buNone/>
            </a:pPr>
            <a:r>
              <a:rPr lang="en-US" sz="1800" b="0" dirty="0">
                <a:latin typeface="+mn-lt"/>
              </a:rPr>
              <a:t>We can split the script into actions</a:t>
            </a:r>
          </a:p>
          <a:p>
            <a:pPr marL="0" indent="0">
              <a:buNone/>
            </a:pPr>
            <a:r>
              <a:rPr lang="en-US" sz="1800" b="0" dirty="0">
                <a:latin typeface="+mn-lt"/>
              </a:rPr>
              <a:t>Action is a collection of VB statements in QTP.</a:t>
            </a:r>
          </a:p>
          <a:p>
            <a:pPr marL="0" indent="0">
              <a:buNone/>
            </a:pPr>
            <a:r>
              <a:rPr lang="en-US" sz="1800" b="0" dirty="0">
                <a:latin typeface="+mn-lt"/>
              </a:rPr>
              <a:t>Actions will be saved with .</a:t>
            </a:r>
            <a:r>
              <a:rPr lang="en-US" sz="1800" b="0" dirty="0" err="1">
                <a:latin typeface="+mn-lt"/>
              </a:rPr>
              <a:t>mts</a:t>
            </a:r>
            <a:r>
              <a:rPr lang="en-US" sz="1800" b="0" dirty="0">
                <a:latin typeface="+mn-lt"/>
              </a:rPr>
              <a:t/>
            </a:r>
            <a:br>
              <a:rPr lang="en-US" sz="1800" b="0" dirty="0">
                <a:latin typeface="+mn-lt"/>
              </a:rPr>
            </a:br>
            <a:endParaRPr lang="en-US" sz="1800" b="0" dirty="0">
              <a:latin typeface="+mn-lt"/>
            </a:endParaRPr>
          </a:p>
          <a:p>
            <a:pPr marL="0" indent="0">
              <a:buNone/>
            </a:pPr>
            <a:r>
              <a:rPr lang="en-US" sz="1800" b="0" dirty="0">
                <a:latin typeface="+mn-lt"/>
              </a:rPr>
              <a:t>There are three types of actions </a:t>
            </a:r>
          </a:p>
          <a:p>
            <a:endParaRPr lang="en-US" sz="1800" b="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737106502"/>
              </p:ext>
            </p:extLst>
          </p:nvPr>
        </p:nvGraphicFramePr>
        <p:xfrm>
          <a:off x="4729784" y="2943130"/>
          <a:ext cx="6096000" cy="273686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31514">
                <a:tc>
                  <a:txBody>
                    <a:bodyPr/>
                    <a:lstStyle/>
                    <a:p>
                      <a:r>
                        <a:rPr lang="en-US" sz="1600" dirty="0" smtClean="0">
                          <a:latin typeface="Bookman Old Style" pitchFamily="18" charset="0"/>
                        </a:rPr>
                        <a:t>Actions</a:t>
                      </a:r>
                      <a:endParaRPr lang="en-US" sz="1600" dirty="0">
                        <a:latin typeface="Bookman Old Style" pitchFamily="18" charset="0"/>
                      </a:endParaRPr>
                    </a:p>
                  </a:txBody>
                  <a:tcPr/>
                </a:tc>
                <a:tc>
                  <a:txBody>
                    <a:bodyPr/>
                    <a:lstStyle/>
                    <a:p>
                      <a:r>
                        <a:rPr lang="en-US" sz="1600" dirty="0" smtClean="0">
                          <a:latin typeface="Bookman Old Style" pitchFamily="18" charset="0"/>
                        </a:rPr>
                        <a:t>Purpose</a:t>
                      </a:r>
                      <a:endParaRPr lang="en-US" sz="1600" dirty="0">
                        <a:latin typeface="Bookman Old Style" pitchFamily="18" charset="0"/>
                      </a:endParaRPr>
                    </a:p>
                  </a:txBody>
                  <a:tcPr/>
                </a:tc>
                <a:extLst>
                  <a:ext uri="{0D108BD9-81ED-4DB2-BD59-A6C34878D82A}">
                    <a16:rowId xmlns:a16="http://schemas.microsoft.com/office/drawing/2014/main" val="10000"/>
                  </a:ext>
                </a:extLst>
              </a:tr>
              <a:tr h="673871">
                <a:tc>
                  <a:txBody>
                    <a:bodyPr/>
                    <a:lstStyle/>
                    <a:p>
                      <a:r>
                        <a:rPr lang="en-US" sz="1600" b="0" dirty="0" smtClean="0">
                          <a:latin typeface="Bookman Old Style" pitchFamily="18" charset="0"/>
                        </a:rPr>
                        <a:t>Reusable</a:t>
                      </a:r>
                      <a:endParaRPr lang="en-US" sz="1600" dirty="0"/>
                    </a:p>
                  </a:txBody>
                  <a:tcPr/>
                </a:tc>
                <a:tc>
                  <a:txBody>
                    <a:bodyPr/>
                    <a:lstStyle/>
                    <a:p>
                      <a:r>
                        <a:rPr lang="en-US" sz="1600" b="0" dirty="0" smtClean="0">
                          <a:latin typeface="Bookman Old Style" pitchFamily="18" charset="0"/>
                        </a:rPr>
                        <a:t>Actions which can be reused in any script</a:t>
                      </a:r>
                      <a:endParaRPr lang="en-US" sz="1600" dirty="0"/>
                    </a:p>
                  </a:txBody>
                  <a:tcPr/>
                </a:tc>
                <a:extLst>
                  <a:ext uri="{0D108BD9-81ED-4DB2-BD59-A6C34878D82A}">
                    <a16:rowId xmlns:a16="http://schemas.microsoft.com/office/drawing/2014/main" val="10001"/>
                  </a:ext>
                </a:extLst>
              </a:tr>
              <a:tr h="673871">
                <a:tc>
                  <a:txBody>
                    <a:bodyPr/>
                    <a:lstStyle/>
                    <a:p>
                      <a:r>
                        <a:rPr lang="en-US" sz="1600" b="0" dirty="0" smtClean="0">
                          <a:latin typeface="Bookman Old Style" pitchFamily="18" charset="0"/>
                        </a:rPr>
                        <a:t>Non reusable</a:t>
                      </a:r>
                      <a:endParaRPr lang="en-US" sz="1600" dirty="0"/>
                    </a:p>
                  </a:txBody>
                  <a:tcPr/>
                </a:tc>
                <a:tc>
                  <a:txBody>
                    <a:bodyPr/>
                    <a:lstStyle/>
                    <a:p>
                      <a:r>
                        <a:rPr lang="en-US" sz="1600" b="0" dirty="0" smtClean="0">
                          <a:latin typeface="Bookman Old Style" pitchFamily="18" charset="0"/>
                        </a:rPr>
                        <a:t>Actions which cannot be reused in any other script</a:t>
                      </a:r>
                      <a:endParaRPr lang="en-US" sz="1600" dirty="0"/>
                    </a:p>
                  </a:txBody>
                  <a:tcPr/>
                </a:tc>
                <a:extLst>
                  <a:ext uri="{0D108BD9-81ED-4DB2-BD59-A6C34878D82A}">
                    <a16:rowId xmlns:a16="http://schemas.microsoft.com/office/drawing/2014/main" val="10002"/>
                  </a:ext>
                </a:extLst>
              </a:tr>
              <a:tr h="957606">
                <a:tc>
                  <a:txBody>
                    <a:bodyPr/>
                    <a:lstStyle/>
                    <a:p>
                      <a:r>
                        <a:rPr lang="en-US" sz="1600" b="0" dirty="0" smtClean="0">
                          <a:latin typeface="Bookman Old Style" pitchFamily="18" charset="0"/>
                        </a:rPr>
                        <a:t>External</a:t>
                      </a:r>
                      <a:endParaRPr lang="en-US" sz="1600" dirty="0"/>
                    </a:p>
                  </a:txBody>
                  <a:tcPr/>
                </a:tc>
                <a:tc>
                  <a:txBody>
                    <a:bodyPr/>
                    <a:lstStyle/>
                    <a:p>
                      <a:r>
                        <a:rPr lang="en-US" sz="1600" b="0" dirty="0" smtClean="0">
                          <a:latin typeface="Bookman Old Style" pitchFamily="18" charset="0"/>
                        </a:rPr>
                        <a:t>The called actions are referred as External actions in the calling script</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67791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mn-lt"/>
              </a:rPr>
              <a:t>Calling  actions:</a:t>
            </a:r>
          </a:p>
        </p:txBody>
      </p:sp>
      <p:sp>
        <p:nvSpPr>
          <p:cNvPr id="28675" name="Content Placeholder 2"/>
          <p:cNvSpPr>
            <a:spLocks noGrp="1"/>
          </p:cNvSpPr>
          <p:nvPr>
            <p:ph idx="1"/>
          </p:nvPr>
        </p:nvSpPr>
        <p:spPr/>
        <p:txBody>
          <a:bodyPr/>
          <a:lstStyle/>
          <a:p>
            <a:pPr>
              <a:buFont typeface="Wingdings" pitchFamily="2" charset="2"/>
              <a:buNone/>
            </a:pPr>
            <a:r>
              <a:rPr lang="en-US" sz="3200" b="0" smtClean="0">
                <a:latin typeface="+mn-lt"/>
              </a:rPr>
              <a:t> </a:t>
            </a:r>
          </a:p>
          <a:p>
            <a:endParaRPr lang="en-US" sz="3200" smtClean="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949234528"/>
              </p:ext>
            </p:extLst>
          </p:nvPr>
        </p:nvGraphicFramePr>
        <p:xfrm>
          <a:off x="678787" y="1413647"/>
          <a:ext cx="10805375" cy="4578638"/>
        </p:xfrm>
        <a:graphic>
          <a:graphicData uri="http://schemas.openxmlformats.org/drawingml/2006/table">
            <a:tbl>
              <a:tblPr firstRow="1" bandRow="1">
                <a:tableStyleId>{5C22544A-7EE6-4342-B048-85BDC9FD1C3A}</a:tableStyleId>
              </a:tblPr>
              <a:tblGrid>
                <a:gridCol w="3017717">
                  <a:extLst>
                    <a:ext uri="{9D8B030D-6E8A-4147-A177-3AD203B41FA5}">
                      <a16:colId xmlns:a16="http://schemas.microsoft.com/office/drawing/2014/main" val="20000"/>
                    </a:ext>
                  </a:extLst>
                </a:gridCol>
                <a:gridCol w="7787658">
                  <a:extLst>
                    <a:ext uri="{9D8B030D-6E8A-4147-A177-3AD203B41FA5}">
                      <a16:colId xmlns:a16="http://schemas.microsoft.com/office/drawing/2014/main" val="20001"/>
                    </a:ext>
                  </a:extLst>
                </a:gridCol>
              </a:tblGrid>
              <a:tr h="341239">
                <a:tc>
                  <a:txBody>
                    <a:bodyPr/>
                    <a:lstStyle/>
                    <a:p>
                      <a:r>
                        <a:rPr lang="en-US" sz="1400" dirty="0" smtClean="0">
                          <a:latin typeface="+mn-lt"/>
                        </a:rPr>
                        <a:t>Options</a:t>
                      </a:r>
                      <a:r>
                        <a:rPr lang="en-US" sz="1400" baseline="0" dirty="0" smtClean="0">
                          <a:latin typeface="+mn-lt"/>
                        </a:rPr>
                        <a:t> on Calling</a:t>
                      </a:r>
                      <a:endParaRPr lang="en-US" sz="1400" dirty="0">
                        <a:latin typeface="+mn-lt"/>
                      </a:endParaRPr>
                    </a:p>
                  </a:txBody>
                  <a:tcPr/>
                </a:tc>
                <a:tc>
                  <a:txBody>
                    <a:bodyPr/>
                    <a:lstStyle/>
                    <a:p>
                      <a:r>
                        <a:rPr lang="en-US" sz="1400" dirty="0" smtClean="0">
                          <a:latin typeface="+mn-lt"/>
                        </a:rPr>
                        <a:t>Procedure</a:t>
                      </a:r>
                      <a:endParaRPr lang="en-US" sz="1400" dirty="0">
                        <a:latin typeface="+mn-lt"/>
                      </a:endParaRPr>
                    </a:p>
                  </a:txBody>
                  <a:tcPr/>
                </a:tc>
                <a:extLst>
                  <a:ext uri="{0D108BD9-81ED-4DB2-BD59-A6C34878D82A}">
                    <a16:rowId xmlns:a16="http://schemas.microsoft.com/office/drawing/2014/main" val="10000"/>
                  </a:ext>
                </a:extLst>
              </a:tr>
              <a:tr h="673129">
                <a:tc>
                  <a:txBody>
                    <a:bodyPr/>
                    <a:lstStyle/>
                    <a:p>
                      <a:r>
                        <a:rPr lang="en-US" sz="1400" b="1" u="none" dirty="0" smtClean="0">
                          <a:latin typeface="+mn-lt"/>
                        </a:rPr>
                        <a:t>CALL TO NEW ACTION</a:t>
                      </a:r>
                      <a:endParaRPr lang="en-US" sz="1400" b="1" u="none" dirty="0">
                        <a:latin typeface="+mn-lt"/>
                      </a:endParaRPr>
                    </a:p>
                  </a:txBody>
                  <a:tcPr/>
                </a:tc>
                <a:tc>
                  <a:txBody>
                    <a:bodyPr/>
                    <a:lstStyle/>
                    <a:p>
                      <a:r>
                        <a:rPr lang="en-US" sz="1400" b="0" dirty="0" smtClean="0">
                          <a:latin typeface="+mn-lt"/>
                        </a:rPr>
                        <a:t>To create a new action</a:t>
                      </a:r>
                    </a:p>
                    <a:p>
                      <a:pPr lvl="0"/>
                      <a:r>
                        <a:rPr lang="en-US" sz="1400" b="0" dirty="0" smtClean="0">
                          <a:latin typeface="+mn-lt"/>
                        </a:rPr>
                        <a:t>Go to insert-&gt;call to New action</a:t>
                      </a:r>
                    </a:p>
                    <a:p>
                      <a:pPr lvl="0"/>
                      <a:r>
                        <a:rPr lang="en-US" sz="1400" b="0" dirty="0" smtClean="0">
                          <a:latin typeface="+mn-lt"/>
                        </a:rPr>
                        <a:t>Provide some name for the action</a:t>
                      </a:r>
                    </a:p>
                  </a:txBody>
                  <a:tcPr/>
                </a:tc>
                <a:extLst>
                  <a:ext uri="{0D108BD9-81ED-4DB2-BD59-A6C34878D82A}">
                    <a16:rowId xmlns:a16="http://schemas.microsoft.com/office/drawing/2014/main" val="10001"/>
                  </a:ext>
                </a:extLst>
              </a:tr>
              <a:tr h="1654775">
                <a:tc>
                  <a:txBody>
                    <a:bodyPr/>
                    <a:lstStyle/>
                    <a:p>
                      <a:r>
                        <a:rPr lang="en-US" sz="1400" b="1" u="none" dirty="0" smtClean="0">
                          <a:latin typeface="+mn-lt"/>
                        </a:rPr>
                        <a:t>CALL TO EXISTING ACTION</a:t>
                      </a:r>
                      <a:endParaRPr lang="en-US" sz="1400" b="1" u="none" dirty="0">
                        <a:latin typeface="+mn-lt"/>
                      </a:endParaRPr>
                    </a:p>
                  </a:txBody>
                  <a:tcPr/>
                </a:tc>
                <a:tc>
                  <a:txBody>
                    <a:bodyPr/>
                    <a:lstStyle/>
                    <a:p>
                      <a:r>
                        <a:rPr lang="en-US" sz="1400" b="0" dirty="0" smtClean="0">
                          <a:latin typeface="+mn-lt"/>
                        </a:rPr>
                        <a:t>Using this option we can call the reusable actions in another script</a:t>
                      </a:r>
                    </a:p>
                    <a:p>
                      <a:r>
                        <a:rPr lang="en-US" sz="1400" b="0" dirty="0" smtClean="0">
                          <a:latin typeface="+mn-lt"/>
                        </a:rPr>
                        <a:t>Note:</a:t>
                      </a:r>
                    </a:p>
                    <a:p>
                      <a:r>
                        <a:rPr lang="en-US" sz="1400" b="0" dirty="0" smtClean="0">
                          <a:latin typeface="+mn-lt"/>
                        </a:rPr>
                        <a:t>1. Changes made in the main script (where actions are created) will automatically reflect in the calling scripts</a:t>
                      </a:r>
                    </a:p>
                    <a:p>
                      <a:r>
                        <a:rPr lang="en-US" sz="1400" b="0" dirty="0" smtClean="0">
                          <a:latin typeface="+mn-lt"/>
                        </a:rPr>
                        <a:t>2. The called actions will be in read only mode in the calling script (It can't be modified)</a:t>
                      </a:r>
                    </a:p>
                  </a:txBody>
                  <a:tcPr/>
                </a:tc>
                <a:extLst>
                  <a:ext uri="{0D108BD9-81ED-4DB2-BD59-A6C34878D82A}">
                    <a16:rowId xmlns:a16="http://schemas.microsoft.com/office/drawing/2014/main" val="10002"/>
                  </a:ext>
                </a:extLst>
              </a:tr>
              <a:tr h="18511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latin typeface="+mn-lt"/>
                        </a:rPr>
                        <a:t>CALL TO COPY OF ACTION</a:t>
                      </a:r>
                    </a:p>
                    <a:p>
                      <a:endParaRPr lang="en-US" sz="1400" b="1" u="none" dirty="0">
                        <a:latin typeface="+mn-lt"/>
                      </a:endParaRPr>
                    </a:p>
                  </a:txBody>
                  <a:tcPr/>
                </a:tc>
                <a:tc>
                  <a:txBody>
                    <a:bodyPr/>
                    <a:lstStyle/>
                    <a:p>
                      <a:r>
                        <a:rPr lang="en-US" sz="1400" b="0" dirty="0" smtClean="0">
                          <a:latin typeface="+mn-lt"/>
                        </a:rPr>
                        <a:t>Used to get a copy of the already created actions. We can get the copy of both reusable and non reusable actions.</a:t>
                      </a:r>
                    </a:p>
                    <a:p>
                      <a:r>
                        <a:rPr lang="en-US" sz="1400" b="0" dirty="0" smtClean="0">
                          <a:latin typeface="+mn-lt"/>
                        </a:rPr>
                        <a:t>Note:</a:t>
                      </a:r>
                    </a:p>
                    <a:p>
                      <a:r>
                        <a:rPr lang="en-US" sz="1400" b="0" dirty="0" smtClean="0">
                          <a:latin typeface="+mn-lt"/>
                        </a:rPr>
                        <a:t>1. Changes made in the main script (where actions are created) will not reflect in the calling scripts</a:t>
                      </a:r>
                    </a:p>
                    <a:p>
                      <a:r>
                        <a:rPr lang="en-US" sz="1400" b="0" dirty="0" smtClean="0">
                          <a:latin typeface="+mn-lt"/>
                        </a:rPr>
                        <a:t>2. The called actions can be modified in calling script (It will be in write mode)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09893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Autofit/>
          </a:bodyPr>
          <a:lstStyle/>
          <a:p>
            <a:r>
              <a:rPr lang="en-US" dirty="0" smtClean="0">
                <a:latin typeface="+mn-lt"/>
              </a:rPr>
              <a:t/>
            </a:r>
            <a:br>
              <a:rPr lang="en-US" dirty="0" smtClean="0">
                <a:latin typeface="+mn-lt"/>
              </a:rPr>
            </a:br>
            <a:r>
              <a:rPr lang="en-US" kern="0" dirty="0">
                <a:latin typeface="+mn-lt"/>
                <a:ea typeface="+mj-ea"/>
                <a:cs typeface="+mj-cs"/>
              </a:rPr>
              <a:t>Virtual</a:t>
            </a:r>
            <a:r>
              <a:rPr lang="en-US" dirty="0" smtClean="0">
                <a:latin typeface="+mn-lt"/>
              </a:rPr>
              <a:t> </a:t>
            </a:r>
            <a:r>
              <a:rPr lang="en-US" kern="0" dirty="0">
                <a:latin typeface="+mn-lt"/>
                <a:ea typeface="+mj-ea"/>
                <a:cs typeface="+mj-cs"/>
              </a:rPr>
              <a:t>object</a:t>
            </a:r>
            <a:r>
              <a:rPr lang="en-US" dirty="0" smtClean="0">
                <a:latin typeface="+mn-lt"/>
              </a:rPr>
              <a:t/>
            </a:r>
            <a:br>
              <a:rPr lang="en-US" dirty="0" smtClean="0">
                <a:latin typeface="+mn-lt"/>
              </a:rPr>
            </a:br>
            <a:endParaRPr lang="en-US" dirty="0" smtClean="0">
              <a:latin typeface="+mn-lt"/>
            </a:endParaRPr>
          </a:p>
        </p:txBody>
      </p:sp>
      <p:sp>
        <p:nvSpPr>
          <p:cNvPr id="29699" name="Content Placeholder 2"/>
          <p:cNvSpPr>
            <a:spLocks noGrp="1"/>
          </p:cNvSpPr>
          <p:nvPr>
            <p:ph idx="1"/>
          </p:nvPr>
        </p:nvSpPr>
        <p:spPr/>
        <p:txBody>
          <a:bodyPr>
            <a:normAutofit/>
          </a:bodyPr>
          <a:lstStyle/>
          <a:p>
            <a:pPr marL="0" indent="0">
              <a:buNone/>
            </a:pPr>
            <a:r>
              <a:rPr lang="en-US" sz="1600" b="0" dirty="0">
                <a:latin typeface="+mn-lt"/>
              </a:rPr>
              <a:t>Application under test  may contain objects that behave like standard objects but they are not recognized by Quick Test. </a:t>
            </a:r>
          </a:p>
          <a:p>
            <a:pPr marL="0" indent="0">
              <a:buNone/>
            </a:pPr>
            <a:r>
              <a:rPr lang="en-US" sz="1600" b="0" dirty="0">
                <a:latin typeface="+mn-lt"/>
              </a:rPr>
              <a:t>You can define these objects as virtual objects and map them to standard classes, such as button or a check box. In the test results, the virtual object is displayed as though it is standard class object</a:t>
            </a:r>
          </a:p>
          <a:p>
            <a:pPr marL="0" indent="0">
              <a:buNone/>
            </a:pPr>
            <a:endParaRPr lang="en-US" sz="1600" b="0" dirty="0">
              <a:latin typeface="+mn-lt"/>
            </a:endParaRPr>
          </a:p>
          <a:p>
            <a:pPr marL="0" indent="0">
              <a:buNone/>
            </a:pPr>
            <a:r>
              <a:rPr lang="en-US" sz="1600" b="0" dirty="0">
                <a:latin typeface="+mn-lt"/>
              </a:rPr>
              <a:t>Procedure:</a:t>
            </a:r>
          </a:p>
          <a:p>
            <a:pPr marL="0" indent="0">
              <a:buNone/>
            </a:pPr>
            <a:r>
              <a:rPr lang="en-US" sz="1600" b="0" dirty="0">
                <a:latin typeface="+mn-lt"/>
              </a:rPr>
              <a:t>Let us take paint application as an example</a:t>
            </a:r>
          </a:p>
          <a:p>
            <a:pPr marL="0" indent="0">
              <a:buNone/>
            </a:pPr>
            <a:r>
              <a:rPr lang="en-US" sz="1600" b="0" dirty="0">
                <a:latin typeface="+mn-lt"/>
              </a:rPr>
              <a:t>1. Open the application window which contains objects (Which need to be made as virtual object) ex: Star tool in the paint </a:t>
            </a:r>
          </a:p>
          <a:p>
            <a:pPr marL="0" indent="0">
              <a:buNone/>
            </a:pPr>
            <a:r>
              <a:rPr lang="en-US" sz="1600" b="0" dirty="0">
                <a:latin typeface="+mn-lt"/>
              </a:rPr>
              <a:t>2. Go to tools-&gt;new virtual objects</a:t>
            </a:r>
          </a:p>
          <a:p>
            <a:pPr marL="0" indent="0">
              <a:buNone/>
            </a:pPr>
            <a:r>
              <a:rPr lang="en-US" sz="1600" b="0" dirty="0">
                <a:latin typeface="+mn-lt"/>
              </a:rPr>
              <a:t>3. Click next</a:t>
            </a:r>
          </a:p>
          <a:p>
            <a:pPr marL="0" indent="0">
              <a:buNone/>
            </a:pPr>
            <a:r>
              <a:rPr lang="en-US" sz="1600" b="0" dirty="0">
                <a:latin typeface="+mn-lt"/>
              </a:rPr>
              <a:t>4. From the class combo list choose a appropriate Standard class (Choose based on the behavior of the object) with which we can map the virtual objects</a:t>
            </a:r>
          </a:p>
          <a:p>
            <a:pPr marL="0" indent="0">
              <a:buNone/>
            </a:pPr>
            <a:r>
              <a:rPr lang="en-US" sz="1600" b="0" dirty="0">
                <a:latin typeface="+mn-lt"/>
              </a:rPr>
              <a:t>Ex: Select button</a:t>
            </a:r>
          </a:p>
          <a:p>
            <a:pPr marL="0" indent="0">
              <a:buNone/>
            </a:pPr>
            <a:r>
              <a:rPr lang="en-US" sz="1600" b="0" dirty="0">
                <a:latin typeface="+mn-lt"/>
              </a:rPr>
              <a:t> </a:t>
            </a:r>
          </a:p>
          <a:p>
            <a:pPr marL="0" indent="0">
              <a:buNone/>
            </a:pPr>
            <a:endParaRPr lang="en-US" sz="1600" b="0" dirty="0">
              <a:latin typeface="+mn-lt"/>
            </a:endParaRPr>
          </a:p>
          <a:p>
            <a:pPr marL="0" indent="0">
              <a:buNone/>
            </a:pPr>
            <a:endParaRPr lang="en-US" sz="1600" b="0" dirty="0">
              <a:latin typeface="+mn-lt"/>
            </a:endParaRPr>
          </a:p>
        </p:txBody>
      </p:sp>
    </p:spTree>
    <p:extLst>
      <p:ext uri="{BB962C8B-B14F-4D97-AF65-F5344CB8AC3E}">
        <p14:creationId xmlns:p14="http://schemas.microsoft.com/office/powerpoint/2010/main" val="2443911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 typeface="Wingdings" pitchFamily="2" charset="2"/>
              <a:buNone/>
            </a:pPr>
            <a:r>
              <a:rPr lang="en-US" sz="1800" b="0" dirty="0">
                <a:latin typeface="+mn-lt"/>
              </a:rPr>
              <a:t>5. Click ok</a:t>
            </a:r>
          </a:p>
          <a:p>
            <a:pPr>
              <a:buFont typeface="Wingdings" pitchFamily="2" charset="2"/>
              <a:buNone/>
            </a:pPr>
            <a:r>
              <a:rPr lang="en-US" sz="1800" b="0" dirty="0">
                <a:latin typeface="+mn-lt"/>
              </a:rPr>
              <a:t>6. Click the "Mark object" button; use the cross hair pointer to provide the boundary for the virtual object</a:t>
            </a:r>
          </a:p>
          <a:p>
            <a:pPr>
              <a:buFont typeface="Wingdings" pitchFamily="2" charset="2"/>
              <a:buNone/>
            </a:pPr>
            <a:r>
              <a:rPr lang="en-US" sz="1800" b="0" dirty="0">
                <a:latin typeface="+mn-lt"/>
              </a:rPr>
              <a:t>7. Click next</a:t>
            </a:r>
          </a:p>
          <a:p>
            <a:pPr>
              <a:buFont typeface="Wingdings" pitchFamily="2" charset="2"/>
              <a:buNone/>
            </a:pPr>
            <a:r>
              <a:rPr lang="en-US" sz="1800" b="0" dirty="0">
                <a:latin typeface="+mn-lt"/>
              </a:rPr>
              <a:t>8. click next</a:t>
            </a:r>
          </a:p>
          <a:p>
            <a:pPr>
              <a:buFont typeface="Wingdings" pitchFamily="2" charset="2"/>
              <a:buNone/>
            </a:pPr>
            <a:r>
              <a:rPr lang="en-US" sz="1800" b="0" dirty="0">
                <a:latin typeface="+mn-lt"/>
              </a:rPr>
              <a:t>9. Provide some name for the virtual object ("Only the provided name will be displayed in the script") ex: Brush</a:t>
            </a:r>
          </a:p>
          <a:p>
            <a:pPr>
              <a:buFont typeface="Wingdings" pitchFamily="2" charset="2"/>
              <a:buNone/>
            </a:pPr>
            <a:r>
              <a:rPr lang="en-US" sz="1800" b="0" dirty="0">
                <a:latin typeface="+mn-lt"/>
              </a:rPr>
              <a:t>10. Provide some name for the collection </a:t>
            </a:r>
            <a:r>
              <a:rPr lang="en-US" sz="1800" b="0" dirty="0" err="1">
                <a:latin typeface="+mn-lt"/>
              </a:rPr>
              <a:t>eg</a:t>
            </a:r>
            <a:r>
              <a:rPr lang="en-US" sz="1800" b="0" dirty="0">
                <a:latin typeface="+mn-lt"/>
              </a:rPr>
              <a:t>:”Paint Tools" </a:t>
            </a:r>
          </a:p>
          <a:p>
            <a:pPr>
              <a:buFont typeface="Wingdings" pitchFamily="2" charset="2"/>
              <a:buNone/>
            </a:pPr>
            <a:r>
              <a:rPr lang="en-US" sz="1800" b="0" dirty="0">
                <a:latin typeface="+mn-lt"/>
              </a:rPr>
              <a:t> 11. Click ok</a:t>
            </a:r>
          </a:p>
          <a:p>
            <a:pPr>
              <a:buFont typeface="Wingdings" pitchFamily="2" charset="2"/>
              <a:buNone/>
            </a:pPr>
            <a:r>
              <a:rPr lang="en-US" sz="1800" b="0" dirty="0">
                <a:latin typeface="+mn-lt"/>
              </a:rPr>
              <a:t>12. Close the paint application</a:t>
            </a:r>
          </a:p>
          <a:p>
            <a:pPr>
              <a:buFont typeface="Wingdings" pitchFamily="2" charset="2"/>
              <a:buNone/>
            </a:pPr>
            <a:r>
              <a:rPr lang="en-US" sz="1800" b="0" dirty="0">
                <a:latin typeface="+mn-lt"/>
              </a:rPr>
              <a:t>13. Create the script looks as below</a:t>
            </a:r>
          </a:p>
          <a:p>
            <a:pPr>
              <a:buFont typeface="Wingdings" pitchFamily="2" charset="2"/>
              <a:buNone/>
            </a:pPr>
            <a:r>
              <a:rPr lang="en-US" sz="1800" b="0" dirty="0">
                <a:latin typeface="+mn-lt"/>
              </a:rPr>
              <a:t> </a:t>
            </a:r>
          </a:p>
          <a:p>
            <a:pPr>
              <a:buFont typeface="Wingdings" pitchFamily="2" charset="2"/>
              <a:buNone/>
            </a:pPr>
            <a:r>
              <a:rPr lang="en-US" sz="1800" b="0" dirty="0">
                <a:latin typeface="+mn-lt"/>
              </a:rPr>
              <a:t>Window("Paint").</a:t>
            </a:r>
            <a:r>
              <a:rPr lang="en-US" sz="1800" b="0" dirty="0" err="1">
                <a:latin typeface="+mn-lt"/>
              </a:rPr>
              <a:t>WinObject</a:t>
            </a:r>
            <a:r>
              <a:rPr lang="en-US" sz="1800" b="0" dirty="0">
                <a:latin typeface="+mn-lt"/>
              </a:rPr>
              <a:t>("Tools").</a:t>
            </a:r>
            <a:r>
              <a:rPr lang="en-US" sz="1800" b="0" dirty="0" err="1">
                <a:latin typeface="+mn-lt"/>
              </a:rPr>
              <a:t>VirtualButton</a:t>
            </a:r>
            <a:r>
              <a:rPr lang="en-US" sz="1800" b="0" dirty="0">
                <a:latin typeface="+mn-lt"/>
              </a:rPr>
              <a:t>("Brush").Click</a:t>
            </a:r>
          </a:p>
          <a:p>
            <a:pPr>
              <a:buFont typeface="Wingdings" pitchFamily="2" charset="2"/>
              <a:buNone/>
            </a:pPr>
            <a:r>
              <a:rPr lang="en-US" sz="1800" b="0" dirty="0">
                <a:latin typeface="+mn-lt"/>
              </a:rPr>
              <a:t> </a:t>
            </a:r>
          </a:p>
          <a:p>
            <a:pPr>
              <a:buFont typeface="Wingdings" pitchFamily="2" charset="2"/>
              <a:buNone/>
            </a:pPr>
            <a:r>
              <a:rPr lang="en-US" sz="1800" b="0" dirty="0">
                <a:latin typeface="+mn-lt"/>
              </a:rPr>
              <a:t> </a:t>
            </a:r>
          </a:p>
          <a:p>
            <a:pPr>
              <a:buFont typeface="Wingdings" pitchFamily="2" charset="2"/>
              <a:buNone/>
            </a:pPr>
            <a:endParaRPr lang="en-US" sz="1800" b="0" dirty="0">
              <a:latin typeface="+mn-lt"/>
            </a:endParaRPr>
          </a:p>
        </p:txBody>
      </p:sp>
      <p:sp>
        <p:nvSpPr>
          <p:cNvPr id="5" name="Title 1"/>
          <p:cNvSpPr txBox="1">
            <a:spLocks/>
          </p:cNvSpPr>
          <p:nvPr/>
        </p:nvSpPr>
        <p:spPr bwMode="auto">
          <a:xfrm>
            <a:off x="385665" y="210615"/>
            <a:ext cx="8770937" cy="828675"/>
          </a:xfrm>
          <a:prstGeom prst="rect">
            <a:avLst/>
          </a:prstGeom>
          <a:noFill/>
          <a:ln w="9525">
            <a:noFill/>
            <a:miter lim="800000"/>
            <a:headEnd/>
            <a:tailEnd/>
          </a:ln>
        </p:spPr>
        <p:txBody>
          <a:bodyPr anchor="ctr"/>
          <a:lstStyle/>
          <a:p>
            <a:pPr eaLnBrk="0" hangingPunct="0">
              <a:defRPr/>
            </a:pPr>
            <a:r>
              <a:rPr lang="en-US" sz="2600" b="1" kern="0" dirty="0">
                <a:ea typeface="+mj-ea"/>
                <a:cs typeface="+mj-cs"/>
              </a:rPr>
              <a:t/>
            </a:r>
            <a:br>
              <a:rPr lang="en-US" sz="2600" b="1" kern="0" dirty="0">
                <a:ea typeface="+mj-ea"/>
                <a:cs typeface="+mj-cs"/>
              </a:rPr>
            </a:br>
            <a:r>
              <a:rPr lang="en-US" sz="2400" b="1" kern="0" dirty="0">
                <a:solidFill>
                  <a:schemeClr val="tx2"/>
                </a:solidFill>
                <a:ea typeface="+mj-ea"/>
                <a:cs typeface="+mj-cs"/>
              </a:rPr>
              <a:t>Virtual object</a:t>
            </a:r>
            <a:r>
              <a:rPr lang="en-US" sz="2600" b="1" kern="0" dirty="0">
                <a:ea typeface="+mj-ea"/>
                <a:cs typeface="+mj-cs"/>
              </a:rPr>
              <a:t/>
            </a:r>
            <a:br>
              <a:rPr lang="en-US" sz="2600" b="1" kern="0" dirty="0">
                <a:ea typeface="+mj-ea"/>
                <a:cs typeface="+mj-cs"/>
              </a:rPr>
            </a:br>
            <a:endParaRPr lang="en-US" sz="2600" b="1" kern="0" dirty="0">
              <a:ea typeface="+mj-ea"/>
              <a:cs typeface="+mj-cs"/>
            </a:endParaRPr>
          </a:p>
        </p:txBody>
      </p:sp>
    </p:spTree>
    <p:extLst>
      <p:ext uri="{BB962C8B-B14F-4D97-AF65-F5344CB8AC3E}">
        <p14:creationId xmlns:p14="http://schemas.microsoft.com/office/powerpoint/2010/main" val="105590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z="3200" dirty="0">
                <a:latin typeface="+mn-lt"/>
                <a:cs typeface="Times New Roman" pitchFamily="18" charset="0"/>
              </a:rPr>
              <a:t>Agenda – Session 3 &amp; 4</a:t>
            </a:r>
          </a:p>
        </p:txBody>
      </p:sp>
      <p:sp>
        <p:nvSpPr>
          <p:cNvPr id="4099" name="Content Placeholder 2"/>
          <p:cNvSpPr>
            <a:spLocks noGrp="1"/>
          </p:cNvSpPr>
          <p:nvPr>
            <p:ph idx="1"/>
          </p:nvPr>
        </p:nvSpPr>
        <p:spPr>
          <a:xfrm>
            <a:off x="385665" y="1440287"/>
            <a:ext cx="8674100" cy="5257800"/>
          </a:xfrm>
        </p:spPr>
        <p:txBody>
          <a:bodyPr/>
          <a:lstStyle/>
          <a:p>
            <a:pPr eaLnBrk="1" hangingPunct="1"/>
            <a:r>
              <a:rPr lang="en-US" dirty="0" smtClean="0">
                <a:latin typeface="+mn-lt"/>
                <a:cs typeface="Times New Roman" pitchFamily="18" charset="0"/>
              </a:rPr>
              <a:t>Output Values</a:t>
            </a:r>
          </a:p>
          <a:p>
            <a:pPr eaLnBrk="1" hangingPunct="1"/>
            <a:r>
              <a:rPr lang="en-US" dirty="0" smtClean="0">
                <a:latin typeface="+mn-lt"/>
                <a:cs typeface="Times New Roman" pitchFamily="18" charset="0"/>
              </a:rPr>
              <a:t>Regular Expression</a:t>
            </a:r>
          </a:p>
          <a:p>
            <a:pPr eaLnBrk="1" hangingPunct="1"/>
            <a:r>
              <a:rPr lang="en-US" dirty="0" smtClean="0">
                <a:latin typeface="+mn-lt"/>
                <a:cs typeface="Times New Roman" pitchFamily="18" charset="0"/>
              </a:rPr>
              <a:t>Batch Test</a:t>
            </a:r>
          </a:p>
          <a:p>
            <a:pPr eaLnBrk="1" hangingPunct="1"/>
            <a:r>
              <a:rPr lang="en-US" dirty="0" smtClean="0">
                <a:latin typeface="+mn-lt"/>
                <a:cs typeface="Times New Roman" pitchFamily="18" charset="0"/>
              </a:rPr>
              <a:t>Recovery Scenarios </a:t>
            </a:r>
          </a:p>
          <a:p>
            <a:pPr eaLnBrk="1" hangingPunct="1"/>
            <a:r>
              <a:rPr lang="en-US" dirty="0" smtClean="0">
                <a:latin typeface="+mn-lt"/>
                <a:cs typeface="Times New Roman" pitchFamily="18" charset="0"/>
              </a:rPr>
              <a:t>Exception Handling</a:t>
            </a:r>
          </a:p>
          <a:p>
            <a:pPr eaLnBrk="1" hangingPunct="1"/>
            <a:r>
              <a:rPr lang="en-US" dirty="0" smtClean="0">
                <a:latin typeface="+mn-lt"/>
                <a:cs typeface="Times New Roman" pitchFamily="18" charset="0"/>
              </a:rPr>
              <a:t>Step Generator</a:t>
            </a:r>
          </a:p>
          <a:p>
            <a:pPr eaLnBrk="1" hangingPunct="1"/>
            <a:r>
              <a:rPr lang="en-US" dirty="0" smtClean="0">
                <a:latin typeface="+mn-lt"/>
                <a:cs typeface="Times New Roman" pitchFamily="18" charset="0"/>
              </a:rPr>
              <a:t>Function definition generator</a:t>
            </a:r>
          </a:p>
          <a:p>
            <a:pPr eaLnBrk="1" hangingPunct="1"/>
            <a:r>
              <a:rPr lang="en-US" dirty="0" smtClean="0">
                <a:latin typeface="+mn-lt"/>
                <a:cs typeface="Times New Roman" pitchFamily="18" charset="0"/>
              </a:rPr>
              <a:t>Transaction</a:t>
            </a:r>
          </a:p>
          <a:p>
            <a:pPr eaLnBrk="1" hangingPunct="1"/>
            <a:r>
              <a:rPr lang="en-US" dirty="0" smtClean="0">
                <a:latin typeface="+mn-lt"/>
                <a:cs typeface="Times New Roman" pitchFamily="18" charset="0"/>
              </a:rPr>
              <a:t>Actions</a:t>
            </a:r>
          </a:p>
          <a:p>
            <a:pPr eaLnBrk="1" hangingPunct="1"/>
            <a:r>
              <a:rPr lang="en-US" dirty="0" smtClean="0">
                <a:latin typeface="+mn-lt"/>
                <a:cs typeface="Times New Roman" pitchFamily="18" charset="0"/>
              </a:rPr>
              <a:t>Virtual Objects</a:t>
            </a:r>
          </a:p>
          <a:p>
            <a:pPr eaLnBrk="1" hangingPunct="1"/>
            <a:r>
              <a:rPr lang="en-US" dirty="0" smtClean="0">
                <a:latin typeface="+mn-lt"/>
                <a:cs typeface="Times New Roman" pitchFamily="18" charset="0"/>
              </a:rPr>
              <a:t>Descriptive Programming-Static &amp; Dynamic</a:t>
            </a:r>
          </a:p>
          <a:p>
            <a:pPr eaLnBrk="1" hangingPunct="1"/>
            <a:endParaRPr lang="en-US" dirty="0" smtClean="0">
              <a:latin typeface="+mn-lt"/>
              <a:cs typeface="Times New Roman" pitchFamily="18" charset="0"/>
            </a:endParaRPr>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CE668320-4FB4-41DF-B510-AA0E81D5C1D2}" type="slidenum">
              <a:rPr lang="en-US" smtClean="0"/>
              <a:pPr>
                <a:defRPr/>
              </a:pPr>
              <a:t>3</a:t>
            </a:fld>
            <a:endParaRPr lang="en-US" dirty="0"/>
          </a:p>
        </p:txBody>
      </p:sp>
      <p:sp>
        <p:nvSpPr>
          <p:cNvPr id="5" name="Content Placeholder 5"/>
          <p:cNvSpPr txBox="1">
            <a:spLocks/>
          </p:cNvSpPr>
          <p:nvPr/>
        </p:nvSpPr>
        <p:spPr bwMode="auto">
          <a:xfrm>
            <a:off x="6629400" y="1066801"/>
            <a:ext cx="3429000" cy="5059363"/>
          </a:xfrm>
          <a:prstGeom prst="rect">
            <a:avLst/>
          </a:prstGeom>
          <a:noFill/>
          <a:ln w="9525">
            <a:noFill/>
            <a:miter lim="800000"/>
            <a:headEnd/>
            <a:tailEnd/>
          </a:ln>
        </p:spPr>
        <p:txBody>
          <a:bodyPr/>
          <a:lstStyle/>
          <a:p>
            <a:pPr marL="342900" indent="-342900" defTabSz="969963">
              <a:lnSpc>
                <a:spcPct val="150000"/>
              </a:lnSpc>
              <a:spcBef>
                <a:spcPct val="20000"/>
              </a:spcBef>
              <a:buSzPct val="125000"/>
              <a:defRPr/>
            </a:pPr>
            <a:endParaRPr lang="en-US" sz="2000" b="1" kern="0" dirty="0">
              <a:cs typeface="Times New Roman" pitchFamily="18" charset="0"/>
            </a:endParaRPr>
          </a:p>
          <a:p>
            <a:pPr marL="342900" indent="-342900" defTabSz="969963">
              <a:lnSpc>
                <a:spcPct val="150000"/>
              </a:lnSpc>
              <a:spcBef>
                <a:spcPct val="20000"/>
              </a:spcBef>
              <a:buSzPct val="125000"/>
              <a:defRPr/>
            </a:pPr>
            <a:endParaRPr lang="en-US" sz="2000" b="1" kern="0" dirty="0">
              <a:cs typeface="Times New Roman" pitchFamily="18" charset="0"/>
            </a:endParaRPr>
          </a:p>
          <a:p>
            <a:pPr marL="342900" indent="-342900" defTabSz="969963">
              <a:spcBef>
                <a:spcPct val="20000"/>
              </a:spcBef>
              <a:buSzPct val="125000"/>
              <a:buBlip>
                <a:blip r:embed="rId3"/>
              </a:buBlip>
              <a:defRPr/>
            </a:pPr>
            <a:endParaRPr lang="en-US" sz="2000" b="1" kern="0" dirty="0">
              <a:cs typeface="Times New Roman" pitchFamily="18" charset="0"/>
            </a:endParaRPr>
          </a:p>
          <a:p>
            <a:pPr marL="342900" indent="-342900" defTabSz="969963">
              <a:spcBef>
                <a:spcPct val="20000"/>
              </a:spcBef>
              <a:buSzPct val="125000"/>
              <a:buBlip>
                <a:blip r:embed="rId3"/>
              </a:buBlip>
              <a:defRPr/>
            </a:pPr>
            <a:endParaRPr lang="en-US" sz="2000" b="1" kern="0" dirty="0">
              <a:cs typeface="Times New Roman" pitchFamily="18" charset="0"/>
            </a:endParaRPr>
          </a:p>
          <a:p>
            <a:pPr marL="342900" indent="-342900" defTabSz="969963">
              <a:spcBef>
                <a:spcPct val="20000"/>
              </a:spcBef>
              <a:buSzPct val="125000"/>
              <a:buBlip>
                <a:blip r:embed="rId3"/>
              </a:buBlip>
              <a:defRPr/>
            </a:pPr>
            <a:endParaRPr lang="en-US" sz="2000" b="1" kern="0" dirty="0">
              <a:cs typeface="Times New Roman" pitchFamily="18" charset="0"/>
            </a:endParaRPr>
          </a:p>
          <a:p>
            <a:pPr marL="342900" indent="-342900" defTabSz="969963">
              <a:spcBef>
                <a:spcPct val="20000"/>
              </a:spcBef>
              <a:buSzPct val="125000"/>
              <a:buBlip>
                <a:blip r:embed="rId3"/>
              </a:buBlip>
              <a:defRPr/>
            </a:pPr>
            <a:endParaRPr lang="en-US" sz="2000" b="1" kern="0" dirty="0">
              <a:cs typeface="Times New Roman" pitchFamily="18" charset="0"/>
            </a:endParaRPr>
          </a:p>
          <a:p>
            <a:pPr marL="342900" indent="-342900" defTabSz="969963">
              <a:spcBef>
                <a:spcPct val="20000"/>
              </a:spcBef>
              <a:buSzPct val="125000"/>
              <a:buBlip>
                <a:blip r:embed="rId3"/>
              </a:buBlip>
              <a:defRPr/>
            </a:pPr>
            <a:endParaRPr lang="en-US" sz="2000" b="1" kern="0" dirty="0">
              <a:cs typeface="Times New Roman" pitchFamily="18" charset="0"/>
            </a:endParaRPr>
          </a:p>
        </p:txBody>
      </p:sp>
    </p:spTree>
    <p:extLst>
      <p:ext uri="{BB962C8B-B14F-4D97-AF65-F5344CB8AC3E}">
        <p14:creationId xmlns:p14="http://schemas.microsoft.com/office/powerpoint/2010/main" val="197292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latin typeface="+mn-lt"/>
              </a:rPr>
              <a:t>Descriptive Programming Language</a:t>
            </a:r>
          </a:p>
        </p:txBody>
      </p:sp>
      <p:sp>
        <p:nvSpPr>
          <p:cNvPr id="31747" name="Content Placeholder 2"/>
          <p:cNvSpPr>
            <a:spLocks noGrp="1"/>
          </p:cNvSpPr>
          <p:nvPr>
            <p:ph idx="1"/>
          </p:nvPr>
        </p:nvSpPr>
        <p:spPr/>
        <p:txBody>
          <a:bodyPr/>
          <a:lstStyle/>
          <a:p>
            <a:pPr>
              <a:buFont typeface="Wingdings" pitchFamily="2" charset="2"/>
              <a:buNone/>
            </a:pPr>
            <a:r>
              <a:rPr lang="en-US" b="0" dirty="0" smtClean="0">
                <a:latin typeface="+mn-lt"/>
              </a:rPr>
              <a:t>    Without using object repository we are going to do scripting which will reduce the memory as well as Execution time.</a:t>
            </a:r>
          </a:p>
          <a:p>
            <a:pPr>
              <a:buFont typeface="Wingdings" pitchFamily="2" charset="2"/>
              <a:buNone/>
            </a:pPr>
            <a:endParaRPr lang="en-US" b="0" dirty="0" smtClean="0">
              <a:latin typeface="+mn-lt"/>
            </a:endParaRPr>
          </a:p>
          <a:p>
            <a:pPr>
              <a:buFont typeface="Wingdings" pitchFamily="2" charset="2"/>
              <a:buNone/>
            </a:pPr>
            <a:r>
              <a:rPr lang="en-US" b="0" dirty="0" smtClean="0">
                <a:latin typeface="+mn-lt"/>
              </a:rPr>
              <a:t>    Object Spy is used to get the properties and their values to uniquely identify the objects in the application. If we know such properties and their unique values that can identify the required object without ambiguity, we need not use Object Spy.</a:t>
            </a:r>
            <a:r>
              <a:rPr lang="en-US" dirty="0" smtClean="0">
                <a:latin typeface="+mn-lt"/>
              </a:rPr>
              <a:t/>
            </a:r>
            <a:br>
              <a:rPr lang="en-US" dirty="0" smtClean="0">
                <a:latin typeface="+mn-lt"/>
              </a:rPr>
            </a:br>
            <a:r>
              <a:rPr lang="en-US" dirty="0" smtClean="0">
                <a:latin typeface="+mn-lt"/>
              </a:rPr>
              <a:t/>
            </a:r>
            <a:br>
              <a:rPr lang="en-US" dirty="0" smtClean="0">
                <a:latin typeface="+mn-lt"/>
              </a:rPr>
            </a:br>
            <a:endParaRPr lang="en-US" b="0" dirty="0" smtClean="0">
              <a:latin typeface="+mn-lt"/>
            </a:endParaRPr>
          </a:p>
          <a:p>
            <a:pPr>
              <a:buFont typeface="Wingdings" pitchFamily="2" charset="2"/>
              <a:buNone/>
            </a:pPr>
            <a:r>
              <a:rPr lang="en-US" b="0" dirty="0" smtClean="0">
                <a:latin typeface="+mn-lt"/>
              </a:rPr>
              <a:t>     In descriptive programming we have two types</a:t>
            </a:r>
          </a:p>
          <a:p>
            <a:pPr>
              <a:buFont typeface="Wingdings" pitchFamily="2" charset="2"/>
              <a:buNone/>
            </a:pPr>
            <a:r>
              <a:rPr lang="en-US" b="0" dirty="0" smtClean="0">
                <a:latin typeface="+mn-lt"/>
              </a:rPr>
              <a:t>     1. Static </a:t>
            </a:r>
          </a:p>
          <a:p>
            <a:pPr>
              <a:buFont typeface="Wingdings" pitchFamily="2" charset="2"/>
              <a:buNone/>
            </a:pPr>
            <a:r>
              <a:rPr lang="en-US" b="0" dirty="0" smtClean="0">
                <a:latin typeface="+mn-lt"/>
              </a:rPr>
              <a:t>     2. Dynamic</a:t>
            </a:r>
          </a:p>
          <a:p>
            <a:pPr>
              <a:buFont typeface="Wingdings" pitchFamily="2" charset="2"/>
              <a:buNone/>
            </a:pPr>
            <a:endParaRPr lang="en-US" b="0" dirty="0" smtClean="0">
              <a:latin typeface="+mn-lt"/>
            </a:endParaRPr>
          </a:p>
        </p:txBody>
      </p:sp>
    </p:spTree>
    <p:extLst>
      <p:ext uri="{BB962C8B-B14F-4D97-AF65-F5344CB8AC3E}">
        <p14:creationId xmlns:p14="http://schemas.microsoft.com/office/powerpoint/2010/main" val="2475596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en-US" dirty="0" smtClean="0">
                <a:latin typeface="+mn-lt"/>
              </a:rPr>
              <a:t/>
            </a:r>
            <a:br>
              <a:rPr lang="en-US" dirty="0" smtClean="0">
                <a:latin typeface="+mn-lt"/>
              </a:rPr>
            </a:br>
            <a:r>
              <a:rPr lang="en-US" dirty="0" smtClean="0">
                <a:latin typeface="+mn-lt"/>
              </a:rPr>
              <a:t>Guidelines  for static programming language</a:t>
            </a:r>
            <a:br>
              <a:rPr lang="en-US" dirty="0" smtClean="0">
                <a:latin typeface="+mn-lt"/>
              </a:rPr>
            </a:br>
            <a:endParaRPr lang="en-US" dirty="0" smtClean="0">
              <a:latin typeface="+mn-lt"/>
            </a:endParaRPr>
          </a:p>
        </p:txBody>
      </p:sp>
      <p:sp>
        <p:nvSpPr>
          <p:cNvPr id="32771" name="Content Placeholder 2"/>
          <p:cNvSpPr>
            <a:spLocks noGrp="1"/>
          </p:cNvSpPr>
          <p:nvPr>
            <p:ph idx="1"/>
          </p:nvPr>
        </p:nvSpPr>
        <p:spPr/>
        <p:txBody>
          <a:bodyPr/>
          <a:lstStyle/>
          <a:p>
            <a:pPr marL="0" indent="0">
              <a:buNone/>
            </a:pPr>
            <a:r>
              <a:rPr lang="en-US" b="0" dirty="0" smtClean="0">
                <a:latin typeface="+mn-lt"/>
              </a:rPr>
              <a:t>Structure of the script is </a:t>
            </a:r>
          </a:p>
          <a:p>
            <a:pPr>
              <a:buFont typeface="Wingdings" pitchFamily="2" charset="2"/>
              <a:buNone/>
            </a:pPr>
            <a:r>
              <a:rPr lang="en-US" b="0" dirty="0" err="1" smtClean="0">
                <a:latin typeface="+mn-lt"/>
              </a:rPr>
              <a:t>Standardclass</a:t>
            </a:r>
            <a:r>
              <a:rPr lang="en-US" b="0" dirty="0" smtClean="0">
                <a:latin typeface="+mn-lt"/>
              </a:rPr>
              <a:t>("Property1:=value1").method</a:t>
            </a:r>
          </a:p>
          <a:p>
            <a:endParaRPr lang="en-US" b="0" dirty="0" smtClean="0">
              <a:latin typeface="+mn-lt"/>
            </a:endParaRPr>
          </a:p>
          <a:p>
            <a:pPr marL="0" indent="0">
              <a:buNone/>
            </a:pPr>
            <a:r>
              <a:rPr lang="en-US" b="0" dirty="0" smtClean="0">
                <a:latin typeface="+mn-lt"/>
              </a:rPr>
              <a:t> </a:t>
            </a:r>
            <a:r>
              <a:rPr lang="en-US" b="0" u="sng" dirty="0" smtClean="0">
                <a:latin typeface="+mn-lt"/>
              </a:rPr>
              <a:t>Note:</a:t>
            </a:r>
            <a:endParaRPr lang="en-US" b="0" dirty="0" smtClean="0">
              <a:latin typeface="+mn-lt"/>
            </a:endParaRPr>
          </a:p>
          <a:p>
            <a:pPr>
              <a:buFont typeface="Wingdings" pitchFamily="2" charset="2"/>
              <a:buNone/>
            </a:pPr>
            <a:r>
              <a:rPr lang="en-US" b="0" dirty="0" smtClean="0">
                <a:latin typeface="+mn-lt"/>
              </a:rPr>
              <a:t>If one property is not sufficient to uniquely identify the object then provide more than one property value pair</a:t>
            </a:r>
          </a:p>
          <a:p>
            <a:pPr>
              <a:buFont typeface="Wingdings" pitchFamily="2" charset="2"/>
              <a:buNone/>
            </a:pPr>
            <a:r>
              <a:rPr lang="en-US" b="0" dirty="0" smtClean="0">
                <a:latin typeface="+mn-lt"/>
              </a:rPr>
              <a:t> </a:t>
            </a:r>
          </a:p>
          <a:p>
            <a:pPr marL="0" indent="0">
              <a:buNone/>
            </a:pPr>
            <a:r>
              <a:rPr lang="en-US" b="0" dirty="0" smtClean="0">
                <a:latin typeface="+mn-lt"/>
              </a:rPr>
              <a:t>Structure of the script is </a:t>
            </a:r>
          </a:p>
          <a:p>
            <a:pPr>
              <a:buFont typeface="Wingdings" pitchFamily="2" charset="2"/>
              <a:buNone/>
            </a:pPr>
            <a:r>
              <a:rPr lang="en-US" b="0" dirty="0" smtClean="0">
                <a:latin typeface="+mn-lt"/>
              </a:rPr>
              <a:t> </a:t>
            </a:r>
            <a:r>
              <a:rPr lang="en-US" b="0" dirty="0" err="1" smtClean="0">
                <a:latin typeface="+mn-lt"/>
              </a:rPr>
              <a:t>Standardclass</a:t>
            </a:r>
            <a:r>
              <a:rPr lang="en-US" b="0" dirty="0" smtClean="0">
                <a:latin typeface="+mn-lt"/>
              </a:rPr>
              <a:t> ("Property1:=value1","property2:=value2","propertyn:=</a:t>
            </a:r>
            <a:r>
              <a:rPr lang="en-US" b="0" dirty="0" err="1" smtClean="0">
                <a:latin typeface="+mn-lt"/>
              </a:rPr>
              <a:t>valuen</a:t>
            </a:r>
            <a:r>
              <a:rPr lang="en-US" b="0" dirty="0" smtClean="0">
                <a:latin typeface="+mn-lt"/>
              </a:rPr>
              <a:t>").method</a:t>
            </a:r>
          </a:p>
          <a:p>
            <a:pPr marL="0" indent="0">
              <a:buNone/>
            </a:pPr>
            <a:r>
              <a:rPr lang="en-US" b="0" dirty="0" smtClean="0">
                <a:latin typeface="+mn-lt"/>
              </a:rPr>
              <a:t>Example: </a:t>
            </a:r>
          </a:p>
          <a:p>
            <a:pPr>
              <a:buFont typeface="Wingdings" pitchFamily="2" charset="2"/>
              <a:buNone/>
            </a:pPr>
            <a:r>
              <a:rPr lang="en-US" b="0" dirty="0" smtClean="0">
                <a:latin typeface="+mn-lt"/>
              </a:rPr>
              <a:t>Dialog ("text: =Login","</a:t>
            </a:r>
            <a:r>
              <a:rPr lang="en-US" b="0" dirty="0" err="1" smtClean="0">
                <a:latin typeface="+mn-lt"/>
              </a:rPr>
              <a:t>nativeclass</a:t>
            </a:r>
            <a:r>
              <a:rPr lang="en-US" b="0" dirty="0" smtClean="0">
                <a:latin typeface="+mn-lt"/>
              </a:rPr>
              <a:t>: =Dialog").activate</a:t>
            </a:r>
          </a:p>
          <a:p>
            <a:pPr>
              <a:buFont typeface="Wingdings" pitchFamily="2" charset="2"/>
              <a:buNone/>
            </a:pPr>
            <a:r>
              <a:rPr lang="en-US" b="0" dirty="0" smtClean="0">
                <a:latin typeface="+mn-lt"/>
              </a:rPr>
              <a:t> </a:t>
            </a:r>
          </a:p>
          <a:p>
            <a:endParaRPr lang="en-US" b="0" dirty="0" smtClean="0">
              <a:latin typeface="+mn-lt"/>
            </a:endParaRPr>
          </a:p>
        </p:txBody>
      </p:sp>
    </p:spTree>
    <p:extLst>
      <p:ext uri="{BB962C8B-B14F-4D97-AF65-F5344CB8AC3E}">
        <p14:creationId xmlns:p14="http://schemas.microsoft.com/office/powerpoint/2010/main" val="1530145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r>
              <a:rPr lang="en-US" dirty="0" smtClean="0">
                <a:latin typeface="+mn-lt"/>
              </a:rPr>
              <a:t/>
            </a:r>
            <a:br>
              <a:rPr lang="en-US" dirty="0" smtClean="0">
                <a:latin typeface="+mn-lt"/>
              </a:rPr>
            </a:br>
            <a:r>
              <a:rPr lang="en-US" dirty="0" smtClean="0">
                <a:latin typeface="+mn-lt"/>
              </a:rPr>
              <a:t>Static Descriptive program</a:t>
            </a:r>
            <a:br>
              <a:rPr lang="en-US" dirty="0" smtClean="0">
                <a:latin typeface="+mn-lt"/>
              </a:rPr>
            </a:br>
            <a:r>
              <a:rPr lang="en-US" dirty="0" smtClean="0">
                <a:latin typeface="+mn-lt"/>
              </a:rPr>
              <a:t> </a:t>
            </a:r>
          </a:p>
        </p:txBody>
      </p:sp>
      <p:sp>
        <p:nvSpPr>
          <p:cNvPr id="33795" name="Content Placeholder 2"/>
          <p:cNvSpPr>
            <a:spLocks noGrp="1"/>
          </p:cNvSpPr>
          <p:nvPr>
            <p:ph idx="1"/>
          </p:nvPr>
        </p:nvSpPr>
        <p:spPr/>
        <p:txBody>
          <a:bodyPr/>
          <a:lstStyle/>
          <a:p>
            <a:pPr>
              <a:buFont typeface="Wingdings" pitchFamily="2" charset="2"/>
              <a:buNone/>
            </a:pPr>
            <a:r>
              <a:rPr lang="en-US" dirty="0" smtClean="0">
                <a:latin typeface="+mn-lt"/>
              </a:rPr>
              <a:t>Script for login process:</a:t>
            </a:r>
          </a:p>
          <a:p>
            <a:pPr>
              <a:buFont typeface="Wingdings" pitchFamily="2" charset="2"/>
              <a:buNone/>
            </a:pPr>
            <a:r>
              <a:rPr lang="en-US" b="0" dirty="0" err="1" smtClean="0">
                <a:latin typeface="+mn-lt"/>
              </a:rPr>
              <a:t>SystemUtil.Run</a:t>
            </a:r>
            <a:r>
              <a:rPr lang="en-US" b="0" dirty="0" smtClean="0">
                <a:latin typeface="+mn-lt"/>
              </a:rPr>
              <a:t> "C:\Program Files\HP\</a:t>
            </a:r>
            <a:r>
              <a:rPr lang="en-US" b="0" dirty="0" err="1" smtClean="0">
                <a:latin typeface="+mn-lt"/>
              </a:rPr>
              <a:t>QuickTest</a:t>
            </a:r>
            <a:r>
              <a:rPr lang="en-US" b="0" dirty="0" smtClean="0">
                <a:latin typeface="+mn-lt"/>
              </a:rPr>
              <a:t> Professional\samples\flight\app\flight4a.exe","","C:\Program Files\HP\</a:t>
            </a:r>
            <a:r>
              <a:rPr lang="en-US" b="0" dirty="0" err="1" smtClean="0">
                <a:latin typeface="+mn-lt"/>
              </a:rPr>
              <a:t>QuickTest</a:t>
            </a:r>
            <a:r>
              <a:rPr lang="en-US" b="0" dirty="0" smtClean="0">
                <a:latin typeface="+mn-lt"/>
              </a:rPr>
              <a:t> Professional\samples\flight\app\","open"</a:t>
            </a:r>
          </a:p>
          <a:p>
            <a:pPr>
              <a:buFont typeface="Wingdings" pitchFamily="2" charset="2"/>
              <a:buNone/>
            </a:pPr>
            <a:r>
              <a:rPr lang="en-US" b="0" dirty="0" smtClean="0">
                <a:latin typeface="+mn-lt"/>
              </a:rPr>
              <a:t>Dialog("text:=Login").Activate</a:t>
            </a:r>
          </a:p>
          <a:p>
            <a:pPr>
              <a:buFont typeface="Wingdings" pitchFamily="2" charset="2"/>
              <a:buNone/>
            </a:pPr>
            <a:r>
              <a:rPr lang="en-US" b="0" dirty="0" smtClean="0">
                <a:latin typeface="+mn-lt"/>
              </a:rPr>
              <a:t>Dialog("text:=Login").</a:t>
            </a:r>
            <a:r>
              <a:rPr lang="en-US" b="0" dirty="0" err="1" smtClean="0">
                <a:latin typeface="+mn-lt"/>
              </a:rPr>
              <a:t>WinEdit</a:t>
            </a:r>
            <a:r>
              <a:rPr lang="en-US" b="0" dirty="0" smtClean="0">
                <a:latin typeface="+mn-lt"/>
              </a:rPr>
              <a:t>("attached text:=Agent Name :").Set “Testing"</a:t>
            </a:r>
          </a:p>
          <a:p>
            <a:pPr>
              <a:buFont typeface="Wingdings" pitchFamily="2" charset="2"/>
              <a:buNone/>
            </a:pPr>
            <a:r>
              <a:rPr lang="en-US" b="0" dirty="0" smtClean="0">
                <a:latin typeface="+mn-lt"/>
              </a:rPr>
              <a:t>Dialog("text: =Login").</a:t>
            </a:r>
            <a:r>
              <a:rPr lang="en-US" b="0" dirty="0" err="1" smtClean="0">
                <a:latin typeface="+mn-lt"/>
              </a:rPr>
              <a:t>WinEdit</a:t>
            </a:r>
            <a:r>
              <a:rPr lang="en-US" b="0" dirty="0" smtClean="0">
                <a:latin typeface="+mn-lt"/>
              </a:rPr>
              <a:t>("attached text:=Password :") .</a:t>
            </a:r>
            <a:r>
              <a:rPr lang="en-US" b="0" dirty="0" err="1" smtClean="0">
                <a:latin typeface="+mn-lt"/>
              </a:rPr>
              <a:t>SetSecure</a:t>
            </a:r>
            <a:r>
              <a:rPr lang="en-US" b="0" dirty="0" smtClean="0">
                <a:latin typeface="+mn-lt"/>
              </a:rPr>
              <a:t> "mercury"</a:t>
            </a:r>
          </a:p>
          <a:p>
            <a:pPr>
              <a:buFont typeface="Wingdings" pitchFamily="2" charset="2"/>
              <a:buNone/>
            </a:pPr>
            <a:r>
              <a:rPr lang="en-US" b="0" dirty="0" smtClean="0">
                <a:latin typeface="+mn-lt"/>
              </a:rPr>
              <a:t>Dialog("text: =Login").</a:t>
            </a:r>
            <a:r>
              <a:rPr lang="en-US" b="0" dirty="0" err="1" smtClean="0">
                <a:latin typeface="+mn-lt"/>
              </a:rPr>
              <a:t>WinButton</a:t>
            </a:r>
            <a:r>
              <a:rPr lang="en-US" b="0" dirty="0" smtClean="0">
                <a:latin typeface="+mn-lt"/>
              </a:rPr>
              <a:t>("text:=OK").Click</a:t>
            </a:r>
          </a:p>
          <a:p>
            <a:endParaRPr lang="en-US" b="0" dirty="0" smtClean="0">
              <a:latin typeface="+mn-lt"/>
            </a:endParaRPr>
          </a:p>
        </p:txBody>
      </p:sp>
    </p:spTree>
    <p:extLst>
      <p:ext uri="{BB962C8B-B14F-4D97-AF65-F5344CB8AC3E}">
        <p14:creationId xmlns:p14="http://schemas.microsoft.com/office/powerpoint/2010/main" val="3369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latin typeface="+mn-lt"/>
              </a:rPr>
              <a:t>Dynamic Descriptive program</a:t>
            </a:r>
          </a:p>
        </p:txBody>
      </p:sp>
      <p:sp>
        <p:nvSpPr>
          <p:cNvPr id="34819" name="Content Placeholder 2"/>
          <p:cNvSpPr>
            <a:spLocks noGrp="1"/>
          </p:cNvSpPr>
          <p:nvPr>
            <p:ph idx="1"/>
          </p:nvPr>
        </p:nvSpPr>
        <p:spPr/>
        <p:txBody>
          <a:bodyPr>
            <a:normAutofit lnSpcReduction="10000"/>
          </a:bodyPr>
          <a:lstStyle/>
          <a:p>
            <a:pPr>
              <a:buFont typeface="Wingdings" pitchFamily="2" charset="2"/>
              <a:buNone/>
            </a:pPr>
            <a:r>
              <a:rPr lang="en-US" sz="1800" dirty="0">
                <a:latin typeface="+mn-lt"/>
              </a:rPr>
              <a:t>Script for login process:</a:t>
            </a:r>
            <a:endParaRPr lang="en-US" sz="1800" b="0" dirty="0">
              <a:latin typeface="+mn-lt"/>
            </a:endParaRPr>
          </a:p>
          <a:p>
            <a:pPr>
              <a:buFont typeface="Wingdings" pitchFamily="2" charset="2"/>
              <a:buNone/>
            </a:pPr>
            <a:r>
              <a:rPr lang="en-US" sz="1800" b="0" dirty="0">
                <a:latin typeface="+mn-lt"/>
              </a:rPr>
              <a:t>Dim </a:t>
            </a:r>
            <a:r>
              <a:rPr lang="en-US" sz="1800" b="0" dirty="0" err="1">
                <a:latin typeface="+mn-lt"/>
              </a:rPr>
              <a:t>a,b,c,d</a:t>
            </a:r>
            <a:endParaRPr lang="en-US" sz="1800" b="0" dirty="0">
              <a:latin typeface="+mn-lt"/>
            </a:endParaRPr>
          </a:p>
          <a:p>
            <a:pPr>
              <a:buFont typeface="Wingdings" pitchFamily="2" charset="2"/>
              <a:buNone/>
            </a:pPr>
            <a:r>
              <a:rPr lang="en-US" sz="1800" b="0" dirty="0">
                <a:latin typeface="+mn-lt"/>
              </a:rPr>
              <a:t>Set a=</a:t>
            </a:r>
            <a:r>
              <a:rPr lang="en-US" sz="1800" b="0" dirty="0" err="1">
                <a:latin typeface="+mn-lt"/>
              </a:rPr>
              <a:t>description.Create</a:t>
            </a:r>
            <a:endParaRPr lang="en-US" sz="1800" b="0" dirty="0">
              <a:latin typeface="+mn-lt"/>
            </a:endParaRPr>
          </a:p>
          <a:p>
            <a:pPr>
              <a:buFont typeface="Wingdings" pitchFamily="2" charset="2"/>
              <a:buNone/>
            </a:pPr>
            <a:r>
              <a:rPr lang="en-US" sz="1800" b="0" dirty="0">
                <a:latin typeface="+mn-lt"/>
              </a:rPr>
              <a:t>a("text").value="Login"</a:t>
            </a:r>
          </a:p>
          <a:p>
            <a:pPr>
              <a:buFont typeface="Wingdings" pitchFamily="2" charset="2"/>
              <a:buNone/>
            </a:pPr>
            <a:r>
              <a:rPr lang="en-US" sz="1800" b="0" dirty="0">
                <a:latin typeface="+mn-lt"/>
              </a:rPr>
              <a:t>Set b=</a:t>
            </a:r>
            <a:r>
              <a:rPr lang="en-US" sz="1800" b="0" dirty="0" err="1">
                <a:latin typeface="+mn-lt"/>
              </a:rPr>
              <a:t>description.Create</a:t>
            </a:r>
            <a:endParaRPr lang="en-US" sz="1800" b="0" dirty="0">
              <a:latin typeface="+mn-lt"/>
            </a:endParaRPr>
          </a:p>
          <a:p>
            <a:pPr>
              <a:buFont typeface="Wingdings" pitchFamily="2" charset="2"/>
              <a:buNone/>
            </a:pPr>
            <a:r>
              <a:rPr lang="en-US" sz="1800" b="0" dirty="0">
                <a:latin typeface="+mn-lt"/>
              </a:rPr>
              <a:t>b("attached text").value="Agent Name:"</a:t>
            </a:r>
          </a:p>
          <a:p>
            <a:pPr>
              <a:buFont typeface="Wingdings" pitchFamily="2" charset="2"/>
              <a:buNone/>
            </a:pPr>
            <a:r>
              <a:rPr lang="en-US" sz="1800" b="0" dirty="0">
                <a:latin typeface="+mn-lt"/>
              </a:rPr>
              <a:t>Set c=</a:t>
            </a:r>
            <a:r>
              <a:rPr lang="en-US" sz="1800" b="0" dirty="0" err="1">
                <a:latin typeface="+mn-lt"/>
              </a:rPr>
              <a:t>description.Create</a:t>
            </a:r>
            <a:endParaRPr lang="en-US" sz="1800" b="0" dirty="0">
              <a:latin typeface="+mn-lt"/>
            </a:endParaRPr>
          </a:p>
          <a:p>
            <a:pPr>
              <a:buFont typeface="Wingdings" pitchFamily="2" charset="2"/>
              <a:buNone/>
            </a:pPr>
            <a:r>
              <a:rPr lang="en-US" sz="1800" b="0" dirty="0">
                <a:latin typeface="+mn-lt"/>
              </a:rPr>
              <a:t>c("attached text").value="Password:"</a:t>
            </a:r>
          </a:p>
          <a:p>
            <a:pPr>
              <a:buFont typeface="Wingdings" pitchFamily="2" charset="2"/>
              <a:buNone/>
            </a:pPr>
            <a:r>
              <a:rPr lang="en-US" sz="1800" b="0" dirty="0">
                <a:latin typeface="+mn-lt"/>
              </a:rPr>
              <a:t>Set d=</a:t>
            </a:r>
            <a:r>
              <a:rPr lang="en-US" sz="1800" b="0" dirty="0" err="1">
                <a:latin typeface="+mn-lt"/>
              </a:rPr>
              <a:t>description.Create</a:t>
            </a:r>
            <a:endParaRPr lang="en-US" sz="1800" b="0" dirty="0">
              <a:latin typeface="+mn-lt"/>
            </a:endParaRPr>
          </a:p>
          <a:p>
            <a:pPr>
              <a:buFont typeface="Wingdings" pitchFamily="2" charset="2"/>
              <a:buNone/>
            </a:pPr>
            <a:r>
              <a:rPr lang="en-US" sz="1800" b="0" dirty="0">
                <a:latin typeface="+mn-lt"/>
              </a:rPr>
              <a:t>d("text").value="OK"</a:t>
            </a:r>
          </a:p>
          <a:p>
            <a:pPr>
              <a:buFont typeface="Wingdings" pitchFamily="2" charset="2"/>
              <a:buNone/>
            </a:pPr>
            <a:endParaRPr lang="en-US" sz="1800" b="0" dirty="0">
              <a:latin typeface="+mn-lt"/>
            </a:endParaRPr>
          </a:p>
          <a:p>
            <a:pPr>
              <a:buFont typeface="Wingdings" pitchFamily="2" charset="2"/>
              <a:buNone/>
            </a:pPr>
            <a:r>
              <a:rPr lang="en-US" sz="1800" b="0" dirty="0">
                <a:latin typeface="+mn-lt"/>
              </a:rPr>
              <a:t>Dialog(a).Activate</a:t>
            </a:r>
          </a:p>
          <a:p>
            <a:pPr>
              <a:buFont typeface="Wingdings" pitchFamily="2" charset="2"/>
              <a:buNone/>
            </a:pPr>
            <a:r>
              <a:rPr lang="en-US" sz="1800" b="0" dirty="0">
                <a:latin typeface="+mn-lt"/>
              </a:rPr>
              <a:t>Dialog(a).</a:t>
            </a:r>
            <a:r>
              <a:rPr lang="en-US" sz="1800" b="0" dirty="0" err="1">
                <a:latin typeface="+mn-lt"/>
              </a:rPr>
              <a:t>WinEdit</a:t>
            </a:r>
            <a:r>
              <a:rPr lang="en-US" sz="1800" b="0" dirty="0">
                <a:latin typeface="+mn-lt"/>
              </a:rPr>
              <a:t>(b).Set "qwerty"</a:t>
            </a:r>
          </a:p>
          <a:p>
            <a:pPr>
              <a:buFont typeface="Wingdings" pitchFamily="2" charset="2"/>
              <a:buNone/>
            </a:pPr>
            <a:r>
              <a:rPr lang="en-US" sz="1800" b="0" dirty="0">
                <a:latin typeface="+mn-lt"/>
              </a:rPr>
              <a:t>Dialog(a).</a:t>
            </a:r>
            <a:r>
              <a:rPr lang="en-US" sz="1800" b="0" dirty="0" err="1">
                <a:latin typeface="+mn-lt"/>
              </a:rPr>
              <a:t>WinEdit</a:t>
            </a:r>
            <a:r>
              <a:rPr lang="en-US" sz="1800" b="0" dirty="0">
                <a:latin typeface="+mn-lt"/>
              </a:rPr>
              <a:t>(c).</a:t>
            </a:r>
            <a:r>
              <a:rPr lang="en-US" sz="1800" b="0" dirty="0" err="1">
                <a:latin typeface="+mn-lt"/>
              </a:rPr>
              <a:t>SetSecure</a:t>
            </a:r>
            <a:r>
              <a:rPr lang="en-US" sz="1800" b="0" dirty="0">
                <a:latin typeface="+mn-lt"/>
              </a:rPr>
              <a:t> "mercury"</a:t>
            </a:r>
          </a:p>
          <a:p>
            <a:pPr>
              <a:buFont typeface="Wingdings" pitchFamily="2" charset="2"/>
              <a:buNone/>
            </a:pPr>
            <a:r>
              <a:rPr lang="en-US" sz="1800" b="0" dirty="0">
                <a:latin typeface="+mn-lt"/>
              </a:rPr>
              <a:t>Dialog(a).</a:t>
            </a:r>
            <a:r>
              <a:rPr lang="en-US" sz="1800" b="0" dirty="0" err="1">
                <a:latin typeface="+mn-lt"/>
              </a:rPr>
              <a:t>WinButton</a:t>
            </a:r>
            <a:r>
              <a:rPr lang="en-US" sz="1800" b="0" dirty="0">
                <a:latin typeface="+mn-lt"/>
              </a:rPr>
              <a:t>(d).Click</a:t>
            </a:r>
          </a:p>
          <a:p>
            <a:endParaRPr lang="en-US" sz="1800" b="0" dirty="0">
              <a:latin typeface="+mn-lt"/>
            </a:endParaRPr>
          </a:p>
        </p:txBody>
      </p:sp>
    </p:spTree>
    <p:extLst>
      <p:ext uri="{BB962C8B-B14F-4D97-AF65-F5344CB8AC3E}">
        <p14:creationId xmlns:p14="http://schemas.microsoft.com/office/powerpoint/2010/main" val="3978116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775570" y="125261"/>
            <a:ext cx="8915400" cy="828675"/>
          </a:xfrm>
        </p:spPr>
        <p:txBody>
          <a:bodyPr>
            <a:noAutofit/>
          </a:bodyPr>
          <a:lstStyle/>
          <a:p>
            <a:r>
              <a:rPr lang="en-US" dirty="0">
                <a:latin typeface="+mn-lt"/>
              </a:rPr>
              <a:t/>
            </a:r>
            <a:br>
              <a:rPr lang="en-US" dirty="0">
                <a:latin typeface="+mn-lt"/>
              </a:rPr>
            </a:br>
            <a:r>
              <a:rPr lang="en-US" dirty="0">
                <a:latin typeface="+mn-lt"/>
              </a:rPr>
              <a:t>Circumstance to use Descriptive Programming</a:t>
            </a:r>
            <a:br>
              <a:rPr lang="en-US" dirty="0">
                <a:latin typeface="+mn-lt"/>
              </a:rPr>
            </a:br>
            <a:endParaRPr lang="en-US"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478284"/>
              </p:ext>
            </p:extLst>
          </p:nvPr>
        </p:nvGraphicFramePr>
        <p:xfrm>
          <a:off x="989558" y="1548067"/>
          <a:ext cx="9035784" cy="4267200"/>
        </p:xfrm>
        <a:graphic>
          <a:graphicData uri="http://schemas.openxmlformats.org/drawingml/2006/table">
            <a:tbl>
              <a:tblPr firstRow="1" bandRow="1">
                <a:tableStyleId>{5C22544A-7EE6-4342-B048-85BDC9FD1C3A}</a:tableStyleId>
              </a:tblPr>
              <a:tblGrid>
                <a:gridCol w="1177431">
                  <a:extLst>
                    <a:ext uri="{9D8B030D-6E8A-4147-A177-3AD203B41FA5}">
                      <a16:colId xmlns:a16="http://schemas.microsoft.com/office/drawing/2014/main" val="20000"/>
                    </a:ext>
                  </a:extLst>
                </a:gridCol>
                <a:gridCol w="4061471">
                  <a:extLst>
                    <a:ext uri="{9D8B030D-6E8A-4147-A177-3AD203B41FA5}">
                      <a16:colId xmlns:a16="http://schemas.microsoft.com/office/drawing/2014/main" val="20001"/>
                    </a:ext>
                  </a:extLst>
                </a:gridCol>
                <a:gridCol w="3796882">
                  <a:extLst>
                    <a:ext uri="{9D8B030D-6E8A-4147-A177-3AD203B41FA5}">
                      <a16:colId xmlns:a16="http://schemas.microsoft.com/office/drawing/2014/main" val="20002"/>
                    </a:ext>
                  </a:extLst>
                </a:gridCol>
              </a:tblGrid>
              <a:tr h="370840">
                <a:tc>
                  <a:txBody>
                    <a:bodyPr/>
                    <a:lstStyle/>
                    <a:p>
                      <a:r>
                        <a:rPr lang="en-US" sz="1400" dirty="0" smtClean="0">
                          <a:latin typeface="+mn-lt"/>
                        </a:rPr>
                        <a:t>Scenario</a:t>
                      </a:r>
                      <a:endParaRPr lang="en-US" sz="1400" dirty="0">
                        <a:latin typeface="+mn-lt"/>
                      </a:endParaRPr>
                    </a:p>
                  </a:txBody>
                  <a:tcPr/>
                </a:tc>
                <a:tc>
                  <a:txBody>
                    <a:bodyPr/>
                    <a:lstStyle/>
                    <a:p>
                      <a:r>
                        <a:rPr lang="en-US" sz="1400" dirty="0" smtClean="0">
                          <a:latin typeface="+mn-lt"/>
                        </a:rPr>
                        <a:t>Circumstances</a:t>
                      </a:r>
                      <a:endParaRPr lang="en-US" sz="1400" dirty="0">
                        <a:latin typeface="+mn-lt"/>
                      </a:endParaRPr>
                    </a:p>
                  </a:txBody>
                  <a:tcPr/>
                </a:tc>
                <a:tc>
                  <a:txBody>
                    <a:bodyPr/>
                    <a:lstStyle/>
                    <a:p>
                      <a:r>
                        <a:rPr lang="en-US" sz="1400" dirty="0" smtClean="0">
                          <a:latin typeface="+mn-lt"/>
                        </a:rPr>
                        <a:t>Drawbacks</a:t>
                      </a:r>
                      <a:r>
                        <a:rPr lang="en-US" sz="1400" baseline="0" dirty="0" smtClean="0">
                          <a:latin typeface="+mn-lt"/>
                        </a:rPr>
                        <a:t> with </a:t>
                      </a:r>
                      <a:r>
                        <a:rPr lang="en-US" sz="1400" dirty="0" smtClean="0">
                          <a:latin typeface="+mn-lt"/>
                        </a:rPr>
                        <a:t>OR</a:t>
                      </a:r>
                      <a:endParaRPr lang="en-US" sz="1400" dirty="0">
                        <a:latin typeface="+mn-lt"/>
                      </a:endParaRPr>
                    </a:p>
                  </a:txBody>
                  <a:tcPr/>
                </a:tc>
                <a:extLst>
                  <a:ext uri="{0D108BD9-81ED-4DB2-BD59-A6C34878D82A}">
                    <a16:rowId xmlns:a16="http://schemas.microsoft.com/office/drawing/2014/main" val="10000"/>
                  </a:ext>
                </a:extLst>
              </a:tr>
              <a:tr h="370840">
                <a:tc>
                  <a:txBody>
                    <a:bodyPr/>
                    <a:lstStyle/>
                    <a:p>
                      <a:r>
                        <a:rPr lang="en-US" sz="1400" dirty="0" smtClean="0">
                          <a:latin typeface="+mn-lt"/>
                        </a:rPr>
                        <a:t>Scenario 1</a:t>
                      </a:r>
                      <a:endParaRPr 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latin typeface="+mn-lt"/>
                        </a:rPr>
                        <a:t>Suppose we need to start Automation before Build Release.     </a:t>
                      </a:r>
                    </a:p>
                    <a:p>
                      <a:endParaRPr lang="en-US" sz="1400" dirty="0">
                        <a:latin typeface="+mn-lt"/>
                      </a:endParaRPr>
                    </a:p>
                  </a:txBody>
                  <a:tcPr/>
                </a:tc>
                <a:tc>
                  <a:txBody>
                    <a:bodyPr/>
                    <a:lstStyle/>
                    <a:p>
                      <a:r>
                        <a:rPr lang="en-US" sz="1400" b="0" dirty="0" smtClean="0">
                          <a:latin typeface="+mn-lt"/>
                        </a:rPr>
                        <a:t>There is no application to create Object Repository</a:t>
                      </a:r>
                      <a:endParaRPr lang="en-US" sz="1400" dirty="0">
                        <a:latin typeface="+mn-lt"/>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Scenario 2</a:t>
                      </a:r>
                    </a:p>
                    <a:p>
                      <a:endParaRPr lang="en-US" sz="1400" dirty="0">
                        <a:latin typeface="+mn-lt"/>
                      </a:endParaRPr>
                    </a:p>
                  </a:txBody>
                  <a:tcPr/>
                </a:tc>
                <a:tc>
                  <a:txBody>
                    <a:bodyPr/>
                    <a:lstStyle/>
                    <a:p>
                      <a:pPr>
                        <a:buNone/>
                      </a:pPr>
                      <a:r>
                        <a:rPr lang="en-US" sz="1400" b="0" dirty="0" smtClean="0">
                          <a:latin typeface="+mn-lt"/>
                        </a:rPr>
                        <a:t>If the Application under test is having Dynamic Objects.       </a:t>
                      </a:r>
                    </a:p>
                  </a:txBody>
                  <a:tcPr/>
                </a:tc>
                <a:tc>
                  <a:txBody>
                    <a:bodyPr/>
                    <a:lstStyle/>
                    <a:p>
                      <a:r>
                        <a:rPr lang="en-US" sz="1400" b="0" dirty="0" smtClean="0">
                          <a:latin typeface="+mn-lt"/>
                        </a:rPr>
                        <a:t>Difficult to handle Dynamic Objects using Object Repository</a:t>
                      </a:r>
                      <a:endParaRPr lang="en-US" sz="1400" dirty="0">
                        <a:latin typeface="+mn-lt"/>
                      </a:endParaRPr>
                    </a:p>
                  </a:txBody>
                  <a:tcPr/>
                </a:tc>
                <a:extLst>
                  <a:ext uri="{0D108BD9-81ED-4DB2-BD59-A6C34878D82A}">
                    <a16:rowId xmlns:a16="http://schemas.microsoft.com/office/drawing/2014/main" val="10002"/>
                  </a:ext>
                </a:extLst>
              </a:tr>
              <a:tr h="1183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Scenario 3</a:t>
                      </a:r>
                    </a:p>
                    <a:p>
                      <a:endParaRPr lang="en-US" sz="1400" dirty="0">
                        <a:latin typeface="+mn-lt"/>
                      </a:endParaRPr>
                    </a:p>
                  </a:txBody>
                  <a:tcPr/>
                </a:tc>
                <a:tc>
                  <a:txBody>
                    <a:bodyPr/>
                    <a:lstStyle/>
                    <a:p>
                      <a:pPr>
                        <a:buNone/>
                      </a:pPr>
                      <a:r>
                        <a:rPr lang="en-US" sz="1400" b="0" dirty="0" smtClean="0">
                          <a:latin typeface="+mn-lt"/>
                        </a:rPr>
                        <a:t>When the application under Test is having objects that are adding in the Run Time</a:t>
                      </a:r>
                    </a:p>
                  </a:txBody>
                  <a:tcPr/>
                </a:tc>
                <a:tc>
                  <a:txBody>
                    <a:bodyPr/>
                    <a:lstStyle/>
                    <a:p>
                      <a:pPr>
                        <a:buNone/>
                      </a:pPr>
                      <a:r>
                        <a:rPr lang="en-US" sz="1400" b="0" dirty="0" smtClean="0">
                          <a:latin typeface="+mn-lt"/>
                        </a:rPr>
                        <a:t>We can’t add objects to Object Repository in run time.</a:t>
                      </a:r>
                    </a:p>
                    <a:p>
                      <a:endParaRPr lang="en-US" sz="1400" dirty="0" smtClean="0">
                        <a:latin typeface="+mn-lt"/>
                      </a:endParaRPr>
                    </a:p>
                    <a:p>
                      <a:endParaRPr lang="en-US" sz="1400" dirty="0">
                        <a:latin typeface="+mn-lt"/>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Scenario 4</a:t>
                      </a:r>
                    </a:p>
                    <a:p>
                      <a:endParaRPr lang="en-US" sz="1400" dirty="0">
                        <a:latin typeface="+mn-lt"/>
                      </a:endParaRPr>
                    </a:p>
                  </a:txBody>
                  <a:tcPr/>
                </a:tc>
                <a:tc>
                  <a:txBody>
                    <a:bodyPr/>
                    <a:lstStyle/>
                    <a:p>
                      <a:r>
                        <a:rPr lang="en-US" sz="1400" b="0" dirty="0" smtClean="0">
                          <a:latin typeface="+mn-lt"/>
                        </a:rPr>
                        <a:t>If Application under test is having similar type of objects or similar name objects.</a:t>
                      </a:r>
                      <a:endParaRPr lang="en-US" sz="1400" dirty="0">
                        <a:latin typeface="+mn-lt"/>
                      </a:endParaRPr>
                    </a:p>
                  </a:txBody>
                  <a:tcPr/>
                </a:tc>
                <a:tc>
                  <a:txBody>
                    <a:bodyPr/>
                    <a:lstStyle/>
                    <a:p>
                      <a:r>
                        <a:rPr lang="en-US" sz="1400" b="0" dirty="0" smtClean="0">
                          <a:latin typeface="+mn-lt"/>
                        </a:rPr>
                        <a:t>Object Repository will create multiple objects with same description unnecessarily.</a:t>
                      </a:r>
                      <a:endParaRPr lang="en-US" sz="1400" dirty="0">
                        <a:latin typeface="+mn-lt"/>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rPr>
                        <a:t>Scenario 5</a:t>
                      </a:r>
                    </a:p>
                    <a:p>
                      <a:endParaRPr lang="en-US" sz="1400" dirty="0">
                        <a:latin typeface="+mn-lt"/>
                      </a:endParaRPr>
                    </a:p>
                  </a:txBody>
                  <a:tcPr/>
                </a:tc>
                <a:tc>
                  <a:txBody>
                    <a:bodyPr/>
                    <a:lstStyle/>
                    <a:p>
                      <a:r>
                        <a:rPr lang="en-US" sz="1400" b="0" dirty="0" smtClean="0">
                          <a:latin typeface="+mn-lt"/>
                        </a:rPr>
                        <a:t>When Application under test have more objects to perform operations.</a:t>
                      </a:r>
                      <a:endParaRPr lang="en-US" sz="1400" dirty="0">
                        <a:latin typeface="+mn-lt"/>
                      </a:endParaRPr>
                    </a:p>
                  </a:txBody>
                  <a:tcPr/>
                </a:tc>
                <a:tc>
                  <a:txBody>
                    <a:bodyPr/>
                    <a:lstStyle/>
                    <a:p>
                      <a:r>
                        <a:rPr lang="en-US" sz="1400" b="0" dirty="0" smtClean="0">
                          <a:latin typeface="+mn-lt"/>
                        </a:rPr>
                        <a:t>The performance will decrease if object repository is having huge number of objects.</a:t>
                      </a:r>
                      <a:endParaRPr lang="en-US" sz="1400" dirty="0">
                        <a:latin typeface="+mn-lt"/>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1360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Autofit/>
          </a:bodyPr>
          <a:lstStyle/>
          <a:p>
            <a:r>
              <a:rPr lang="en-US" dirty="0" smtClean="0">
                <a:latin typeface="+mn-lt"/>
              </a:rPr>
              <a:t/>
            </a:r>
            <a:br>
              <a:rPr lang="en-US" dirty="0" smtClean="0">
                <a:latin typeface="+mn-lt"/>
              </a:rPr>
            </a:br>
            <a:r>
              <a:rPr lang="en-US" dirty="0" smtClean="0">
                <a:latin typeface="+mn-lt"/>
              </a:rPr>
              <a:t>Advantages of Descriptive Programming:</a:t>
            </a:r>
            <a:br>
              <a:rPr lang="en-US" dirty="0" smtClean="0">
                <a:latin typeface="+mn-lt"/>
              </a:rPr>
            </a:br>
            <a:endParaRPr lang="en-US" dirty="0" smtClean="0">
              <a:latin typeface="+mn-lt"/>
            </a:endParaRPr>
          </a:p>
        </p:txBody>
      </p:sp>
      <p:sp>
        <p:nvSpPr>
          <p:cNvPr id="36867" name="Content Placeholder 2"/>
          <p:cNvSpPr>
            <a:spLocks noGrp="1"/>
          </p:cNvSpPr>
          <p:nvPr>
            <p:ph idx="1"/>
          </p:nvPr>
        </p:nvSpPr>
        <p:spPr/>
        <p:txBody>
          <a:bodyPr/>
          <a:lstStyle/>
          <a:p>
            <a:pPr>
              <a:buClr>
                <a:schemeClr val="accent1"/>
              </a:buClr>
              <a:buFont typeface="Wingdings" pitchFamily="2" charset="2"/>
              <a:buNone/>
            </a:pPr>
            <a:r>
              <a:rPr lang="en-US" sz="1800" b="0" dirty="0">
                <a:latin typeface="+mn-lt"/>
              </a:rPr>
              <a:t/>
            </a:r>
            <a:br>
              <a:rPr lang="en-US" sz="1800" b="0" dirty="0">
                <a:latin typeface="+mn-lt"/>
              </a:rPr>
            </a:br>
            <a:r>
              <a:rPr lang="en-US" sz="1800" b="0" dirty="0">
                <a:latin typeface="+mn-lt"/>
              </a:rPr>
              <a:t>1. Version Free: Script can be executed in any version of QTP without any changes.</a:t>
            </a:r>
            <a:br>
              <a:rPr lang="en-US" sz="1800" b="0" dirty="0">
                <a:latin typeface="+mn-lt"/>
              </a:rPr>
            </a:br>
            <a:r>
              <a:rPr lang="en-US" sz="1800" b="0" dirty="0">
                <a:latin typeface="+mn-lt"/>
              </a:rPr>
              <a:t/>
            </a:r>
            <a:br>
              <a:rPr lang="en-US" sz="1800" b="0" dirty="0">
                <a:latin typeface="+mn-lt"/>
              </a:rPr>
            </a:br>
            <a:r>
              <a:rPr lang="en-US" sz="1800" b="0" dirty="0">
                <a:latin typeface="+mn-lt"/>
              </a:rPr>
              <a:t>2. Code Portability: Just code is enough to run script. We can copy and paste in other scripts for any other new requirement.</a:t>
            </a:r>
            <a:br>
              <a:rPr lang="en-US" sz="1800" b="0" dirty="0">
                <a:latin typeface="+mn-lt"/>
              </a:rPr>
            </a:br>
            <a:r>
              <a:rPr lang="en-US" sz="1800" b="0" dirty="0">
                <a:latin typeface="+mn-lt"/>
              </a:rPr>
              <a:t/>
            </a:r>
            <a:br>
              <a:rPr lang="en-US" sz="1800" b="0" dirty="0">
                <a:latin typeface="+mn-lt"/>
              </a:rPr>
            </a:br>
            <a:r>
              <a:rPr lang="en-US" sz="1800" b="0" dirty="0">
                <a:latin typeface="+mn-lt"/>
              </a:rPr>
              <a:t>3. Reusability of Properties: We can assign properties to a global variable and reuse it for same type of objects.</a:t>
            </a:r>
            <a:br>
              <a:rPr lang="en-US" sz="1800" b="0" dirty="0">
                <a:latin typeface="+mn-lt"/>
              </a:rPr>
            </a:br>
            <a:r>
              <a:rPr lang="en-US" sz="1800" b="0" dirty="0">
                <a:latin typeface="+mn-lt"/>
              </a:rPr>
              <a:t/>
            </a:r>
            <a:br>
              <a:rPr lang="en-US" sz="1800" b="0" dirty="0">
                <a:latin typeface="+mn-lt"/>
              </a:rPr>
            </a:br>
            <a:r>
              <a:rPr lang="en-US" sz="1800" b="0" dirty="0">
                <a:latin typeface="+mn-lt"/>
              </a:rPr>
              <a:t>4. Plug &amp; Play: Any time scripts will be in ready to run state. No need to worry about any other settings or files.</a:t>
            </a:r>
            <a:br>
              <a:rPr lang="en-US" sz="1800" b="0" dirty="0">
                <a:latin typeface="+mn-lt"/>
              </a:rPr>
            </a:br>
            <a:r>
              <a:rPr lang="en-US" sz="1800" b="0" dirty="0">
                <a:latin typeface="+mn-lt"/>
              </a:rPr>
              <a:t/>
            </a:r>
            <a:br>
              <a:rPr lang="en-US" sz="1800" b="0" dirty="0">
                <a:latin typeface="+mn-lt"/>
              </a:rPr>
            </a:br>
            <a:r>
              <a:rPr lang="en-US" sz="1800" b="0" dirty="0">
                <a:latin typeface="+mn-lt"/>
              </a:rPr>
              <a:t>5. Just Maintenance of variables: Store the object properties in the form of variables in a txt / </a:t>
            </a:r>
            <a:r>
              <a:rPr lang="en-US" sz="1800" b="0" dirty="0" err="1">
                <a:latin typeface="+mn-lt"/>
              </a:rPr>
              <a:t>vbs</a:t>
            </a:r>
            <a:r>
              <a:rPr lang="en-US" sz="1800" b="0" dirty="0">
                <a:latin typeface="+mn-lt"/>
              </a:rPr>
              <a:t> file, need to maintain the file.</a:t>
            </a:r>
            <a:br>
              <a:rPr lang="en-US" sz="1800" b="0" dirty="0">
                <a:latin typeface="+mn-lt"/>
              </a:rPr>
            </a:br>
            <a:r>
              <a:rPr lang="en-US" sz="1800" b="0" dirty="0">
                <a:latin typeface="+mn-lt"/>
              </a:rPr>
              <a:t/>
            </a:r>
            <a:br>
              <a:rPr lang="en-US" sz="1800" b="0" dirty="0">
                <a:latin typeface="+mn-lt"/>
              </a:rPr>
            </a:br>
            <a:endParaRPr lang="en-US" sz="1800" b="0" dirty="0">
              <a:latin typeface="+mn-lt"/>
            </a:endParaRPr>
          </a:p>
        </p:txBody>
      </p:sp>
    </p:spTree>
    <p:extLst>
      <p:ext uri="{BB962C8B-B14F-4D97-AF65-F5344CB8AC3E}">
        <p14:creationId xmlns:p14="http://schemas.microsoft.com/office/powerpoint/2010/main" val="3334511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Assignments</a:t>
            </a:r>
          </a:p>
        </p:txBody>
      </p:sp>
      <p:sp>
        <p:nvSpPr>
          <p:cNvPr id="37891" name="Content Placeholder 2"/>
          <p:cNvSpPr>
            <a:spLocks noGrp="1"/>
          </p:cNvSpPr>
          <p:nvPr>
            <p:ph idx="1"/>
          </p:nvPr>
        </p:nvSpPr>
        <p:spPr/>
        <p:txBody>
          <a:bodyPr/>
          <a:lstStyle/>
          <a:p>
            <a:pPr marL="0" indent="0">
              <a:lnSpc>
                <a:spcPct val="200000"/>
              </a:lnSpc>
              <a:buNone/>
            </a:pPr>
            <a:r>
              <a:rPr lang="en-US" b="0" dirty="0" smtClean="0">
                <a:latin typeface="+mn-lt"/>
              </a:rPr>
              <a:t>Create a descriptive programming for booking a ticket in the flight reservation application</a:t>
            </a:r>
          </a:p>
          <a:p>
            <a:pPr marL="0" indent="0">
              <a:lnSpc>
                <a:spcPct val="200000"/>
              </a:lnSpc>
              <a:buNone/>
            </a:pPr>
            <a:r>
              <a:rPr lang="en-US" b="0" dirty="0" smtClean="0">
                <a:latin typeface="+mn-lt"/>
              </a:rPr>
              <a:t>Create a descriptive programming for the </a:t>
            </a:r>
            <a:r>
              <a:rPr lang="en-US" b="0" dirty="0" err="1" smtClean="0">
                <a:latin typeface="+mn-lt"/>
              </a:rPr>
              <a:t>Syntelligence</a:t>
            </a:r>
            <a:r>
              <a:rPr lang="en-US" b="0" dirty="0" smtClean="0">
                <a:latin typeface="+mn-lt"/>
              </a:rPr>
              <a:t> Login window</a:t>
            </a:r>
          </a:p>
        </p:txBody>
      </p:sp>
    </p:spTree>
    <p:extLst>
      <p:ext uri="{BB962C8B-B14F-4D97-AF65-F5344CB8AC3E}">
        <p14:creationId xmlns:p14="http://schemas.microsoft.com/office/powerpoint/2010/main" val="2241303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z="3200">
                <a:latin typeface="Bookman Old Style" pitchFamily="18" charset="0"/>
                <a:cs typeface="Times New Roman" pitchFamily="18" charset="0"/>
              </a:rPr>
              <a:t>References</a:t>
            </a:r>
          </a:p>
        </p:txBody>
      </p:sp>
      <p:sp>
        <p:nvSpPr>
          <p:cNvPr id="24579" name="Content Placeholder 2"/>
          <p:cNvSpPr>
            <a:spLocks noGrp="1"/>
          </p:cNvSpPr>
          <p:nvPr>
            <p:ph idx="1"/>
          </p:nvPr>
        </p:nvSpPr>
        <p:spPr/>
        <p:txBody>
          <a:bodyPr/>
          <a:lstStyle/>
          <a:p>
            <a:pPr marL="0" indent="0">
              <a:buNone/>
              <a:defRPr/>
            </a:pPr>
            <a:r>
              <a:rPr lang="en-US" sz="1800" b="0" i="1" dirty="0">
                <a:latin typeface="+mj-lt"/>
                <a:cs typeface="Times New Roman" pitchFamily="18" charset="0"/>
              </a:rPr>
              <a:t>http://www.advancedqtp.com</a:t>
            </a:r>
          </a:p>
          <a:p>
            <a:pPr marL="0" indent="0">
              <a:buNone/>
              <a:defRPr/>
            </a:pPr>
            <a:r>
              <a:rPr lang="en-US" sz="1800" b="0" i="1" dirty="0">
                <a:latin typeface="+mj-lt"/>
                <a:cs typeface="Times New Roman" pitchFamily="18" charset="0"/>
              </a:rPr>
              <a:t>http://www.gcreddy.com</a:t>
            </a:r>
          </a:p>
          <a:p>
            <a:pPr marL="0" indent="0">
              <a:buNone/>
              <a:defRPr/>
            </a:pPr>
            <a:r>
              <a:rPr lang="en-US" sz="1800" b="0" i="1" dirty="0">
                <a:latin typeface="+mj-lt"/>
                <a:cs typeface="Times New Roman" pitchFamily="18" charset="0"/>
              </a:rPr>
              <a:t>www.qtpschool.com</a:t>
            </a:r>
          </a:p>
          <a:p>
            <a:pPr marL="0" indent="0">
              <a:buNone/>
              <a:defRPr/>
            </a:pPr>
            <a:r>
              <a:rPr lang="en-US" sz="1800" b="0" i="1" dirty="0" smtClean="0">
                <a:latin typeface="+mj-lt"/>
                <a:cs typeface="Times New Roman" pitchFamily="18" charset="0"/>
              </a:rPr>
              <a:t>www.qtpworld.com</a:t>
            </a:r>
          </a:p>
          <a:p>
            <a:pPr>
              <a:defRPr/>
            </a:pPr>
            <a:endParaRPr lang="en-US" sz="1800" b="0" i="1" dirty="0">
              <a:latin typeface="+mj-lt"/>
              <a:cs typeface="Times New Roman" pitchFamily="18" charset="0"/>
            </a:endParaRPr>
          </a:p>
        </p:txBody>
      </p:sp>
    </p:spTree>
    <p:extLst>
      <p:ext uri="{BB962C8B-B14F-4D97-AF65-F5344CB8AC3E}">
        <p14:creationId xmlns:p14="http://schemas.microsoft.com/office/powerpoint/2010/main" val="1902458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893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6822" y="218942"/>
            <a:ext cx="8915400" cy="828675"/>
          </a:xfrm>
        </p:spPr>
        <p:txBody>
          <a:bodyPr/>
          <a:lstStyle/>
          <a:p>
            <a:r>
              <a:rPr lang="en-US" dirty="0">
                <a:latin typeface="+mn-lt"/>
              </a:rPr>
              <a:t>Output Values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687903050"/>
              </p:ext>
            </p:extLst>
          </p:nvPr>
        </p:nvGraphicFramePr>
        <p:xfrm>
          <a:off x="786684" y="2186055"/>
          <a:ext cx="8674100" cy="3805867"/>
        </p:xfrm>
        <a:graphic>
          <a:graphicData uri="http://schemas.openxmlformats.org/drawingml/2006/table">
            <a:tbl>
              <a:tblPr firstRow="1" bandRow="1">
                <a:tableStyleId>{5C22544A-7EE6-4342-B048-85BDC9FD1C3A}</a:tableStyleId>
              </a:tblPr>
              <a:tblGrid>
                <a:gridCol w="2586037">
                  <a:extLst>
                    <a:ext uri="{9D8B030D-6E8A-4147-A177-3AD203B41FA5}">
                      <a16:colId xmlns:a16="http://schemas.microsoft.com/office/drawing/2014/main" val="20000"/>
                    </a:ext>
                  </a:extLst>
                </a:gridCol>
                <a:gridCol w="6088063">
                  <a:extLst>
                    <a:ext uri="{9D8B030D-6E8A-4147-A177-3AD203B41FA5}">
                      <a16:colId xmlns:a16="http://schemas.microsoft.com/office/drawing/2014/main" val="20001"/>
                    </a:ext>
                  </a:extLst>
                </a:gridCol>
              </a:tblGrid>
              <a:tr h="351295">
                <a:tc>
                  <a:txBody>
                    <a:bodyPr/>
                    <a:lstStyle/>
                    <a:p>
                      <a:r>
                        <a:rPr lang="en-US" sz="1600" b="1" u="none" dirty="0" smtClean="0">
                          <a:latin typeface="+mn-lt"/>
                        </a:rPr>
                        <a:t>Types</a:t>
                      </a:r>
                      <a:endParaRPr lang="en-US" sz="1600" b="1" u="none" dirty="0">
                        <a:latin typeface="+mn-lt"/>
                      </a:endParaRPr>
                    </a:p>
                  </a:txBody>
                  <a:tcPr/>
                </a:tc>
                <a:tc>
                  <a:txBody>
                    <a:bodyPr/>
                    <a:lstStyle/>
                    <a:p>
                      <a:r>
                        <a:rPr lang="en-US" sz="1600" dirty="0" smtClean="0">
                          <a:latin typeface="+mn-lt"/>
                        </a:rPr>
                        <a:t>Features</a:t>
                      </a:r>
                      <a:endParaRPr lang="en-US" sz="1600" dirty="0">
                        <a:latin typeface="+mn-lt"/>
                      </a:endParaRPr>
                    </a:p>
                  </a:txBody>
                  <a:tcPr/>
                </a:tc>
                <a:extLst>
                  <a:ext uri="{0D108BD9-81ED-4DB2-BD59-A6C34878D82A}">
                    <a16:rowId xmlns:a16="http://schemas.microsoft.com/office/drawing/2014/main" val="10000"/>
                  </a:ext>
                </a:extLst>
              </a:tr>
              <a:tr h="614766">
                <a:tc>
                  <a:txBody>
                    <a:bodyPr/>
                    <a:lstStyle/>
                    <a:p>
                      <a:pPr lvl="0"/>
                      <a:r>
                        <a:rPr lang="en-US" sz="1600" b="0" kern="1200" dirty="0" smtClean="0">
                          <a:solidFill>
                            <a:schemeClr val="dk1"/>
                          </a:solidFill>
                          <a:latin typeface="+mn-lt"/>
                          <a:ea typeface="+mn-ea"/>
                          <a:cs typeface="+mn-cs"/>
                        </a:rPr>
                        <a:t>Standard Output Values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latin typeface="+mn-lt"/>
                          <a:ea typeface="+mn-ea"/>
                          <a:cs typeface="+mn-cs"/>
                        </a:rPr>
                        <a:t> </a:t>
                      </a:r>
                      <a:r>
                        <a:rPr lang="en-US" sz="1600" kern="1200" dirty="0" smtClean="0">
                          <a:solidFill>
                            <a:schemeClr val="dk1"/>
                          </a:solidFill>
                          <a:latin typeface="+mn-lt"/>
                          <a:ea typeface="+mn-ea"/>
                          <a:cs typeface="+mn-cs"/>
                        </a:rPr>
                        <a:t> We can use standard output values to output the properties values of most objects.</a:t>
                      </a:r>
                      <a:endParaRPr lang="en-US" sz="1600" b="0" kern="1200" dirty="0" smtClean="0">
                        <a:solidFill>
                          <a:schemeClr val="dk1"/>
                        </a:solidFill>
                        <a:latin typeface="+mn-lt"/>
                        <a:ea typeface="+mn-ea"/>
                        <a:cs typeface="+mn-cs"/>
                      </a:endParaRPr>
                    </a:p>
                  </a:txBody>
                  <a:tcPr/>
                </a:tc>
                <a:extLst>
                  <a:ext uri="{0D108BD9-81ED-4DB2-BD59-A6C34878D82A}">
                    <a16:rowId xmlns:a16="http://schemas.microsoft.com/office/drawing/2014/main" val="10001"/>
                  </a:ext>
                </a:extLst>
              </a:tr>
              <a:tr h="614766">
                <a:tc>
                  <a:txBody>
                    <a:bodyPr/>
                    <a:lstStyle/>
                    <a:p>
                      <a:pPr lvl="0"/>
                      <a:r>
                        <a:rPr lang="en-US" sz="1600" b="0" kern="1200" dirty="0" smtClean="0">
                          <a:solidFill>
                            <a:schemeClr val="dk1"/>
                          </a:solidFill>
                          <a:latin typeface="+mn-lt"/>
                          <a:ea typeface="+mn-ea"/>
                          <a:cs typeface="+mn-cs"/>
                        </a:rPr>
                        <a:t>Text Output Values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We can use text output values to output text strings displayed on a Web page or application.</a:t>
                      </a:r>
                      <a:endParaRPr lang="en-US" sz="1600" b="0" kern="1200" dirty="0" smtClean="0">
                        <a:solidFill>
                          <a:schemeClr val="dk1"/>
                        </a:solidFill>
                        <a:latin typeface="+mn-lt"/>
                        <a:ea typeface="+mn-ea"/>
                        <a:cs typeface="+mn-cs"/>
                      </a:endParaRPr>
                    </a:p>
                  </a:txBody>
                  <a:tcPr/>
                </a:tc>
                <a:extLst>
                  <a:ext uri="{0D108BD9-81ED-4DB2-BD59-A6C34878D82A}">
                    <a16:rowId xmlns:a16="http://schemas.microsoft.com/office/drawing/2014/main" val="10002"/>
                  </a:ext>
                </a:extLst>
              </a:tr>
              <a:tr h="614766">
                <a:tc>
                  <a:txBody>
                    <a:bodyPr/>
                    <a:lstStyle/>
                    <a:p>
                      <a:r>
                        <a:rPr lang="en-US" sz="1600" b="0" u="none" kern="1200" dirty="0" smtClean="0">
                          <a:solidFill>
                            <a:schemeClr val="dk1"/>
                          </a:solidFill>
                          <a:latin typeface="+mn-lt"/>
                          <a:ea typeface="+mn-ea"/>
                          <a:cs typeface="+mn-cs"/>
                        </a:rPr>
                        <a:t>Text Area </a:t>
                      </a:r>
                      <a:r>
                        <a:rPr lang="en-US" sz="1600" b="0" kern="1200" dirty="0" smtClean="0">
                          <a:solidFill>
                            <a:schemeClr val="dk1"/>
                          </a:solidFill>
                          <a:latin typeface="+mn-lt"/>
                          <a:ea typeface="+mn-ea"/>
                          <a:cs typeface="+mn-cs"/>
                        </a:rPr>
                        <a:t>Output Values </a:t>
                      </a:r>
                      <a:endParaRPr lang="en-US" sz="1600" b="0" u="non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We can use text area output values to output text strings displayed within a defined area of a screen in a Windows application.</a:t>
                      </a:r>
                      <a:endParaRPr lang="en-US" sz="1600" b="0" kern="1200" dirty="0" smtClean="0">
                        <a:solidFill>
                          <a:schemeClr val="dk1"/>
                        </a:solidFill>
                        <a:latin typeface="+mn-lt"/>
                        <a:ea typeface="+mn-ea"/>
                        <a:cs typeface="+mn-cs"/>
                      </a:endParaRPr>
                    </a:p>
                  </a:txBody>
                  <a:tcPr/>
                </a:tc>
                <a:extLst>
                  <a:ext uri="{0D108BD9-81ED-4DB2-BD59-A6C34878D82A}">
                    <a16:rowId xmlns:a16="http://schemas.microsoft.com/office/drawing/2014/main" val="10003"/>
                  </a:ext>
                </a:extLst>
              </a:tr>
              <a:tr h="466242">
                <a:tc>
                  <a:txBody>
                    <a:bodyPr/>
                    <a:lstStyle/>
                    <a:p>
                      <a:r>
                        <a:rPr lang="en-US" sz="1600" b="0" u="none" kern="1200" dirty="0" smtClean="0">
                          <a:solidFill>
                            <a:schemeClr val="dk1"/>
                          </a:solidFill>
                          <a:latin typeface="+mn-lt"/>
                          <a:ea typeface="+mn-ea"/>
                          <a:cs typeface="+mn-cs"/>
                        </a:rPr>
                        <a:t>Database </a:t>
                      </a:r>
                      <a:r>
                        <a:rPr lang="en-US" sz="1600" b="0" kern="1200" dirty="0" smtClean="0">
                          <a:solidFill>
                            <a:schemeClr val="dk1"/>
                          </a:solidFill>
                          <a:latin typeface="+mn-lt"/>
                          <a:ea typeface="+mn-ea"/>
                          <a:cs typeface="+mn-cs"/>
                        </a:rPr>
                        <a:t>Output Values </a:t>
                      </a:r>
                      <a:endParaRPr lang="en-US" sz="1600" b="0" u="none" kern="1200" dirty="0" smtClean="0">
                        <a:solidFill>
                          <a:schemeClr val="dk1"/>
                        </a:solidFill>
                        <a:latin typeface="+mn-lt"/>
                        <a:ea typeface="+mn-ea"/>
                        <a:cs typeface="+mn-cs"/>
                      </a:endParaRPr>
                    </a:p>
                    <a:p>
                      <a:endParaRPr lang="en-US" sz="1600" b="0" u="none"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We can use database output values to output the value of the contents of database cells, based on the results of a query (result set) that we define on a database.</a:t>
                      </a:r>
                      <a:endParaRPr lang="en-US" sz="1600" b="0" kern="1200" dirty="0" smtClean="0">
                        <a:solidFill>
                          <a:schemeClr val="dk1"/>
                        </a:solidFill>
                        <a:latin typeface="+mn-lt"/>
                        <a:ea typeface="+mn-ea"/>
                        <a:cs typeface="+mn-cs"/>
                      </a:endParaRPr>
                    </a:p>
                  </a:txBody>
                  <a:tcPr/>
                </a:tc>
                <a:extLst>
                  <a:ext uri="{0D108BD9-81ED-4DB2-BD59-A6C34878D82A}">
                    <a16:rowId xmlns:a16="http://schemas.microsoft.com/office/drawing/2014/main" val="10004"/>
                  </a:ext>
                </a:extLst>
              </a:tr>
              <a:tr h="420522">
                <a:tc>
                  <a:txBody>
                    <a:bodyPr/>
                    <a:lstStyle/>
                    <a:p>
                      <a:r>
                        <a:rPr lang="en-US" sz="1600" b="0" u="none" kern="1200" dirty="0" smtClean="0">
                          <a:solidFill>
                            <a:schemeClr val="dk1"/>
                          </a:solidFill>
                          <a:latin typeface="+mn-lt"/>
                          <a:ea typeface="+mn-ea"/>
                          <a:cs typeface="+mn-cs"/>
                        </a:rPr>
                        <a:t>Xml </a:t>
                      </a:r>
                      <a:r>
                        <a:rPr lang="en-US" sz="1600" b="0" kern="1200" dirty="0" smtClean="0">
                          <a:solidFill>
                            <a:schemeClr val="dk1"/>
                          </a:solidFill>
                          <a:latin typeface="+mn-lt"/>
                          <a:ea typeface="+mn-ea"/>
                          <a:cs typeface="+mn-cs"/>
                        </a:rPr>
                        <a:t>Output Values </a:t>
                      </a:r>
                      <a:endParaRPr lang="en-US" sz="1600" b="0" u="none" kern="1200" dirty="0" smtClean="0">
                        <a:solidFill>
                          <a:schemeClr val="dk1"/>
                        </a:solidFill>
                        <a:latin typeface="+mn-lt"/>
                        <a:ea typeface="+mn-ea"/>
                        <a:cs typeface="+mn-cs"/>
                      </a:endParaRPr>
                    </a:p>
                    <a:p>
                      <a:endParaRPr lang="en-US" sz="1600" b="0" u="none"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We can use XML output values to output the values of XML elements and attributes in XML documents</a:t>
                      </a:r>
                      <a:endParaRPr lang="en-US" sz="1600" b="0" kern="1200" dirty="0" smtClean="0">
                        <a:solidFill>
                          <a:schemeClr val="dk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
        <p:nvSpPr>
          <p:cNvPr id="5146" name="Rectangle 3"/>
          <p:cNvSpPr>
            <a:spLocks noChangeArrowheads="1"/>
          </p:cNvSpPr>
          <p:nvPr/>
        </p:nvSpPr>
        <p:spPr bwMode="auto">
          <a:xfrm>
            <a:off x="656822" y="1262130"/>
            <a:ext cx="8458200" cy="923925"/>
          </a:xfrm>
          <a:prstGeom prst="rect">
            <a:avLst/>
          </a:prstGeom>
          <a:noFill/>
          <a:ln w="9525">
            <a:noFill/>
            <a:miter lim="800000"/>
            <a:headEnd/>
            <a:tailEnd/>
          </a:ln>
        </p:spPr>
        <p:txBody>
          <a:bodyPr>
            <a:spAutoFit/>
          </a:bodyPr>
          <a:lstStyle/>
          <a:p>
            <a:r>
              <a:rPr lang="en-US" dirty="0"/>
              <a:t>Output value can retrieve properties of objects ,database field </a:t>
            </a:r>
            <a:r>
              <a:rPr lang="en-US" dirty="0" smtClean="0"/>
              <a:t>values, text </a:t>
            </a:r>
            <a:r>
              <a:rPr lang="en-US" dirty="0"/>
              <a:t>and can store on data table so that it can be </a:t>
            </a:r>
            <a:r>
              <a:rPr lang="en-US" dirty="0" smtClean="0"/>
              <a:t>used later </a:t>
            </a:r>
            <a:r>
              <a:rPr lang="en-US" dirty="0"/>
              <a:t>in the run session. </a:t>
            </a:r>
          </a:p>
        </p:txBody>
      </p:sp>
    </p:spTree>
    <p:extLst>
      <p:ext uri="{BB962C8B-B14F-4D97-AF65-F5344CB8AC3E}">
        <p14:creationId xmlns:p14="http://schemas.microsoft.com/office/powerpoint/2010/main" val="3645146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latin typeface="+mn-lt"/>
              </a:rPr>
              <a:t>Procedure for Standard Output Value:</a:t>
            </a:r>
          </a:p>
        </p:txBody>
      </p:sp>
      <p:sp>
        <p:nvSpPr>
          <p:cNvPr id="6147" name="Content Placeholder 2"/>
          <p:cNvSpPr>
            <a:spLocks noGrp="1"/>
          </p:cNvSpPr>
          <p:nvPr>
            <p:ph idx="1"/>
          </p:nvPr>
        </p:nvSpPr>
        <p:spPr>
          <a:xfrm>
            <a:off x="649781" y="1396174"/>
            <a:ext cx="6015037" cy="4960937"/>
          </a:xfrm>
        </p:spPr>
        <p:txBody>
          <a:bodyPr/>
          <a:lstStyle/>
          <a:p>
            <a:pPr>
              <a:buFont typeface="Wingdings" pitchFamily="2" charset="2"/>
              <a:buNone/>
            </a:pPr>
            <a:r>
              <a:rPr lang="en-US" sz="1600" dirty="0">
                <a:latin typeface="+mn-lt"/>
              </a:rPr>
              <a:t>Scenario :</a:t>
            </a:r>
            <a:r>
              <a:rPr lang="en-US" sz="1600" b="0" dirty="0">
                <a:latin typeface="+mn-lt"/>
              </a:rPr>
              <a:t>Retrieving the Height property of Ok button</a:t>
            </a:r>
            <a:r>
              <a:rPr lang="en-US" sz="1600" dirty="0">
                <a:latin typeface="+mn-lt"/>
              </a:rPr>
              <a:t> </a:t>
            </a:r>
            <a:endParaRPr lang="en-US" sz="1600" b="0" dirty="0">
              <a:latin typeface="+mn-lt"/>
            </a:endParaRPr>
          </a:p>
          <a:p>
            <a:pPr>
              <a:buFont typeface="Wingdings" pitchFamily="2" charset="2"/>
              <a:buNone/>
            </a:pPr>
            <a:endParaRPr lang="en-US" sz="1600" b="0" dirty="0">
              <a:latin typeface="+mn-lt"/>
            </a:endParaRPr>
          </a:p>
          <a:p>
            <a:pPr>
              <a:buFont typeface="Wingdings" pitchFamily="2" charset="2"/>
              <a:buNone/>
            </a:pPr>
            <a:r>
              <a:rPr lang="en-US" sz="1600" b="0" dirty="0">
                <a:latin typeface="+mn-lt"/>
              </a:rPr>
              <a:t>1. Start recording</a:t>
            </a:r>
          </a:p>
          <a:p>
            <a:pPr>
              <a:buFont typeface="Wingdings" pitchFamily="2" charset="2"/>
              <a:buNone/>
            </a:pPr>
            <a:r>
              <a:rPr lang="en-US" sz="1600" b="0" dirty="0">
                <a:latin typeface="+mn-lt"/>
              </a:rPr>
              <a:t>2. Open flight application-Login</a:t>
            </a:r>
          </a:p>
          <a:p>
            <a:pPr>
              <a:buFont typeface="Wingdings" pitchFamily="2" charset="2"/>
              <a:buNone/>
            </a:pPr>
            <a:r>
              <a:rPr lang="en-US" sz="1600" b="0" dirty="0">
                <a:latin typeface="+mn-lt"/>
              </a:rPr>
              <a:t>3.Enter Agent Name &amp; Password</a:t>
            </a:r>
          </a:p>
          <a:p>
            <a:pPr>
              <a:buFont typeface="Wingdings" pitchFamily="2" charset="2"/>
              <a:buNone/>
            </a:pPr>
            <a:r>
              <a:rPr lang="en-US" sz="1600" b="0" dirty="0">
                <a:latin typeface="+mn-lt"/>
              </a:rPr>
              <a:t>3. Go to insert-&gt;Output value-&gt;standard output value</a:t>
            </a:r>
          </a:p>
          <a:p>
            <a:pPr>
              <a:buFont typeface="Wingdings" pitchFamily="2" charset="2"/>
              <a:buNone/>
            </a:pPr>
            <a:r>
              <a:rPr lang="en-US" sz="1600" b="0" dirty="0">
                <a:latin typeface="+mn-lt"/>
              </a:rPr>
              <a:t>4. Drag and drop the hand icon on the “OK" Button</a:t>
            </a:r>
          </a:p>
          <a:p>
            <a:pPr>
              <a:buFont typeface="Wingdings" pitchFamily="2" charset="2"/>
              <a:buNone/>
            </a:pPr>
            <a:r>
              <a:rPr lang="en-US" sz="1600" b="0" dirty="0">
                <a:latin typeface="+mn-lt"/>
              </a:rPr>
              <a:t>5. Check the height property of Output properties.</a:t>
            </a:r>
          </a:p>
          <a:p>
            <a:pPr>
              <a:buFont typeface="Wingdings" pitchFamily="2" charset="2"/>
              <a:buNone/>
            </a:pPr>
            <a:r>
              <a:rPr lang="en-US" sz="1600" b="0" dirty="0">
                <a:latin typeface="+mn-lt"/>
              </a:rPr>
              <a:t>6. Click OK of Login</a:t>
            </a:r>
          </a:p>
          <a:p>
            <a:pPr>
              <a:buFont typeface="Wingdings" pitchFamily="2" charset="2"/>
              <a:buNone/>
            </a:pPr>
            <a:r>
              <a:rPr lang="en-US" sz="1600" b="0" dirty="0">
                <a:latin typeface="+mn-lt"/>
              </a:rPr>
              <a:t>7. In flight reservation-open order</a:t>
            </a:r>
          </a:p>
          <a:p>
            <a:pPr>
              <a:buFont typeface="Wingdings" pitchFamily="2" charset="2"/>
              <a:buNone/>
            </a:pPr>
            <a:r>
              <a:rPr lang="en-US" sz="1600" b="0" dirty="0">
                <a:latin typeface="+mn-lt"/>
              </a:rPr>
              <a:t>8.Provide order number -10</a:t>
            </a:r>
          </a:p>
          <a:p>
            <a:pPr>
              <a:buFont typeface="Wingdings" pitchFamily="2" charset="2"/>
              <a:buNone/>
            </a:pPr>
            <a:r>
              <a:rPr lang="en-US" sz="1600" b="0" dirty="0">
                <a:latin typeface="+mn-lt"/>
              </a:rPr>
              <a:t>8. Close the application</a:t>
            </a:r>
          </a:p>
          <a:p>
            <a:pPr>
              <a:buFont typeface="Wingdings" pitchFamily="2" charset="2"/>
              <a:buNone/>
            </a:pPr>
            <a:r>
              <a:rPr lang="en-US" sz="1600" b="0" dirty="0">
                <a:latin typeface="+mn-lt"/>
              </a:rPr>
              <a:t>9. Stop recording </a:t>
            </a:r>
          </a:p>
          <a:p>
            <a:pPr>
              <a:buFont typeface="Wingdings" pitchFamily="2" charset="2"/>
              <a:buNone/>
            </a:pPr>
            <a:r>
              <a:rPr lang="en-US" sz="1600" b="0" dirty="0">
                <a:latin typeface="+mn-lt"/>
              </a:rPr>
              <a:t>10.Try for parameterization of order number with height property of OK button which is captured.</a:t>
            </a:r>
          </a:p>
          <a:p>
            <a:pPr>
              <a:buFont typeface="Wingdings" pitchFamily="2" charset="2"/>
              <a:buNone/>
            </a:pPr>
            <a:r>
              <a:rPr lang="en-US" sz="1600" b="0" dirty="0">
                <a:latin typeface="+mn-lt"/>
              </a:rPr>
              <a:t>11. Run the script</a:t>
            </a:r>
          </a:p>
          <a:p>
            <a:endParaRPr lang="en-US" sz="1600" dirty="0">
              <a:latin typeface="+mn-lt"/>
            </a:endParaRPr>
          </a:p>
        </p:txBody>
      </p:sp>
    </p:spTree>
    <p:extLst>
      <p:ext uri="{BB962C8B-B14F-4D97-AF65-F5344CB8AC3E}">
        <p14:creationId xmlns:p14="http://schemas.microsoft.com/office/powerpoint/2010/main" val="3669442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itle 1"/>
          <p:cNvSpPr>
            <a:spLocks noGrp="1"/>
          </p:cNvSpPr>
          <p:nvPr>
            <p:ph type="title"/>
          </p:nvPr>
        </p:nvSpPr>
        <p:spPr/>
        <p:txBody>
          <a:bodyPr/>
          <a:lstStyle/>
          <a:p>
            <a:r>
              <a:rPr lang="en-US" dirty="0" smtClean="0">
                <a:latin typeface="+mn-lt"/>
              </a:rPr>
              <a:t>Procedure for Standard Output Value:</a:t>
            </a:r>
          </a:p>
        </p:txBody>
      </p:sp>
      <p:pic>
        <p:nvPicPr>
          <p:cNvPr id="7170" name="Picture 3"/>
          <p:cNvPicPr>
            <a:picLocks noGrp="1" noChangeAspect="1" noChangeArrowheads="1"/>
          </p:cNvPicPr>
          <p:nvPr>
            <p:ph idx="1"/>
          </p:nvPr>
        </p:nvPicPr>
        <p:blipFill>
          <a:blip r:embed="rId2"/>
          <a:srcRect/>
          <a:stretch>
            <a:fillRect/>
          </a:stretch>
        </p:blipFill>
        <p:spPr>
          <a:xfrm>
            <a:off x="1752601" y="1403796"/>
            <a:ext cx="5916613" cy="4439791"/>
          </a:xfrm>
          <a:noFill/>
        </p:spPr>
      </p:pic>
      <p:cxnSp>
        <p:nvCxnSpPr>
          <p:cNvPr id="7171" name="Straight Arrow Connector 9"/>
          <p:cNvCxnSpPr>
            <a:cxnSpLocks noChangeShapeType="1"/>
          </p:cNvCxnSpPr>
          <p:nvPr/>
        </p:nvCxnSpPr>
        <p:spPr bwMode="auto">
          <a:xfrm rot="5400000" flipH="1" flipV="1">
            <a:off x="8496300" y="5524500"/>
            <a:ext cx="228600" cy="152400"/>
          </a:xfrm>
          <a:prstGeom prst="straightConnector1">
            <a:avLst/>
          </a:prstGeom>
          <a:noFill/>
          <a:ln w="12700" algn="ctr">
            <a:solidFill>
              <a:schemeClr val="tx1"/>
            </a:solidFill>
            <a:round/>
            <a:headEnd/>
            <a:tailEnd type="arrow" w="med" len="med"/>
          </a:ln>
        </p:spPr>
      </p:cxnSp>
      <p:pic>
        <p:nvPicPr>
          <p:cNvPr id="7172" name="Picture 6"/>
          <p:cNvPicPr>
            <a:picLocks noChangeAspect="1" noChangeArrowheads="1"/>
          </p:cNvPicPr>
          <p:nvPr/>
        </p:nvPicPr>
        <p:blipFill>
          <a:blip r:embed="rId3"/>
          <a:srcRect/>
          <a:stretch>
            <a:fillRect/>
          </a:stretch>
        </p:blipFill>
        <p:spPr bwMode="auto">
          <a:xfrm>
            <a:off x="8421710" y="3233671"/>
            <a:ext cx="2990850" cy="1895475"/>
          </a:xfrm>
          <a:prstGeom prst="rect">
            <a:avLst/>
          </a:prstGeom>
          <a:noFill/>
          <a:ln w="9525">
            <a:noFill/>
            <a:miter lim="800000"/>
            <a:headEnd/>
            <a:tailEnd/>
          </a:ln>
        </p:spPr>
      </p:pic>
    </p:spTree>
    <p:extLst>
      <p:ext uri="{BB962C8B-B14F-4D97-AF65-F5344CB8AC3E}">
        <p14:creationId xmlns:p14="http://schemas.microsoft.com/office/powerpoint/2010/main" val="977020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p:cNvSpPr>
            <a:spLocks noGrp="1"/>
          </p:cNvSpPr>
          <p:nvPr>
            <p:ph type="title"/>
          </p:nvPr>
        </p:nvSpPr>
        <p:spPr/>
        <p:txBody>
          <a:bodyPr/>
          <a:lstStyle/>
          <a:p>
            <a:r>
              <a:rPr lang="en-US" dirty="0" smtClean="0">
                <a:latin typeface="+mn-lt"/>
              </a:rPr>
              <a:t>Procedure for Standard Output Value:</a:t>
            </a:r>
          </a:p>
        </p:txBody>
      </p:sp>
      <p:pic>
        <p:nvPicPr>
          <p:cNvPr id="8194" name="Picture 2"/>
          <p:cNvPicPr>
            <a:picLocks noGrp="1" noChangeAspect="1" noChangeArrowheads="1"/>
          </p:cNvPicPr>
          <p:nvPr>
            <p:ph idx="1"/>
          </p:nvPr>
        </p:nvPicPr>
        <p:blipFill>
          <a:blip r:embed="rId2"/>
          <a:srcRect/>
          <a:stretch>
            <a:fillRect/>
          </a:stretch>
        </p:blipFill>
        <p:spPr>
          <a:xfrm>
            <a:off x="2006957" y="1353341"/>
            <a:ext cx="5291138" cy="4741572"/>
          </a:xfrm>
          <a:noFill/>
        </p:spPr>
      </p:pic>
      <p:pic>
        <p:nvPicPr>
          <p:cNvPr id="8195" name="Picture 2"/>
          <p:cNvPicPr>
            <a:picLocks noChangeAspect="1" noChangeArrowheads="1"/>
          </p:cNvPicPr>
          <p:nvPr/>
        </p:nvPicPr>
        <p:blipFill>
          <a:blip r:embed="rId3"/>
          <a:srcRect/>
          <a:stretch>
            <a:fillRect/>
          </a:stretch>
        </p:blipFill>
        <p:spPr bwMode="auto">
          <a:xfrm>
            <a:off x="7391400" y="1791222"/>
            <a:ext cx="3124200" cy="4191000"/>
          </a:xfrm>
          <a:prstGeom prst="rect">
            <a:avLst/>
          </a:prstGeom>
          <a:noFill/>
          <a:ln w="9525">
            <a:noFill/>
            <a:miter lim="800000"/>
            <a:headEnd/>
            <a:tailEnd/>
          </a:ln>
        </p:spPr>
      </p:pic>
    </p:spTree>
    <p:extLst>
      <p:ext uri="{BB962C8B-B14F-4D97-AF65-F5344CB8AC3E}">
        <p14:creationId xmlns:p14="http://schemas.microsoft.com/office/powerpoint/2010/main" val="4205094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p:txBody>
          <a:bodyPr/>
          <a:lstStyle/>
          <a:p>
            <a:r>
              <a:rPr lang="en-US" dirty="0" smtClean="0">
                <a:latin typeface="+mn-lt"/>
              </a:rPr>
              <a:t>Procedure for Standard Output Value:</a:t>
            </a:r>
          </a:p>
        </p:txBody>
      </p:sp>
      <p:pic>
        <p:nvPicPr>
          <p:cNvPr id="9218" name="Picture 4"/>
          <p:cNvPicPr>
            <a:picLocks noGrp="1" noChangeAspect="1" noChangeArrowheads="1"/>
          </p:cNvPicPr>
          <p:nvPr>
            <p:ph idx="1"/>
          </p:nvPr>
        </p:nvPicPr>
        <p:blipFill>
          <a:blip r:embed="rId2"/>
          <a:srcRect/>
          <a:stretch>
            <a:fillRect/>
          </a:stretch>
        </p:blipFill>
        <p:spPr>
          <a:xfrm>
            <a:off x="1224568" y="1814848"/>
            <a:ext cx="5986463" cy="3195034"/>
          </a:xfrm>
          <a:noFill/>
        </p:spPr>
      </p:pic>
    </p:spTree>
    <p:extLst>
      <p:ext uri="{BB962C8B-B14F-4D97-AF65-F5344CB8AC3E}">
        <p14:creationId xmlns:p14="http://schemas.microsoft.com/office/powerpoint/2010/main" val="3398696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smtClean="0">
                <a:latin typeface="+mn-lt"/>
              </a:rPr>
              <a:t>Procedure for Standard Output Value:</a:t>
            </a:r>
          </a:p>
        </p:txBody>
      </p:sp>
      <p:pic>
        <p:nvPicPr>
          <p:cNvPr id="10242" name="Picture 2"/>
          <p:cNvPicPr>
            <a:picLocks noGrp="1" noChangeAspect="1" noChangeArrowheads="1"/>
          </p:cNvPicPr>
          <p:nvPr>
            <p:ph idx="1"/>
          </p:nvPr>
        </p:nvPicPr>
        <p:blipFill>
          <a:blip r:embed="rId2"/>
          <a:srcRect/>
          <a:stretch>
            <a:fillRect/>
          </a:stretch>
        </p:blipFill>
        <p:spPr>
          <a:xfrm>
            <a:off x="1426335" y="1390918"/>
            <a:ext cx="6630988" cy="4444710"/>
          </a:xfrm>
          <a:noFill/>
        </p:spPr>
      </p:pic>
    </p:spTree>
    <p:extLst>
      <p:ext uri="{BB962C8B-B14F-4D97-AF65-F5344CB8AC3E}">
        <p14:creationId xmlns:p14="http://schemas.microsoft.com/office/powerpoint/2010/main" val="3490396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FDCB730A-31DD-45B8-9209-A4032725DAE0}" vid="{E671675E-6E23-49E4-927D-C9920F2C1ACB}"/>
    </a:ext>
  </a:extLst>
</a:theme>
</file>

<file path=ppt/theme/theme2.xml><?xml version="1.0" encoding="utf-8"?>
<a:theme xmlns:a="http://schemas.openxmlformats.org/drawingml/2006/main" name="1_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FDCB730A-31DD-45B8-9209-A4032725DAE0}" vid="{E671675E-6E23-49E4-927D-C9920F2C1A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TotalTime>
  <Words>2191</Words>
  <Application>Microsoft Office PowerPoint</Application>
  <PresentationFormat>Widescreen</PresentationFormat>
  <Paragraphs>340</Paragraphs>
  <Slides>38</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Aparajita</vt:lpstr>
      <vt:lpstr>Arial</vt:lpstr>
      <vt:lpstr>Bookman Old Style</vt:lpstr>
      <vt:lpstr>Calibri</vt:lpstr>
      <vt:lpstr>Lucida Sans Unicode</vt:lpstr>
      <vt:lpstr>Stag Sans Light</vt:lpstr>
      <vt:lpstr>Times New Roman</vt:lpstr>
      <vt:lpstr>Verdana</vt:lpstr>
      <vt:lpstr>Wingdings</vt:lpstr>
      <vt:lpstr>Atos v4.0</vt:lpstr>
      <vt:lpstr>1_Atos v4.0</vt:lpstr>
      <vt:lpstr>UFT - Basics</vt:lpstr>
      <vt:lpstr>PowerPoint Presentation</vt:lpstr>
      <vt:lpstr>Agenda – Session 3 &amp; 4</vt:lpstr>
      <vt:lpstr>Output Values</vt:lpstr>
      <vt:lpstr>Procedure for Standard Output Value:</vt:lpstr>
      <vt:lpstr>Procedure for Standard Output Value:</vt:lpstr>
      <vt:lpstr>Procedure for Standard Output Value:</vt:lpstr>
      <vt:lpstr>Procedure for Standard Output Value:</vt:lpstr>
      <vt:lpstr>Procedure for Standard Output Value:</vt:lpstr>
      <vt:lpstr>Assignments</vt:lpstr>
      <vt:lpstr>Regular Expression</vt:lpstr>
      <vt:lpstr>Regular Expression</vt:lpstr>
      <vt:lpstr>Procedure for Regular Expression:</vt:lpstr>
      <vt:lpstr>Assignments</vt:lpstr>
      <vt:lpstr> Batch test </vt:lpstr>
      <vt:lpstr>Recovery Scenarios</vt:lpstr>
      <vt:lpstr>Trigger events</vt:lpstr>
      <vt:lpstr>Exception Handling</vt:lpstr>
      <vt:lpstr>Simple program</vt:lpstr>
      <vt:lpstr>Error Handling Vs Recovery Scenarios</vt:lpstr>
      <vt:lpstr>Step Generator</vt:lpstr>
      <vt:lpstr>Step Generator</vt:lpstr>
      <vt:lpstr> Steps involved in step generator: </vt:lpstr>
      <vt:lpstr> Function Definition Generator </vt:lpstr>
      <vt:lpstr> Transaction </vt:lpstr>
      <vt:lpstr> Actions </vt:lpstr>
      <vt:lpstr>Calling  actions:</vt:lpstr>
      <vt:lpstr> Virtual object </vt:lpstr>
      <vt:lpstr>PowerPoint Presentation</vt:lpstr>
      <vt:lpstr>Descriptive Programming Language</vt:lpstr>
      <vt:lpstr> Guidelines  for static programming language </vt:lpstr>
      <vt:lpstr> Static Descriptive program  </vt:lpstr>
      <vt:lpstr>Dynamic Descriptive program</vt:lpstr>
      <vt:lpstr> Circumstance to use Descriptive Programming </vt:lpstr>
      <vt:lpstr> Advantages of Descriptive Programming: </vt:lpstr>
      <vt:lpstr>Assignments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QTP - Basics</dc:title>
  <dc:creator>Kumar, Sneha</dc:creator>
  <cp:lastModifiedBy>Mendonsa, Nisha</cp:lastModifiedBy>
  <cp:revision>13</cp:revision>
  <dcterms:created xsi:type="dcterms:W3CDTF">2017-03-14T12:39:33Z</dcterms:created>
  <dcterms:modified xsi:type="dcterms:W3CDTF">2019-03-08T05:24:22Z</dcterms:modified>
</cp:coreProperties>
</file>