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31"/>
  </p:notesMasterIdLst>
  <p:sldIdLst>
    <p:sldId id="256" r:id="rId2"/>
    <p:sldId id="351" r:id="rId3"/>
    <p:sldId id="259" r:id="rId4"/>
    <p:sldId id="260" r:id="rId5"/>
    <p:sldId id="325" r:id="rId6"/>
    <p:sldId id="326" r:id="rId7"/>
    <p:sldId id="331" r:id="rId8"/>
    <p:sldId id="327" r:id="rId9"/>
    <p:sldId id="328" r:id="rId10"/>
    <p:sldId id="329" r:id="rId11"/>
    <p:sldId id="332" r:id="rId12"/>
    <p:sldId id="333" r:id="rId13"/>
    <p:sldId id="334" r:id="rId14"/>
    <p:sldId id="335" r:id="rId15"/>
    <p:sldId id="336" r:id="rId16"/>
    <p:sldId id="337" r:id="rId17"/>
    <p:sldId id="338" r:id="rId18"/>
    <p:sldId id="339" r:id="rId19"/>
    <p:sldId id="342" r:id="rId20"/>
    <p:sldId id="348" r:id="rId21"/>
    <p:sldId id="340" r:id="rId22"/>
    <p:sldId id="341" r:id="rId23"/>
    <p:sldId id="343" r:id="rId24"/>
    <p:sldId id="344" r:id="rId25"/>
    <p:sldId id="345" r:id="rId26"/>
    <p:sldId id="346" r:id="rId27"/>
    <p:sldId id="347" r:id="rId28"/>
    <p:sldId id="321" r:id="rId29"/>
    <p:sldId id="35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6" d="100"/>
          <a:sy n="86"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90822-1A10-48C6-B982-00728ABAC4D2}"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0D2E0-AFE5-4E81-91CB-3C87594C0228}" type="slidenum">
              <a:rPr lang="en-US" smtClean="0"/>
              <a:t>‹#›</a:t>
            </a:fld>
            <a:endParaRPr lang="en-US"/>
          </a:p>
        </p:txBody>
      </p:sp>
    </p:spTree>
    <p:extLst>
      <p:ext uri="{BB962C8B-B14F-4D97-AF65-F5344CB8AC3E}">
        <p14:creationId xmlns:p14="http://schemas.microsoft.com/office/powerpoint/2010/main" val="285240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39182657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5130833" y="6212904"/>
            <a:ext cx="19303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2"/>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3069929"/>
            <a:ext cx="11160125"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1" y="6030111"/>
            <a:ext cx="2548399" cy="444636"/>
          </a:xfrm>
          <a:prstGeom prst="rect">
            <a:avLst/>
          </a:prstGeom>
        </p:spPr>
      </p:pic>
      <p:sp>
        <p:nvSpPr>
          <p:cNvPr id="3" name="Text Placeholder 2"/>
          <p:cNvSpPr>
            <a:spLocks noGrp="1"/>
          </p:cNvSpPr>
          <p:nvPr>
            <p:ph type="body" sz="quarter" idx="10" hasCustomPrompt="1"/>
          </p:nvPr>
        </p:nvSpPr>
        <p:spPr>
          <a:xfrm>
            <a:off x="390534" y="5703556"/>
            <a:ext cx="37136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75722864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6236856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1"/>
            <a:ext cx="12248651" cy="2697741"/>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39360638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2750144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6574412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7"/>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5249457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6020086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09"/>
            <a:ext cx="12248651" cy="273411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1249606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027"/>
            <a:ext cx="12248651"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50809216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80131"/>
            <a:ext cx="12248651" cy="2697741"/>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6340246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236937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385665" y="1454401"/>
            <a:ext cx="11570208"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838492825"/>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7297"/>
            <a:ext cx="12272555" cy="273153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43911162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79347"/>
            <a:ext cx="12272555" cy="2699309"/>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12907196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027"/>
            <a:ext cx="12272555" cy="2736077"/>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634431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45254"/>
            <a:ext cx="12272555" cy="273562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20409181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872" y="2067176"/>
            <a:ext cx="12272555" cy="2723651"/>
          </a:xfrm>
          <a:prstGeom prst="rect">
            <a:avLst/>
          </a:prstGeom>
        </p:spPr>
      </p:pic>
      <p:sp>
        <p:nvSpPr>
          <p:cNvPr id="5" name="Text Placeholder 4"/>
          <p:cNvSpPr>
            <a:spLocks noGrp="1"/>
          </p:cNvSpPr>
          <p:nvPr>
            <p:ph type="body" sz="quarter" idx="10"/>
          </p:nvPr>
        </p:nvSpPr>
        <p:spPr>
          <a:xfrm>
            <a:off x="6642101" y="2247901"/>
            <a:ext cx="5325532"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05565532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5"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dirty="0" smtClean="0">
                <a:solidFill>
                  <a:prstClr val="white"/>
                </a:solidFill>
                <a:latin typeface="Verdana"/>
              </a:rPr>
              <a:t>Thank You</a:t>
            </a:r>
            <a:endParaRPr lang="en-GB" sz="6000" dirty="0">
              <a:solidFill>
                <a:prstClr val="white"/>
              </a:solidFill>
              <a:latin typeface="Verdana"/>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1" y="6030111"/>
            <a:ext cx="2548399" cy="444636"/>
          </a:xfrm>
          <a:prstGeom prst="rect">
            <a:avLst/>
          </a:prstGeom>
        </p:spPr>
      </p:pic>
    </p:spTree>
    <p:extLst>
      <p:ext uri="{BB962C8B-B14F-4D97-AF65-F5344CB8AC3E}">
        <p14:creationId xmlns:p14="http://schemas.microsoft.com/office/powerpoint/2010/main" val="92659853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2066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188952"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12188952"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Rectangle 10"/>
          <p:cNvSpPr/>
          <p:nvPr userDrawn="1"/>
        </p:nvSpPr>
        <p:spPr>
          <a:xfrm>
            <a:off x="5735783" y="4574762"/>
            <a:ext cx="6135624"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r>
              <a:rPr lang="en-US" sz="5400" smtClean="0">
                <a:solidFill>
                  <a:srgbClr val="0089C4"/>
                </a:solidFill>
                <a:latin typeface="Impact" panose="020B0806030902050204" pitchFamily="34" charset="0"/>
              </a:rPr>
              <a:t>THANK YOU!</a:t>
            </a:r>
            <a:endParaRPr lang="en-US" sz="5400">
              <a:solidFill>
                <a:srgbClr val="0089C4"/>
              </a:solidFill>
              <a:latin typeface="Impact" panose="020B0806030902050204" pitchFamily="34" charset="0"/>
            </a:endParaRPr>
          </a:p>
        </p:txBody>
      </p:sp>
    </p:spTree>
    <p:extLst>
      <p:ext uri="{BB962C8B-B14F-4D97-AF65-F5344CB8AC3E}">
        <p14:creationId xmlns:p14="http://schemas.microsoft.com/office/powerpoint/2010/main" val="4110624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063883794"/>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5665" y="1454401"/>
            <a:ext cx="11570208"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385664" y="164638"/>
            <a:ext cx="11570208"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023468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3"/>
            <a:ext cx="12222469" cy="2699757"/>
          </a:xfrm>
          <a:prstGeom prst="rect">
            <a:avLst/>
          </a:prstGeom>
        </p:spPr>
      </p:pic>
      <p:sp>
        <p:nvSpPr>
          <p:cNvPr id="5" name="Text Placeholder 4"/>
          <p:cNvSpPr>
            <a:spLocks noGrp="1"/>
          </p:cNvSpPr>
          <p:nvPr>
            <p:ph type="body" sz="quarter" idx="10"/>
          </p:nvPr>
        </p:nvSpPr>
        <p:spPr>
          <a:xfrm>
            <a:off x="4271799" y="2247901"/>
            <a:ext cx="769583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999895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9"/>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5732923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5254"/>
            <a:ext cx="12240683" cy="2735623"/>
          </a:xfrm>
          <a:prstGeom prst="rect">
            <a:avLst/>
          </a:prstGeom>
        </p:spPr>
      </p:pic>
      <p:sp>
        <p:nvSpPr>
          <p:cNvPr id="6"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5378633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9123"/>
            <a:ext cx="12240683" cy="2699757"/>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6469719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4"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2666663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373660" y="6439430"/>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dirty="0" smtClean="0">
                <a:solidFill>
                  <a:prstClr val="black"/>
                </a:solidFill>
                <a:latin typeface="Verdana" pitchFamily="34" charset="0"/>
                <a:ea typeface="Verdana" pitchFamily="34" charset="0"/>
                <a:cs typeface="Verdana" pitchFamily="34" charset="0"/>
              </a:rPr>
              <a:t> | </a:t>
            </a:r>
            <a:r>
              <a:rPr lang="en-US" sz="800" dirty="0">
                <a:solidFill>
                  <a:prstClr val="black"/>
                </a:solidFill>
                <a:latin typeface="Verdana" pitchFamily="34" charset="0"/>
                <a:ea typeface="Verdana" pitchFamily="34" charset="0"/>
                <a:cs typeface="Verdana" pitchFamily="34" charset="0"/>
              </a:rPr>
              <a:t>© Atos | Syntel - For internal use </a:t>
            </a:r>
            <a:endParaRPr lang="nl-NL" sz="800" dirty="0">
              <a:solidFill>
                <a:prstClr val="black"/>
              </a:solidFill>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385665" y="1454401"/>
            <a:ext cx="11566984"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385666" y="164637"/>
            <a:ext cx="11566985"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10028956" y="6366896"/>
            <a:ext cx="1936392" cy="337855"/>
          </a:xfrm>
          <a:prstGeom prst="rect">
            <a:avLst/>
          </a:prstGeom>
        </p:spPr>
      </p:pic>
      <p:cxnSp>
        <p:nvCxnSpPr>
          <p:cNvPr id="12" name="Straight Connector 11"/>
          <p:cNvCxnSpPr>
            <a:cxnSpLocks/>
          </p:cNvCxnSpPr>
          <p:nvPr userDrawn="1"/>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97562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696" r:id="rId27"/>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hyperlink" Target="https://www.guru99.com/selenium-tutorial.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6.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uru99.com/white-box-testing.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and White Box Testing</a:t>
            </a:r>
            <a:endParaRPr lang="en-US" dirty="0"/>
          </a:p>
        </p:txBody>
      </p:sp>
    </p:spTree>
    <p:extLst>
      <p:ext uri="{BB962C8B-B14F-4D97-AF65-F5344CB8AC3E}">
        <p14:creationId xmlns:p14="http://schemas.microsoft.com/office/powerpoint/2010/main" val="200120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39169" y="3146155"/>
            <a:ext cx="11570209" cy="2743201"/>
          </a:xfrm>
        </p:spPr>
        <p:txBody>
          <a:bodyPr/>
          <a:lstStyle/>
          <a:p>
            <a:r>
              <a:rPr lang="en-US" sz="1800" b="0" dirty="0" smtClean="0"/>
              <a:t>As </a:t>
            </a:r>
            <a:r>
              <a:rPr lang="en-US" sz="1800" b="0" dirty="0"/>
              <a:t>present in the above image, an “AGE” text field accepts only the numbers from 18 to 60. There will be three set of classes or groups</a:t>
            </a:r>
            <a:r>
              <a:rPr lang="en-US" sz="1800" b="0" dirty="0" smtClean="0"/>
              <a:t>.</a:t>
            </a:r>
          </a:p>
          <a:p>
            <a:r>
              <a:rPr lang="en-US" sz="1800" b="0" dirty="0"/>
              <a:t>Two invalid classes will be:</a:t>
            </a:r>
          </a:p>
          <a:p>
            <a:r>
              <a:rPr lang="en-US" sz="1800" b="0" dirty="0"/>
              <a:t>a) Less than or equal to 17.</a:t>
            </a:r>
          </a:p>
          <a:p>
            <a:r>
              <a:rPr lang="en-US" sz="1800" b="0" dirty="0"/>
              <a:t>b) Greater than or equal to 61.</a:t>
            </a:r>
          </a:p>
          <a:p>
            <a:r>
              <a:rPr lang="en-US" sz="1800" b="0" dirty="0"/>
              <a:t>One valid class will be anything between 18 to 60.</a:t>
            </a:r>
          </a:p>
          <a:p>
            <a:r>
              <a:rPr lang="en-US" sz="1800" b="0" dirty="0"/>
              <a:t>We have thus reduced the test cases to only 3 test cases based on the formed classes thereby covering all the possibilities. So, testing with any one value from each set of the class is sufficient to test the above scenario.</a:t>
            </a:r>
          </a:p>
          <a:p>
            <a:endParaRPr lang="en-US" sz="1800" b="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07" y="1379173"/>
            <a:ext cx="8555387" cy="1766982"/>
          </a:xfrm>
          <a:prstGeom prst="rect">
            <a:avLst/>
          </a:prstGeom>
        </p:spPr>
      </p:pic>
    </p:spTree>
    <p:extLst>
      <p:ext uri="{BB962C8B-B14F-4D97-AF65-F5344CB8AC3E}">
        <p14:creationId xmlns:p14="http://schemas.microsoft.com/office/powerpoint/2010/main" val="426975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Boundary Value Analysis:</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Boundary Value Analysis (BVA) is a test Functional Testing technique where the extreme boundary values are chosen </a:t>
            </a:r>
            <a:endParaRPr lang="en-US" sz="1800" b="0" dirty="0" smtClean="0"/>
          </a:p>
          <a:p>
            <a:pPr marL="285750" indent="-285750">
              <a:buFont typeface="Wingdings" panose="05000000000000000000" pitchFamily="2" charset="2"/>
              <a:buChar char="§"/>
            </a:pPr>
            <a:r>
              <a:rPr lang="en-US" sz="1800" b="0" dirty="0" smtClean="0"/>
              <a:t>Boundary </a:t>
            </a:r>
            <a:r>
              <a:rPr lang="en-US" sz="1800" b="0" dirty="0"/>
              <a:t>means the values near the limit where the behavior of the system changes. In boundary value analysis both the valid inputs and invalid inputs are being tested to verify the issues</a:t>
            </a:r>
            <a:r>
              <a:rPr lang="en-US" sz="1800" b="0" dirty="0" smtClean="0"/>
              <a:t>.</a:t>
            </a:r>
          </a:p>
          <a:p>
            <a:pPr marL="285750" indent="-285750">
              <a:buFont typeface="Wingdings" panose="05000000000000000000" pitchFamily="2" charset="2"/>
              <a:buChar char="§"/>
            </a:pPr>
            <a:r>
              <a:rPr lang="en-US" sz="1800" b="0" dirty="0" smtClean="0"/>
              <a:t>.Boundary </a:t>
            </a:r>
            <a:r>
              <a:rPr lang="en-US" sz="1800" b="0" dirty="0"/>
              <a:t>values include maximum, minimum, just inside/outside boundaries, typical values, and error </a:t>
            </a:r>
            <a:r>
              <a:rPr lang="en-US" sz="1800" b="0" dirty="0" smtClean="0"/>
              <a:t>values.</a:t>
            </a:r>
          </a:p>
          <a:p>
            <a:pPr marL="285750" indent="-285750">
              <a:buFont typeface="Wingdings" panose="05000000000000000000" pitchFamily="2" charset="2"/>
              <a:buChar char="§"/>
            </a:pPr>
            <a:r>
              <a:rPr lang="en-US" sz="1800" b="0" dirty="0" smtClean="0"/>
              <a:t>Extends </a:t>
            </a:r>
            <a:r>
              <a:rPr lang="en-US" sz="1800" b="0" dirty="0"/>
              <a:t>equivalence partitioning, Test both sides of each boundary. Look at output boundaries for test cases too.  Min – 1, Min, Min +1, Nom, Max -1, Max, Max +</a:t>
            </a:r>
            <a:r>
              <a:rPr lang="en-US" sz="1800" b="0" dirty="0" smtClean="0"/>
              <a:t>1</a:t>
            </a:r>
          </a:p>
          <a:p>
            <a:pPr marL="285750" indent="-285750">
              <a:buFont typeface="Wingdings" panose="05000000000000000000" pitchFamily="2" charset="2"/>
              <a:buChar char="§"/>
            </a:pPr>
            <a:r>
              <a:rPr lang="en-US" sz="1800" b="0" dirty="0" smtClean="0"/>
              <a:t>Example:</a:t>
            </a:r>
          </a:p>
          <a:p>
            <a:pPr marL="285750" indent="-285750">
              <a:buFont typeface="Wingdings" panose="05000000000000000000" pitchFamily="2" charset="2"/>
              <a:buChar char="§"/>
            </a:pPr>
            <a:r>
              <a:rPr lang="en-US" sz="1800" b="0" dirty="0"/>
              <a:t>If we want to test a field where values from 1 to 100 should be accepted then we choose the boundary values: 1-1, 1, 1+1, 100-1, 100, and 100+1. Instead of using all the values from 1 to 100, we just use 0, 1, 2, 99, 100, and 101.</a:t>
            </a:r>
          </a:p>
          <a:p>
            <a:pPr marL="285750" indent="-285750">
              <a:buFont typeface="Wingdings" panose="05000000000000000000" pitchFamily="2" charset="2"/>
              <a:buChar char="§"/>
            </a:pPr>
            <a:endParaRPr lang="en-US" sz="1800" b="0" dirty="0"/>
          </a:p>
        </p:txBody>
      </p:sp>
    </p:spTree>
    <p:extLst>
      <p:ext uri="{BB962C8B-B14F-4D97-AF65-F5344CB8AC3E}">
        <p14:creationId xmlns:p14="http://schemas.microsoft.com/office/powerpoint/2010/main" val="225554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Decision Table</a:t>
            </a:r>
            <a:endParaRPr lang="en-US" dirty="0"/>
          </a:p>
        </p:txBody>
      </p:sp>
      <p:sp>
        <p:nvSpPr>
          <p:cNvPr id="3" name="Text Placeholder 2"/>
          <p:cNvSpPr>
            <a:spLocks noGrp="1"/>
          </p:cNvSpPr>
          <p:nvPr>
            <p:ph type="body" sz="quarter" idx="11"/>
          </p:nvPr>
        </p:nvSpPr>
        <p:spPr>
          <a:xfrm>
            <a:off x="284988" y="1363851"/>
            <a:ext cx="11622024" cy="4449452"/>
          </a:xfrm>
        </p:spPr>
        <p:txBody>
          <a:bodyPr/>
          <a:lstStyle/>
          <a:p>
            <a:r>
              <a:rPr lang="en-US" sz="1800" b="0" dirty="0"/>
              <a:t>Explore combinations of inputs, situations or events. </a:t>
            </a:r>
            <a:endParaRPr lang="en-US" sz="1800" b="0" dirty="0" smtClean="0"/>
          </a:p>
          <a:p>
            <a:r>
              <a:rPr lang="en-US" sz="1800" b="0" dirty="0" smtClean="0"/>
              <a:t>It </a:t>
            </a:r>
            <a:r>
              <a:rPr lang="en-US" sz="1800" b="0" dirty="0"/>
              <a:t>is very easy to overlook specific combinations of input </a:t>
            </a:r>
            <a:r>
              <a:rPr lang="en-US" sz="1800" b="0" dirty="0" smtClean="0"/>
              <a:t>.</a:t>
            </a:r>
          </a:p>
          <a:p>
            <a:r>
              <a:rPr lang="en-US" sz="1800" b="0" dirty="0" smtClean="0"/>
              <a:t>Start </a:t>
            </a:r>
            <a:r>
              <a:rPr lang="en-US" sz="1800" b="0" dirty="0"/>
              <a:t>by expressing the input conditions of interest so that they are either TRUE or FALSE</a:t>
            </a:r>
            <a:r>
              <a:rPr lang="en-US" sz="1800" b="0" dirty="0" smtClean="0"/>
              <a:t>.</a:t>
            </a:r>
          </a:p>
          <a:p>
            <a:r>
              <a:rPr lang="en-US" sz="1800" b="0" dirty="0" smtClean="0"/>
              <a:t>Example</a:t>
            </a:r>
          </a:p>
          <a:p>
            <a:r>
              <a:rPr lang="en-US" sz="1800" b="0" dirty="0"/>
              <a:t>Take an example of XYZ bank that provides interest rate for the Male senior citizen as 10% and for rest of the people 9</a:t>
            </a:r>
            <a:r>
              <a:rPr lang="en-US" sz="1800" b="0" dirty="0" smtClean="0"/>
              <a:t>%.</a:t>
            </a:r>
          </a:p>
          <a:p>
            <a:endParaRPr lang="en-US" sz="1800" b="0" dirty="0" smtClean="0"/>
          </a:p>
          <a:p>
            <a:endParaRPr lang="en-US" sz="1800" b="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42" y="3248042"/>
            <a:ext cx="6674612" cy="2388606"/>
          </a:xfrm>
          <a:prstGeom prst="rect">
            <a:avLst/>
          </a:prstGeom>
        </p:spPr>
      </p:pic>
    </p:spTree>
    <p:extLst>
      <p:ext uri="{BB962C8B-B14F-4D97-AF65-F5344CB8AC3E}">
        <p14:creationId xmlns:p14="http://schemas.microsoft.com/office/powerpoint/2010/main" val="371353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b="0" dirty="0"/>
              <a:t>In this example condition, C1 has two values as true and false, condition C2 also has two values as true and false. The number of total possible combinations would then be four. This way we can derive test cases using decision table.</a:t>
            </a:r>
          </a:p>
        </p:txBody>
      </p:sp>
    </p:spTree>
    <p:extLst>
      <p:ext uri="{BB962C8B-B14F-4D97-AF65-F5344CB8AC3E}">
        <p14:creationId xmlns:p14="http://schemas.microsoft.com/office/powerpoint/2010/main" val="598574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State Transition Testing:</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State Transition Testing is a technique that is used to test the different states of the system under test. </a:t>
            </a:r>
            <a:endParaRPr lang="en-US" sz="1800" b="0" dirty="0" smtClean="0"/>
          </a:p>
          <a:p>
            <a:pPr marL="285750" indent="-285750">
              <a:buFont typeface="Wingdings" panose="05000000000000000000" pitchFamily="2" charset="2"/>
              <a:buChar char="§"/>
            </a:pPr>
            <a:r>
              <a:rPr lang="en-US" sz="1800" b="0" dirty="0" smtClean="0"/>
              <a:t>The </a:t>
            </a:r>
            <a:r>
              <a:rPr lang="en-US" sz="1800" b="0" dirty="0"/>
              <a:t>state of the system changes depending upon the conditions or events. </a:t>
            </a:r>
            <a:endParaRPr lang="en-US" sz="1800" b="0" dirty="0" smtClean="0"/>
          </a:p>
          <a:p>
            <a:pPr marL="285750" indent="-285750">
              <a:buFont typeface="Wingdings" panose="05000000000000000000" pitchFamily="2" charset="2"/>
              <a:buChar char="§"/>
            </a:pPr>
            <a:r>
              <a:rPr lang="en-US" sz="1800" b="0" dirty="0" smtClean="0"/>
              <a:t>The </a:t>
            </a:r>
            <a:r>
              <a:rPr lang="en-US" sz="1800" b="0" dirty="0"/>
              <a:t>events trigger states which become scenarios and a tester needs to test them.</a:t>
            </a:r>
          </a:p>
          <a:p>
            <a:pPr marL="285750" indent="-285750">
              <a:buFont typeface="Wingdings" panose="05000000000000000000" pitchFamily="2" charset="2"/>
              <a:buChar char="§"/>
            </a:pPr>
            <a:r>
              <a:rPr lang="en-US" sz="1800" b="0" dirty="0"/>
              <a:t>A systematic state transition diagram gives a clear view of the state changes but it is effective for simpler applications. </a:t>
            </a:r>
            <a:endParaRPr lang="en-US" sz="1800" b="0" dirty="0" smtClean="0"/>
          </a:p>
          <a:p>
            <a:pPr marL="285750" indent="-285750">
              <a:buFont typeface="Wingdings" panose="05000000000000000000" pitchFamily="2" charset="2"/>
              <a:buChar char="§"/>
            </a:pPr>
            <a:r>
              <a:rPr lang="en-US" sz="1800" b="0" dirty="0" smtClean="0"/>
              <a:t>More </a:t>
            </a:r>
            <a:r>
              <a:rPr lang="en-US" sz="1800" b="0" dirty="0"/>
              <a:t>complex projects may lead to more complex transition diagrams thus making it less effective</a:t>
            </a:r>
            <a:r>
              <a:rPr lang="en-US" sz="1800" b="0" dirty="0" smtClean="0"/>
              <a:t>.</a:t>
            </a:r>
          </a:p>
          <a:p>
            <a:pPr marL="285750" indent="-285750">
              <a:buFont typeface="Wingdings" panose="05000000000000000000" pitchFamily="2" charset="2"/>
              <a:buChar char="§"/>
            </a:pPr>
            <a:r>
              <a:rPr lang="en-US" sz="1800" b="0" dirty="0" smtClean="0"/>
              <a:t>Example</a:t>
            </a:r>
          </a:p>
          <a:p>
            <a:r>
              <a:rPr lang="en-US" sz="1800" b="0" dirty="0"/>
              <a:t>	</a:t>
            </a:r>
            <a:r>
              <a:rPr lang="en-US" sz="1800" b="0" dirty="0" smtClean="0"/>
              <a:t>In </a:t>
            </a:r>
            <a:r>
              <a:rPr lang="en-US" sz="1800" b="0" dirty="0"/>
              <a:t>a Banking application login screen the correct login and password need to be entered to access the </a:t>
            </a:r>
            <a:r>
              <a:rPr lang="en-US" sz="1800" b="0" dirty="0" smtClean="0"/>
              <a:t>	account </a:t>
            </a:r>
            <a:r>
              <a:rPr lang="en-US" sz="1800" b="0" dirty="0"/>
              <a:t>details. 3 attempts are allowed and if a wrong password is entered the 4th time, the account is </a:t>
            </a:r>
            <a:r>
              <a:rPr lang="en-US" sz="1800" b="0" dirty="0" smtClean="0"/>
              <a:t>	locked</a:t>
            </a:r>
            <a:r>
              <a:rPr lang="en-US" sz="1800" b="0" dirty="0"/>
              <a:t>. So, testing with the correct password and with an incorrect password is compulsory, for that we </a:t>
            </a:r>
            <a:r>
              <a:rPr lang="en-US" sz="1800" b="0" dirty="0" smtClean="0"/>
              <a:t>	use </a:t>
            </a:r>
            <a:r>
              <a:rPr lang="en-US" sz="1800" b="0" dirty="0"/>
              <a:t>state transition testing.</a:t>
            </a:r>
          </a:p>
          <a:p>
            <a:endParaRPr lang="en-US" dirty="0"/>
          </a:p>
        </p:txBody>
      </p:sp>
    </p:spTree>
    <p:extLst>
      <p:ext uri="{BB962C8B-B14F-4D97-AF65-F5344CB8AC3E}">
        <p14:creationId xmlns:p14="http://schemas.microsoft.com/office/powerpoint/2010/main" val="1891112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462" y="1719262"/>
            <a:ext cx="7221538" cy="3419475"/>
          </a:xfrm>
          <a:prstGeom prst="rect">
            <a:avLst/>
          </a:prstGeom>
        </p:spPr>
      </p:pic>
    </p:spTree>
    <p:extLst>
      <p:ext uri="{BB962C8B-B14F-4D97-AF65-F5344CB8AC3E}">
        <p14:creationId xmlns:p14="http://schemas.microsoft.com/office/powerpoint/2010/main" val="933917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b="0" dirty="0" smtClean="0"/>
          </a:p>
          <a:p>
            <a:r>
              <a:rPr lang="en-US" b="0" dirty="0" smtClean="0"/>
              <a:t>Use </a:t>
            </a:r>
            <a:r>
              <a:rPr lang="en-US" b="0" dirty="0"/>
              <a:t>case based testing </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Use Cases capture the interactions between 'actors' and the 'system'.</a:t>
            </a:r>
          </a:p>
          <a:p>
            <a:pPr marL="285750" indent="-285750">
              <a:buFont typeface="Wingdings" panose="05000000000000000000" pitchFamily="2" charset="2"/>
              <a:buChar char="§"/>
            </a:pPr>
            <a:r>
              <a:rPr lang="en-US" sz="1800" b="0" dirty="0"/>
              <a:t>'Actors' represents user and their interactions that each user takes part into.</a:t>
            </a:r>
          </a:p>
          <a:p>
            <a:pPr marL="285750" indent="-285750">
              <a:buFont typeface="Wingdings" panose="05000000000000000000" pitchFamily="2" charset="2"/>
              <a:buChar char="§"/>
            </a:pPr>
            <a:r>
              <a:rPr lang="en-US" sz="1800" b="0" dirty="0"/>
              <a:t>Test cases based on use cases and are referred as scenarios.</a:t>
            </a:r>
          </a:p>
          <a:p>
            <a:pPr marL="285750" indent="-285750">
              <a:buFont typeface="Wingdings" panose="05000000000000000000" pitchFamily="2" charset="2"/>
              <a:buChar char="§"/>
            </a:pPr>
            <a:r>
              <a:rPr lang="en-US" sz="1800" b="0" dirty="0"/>
              <a:t>Capability to identify gaps in the system which would not be found by testing individual components in isolation.</a:t>
            </a:r>
          </a:p>
          <a:p>
            <a:pPr marL="285750" indent="-285750">
              <a:buFont typeface="Wingdings" panose="05000000000000000000" pitchFamily="2" charset="2"/>
              <a:buChar char="§"/>
            </a:pPr>
            <a:r>
              <a:rPr lang="en-US" sz="1800" b="0" dirty="0"/>
              <a:t>Very effective in </a:t>
            </a:r>
            <a:r>
              <a:rPr lang="en-US" sz="1800" b="0" dirty="0" smtClean="0"/>
              <a:t>defining </a:t>
            </a:r>
            <a:r>
              <a:rPr lang="en-US" sz="1800" b="0" dirty="0"/>
              <a:t>the scope of acceptance tests</a:t>
            </a:r>
            <a:r>
              <a:rPr lang="en-US" sz="1800" b="0" dirty="0" smtClean="0"/>
              <a:t>.</a:t>
            </a:r>
          </a:p>
          <a:p>
            <a:pPr marL="285750" indent="-285750">
              <a:buFont typeface="Wingdings" panose="05000000000000000000" pitchFamily="2" charset="2"/>
              <a:buChar char="§"/>
            </a:pPr>
            <a:endParaRPr lang="en-US" sz="1800" b="0" dirty="0">
              <a:effectLst/>
            </a:endParaRPr>
          </a:p>
        </p:txBody>
      </p:sp>
    </p:spTree>
    <p:extLst>
      <p:ext uri="{BB962C8B-B14F-4D97-AF65-F5344CB8AC3E}">
        <p14:creationId xmlns:p14="http://schemas.microsoft.com/office/powerpoint/2010/main" val="513269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Error Guessing</a:t>
            </a:r>
          </a:p>
        </p:txBody>
      </p:sp>
      <p:sp>
        <p:nvSpPr>
          <p:cNvPr id="3" name="Text Placeholder 2"/>
          <p:cNvSpPr>
            <a:spLocks noGrp="1"/>
          </p:cNvSpPr>
          <p:nvPr>
            <p:ph type="body" sz="quarter" idx="11"/>
          </p:nvPr>
        </p:nvSpPr>
        <p:spPr/>
        <p:txBody>
          <a:bodyPr/>
          <a:lstStyle/>
          <a:p>
            <a:r>
              <a:rPr lang="en-US" sz="1800" b="0" dirty="0"/>
              <a:t>This is a classic example of experience based testing.</a:t>
            </a:r>
          </a:p>
          <a:p>
            <a:r>
              <a:rPr lang="en-US" sz="1800" b="0" dirty="0"/>
              <a:t>In this technique, the tester can use his/her experience about the application behavior and functionalities to guess the error-prone areas. Many defects can be found using error guessing where most of the developers usually make mistakes.</a:t>
            </a:r>
          </a:p>
          <a:p>
            <a:pPr marL="285750" indent="-285750">
              <a:buFont typeface="Wingdings" panose="05000000000000000000" pitchFamily="2" charset="2"/>
              <a:buChar char="§"/>
            </a:pPr>
            <a:r>
              <a:rPr lang="en-US" sz="1800" b="0" dirty="0"/>
              <a:t>Few common mistakes that  developers usually forget to handle:</a:t>
            </a:r>
            <a:br>
              <a:rPr lang="en-US" sz="1800" b="0" dirty="0"/>
            </a:br>
            <a:r>
              <a:rPr lang="en-US" sz="1800" b="0" dirty="0" smtClean="0"/>
              <a:t>Divide </a:t>
            </a:r>
            <a:r>
              <a:rPr lang="en-US" sz="1800" b="0" dirty="0"/>
              <a:t>by zero.</a:t>
            </a:r>
          </a:p>
          <a:p>
            <a:pPr marL="285750" indent="-285750">
              <a:buFont typeface="Wingdings" panose="05000000000000000000" pitchFamily="2" charset="2"/>
              <a:buChar char="§"/>
            </a:pPr>
            <a:r>
              <a:rPr lang="en-US" sz="1800" b="0" dirty="0"/>
              <a:t>Handling null values in text fields.</a:t>
            </a:r>
          </a:p>
          <a:p>
            <a:pPr marL="285750" indent="-285750">
              <a:buFont typeface="Wingdings" panose="05000000000000000000" pitchFamily="2" charset="2"/>
              <a:buChar char="§"/>
            </a:pPr>
            <a:r>
              <a:rPr lang="en-US" sz="1800" b="0" dirty="0"/>
              <a:t>Accepting Submit button without any value.</a:t>
            </a:r>
          </a:p>
          <a:p>
            <a:pPr marL="285750" indent="-285750">
              <a:buFont typeface="Wingdings" panose="05000000000000000000" pitchFamily="2" charset="2"/>
              <a:buChar char="§"/>
            </a:pPr>
            <a:r>
              <a:rPr lang="en-US" sz="1800" b="0" dirty="0"/>
              <a:t>File upload without attachment.</a:t>
            </a:r>
          </a:p>
          <a:p>
            <a:pPr marL="285750" indent="-285750">
              <a:buFont typeface="Wingdings" panose="05000000000000000000" pitchFamily="2" charset="2"/>
              <a:buChar char="§"/>
            </a:pPr>
            <a:r>
              <a:rPr lang="en-US" sz="1800" b="0" dirty="0"/>
              <a:t>File upload with less than or more than the limit size.</a:t>
            </a:r>
          </a:p>
          <a:p>
            <a:endParaRPr lang="en-US" sz="1800" dirty="0"/>
          </a:p>
        </p:txBody>
      </p:sp>
    </p:spTree>
    <p:extLst>
      <p:ext uri="{BB962C8B-B14F-4D97-AF65-F5344CB8AC3E}">
        <p14:creationId xmlns:p14="http://schemas.microsoft.com/office/powerpoint/2010/main" val="1839792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Advantages </a:t>
            </a:r>
            <a:r>
              <a:rPr lang="en-US" dirty="0"/>
              <a:t>of Black box testing</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smtClean="0"/>
              <a:t>More </a:t>
            </a:r>
            <a:r>
              <a:rPr lang="en-US" sz="1800" b="0" dirty="0"/>
              <a:t>effective on larger units of code than glass box testing</a:t>
            </a:r>
            <a:r>
              <a:rPr lang="en-US" sz="1800" b="0" dirty="0" smtClean="0"/>
              <a:t>.</a:t>
            </a:r>
          </a:p>
          <a:p>
            <a:pPr marL="285750" indent="-285750">
              <a:buFont typeface="Wingdings" panose="05000000000000000000" pitchFamily="2" charset="2"/>
              <a:buChar char="§"/>
            </a:pPr>
            <a:r>
              <a:rPr lang="en-US" sz="1800" b="0" dirty="0" smtClean="0"/>
              <a:t>Testers </a:t>
            </a:r>
            <a:r>
              <a:rPr lang="en-US" sz="1800" b="0" dirty="0"/>
              <a:t>and developers are independent of each other. </a:t>
            </a:r>
            <a:endParaRPr lang="en-US" sz="1800" b="0" dirty="0" smtClean="0"/>
          </a:p>
          <a:p>
            <a:pPr marL="285750" indent="-285750">
              <a:buFont typeface="Wingdings" panose="05000000000000000000" pitchFamily="2" charset="2"/>
              <a:buChar char="§"/>
            </a:pPr>
            <a:r>
              <a:rPr lang="en-US" sz="1800" b="0" dirty="0" smtClean="0"/>
              <a:t>Tester </a:t>
            </a:r>
            <a:r>
              <a:rPr lang="en-US" sz="1800" b="0" dirty="0"/>
              <a:t>needs no knowledge of code in which system is designed. </a:t>
            </a:r>
            <a:endParaRPr lang="en-US" sz="1800" b="0" dirty="0" smtClean="0"/>
          </a:p>
          <a:p>
            <a:pPr marL="285750" indent="-285750">
              <a:buFont typeface="Wingdings" panose="05000000000000000000" pitchFamily="2" charset="2"/>
              <a:buChar char="§"/>
            </a:pPr>
            <a:r>
              <a:rPr lang="en-US" sz="1800" b="0" dirty="0" smtClean="0"/>
              <a:t>Testing </a:t>
            </a:r>
            <a:r>
              <a:rPr lang="en-US" sz="1800" b="0" dirty="0"/>
              <a:t>is done from a user’s point of view. </a:t>
            </a:r>
            <a:endParaRPr lang="en-US" sz="1800" b="0" dirty="0" smtClean="0"/>
          </a:p>
          <a:p>
            <a:pPr marL="285750" indent="-285750">
              <a:buFont typeface="Wingdings" panose="05000000000000000000" pitchFamily="2" charset="2"/>
              <a:buChar char="§"/>
            </a:pPr>
            <a:r>
              <a:rPr lang="en-US" sz="1800" b="0" dirty="0" smtClean="0"/>
              <a:t>Test </a:t>
            </a:r>
            <a:r>
              <a:rPr lang="en-US" sz="1800" b="0" dirty="0"/>
              <a:t>cases can be designed as soon as specifications are complete.</a:t>
            </a:r>
          </a:p>
        </p:txBody>
      </p:sp>
    </p:spTree>
    <p:extLst>
      <p:ext uri="{BB962C8B-B14F-4D97-AF65-F5344CB8AC3E}">
        <p14:creationId xmlns:p14="http://schemas.microsoft.com/office/powerpoint/2010/main" val="190884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Disadvantages of Black Box testing</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smtClean="0"/>
              <a:t>Only </a:t>
            </a:r>
            <a:r>
              <a:rPr lang="en-US" sz="1800" b="0" dirty="0"/>
              <a:t>a small number of possible inputs can actually be tested </a:t>
            </a:r>
            <a:endParaRPr lang="en-US" sz="1800" b="0" dirty="0" smtClean="0"/>
          </a:p>
          <a:p>
            <a:pPr marL="285750" indent="-285750">
              <a:buFont typeface="Wingdings" panose="05000000000000000000" pitchFamily="2" charset="2"/>
              <a:buChar char="§"/>
            </a:pPr>
            <a:r>
              <a:rPr lang="en-US" sz="1800" b="0" dirty="0" smtClean="0"/>
              <a:t>Without </a:t>
            </a:r>
            <a:r>
              <a:rPr lang="en-US" sz="1800" b="0" dirty="0"/>
              <a:t>clear and concise specifications, test cases are hard to design. </a:t>
            </a:r>
            <a:endParaRPr lang="en-US" sz="1800" b="0" dirty="0" smtClean="0"/>
          </a:p>
          <a:p>
            <a:pPr marL="285750" indent="-285750">
              <a:buFont typeface="Wingdings" panose="05000000000000000000" pitchFamily="2" charset="2"/>
              <a:buChar char="§"/>
            </a:pPr>
            <a:r>
              <a:rPr lang="en-US" sz="1800" b="0" dirty="0" smtClean="0"/>
              <a:t>Repetition </a:t>
            </a:r>
            <a:r>
              <a:rPr lang="en-US" sz="1800" b="0" dirty="0"/>
              <a:t>of test inputs if tester is not informed of the test cases the programmer has already tried. </a:t>
            </a:r>
            <a:endParaRPr lang="en-US" sz="1800" b="0" dirty="0" smtClean="0"/>
          </a:p>
          <a:p>
            <a:pPr marL="285750" indent="-285750">
              <a:buFont typeface="Wingdings" panose="05000000000000000000" pitchFamily="2" charset="2"/>
              <a:buChar char="§"/>
            </a:pPr>
            <a:r>
              <a:rPr lang="en-US" sz="1800" b="0" dirty="0" smtClean="0"/>
              <a:t>May </a:t>
            </a:r>
            <a:r>
              <a:rPr lang="en-US" sz="1800" b="0" dirty="0"/>
              <a:t>leave many program paths untested.</a:t>
            </a:r>
          </a:p>
        </p:txBody>
      </p:sp>
    </p:spTree>
    <p:extLst>
      <p:ext uri="{BB962C8B-B14F-4D97-AF65-F5344CB8AC3E}">
        <p14:creationId xmlns:p14="http://schemas.microsoft.com/office/powerpoint/2010/main" val="181828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3505200" y="1524000"/>
          <a:ext cx="5029200" cy="12192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911844891"/>
                    </a:ext>
                  </a:extLst>
                </a:gridCol>
                <a:gridCol w="1676400">
                  <a:extLst>
                    <a:ext uri="{9D8B030D-6E8A-4147-A177-3AD203B41FA5}">
                      <a16:colId xmlns:a16="http://schemas.microsoft.com/office/drawing/2014/main" val="1575950742"/>
                    </a:ext>
                  </a:extLst>
                </a:gridCol>
                <a:gridCol w="1676400">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Sneha Kumar</a:t>
                      </a:r>
                      <a:endParaRPr lang="en-US" sz="1100" dirty="0"/>
                    </a:p>
                  </a:txBody>
                  <a:tcPr marL="68580" marR="68580" marT="34290" marB="34290" anchor="ctr"/>
                </a:tc>
                <a:tc>
                  <a:txBody>
                    <a:bodyPr/>
                    <a:lstStyle/>
                    <a:p>
                      <a:pPr algn="ctr"/>
                      <a:r>
                        <a:rPr lang="en-US" sz="1100" dirty="0" smtClean="0"/>
                        <a:t>07-Mar-2019</a:t>
                      </a:r>
                      <a:endParaRPr lang="en-US" sz="1100" dirty="0"/>
                    </a:p>
                  </a:txBody>
                  <a:tcPr marL="68580" marR="68580" marT="34290" marB="34290"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2362201" y="3048001"/>
          <a:ext cx="7793833" cy="1022205"/>
        </p:xfrm>
        <a:graphic>
          <a:graphicData uri="http://schemas.openxmlformats.org/drawingml/2006/table">
            <a:tbl>
              <a:tblPr firstRow="1" bandRow="1">
                <a:tableStyleId>{5C22544A-7EE6-4342-B048-85BDC9FD1C3A}</a:tableStyleId>
              </a:tblPr>
              <a:tblGrid>
                <a:gridCol w="1135024">
                  <a:extLst>
                    <a:ext uri="{9D8B030D-6E8A-4147-A177-3AD203B41FA5}">
                      <a16:colId xmlns:a16="http://schemas.microsoft.com/office/drawing/2014/main" val="980557498"/>
                    </a:ext>
                  </a:extLst>
                </a:gridCol>
                <a:gridCol w="1210692">
                  <a:extLst>
                    <a:ext uri="{9D8B030D-6E8A-4147-A177-3AD203B41FA5}">
                      <a16:colId xmlns:a16="http://schemas.microsoft.com/office/drawing/2014/main" val="214367020"/>
                    </a:ext>
                  </a:extLst>
                </a:gridCol>
                <a:gridCol w="1589035">
                  <a:extLst>
                    <a:ext uri="{9D8B030D-6E8A-4147-A177-3AD203B41FA5}">
                      <a16:colId xmlns:a16="http://schemas.microsoft.com/office/drawing/2014/main" val="2479592523"/>
                    </a:ext>
                  </a:extLst>
                </a:gridCol>
                <a:gridCol w="3859082">
                  <a:extLst>
                    <a:ext uri="{9D8B030D-6E8A-4147-A177-3AD203B41FA5}">
                      <a16:colId xmlns:a16="http://schemas.microsoft.com/office/drawing/2014/main" val="1814150058"/>
                    </a:ext>
                  </a:extLst>
                </a:gridCol>
              </a:tblGrid>
              <a:tr h="259483">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43756">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algn="ctr"/>
                      <a:r>
                        <a:rPr lang="en-US" sz="1100" b="0" dirty="0" smtClean="0"/>
                        <a:t>07-Mar-2019</a:t>
                      </a:r>
                      <a:endParaRPr lang="en-US" sz="1100" b="0" dirty="0"/>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904825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b="0" dirty="0" smtClean="0"/>
          </a:p>
          <a:p>
            <a:r>
              <a:rPr lang="en-US" b="0" dirty="0" smtClean="0"/>
              <a:t>Tools </a:t>
            </a:r>
            <a:r>
              <a:rPr lang="en-US" b="0" dirty="0"/>
              <a:t>used for Black Box Testing:</a:t>
            </a:r>
          </a:p>
          <a:p>
            <a:endParaRPr lang="en-US" dirty="0"/>
          </a:p>
        </p:txBody>
      </p:sp>
      <p:sp>
        <p:nvSpPr>
          <p:cNvPr id="3" name="Text Placeholder 2"/>
          <p:cNvSpPr>
            <a:spLocks noGrp="1"/>
          </p:cNvSpPr>
          <p:nvPr>
            <p:ph type="body" sz="quarter" idx="11"/>
          </p:nvPr>
        </p:nvSpPr>
        <p:spPr/>
        <p:txBody>
          <a:bodyPr/>
          <a:lstStyle/>
          <a:p>
            <a:r>
              <a:rPr lang="en-US" sz="1800" b="0" dirty="0" smtClean="0">
                <a:solidFill>
                  <a:schemeClr val="tx1"/>
                </a:solidFill>
              </a:rPr>
              <a:t>Tools </a:t>
            </a:r>
            <a:r>
              <a:rPr lang="en-US" sz="1800" b="0" dirty="0">
                <a:solidFill>
                  <a:schemeClr val="tx1"/>
                </a:solidFill>
              </a:rPr>
              <a:t>used for Black box testing largely depends on the type of black box testing you are doing. </a:t>
            </a:r>
          </a:p>
          <a:p>
            <a:pPr marL="285750" indent="-285750">
              <a:buFont typeface="Arial" panose="020B0604020202020204" pitchFamily="34" charset="0"/>
              <a:buChar char="•"/>
            </a:pPr>
            <a:r>
              <a:rPr lang="en-US" sz="1800" b="0" dirty="0">
                <a:solidFill>
                  <a:schemeClr val="tx1"/>
                </a:solidFill>
              </a:rPr>
              <a:t>For Functional/ Regression Tests you can use </a:t>
            </a:r>
            <a:r>
              <a:rPr lang="en-US" sz="1800" b="0" dirty="0" smtClean="0">
                <a:solidFill>
                  <a:schemeClr val="tx1"/>
                </a:solidFill>
                <a:hlinkClick r:id="rId2"/>
              </a:rPr>
              <a:t>–</a:t>
            </a:r>
            <a:r>
              <a:rPr lang="en-US" sz="1800" b="0" dirty="0" smtClean="0">
                <a:solidFill>
                  <a:schemeClr val="tx1"/>
                </a:solidFill>
              </a:rPr>
              <a:t> </a:t>
            </a:r>
            <a:r>
              <a:rPr lang="en-US" sz="1800" b="0" dirty="0" err="1" smtClean="0">
                <a:solidFill>
                  <a:schemeClr val="tx1"/>
                </a:solidFill>
              </a:rPr>
              <a:t>QTP,Selenium</a:t>
            </a:r>
            <a:r>
              <a:rPr lang="en-US" sz="1800" b="0" dirty="0" err="1" smtClean="0">
                <a:solidFill>
                  <a:schemeClr val="tx1"/>
                </a:solidFill>
                <a:hlinkClick r:id="rId2"/>
              </a:rPr>
              <a:t>nium</a:t>
            </a:r>
            <a:r>
              <a:rPr lang="en-US" sz="1800" b="0" dirty="0" smtClean="0">
                <a:solidFill>
                  <a:schemeClr val="tx1"/>
                </a:solidFill>
              </a:rPr>
              <a:t> </a:t>
            </a:r>
            <a:endParaRPr lang="en-US" sz="1800" b="0" dirty="0">
              <a:solidFill>
                <a:schemeClr val="tx1"/>
              </a:solidFill>
            </a:endParaRPr>
          </a:p>
          <a:p>
            <a:pPr marL="285750" indent="-285750">
              <a:buFont typeface="Arial" panose="020B0604020202020204" pitchFamily="34" charset="0"/>
              <a:buChar char="•"/>
            </a:pPr>
            <a:r>
              <a:rPr lang="en-US" sz="1800" b="0" dirty="0">
                <a:solidFill>
                  <a:schemeClr val="tx1"/>
                </a:solidFill>
              </a:rPr>
              <a:t>For Non-Functional Tests, you can use </a:t>
            </a:r>
            <a:r>
              <a:rPr lang="en-US" sz="1800" b="0" dirty="0" smtClean="0">
                <a:solidFill>
                  <a:schemeClr val="tx1"/>
                </a:solidFill>
              </a:rPr>
              <a:t>– </a:t>
            </a:r>
            <a:r>
              <a:rPr lang="en-US" sz="1800" b="0" dirty="0" err="1" smtClean="0">
                <a:solidFill>
                  <a:schemeClr val="tx1"/>
                </a:solidFill>
              </a:rPr>
              <a:t>Loadrunner,Jmeter</a:t>
            </a:r>
            <a:endParaRPr lang="en-US" sz="1800" b="0" dirty="0">
              <a:solidFill>
                <a:schemeClr val="tx1"/>
              </a:solidFill>
            </a:endParaRPr>
          </a:p>
          <a:p>
            <a:endParaRPr lang="en-US" dirty="0"/>
          </a:p>
        </p:txBody>
      </p:sp>
    </p:spTree>
    <p:extLst>
      <p:ext uri="{BB962C8B-B14F-4D97-AF65-F5344CB8AC3E}">
        <p14:creationId xmlns:p14="http://schemas.microsoft.com/office/powerpoint/2010/main" val="1154175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White Box Testing Techniques </a:t>
            </a:r>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Statement Coverage</a:t>
            </a:r>
          </a:p>
          <a:p>
            <a:pPr marL="285750" indent="-285750">
              <a:buFont typeface="Wingdings" panose="05000000000000000000" pitchFamily="2" charset="2"/>
              <a:buChar char="§"/>
            </a:pPr>
            <a:r>
              <a:rPr lang="en-US" sz="1800" b="0" dirty="0"/>
              <a:t>Branch Coverage</a:t>
            </a:r>
          </a:p>
          <a:p>
            <a:pPr marL="285750" indent="-285750">
              <a:buFont typeface="Wingdings" panose="05000000000000000000" pitchFamily="2" charset="2"/>
              <a:buChar char="§"/>
            </a:pPr>
            <a:r>
              <a:rPr lang="en-US" sz="1800" b="0" dirty="0"/>
              <a:t>Path Coverage</a:t>
            </a:r>
          </a:p>
          <a:p>
            <a:endParaRPr lang="en-US" dirty="0"/>
          </a:p>
        </p:txBody>
      </p:sp>
    </p:spTree>
    <p:extLst>
      <p:ext uri="{BB962C8B-B14F-4D97-AF65-F5344CB8AC3E}">
        <p14:creationId xmlns:p14="http://schemas.microsoft.com/office/powerpoint/2010/main" val="4039764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Statement coverage</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Execute all the statements at least once </a:t>
            </a:r>
            <a:endParaRPr lang="en-US" sz="1800" b="0" dirty="0" smtClean="0"/>
          </a:p>
          <a:p>
            <a:pPr marL="285750" indent="-285750">
              <a:buFont typeface="Wingdings" panose="05000000000000000000" pitchFamily="2" charset="2"/>
              <a:buChar char="§"/>
            </a:pPr>
            <a:r>
              <a:rPr lang="en-US" sz="1800" b="0" dirty="0" smtClean="0"/>
              <a:t>Weakest  </a:t>
            </a:r>
            <a:r>
              <a:rPr lang="en-US" sz="1800" b="0" dirty="0"/>
              <a:t>form of coverage as it requires every line of code to be checked</a:t>
            </a:r>
          </a:p>
          <a:p>
            <a:endParaRPr lang="en-US" dirty="0"/>
          </a:p>
        </p:txBody>
      </p:sp>
    </p:spTree>
    <p:extLst>
      <p:ext uri="{BB962C8B-B14F-4D97-AF65-F5344CB8AC3E}">
        <p14:creationId xmlns:p14="http://schemas.microsoft.com/office/powerpoint/2010/main" val="1942848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Decision </a:t>
            </a:r>
            <a:r>
              <a:rPr lang="en-US" dirty="0"/>
              <a:t>coverage(Branch coverage)</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smtClean="0"/>
              <a:t>Exercise </a:t>
            </a:r>
            <a:r>
              <a:rPr lang="en-US" sz="1800" b="0" dirty="0"/>
              <a:t>all logical decision on </a:t>
            </a:r>
            <a:r>
              <a:rPr lang="en-US" sz="1800" b="0" dirty="0" smtClean="0"/>
              <a:t>their </a:t>
            </a:r>
            <a:r>
              <a:rPr lang="en-US" sz="1800" b="0" dirty="0"/>
              <a:t>true or false sides. </a:t>
            </a:r>
            <a:endParaRPr lang="en-US" sz="1800" b="0" dirty="0" smtClean="0"/>
          </a:p>
          <a:p>
            <a:pPr marL="285750" indent="-285750">
              <a:buFont typeface="Wingdings" panose="05000000000000000000" pitchFamily="2" charset="2"/>
              <a:buChar char="§"/>
            </a:pPr>
            <a:r>
              <a:rPr lang="en-US" sz="1800" b="0" dirty="0" smtClean="0"/>
              <a:t>To </a:t>
            </a:r>
            <a:r>
              <a:rPr lang="en-US" sz="1800" b="0" dirty="0"/>
              <a:t>test the branch we must once </a:t>
            </a:r>
            <a:endParaRPr lang="en-US" sz="1800" b="0" dirty="0" smtClean="0"/>
          </a:p>
          <a:p>
            <a:pPr marL="285750" indent="-285750">
              <a:buFont typeface="Wingdings" panose="05000000000000000000" pitchFamily="2" charset="2"/>
              <a:buChar char="§"/>
            </a:pPr>
            <a:r>
              <a:rPr lang="en-US" sz="1800" b="0" dirty="0" smtClean="0"/>
              <a:t>check </a:t>
            </a:r>
            <a:r>
              <a:rPr lang="en-US" sz="1800" b="0" dirty="0"/>
              <a:t>the true condition and once </a:t>
            </a:r>
            <a:endParaRPr lang="en-US" sz="1800" b="0" dirty="0" smtClean="0"/>
          </a:p>
          <a:p>
            <a:pPr marL="285750" indent="-285750">
              <a:buFont typeface="Wingdings" panose="05000000000000000000" pitchFamily="2" charset="2"/>
              <a:buChar char="§"/>
            </a:pPr>
            <a:r>
              <a:rPr lang="en-US" sz="1800" b="0" dirty="0" smtClean="0"/>
              <a:t>the </a:t>
            </a:r>
            <a:r>
              <a:rPr lang="en-US" sz="1800" b="0" dirty="0"/>
              <a:t>false condition</a:t>
            </a:r>
          </a:p>
        </p:txBody>
      </p:sp>
    </p:spTree>
    <p:extLst>
      <p:ext uri="{BB962C8B-B14F-4D97-AF65-F5344CB8AC3E}">
        <p14:creationId xmlns:p14="http://schemas.microsoft.com/office/powerpoint/2010/main" val="1525800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Condition </a:t>
            </a:r>
            <a:r>
              <a:rPr lang="en-US" dirty="0"/>
              <a:t>Coverage</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dirty="0" smtClean="0"/>
              <a:t>Execute </a:t>
            </a:r>
            <a:r>
              <a:rPr lang="en-US" sz="1800" dirty="0"/>
              <a:t>each decision with all possible outcomes at least once </a:t>
            </a:r>
            <a:r>
              <a:rPr lang="en-US" sz="1800" dirty="0" smtClean="0"/>
              <a:t>It </a:t>
            </a:r>
            <a:r>
              <a:rPr lang="en-US" sz="1800" dirty="0"/>
              <a:t>requires all </a:t>
            </a:r>
            <a:r>
              <a:rPr lang="en-US" sz="1800" dirty="0" smtClean="0"/>
              <a:t>cases.</a:t>
            </a:r>
          </a:p>
          <a:p>
            <a:pPr marL="285750" indent="-285750">
              <a:buFont typeface="Wingdings" panose="05000000000000000000" pitchFamily="2" charset="2"/>
              <a:buChar char="§"/>
            </a:pPr>
            <a:r>
              <a:rPr lang="en-US" sz="1800" dirty="0" smtClean="0"/>
              <a:t>Checks </a:t>
            </a:r>
            <a:r>
              <a:rPr lang="en-US" sz="1800" dirty="0"/>
              <a:t>each of the ways condition can be made true or false</a:t>
            </a:r>
          </a:p>
        </p:txBody>
      </p:sp>
    </p:spTree>
    <p:extLst>
      <p:ext uri="{BB962C8B-B14F-4D97-AF65-F5344CB8AC3E}">
        <p14:creationId xmlns:p14="http://schemas.microsoft.com/office/powerpoint/2010/main" val="3608890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Advantage </a:t>
            </a:r>
            <a:r>
              <a:rPr lang="en-US" dirty="0"/>
              <a:t>of WBT</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As the knowledge of internal coding structure is pre-requisite, it becomes very easy to find out which type of input/data can help in testing the application effectively.</a:t>
            </a:r>
          </a:p>
          <a:p>
            <a:pPr marL="285750" indent="-285750">
              <a:buFont typeface="Wingdings" panose="05000000000000000000" pitchFamily="2" charset="2"/>
              <a:buChar char="§"/>
            </a:pPr>
            <a:r>
              <a:rPr lang="en-US" sz="1800" b="0" dirty="0" smtClean="0"/>
              <a:t>It </a:t>
            </a:r>
            <a:r>
              <a:rPr lang="en-US" sz="1800" b="0" dirty="0"/>
              <a:t>helps in optimizing the code.</a:t>
            </a:r>
          </a:p>
          <a:p>
            <a:pPr marL="285750" indent="-285750">
              <a:buFont typeface="Wingdings" panose="05000000000000000000" pitchFamily="2" charset="2"/>
              <a:buChar char="§"/>
            </a:pPr>
            <a:r>
              <a:rPr lang="en-US" sz="1800" b="0" dirty="0" smtClean="0"/>
              <a:t>Helps </a:t>
            </a:r>
            <a:r>
              <a:rPr lang="en-US" sz="1800" b="0" dirty="0"/>
              <a:t>in removing the extra lines of code, which can bring in hidden defects.</a:t>
            </a:r>
          </a:p>
        </p:txBody>
      </p:sp>
    </p:spTree>
    <p:extLst>
      <p:ext uri="{BB962C8B-B14F-4D97-AF65-F5344CB8AC3E}">
        <p14:creationId xmlns:p14="http://schemas.microsoft.com/office/powerpoint/2010/main" val="209205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Disadvantages </a:t>
            </a:r>
            <a:r>
              <a:rPr lang="en-US" dirty="0"/>
              <a:t>of WBT</a:t>
            </a:r>
          </a:p>
          <a:p>
            <a:endParaRPr lang="en-US" dirty="0"/>
          </a:p>
        </p:txBody>
      </p:sp>
      <p:sp>
        <p:nvSpPr>
          <p:cNvPr id="3" name="Text Placeholder 2"/>
          <p:cNvSpPr>
            <a:spLocks noGrp="1"/>
          </p:cNvSpPr>
          <p:nvPr>
            <p:ph type="body" sz="quarter" idx="11"/>
          </p:nvPr>
        </p:nvSpPr>
        <p:spPr/>
        <p:txBody>
          <a:bodyPr/>
          <a:lstStyle/>
          <a:p>
            <a:pPr marL="285750" indent="-285750">
              <a:buFont typeface="Arial" panose="020B0604020202020204" pitchFamily="34" charset="0"/>
              <a:buChar char="•"/>
            </a:pPr>
            <a:r>
              <a:rPr lang="en-US" sz="1800" dirty="0"/>
              <a:t>As the knowledge of internal coding structure is pre-requisite, a skilled tester is needed. So cost increases.</a:t>
            </a:r>
          </a:p>
          <a:p>
            <a:pPr marL="285750" indent="-285750">
              <a:buFont typeface="Arial" panose="020B0604020202020204" pitchFamily="34" charset="0"/>
              <a:buChar char="•"/>
            </a:pPr>
            <a:r>
              <a:rPr lang="en-US" sz="1800" dirty="0" smtClean="0"/>
              <a:t>It </a:t>
            </a:r>
            <a:r>
              <a:rPr lang="en-US" sz="1800" dirty="0"/>
              <a:t>is impossible to look into every bit of code to find out hidden errors, which may create problems, resulting in failure of an application.</a:t>
            </a:r>
          </a:p>
          <a:p>
            <a:pPr marL="285750" indent="-285750">
              <a:buFont typeface="Arial" panose="020B0604020202020204" pitchFamily="34" charset="0"/>
              <a:buChar char="•"/>
            </a:pPr>
            <a:r>
              <a:rPr lang="en-US" sz="1800" dirty="0" smtClean="0"/>
              <a:t>It </a:t>
            </a:r>
            <a:r>
              <a:rPr lang="en-US" sz="1800" dirty="0"/>
              <a:t>fails to detect missing functions.</a:t>
            </a:r>
          </a:p>
        </p:txBody>
      </p:sp>
    </p:spTree>
    <p:extLst>
      <p:ext uri="{BB962C8B-B14F-4D97-AF65-F5344CB8AC3E}">
        <p14:creationId xmlns:p14="http://schemas.microsoft.com/office/powerpoint/2010/main" val="1774359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Gray Box Testing</a:t>
            </a:r>
          </a:p>
          <a:p>
            <a:pPr marL="285750" indent="-285750">
              <a:buFont typeface="Wingdings" panose="05000000000000000000" pitchFamily="2" charset="2"/>
              <a:buChar char="§"/>
            </a:pPr>
            <a:r>
              <a:rPr lang="en-US" sz="1800" b="0" dirty="0" smtClean="0"/>
              <a:t>Gray </a:t>
            </a:r>
            <a:r>
              <a:rPr lang="en-US" sz="1800" b="0" dirty="0"/>
              <a:t>Box Testing is a combination of Black Box Testing method and White Box Testing method.</a:t>
            </a:r>
          </a:p>
          <a:p>
            <a:pPr marL="285750" indent="-285750">
              <a:buFont typeface="Wingdings" panose="05000000000000000000" pitchFamily="2" charset="2"/>
              <a:buChar char="§"/>
            </a:pPr>
            <a:r>
              <a:rPr lang="en-US" sz="1800" b="0" dirty="0" smtClean="0"/>
              <a:t>The </a:t>
            </a:r>
            <a:r>
              <a:rPr lang="en-US" sz="1800" b="0" dirty="0"/>
              <a:t>internal structure is partially known </a:t>
            </a:r>
          </a:p>
          <a:p>
            <a:pPr marL="285750" indent="-285750">
              <a:buFont typeface="Wingdings" panose="05000000000000000000" pitchFamily="2" charset="2"/>
              <a:buChar char="§"/>
            </a:pPr>
            <a:r>
              <a:rPr lang="en-US" sz="1800" b="0" dirty="0" smtClean="0"/>
              <a:t>This </a:t>
            </a:r>
            <a:r>
              <a:rPr lang="en-US" sz="1800" b="0" dirty="0"/>
              <a:t>involves having access to internal data structures and algorithms for purposes of designing the test cases, but testing at the user, or black-box level</a:t>
            </a:r>
          </a:p>
          <a:p>
            <a:pPr marL="285750" indent="-285750">
              <a:buFont typeface="Wingdings" panose="05000000000000000000" pitchFamily="2" charset="2"/>
              <a:buChar char="§"/>
            </a:pPr>
            <a:r>
              <a:rPr lang="en-US" sz="1800" b="0" dirty="0" smtClean="0"/>
              <a:t>Gray </a:t>
            </a:r>
            <a:r>
              <a:rPr lang="en-US" sz="1800" b="0" dirty="0"/>
              <a:t>Box Testing is named so because the software program, in the eyes of the tester is like a gray/ semi-transparent box; inside which one can partially see.</a:t>
            </a:r>
          </a:p>
        </p:txBody>
      </p:sp>
    </p:spTree>
    <p:extLst>
      <p:ext uri="{BB962C8B-B14F-4D97-AF65-F5344CB8AC3E}">
        <p14:creationId xmlns:p14="http://schemas.microsoft.com/office/powerpoint/2010/main" val="194882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p:txBody>
          <a:bodyPr/>
          <a:lstStyle/>
          <a:p>
            <a:r>
              <a:rPr lang="en-US" altLang="en-US" sz="3000"/>
              <a:t>Questions</a:t>
            </a:r>
          </a:p>
        </p:txBody>
      </p:sp>
      <p:sp>
        <p:nvSpPr>
          <p:cNvPr id="6" name="Rectangle 4"/>
          <p:cNvSpPr>
            <a:spLocks noGrp="1" noChangeArrowheads="1"/>
          </p:cNvSpPr>
          <p:nvPr>
            <p:ph type="sldNum" sz="quarter" idx="4294967295"/>
          </p:nvPr>
        </p:nvSpPr>
        <p:spPr>
          <a:xfrm>
            <a:off x="10058400" y="5541963"/>
            <a:ext cx="2133600" cy="357187"/>
          </a:xfrm>
          <a:prstGeom prst="rect">
            <a:avLst/>
          </a:prstGeom>
        </p:spPr>
        <p:txBody>
          <a:bodyPr/>
          <a:lstStyle/>
          <a:p>
            <a:fld id="{B8EEBD2A-66A5-4671-936B-93F001567308}" type="slidenum">
              <a:rPr lang="en-US" altLang="en-US"/>
              <a:pPr/>
              <a:t>28</a:t>
            </a:fld>
            <a:endParaRPr lang="en-US" altLang="en-US"/>
          </a:p>
        </p:txBody>
      </p:sp>
    </p:spTree>
    <p:extLst>
      <p:ext uri="{BB962C8B-B14F-4D97-AF65-F5344CB8AC3E}">
        <p14:creationId xmlns:p14="http://schemas.microsoft.com/office/powerpoint/2010/main" val="13154201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xfrm>
            <a:off x="390532" y="3106509"/>
            <a:ext cx="11160125" cy="644985"/>
          </a:xfrm>
        </p:spPr>
        <p:txBody>
          <a:bodyPr/>
          <a:lstStyle/>
          <a:p>
            <a:pPr algn="ctr"/>
            <a:r>
              <a:rPr lang="en-US" altLang="en-US" sz="4000" dirty="0" smtClean="0"/>
              <a:t>Thank You.</a:t>
            </a:r>
            <a:endParaRPr lang="en-US" altLang="en-US" sz="4000" dirty="0"/>
          </a:p>
        </p:txBody>
      </p:sp>
      <p:sp>
        <p:nvSpPr>
          <p:cNvPr id="6" name="Rectangle 4"/>
          <p:cNvSpPr>
            <a:spLocks noGrp="1" noChangeArrowheads="1"/>
          </p:cNvSpPr>
          <p:nvPr>
            <p:ph type="sldNum" sz="quarter" idx="4294967295"/>
          </p:nvPr>
        </p:nvSpPr>
        <p:spPr>
          <a:xfrm>
            <a:off x="10058400" y="5541963"/>
            <a:ext cx="2133600" cy="357187"/>
          </a:xfrm>
          <a:prstGeom prst="rect">
            <a:avLst/>
          </a:prstGeom>
        </p:spPr>
        <p:txBody>
          <a:bodyPr/>
          <a:lstStyle/>
          <a:p>
            <a:fld id="{B8EEBD2A-66A5-4671-936B-93F001567308}" type="slidenum">
              <a:rPr lang="en-US" altLang="en-US"/>
              <a:pPr/>
              <a:t>29</a:t>
            </a:fld>
            <a:endParaRPr lang="en-US" altLang="en-US"/>
          </a:p>
        </p:txBody>
      </p:sp>
    </p:spTree>
    <p:extLst>
      <p:ext uri="{BB962C8B-B14F-4D97-AF65-F5344CB8AC3E}">
        <p14:creationId xmlns:p14="http://schemas.microsoft.com/office/powerpoint/2010/main" val="2680231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Iconic Representations.......</a:t>
            </a:r>
          </a:p>
        </p:txBody>
      </p:sp>
      <p:sp>
        <p:nvSpPr>
          <p:cNvPr id="4099" name="TextBox 4"/>
          <p:cNvSpPr txBox="1">
            <a:spLocks noChangeArrowheads="1"/>
          </p:cNvSpPr>
          <p:nvPr/>
        </p:nvSpPr>
        <p:spPr bwMode="auto">
          <a:xfrm>
            <a:off x="1752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9144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8763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6680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2057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400" y="4495801"/>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3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4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6557964"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3962401"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3076" y="2009776"/>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4257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709894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635431" y="1425844"/>
            <a:ext cx="7941375" cy="2789695"/>
          </a:xfrm>
        </p:spPr>
        <p:txBody>
          <a:bodyPr/>
          <a:lstStyle/>
          <a:p>
            <a:r>
              <a:rPr lang="en-US" sz="1800" b="0" dirty="0" smtClean="0"/>
              <a:t>The objective of this session is to make participants understand the </a:t>
            </a:r>
            <a:r>
              <a:rPr lang="en-US" sz="1800" b="0" dirty="0" err="1" smtClean="0"/>
              <a:t>Balck</a:t>
            </a:r>
            <a:r>
              <a:rPr lang="en-US" sz="1800" b="0" dirty="0" smtClean="0"/>
              <a:t> Box and white box testing techniques</a:t>
            </a:r>
            <a:endParaRPr lang="en-US" sz="1800" b="0" dirty="0"/>
          </a:p>
        </p:txBody>
      </p:sp>
      <p:pic>
        <p:nvPicPr>
          <p:cNvPr id="5" name="Picture 4" descr="objectives.png"/>
          <p:cNvPicPr>
            <a:picLocks noChangeAspect="1"/>
          </p:cNvPicPr>
          <p:nvPr/>
        </p:nvPicPr>
        <p:blipFill>
          <a:blip r:embed="rId2"/>
          <a:stretch>
            <a:fillRect/>
          </a:stretch>
        </p:blipFill>
        <p:spPr>
          <a:xfrm>
            <a:off x="9562324" y="990600"/>
            <a:ext cx="953277" cy="1219200"/>
          </a:xfrm>
          <a:prstGeom prst="rect">
            <a:avLst/>
          </a:prstGeom>
        </p:spPr>
      </p:pic>
    </p:spTree>
    <p:extLst>
      <p:ext uri="{BB962C8B-B14F-4D97-AF65-F5344CB8AC3E}">
        <p14:creationId xmlns:p14="http://schemas.microsoft.com/office/powerpoint/2010/main" val="2143999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smtClean="0"/>
          </a:p>
          <a:p>
            <a:r>
              <a:rPr lang="en-US" dirty="0" smtClean="0"/>
              <a:t>Test </a:t>
            </a:r>
            <a:r>
              <a:rPr lang="en-US" dirty="0"/>
              <a:t>Methods</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Black Box </a:t>
            </a:r>
            <a:r>
              <a:rPr lang="en-US" sz="1800" b="0" dirty="0" smtClean="0"/>
              <a:t>Testing:</a:t>
            </a:r>
          </a:p>
          <a:p>
            <a:pPr marL="692150" lvl="1" indent="-285750">
              <a:buFont typeface="Arial" panose="020B0604020202020204" pitchFamily="34" charset="0"/>
              <a:buChar char="•"/>
            </a:pPr>
            <a:r>
              <a:rPr lang="en-US" sz="1800" b="0" dirty="0" smtClean="0"/>
              <a:t>Black </a:t>
            </a:r>
            <a:r>
              <a:rPr lang="en-US" sz="1800" b="0" dirty="0"/>
              <a:t>box testing is testing that ignores the internal mechanism of a system or component and focuses </a:t>
            </a:r>
            <a:r>
              <a:rPr lang="en-US" sz="1800" b="0" dirty="0" smtClean="0"/>
              <a:t>solely </a:t>
            </a:r>
            <a:r>
              <a:rPr lang="en-US" sz="1800" b="0" dirty="0"/>
              <a:t>on the outputs  generated in response to selected inputs and execution conditions. </a:t>
            </a:r>
            <a:endParaRPr lang="en-US" sz="1800" b="0" dirty="0" smtClean="0"/>
          </a:p>
          <a:p>
            <a:pPr marL="692150" lvl="1" indent="-285750">
              <a:buFont typeface="Arial" panose="020B0604020202020204" pitchFamily="34" charset="0"/>
              <a:buChar char="•"/>
            </a:pPr>
            <a:r>
              <a:rPr lang="en-US" sz="1800" b="0" dirty="0" smtClean="0"/>
              <a:t>also </a:t>
            </a:r>
            <a:r>
              <a:rPr lang="en-US" sz="1800" b="0" dirty="0"/>
              <a:t>called as Behavioral testing, Functional testing, Data driven testing, I/O driven testing) </a:t>
            </a:r>
            <a:endParaRPr lang="en-US" sz="1800" b="0" dirty="0" smtClean="0"/>
          </a:p>
          <a:p>
            <a:pPr marL="692150" lvl="1" indent="-285750">
              <a:buFont typeface="Arial" panose="020B0604020202020204" pitchFamily="34" charset="0"/>
              <a:buChar char="•"/>
            </a:pPr>
            <a:r>
              <a:rPr lang="en-US" sz="1800" dirty="0"/>
              <a:t>The system is considered as a black box where the outputs of the test results are matched against user Specifications</a:t>
            </a:r>
            <a:endParaRPr lang="en-US" sz="1800" b="0" dirty="0" smtClean="0"/>
          </a:p>
          <a:p>
            <a:pPr marL="692150" lvl="1" indent="-285750">
              <a:buFont typeface="Arial" panose="020B0604020202020204" pitchFamily="34" charset="0"/>
              <a:buChar char="•"/>
            </a:pPr>
            <a:r>
              <a:rPr lang="en-US" sz="1800" dirty="0" smtClean="0"/>
              <a:t>Inputs </a:t>
            </a:r>
            <a:r>
              <a:rPr lang="en-US" sz="1800" dirty="0"/>
              <a:t>are given and outputs are compared against specifications. </a:t>
            </a:r>
            <a:endParaRPr lang="en-US" sz="1800" dirty="0" smtClean="0"/>
          </a:p>
          <a:p>
            <a:pPr marL="692150" lvl="1" indent="-285750">
              <a:buFont typeface="Arial" panose="020B0604020202020204" pitchFamily="34" charset="0"/>
              <a:buChar char="•"/>
            </a:pPr>
            <a:r>
              <a:rPr lang="en-US" sz="1800" dirty="0"/>
              <a:t>No implementation details of the code are considered. </a:t>
            </a:r>
          </a:p>
          <a:p>
            <a:pPr marL="692150" lvl="1" indent="-285750">
              <a:buFont typeface="Arial" panose="020B0604020202020204" pitchFamily="34" charset="0"/>
              <a:buChar char="•"/>
            </a:pPr>
            <a:r>
              <a:rPr lang="en-US" sz="1800" dirty="0" smtClean="0"/>
              <a:t>Test </a:t>
            </a:r>
            <a:r>
              <a:rPr lang="en-US" sz="1800" dirty="0"/>
              <a:t>cases are based on requirement specifications</a:t>
            </a:r>
            <a:r>
              <a:rPr lang="en-US" sz="1800" dirty="0" smtClean="0"/>
              <a:t>.</a:t>
            </a:r>
            <a:endParaRPr lang="en-US" sz="1800" b="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5325" y="2986798"/>
            <a:ext cx="3257550" cy="3143250"/>
          </a:xfrm>
          <a:prstGeom prst="rect">
            <a:avLst/>
          </a:prstGeom>
        </p:spPr>
      </p:pic>
    </p:spTree>
    <p:extLst>
      <p:ext uri="{BB962C8B-B14F-4D97-AF65-F5344CB8AC3E}">
        <p14:creationId xmlns:p14="http://schemas.microsoft.com/office/powerpoint/2010/main" val="271104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White Box Testing:</a:t>
            </a:r>
          </a:p>
          <a:p>
            <a:pPr marL="692150" lvl="1" indent="-285750">
              <a:buFont typeface="Arial" panose="020B0604020202020204" pitchFamily="34" charset="0"/>
              <a:buChar char="•"/>
            </a:pPr>
            <a:r>
              <a:rPr lang="en-US" sz="1800" dirty="0"/>
              <a:t>White box testing is testing that takes into account the internal mechanism of a system or component.</a:t>
            </a:r>
          </a:p>
          <a:p>
            <a:pPr marL="692150" lvl="1" indent="-285750">
              <a:buFont typeface="Arial" panose="020B0604020202020204" pitchFamily="34" charset="0"/>
              <a:buChar char="•"/>
            </a:pPr>
            <a:r>
              <a:rPr lang="en-US" sz="1800" dirty="0"/>
              <a:t>Also called as Structural testing, Glass box    testing, Transparent-box and Clear box </a:t>
            </a:r>
            <a:r>
              <a:rPr lang="en-US" sz="1800" dirty="0" smtClean="0"/>
              <a:t>Testing.</a:t>
            </a:r>
          </a:p>
          <a:p>
            <a:pPr marL="692150" lvl="1" indent="-285750">
              <a:buFont typeface="Arial" panose="020B0604020202020204" pitchFamily="34" charset="0"/>
              <a:buChar char="•"/>
            </a:pPr>
            <a:r>
              <a:rPr lang="en-US" sz="1800" dirty="0"/>
              <a:t>Contrary to black box </a:t>
            </a:r>
            <a:r>
              <a:rPr lang="en-US" sz="1800" dirty="0" smtClean="0"/>
              <a:t>testing.</a:t>
            </a:r>
          </a:p>
          <a:p>
            <a:pPr marL="692150" lvl="1" indent="-285750">
              <a:buFont typeface="Arial" panose="020B0604020202020204" pitchFamily="34" charset="0"/>
              <a:buChar char="•"/>
            </a:pPr>
            <a:r>
              <a:rPr lang="en-US" sz="1800" dirty="0" smtClean="0"/>
              <a:t>Testing </a:t>
            </a:r>
            <a:r>
              <a:rPr lang="en-US" sz="1800" dirty="0"/>
              <a:t>based on analysis of internal logic (design, code, etc.). </a:t>
            </a:r>
            <a:endParaRPr lang="en-US" sz="1800" dirty="0" smtClean="0"/>
          </a:p>
          <a:p>
            <a:pPr marL="692150" lvl="1" indent="-285750">
              <a:buFont typeface="Arial" panose="020B0604020202020204" pitchFamily="34" charset="0"/>
              <a:buChar char="•"/>
            </a:pPr>
            <a:r>
              <a:rPr lang="en-US" sz="1800" dirty="0" smtClean="0"/>
              <a:t>White-box </a:t>
            </a:r>
            <a:r>
              <a:rPr lang="en-US" sz="1800" dirty="0"/>
              <a:t>testing techniques apply primarily to lower levels of testing (e.g., unit and component). </a:t>
            </a:r>
            <a:endParaRPr lang="en-US" sz="1800" dirty="0" smtClean="0"/>
          </a:p>
          <a:p>
            <a:pPr marL="692150" lvl="1" indent="-285750">
              <a:buFont typeface="Arial" panose="020B0604020202020204" pitchFamily="34" charset="0"/>
              <a:buChar char="•"/>
            </a:pPr>
            <a:r>
              <a:rPr lang="en-US" sz="1800" dirty="0" smtClean="0"/>
              <a:t>Targets </a:t>
            </a:r>
            <a:r>
              <a:rPr lang="en-US" sz="1800" dirty="0"/>
              <a:t>to check control flow, looping, dataflow, all the nodes and paths. </a:t>
            </a:r>
            <a:endParaRPr lang="en-US" sz="1800" dirty="0" smtClean="0"/>
          </a:p>
          <a:p>
            <a:pPr marL="692150" lvl="1" indent="-285750">
              <a:buFont typeface="Arial" panose="020B0604020202020204" pitchFamily="34" charset="0"/>
              <a:buChar char="•"/>
            </a:pPr>
            <a:r>
              <a:rPr lang="en-US" sz="1800" dirty="0" smtClean="0"/>
              <a:t>Mandatory </a:t>
            </a:r>
            <a:r>
              <a:rPr lang="en-US" sz="1800" dirty="0"/>
              <a:t>to have a knowledge of code in which the system is designed.</a:t>
            </a:r>
          </a:p>
          <a:p>
            <a:endParaRPr lang="en-US" dirty="0"/>
          </a:p>
        </p:txBody>
      </p:sp>
    </p:spTree>
    <p:extLst>
      <p:ext uri="{BB962C8B-B14F-4D97-AF65-F5344CB8AC3E}">
        <p14:creationId xmlns:p14="http://schemas.microsoft.com/office/powerpoint/2010/main" val="71361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489241740"/>
              </p:ext>
            </p:extLst>
          </p:nvPr>
        </p:nvGraphicFramePr>
        <p:xfrm>
          <a:off x="333784" y="1617871"/>
          <a:ext cx="11622088" cy="3383280"/>
        </p:xfrm>
        <a:graphic>
          <a:graphicData uri="http://schemas.openxmlformats.org/drawingml/2006/table">
            <a:tbl>
              <a:tblPr/>
              <a:tblGrid>
                <a:gridCol w="5811044">
                  <a:extLst>
                    <a:ext uri="{9D8B030D-6E8A-4147-A177-3AD203B41FA5}">
                      <a16:colId xmlns:a16="http://schemas.microsoft.com/office/drawing/2014/main" val="3315987475"/>
                    </a:ext>
                  </a:extLst>
                </a:gridCol>
                <a:gridCol w="5811044">
                  <a:extLst>
                    <a:ext uri="{9D8B030D-6E8A-4147-A177-3AD203B41FA5}">
                      <a16:colId xmlns:a16="http://schemas.microsoft.com/office/drawing/2014/main" val="1992574454"/>
                    </a:ext>
                  </a:extLst>
                </a:gridCol>
              </a:tblGrid>
              <a:tr h="0">
                <a:tc>
                  <a:txBody>
                    <a:bodyPr/>
                    <a:lstStyle/>
                    <a:p>
                      <a:r>
                        <a:rPr lang="en-US" dirty="0"/>
                        <a:t>Black Box Testing</a:t>
                      </a:r>
                    </a:p>
                  </a:txBody>
                  <a:tcPr anchor="ctr">
                    <a:lnL>
                      <a:noFill/>
                    </a:lnL>
                    <a:lnR>
                      <a:noFill/>
                    </a:lnR>
                    <a:lnT>
                      <a:noFill/>
                    </a:lnT>
                    <a:lnB>
                      <a:noFill/>
                    </a:lnB>
                  </a:tcPr>
                </a:tc>
                <a:tc>
                  <a:txBody>
                    <a:bodyPr/>
                    <a:lstStyle/>
                    <a:p>
                      <a:r>
                        <a:rPr lang="en-US"/>
                        <a:t>White Box Testing</a:t>
                      </a:r>
                    </a:p>
                  </a:txBody>
                  <a:tcPr anchor="ctr">
                    <a:lnL>
                      <a:noFill/>
                    </a:lnL>
                    <a:lnR>
                      <a:noFill/>
                    </a:lnR>
                    <a:lnT>
                      <a:noFill/>
                    </a:lnT>
                    <a:lnB>
                      <a:noFill/>
                    </a:lnB>
                  </a:tcPr>
                </a:tc>
                <a:extLst>
                  <a:ext uri="{0D108BD9-81ED-4DB2-BD59-A6C34878D82A}">
                    <a16:rowId xmlns:a16="http://schemas.microsoft.com/office/drawing/2014/main" val="405870420"/>
                  </a:ext>
                </a:extLst>
              </a:tr>
              <a:tr h="0">
                <a:tc>
                  <a:txBody>
                    <a:bodyPr/>
                    <a:lstStyle/>
                    <a:p>
                      <a:r>
                        <a:rPr lang="en-US" dirty="0"/>
                        <a:t>the main focus of black box testing is on the validation of your functional requirements.</a:t>
                      </a:r>
                    </a:p>
                  </a:txBody>
                  <a:tcPr anchor="ctr">
                    <a:lnL>
                      <a:noFill/>
                    </a:lnL>
                    <a:lnR>
                      <a:noFill/>
                    </a:lnR>
                    <a:lnT>
                      <a:noFill/>
                    </a:lnT>
                    <a:lnB>
                      <a:noFill/>
                    </a:lnB>
                  </a:tcPr>
                </a:tc>
                <a:tc>
                  <a:txBody>
                    <a:bodyPr/>
                    <a:lstStyle/>
                    <a:p>
                      <a:r>
                        <a:rPr lang="en-US">
                          <a:hlinkClick r:id="rId2"/>
                        </a:rPr>
                        <a:t>White Box Testing</a:t>
                      </a:r>
                      <a:r>
                        <a:rPr lang="en-US"/>
                        <a:t> (Unit Testing) validates internal structure and working of your software code</a:t>
                      </a:r>
                    </a:p>
                  </a:txBody>
                  <a:tcPr anchor="ctr">
                    <a:lnL>
                      <a:noFill/>
                    </a:lnL>
                    <a:lnR>
                      <a:noFill/>
                    </a:lnR>
                    <a:lnT>
                      <a:noFill/>
                    </a:lnT>
                    <a:lnB>
                      <a:noFill/>
                    </a:lnB>
                  </a:tcPr>
                </a:tc>
                <a:extLst>
                  <a:ext uri="{0D108BD9-81ED-4DB2-BD59-A6C34878D82A}">
                    <a16:rowId xmlns:a16="http://schemas.microsoft.com/office/drawing/2014/main" val="1574368777"/>
                  </a:ext>
                </a:extLst>
              </a:tr>
              <a:tr h="0">
                <a:tc>
                  <a:txBody>
                    <a:bodyPr/>
                    <a:lstStyle/>
                    <a:p>
                      <a:r>
                        <a:rPr lang="en-US" dirty="0"/>
                        <a:t>Black box testing gives abstraction from code and focuses testing effort on the software system </a:t>
                      </a:r>
                      <a:r>
                        <a:rPr lang="en-US" dirty="0" err="1"/>
                        <a:t>behaviour</a:t>
                      </a:r>
                      <a:r>
                        <a:rPr lang="en-US" dirty="0"/>
                        <a:t>. </a:t>
                      </a:r>
                    </a:p>
                  </a:txBody>
                  <a:tcPr anchor="ctr">
                    <a:lnL>
                      <a:noFill/>
                    </a:lnL>
                    <a:lnR>
                      <a:noFill/>
                    </a:lnR>
                    <a:lnT>
                      <a:noFill/>
                    </a:lnT>
                    <a:lnB>
                      <a:noFill/>
                    </a:lnB>
                  </a:tcPr>
                </a:tc>
                <a:tc>
                  <a:txBody>
                    <a:bodyPr/>
                    <a:lstStyle/>
                    <a:p>
                      <a:r>
                        <a:rPr lang="en-US"/>
                        <a:t>To conduct White Box Testing, knowledge of underlying programming language is essential. Current day software systems use a variety of programming languages and technologies and its not possible to know all of them.</a:t>
                      </a:r>
                    </a:p>
                  </a:txBody>
                  <a:tcPr anchor="ctr">
                    <a:lnL>
                      <a:noFill/>
                    </a:lnL>
                    <a:lnR>
                      <a:noFill/>
                    </a:lnR>
                    <a:lnT>
                      <a:noFill/>
                    </a:lnT>
                    <a:lnB>
                      <a:noFill/>
                    </a:lnB>
                  </a:tcPr>
                </a:tc>
                <a:extLst>
                  <a:ext uri="{0D108BD9-81ED-4DB2-BD59-A6C34878D82A}">
                    <a16:rowId xmlns:a16="http://schemas.microsoft.com/office/drawing/2014/main" val="2327700878"/>
                  </a:ext>
                </a:extLst>
              </a:tr>
              <a:tr h="0">
                <a:tc>
                  <a:txBody>
                    <a:bodyPr/>
                    <a:lstStyle/>
                    <a:p>
                      <a:r>
                        <a:rPr lang="en-US" dirty="0"/>
                        <a:t>Black box testing facilitates testing communication amongst modules</a:t>
                      </a:r>
                    </a:p>
                  </a:txBody>
                  <a:tcPr anchor="ctr">
                    <a:lnL>
                      <a:noFill/>
                    </a:lnL>
                    <a:lnR>
                      <a:noFill/>
                    </a:lnR>
                    <a:lnT>
                      <a:noFill/>
                    </a:lnT>
                    <a:lnB>
                      <a:noFill/>
                    </a:lnB>
                  </a:tcPr>
                </a:tc>
                <a:tc>
                  <a:txBody>
                    <a:bodyPr/>
                    <a:lstStyle/>
                    <a:p>
                      <a:r>
                        <a:rPr lang="en-US" dirty="0"/>
                        <a:t>White box testing does not facilitate testing communication amongst modules</a:t>
                      </a:r>
                    </a:p>
                  </a:txBody>
                  <a:tcPr anchor="ctr">
                    <a:lnL>
                      <a:noFill/>
                    </a:lnL>
                    <a:lnR>
                      <a:noFill/>
                    </a:lnR>
                    <a:lnT>
                      <a:noFill/>
                    </a:lnT>
                    <a:lnB>
                      <a:noFill/>
                    </a:lnB>
                  </a:tcPr>
                </a:tc>
                <a:extLst>
                  <a:ext uri="{0D108BD9-81ED-4DB2-BD59-A6C34878D82A}">
                    <a16:rowId xmlns:a16="http://schemas.microsoft.com/office/drawing/2014/main" val="374290861"/>
                  </a:ext>
                </a:extLst>
              </a:tr>
            </a:tbl>
          </a:graphicData>
        </a:graphic>
      </p:graphicFrame>
    </p:spTree>
    <p:extLst>
      <p:ext uri="{BB962C8B-B14F-4D97-AF65-F5344CB8AC3E}">
        <p14:creationId xmlns:p14="http://schemas.microsoft.com/office/powerpoint/2010/main" val="357772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Black Box Testing</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Test Case Design methods: </a:t>
            </a:r>
            <a:endParaRPr lang="en-US" sz="1800" b="0" dirty="0" smtClean="0"/>
          </a:p>
          <a:p>
            <a:pPr marL="692150" lvl="1" indent="-285750">
              <a:buFont typeface="Arial" panose="020B0604020202020204" pitchFamily="34" charset="0"/>
              <a:buChar char="•"/>
            </a:pPr>
            <a:r>
              <a:rPr lang="en-US" sz="1800" b="0" dirty="0" smtClean="0"/>
              <a:t>Equivalence </a:t>
            </a:r>
            <a:r>
              <a:rPr lang="en-US" sz="1800" b="0" dirty="0"/>
              <a:t>Class partitioning method </a:t>
            </a:r>
            <a:endParaRPr lang="en-US" sz="1800" b="0" dirty="0" smtClean="0"/>
          </a:p>
          <a:p>
            <a:pPr marL="692150" lvl="1" indent="-285750">
              <a:buFont typeface="Arial" panose="020B0604020202020204" pitchFamily="34" charset="0"/>
              <a:buChar char="•"/>
            </a:pPr>
            <a:r>
              <a:rPr lang="en-US" sz="1800" b="0" dirty="0" smtClean="0"/>
              <a:t>Boundary </a:t>
            </a:r>
            <a:r>
              <a:rPr lang="en-US" sz="1800" b="0" dirty="0"/>
              <a:t>value analysis </a:t>
            </a:r>
            <a:endParaRPr lang="en-US" sz="1800" b="0" dirty="0" smtClean="0"/>
          </a:p>
          <a:p>
            <a:pPr marL="692150" lvl="1" indent="-285750">
              <a:buFont typeface="Arial" panose="020B0604020202020204" pitchFamily="34" charset="0"/>
              <a:buChar char="•"/>
            </a:pPr>
            <a:r>
              <a:rPr lang="en-US" sz="1800" b="0" dirty="0" smtClean="0"/>
              <a:t>Decision </a:t>
            </a:r>
            <a:r>
              <a:rPr lang="en-US" sz="1800" b="0" dirty="0"/>
              <a:t>Tables </a:t>
            </a:r>
            <a:endParaRPr lang="en-US" sz="1800" b="0" dirty="0" smtClean="0"/>
          </a:p>
          <a:p>
            <a:pPr marL="692150" lvl="1" indent="-285750">
              <a:buFont typeface="Arial" panose="020B0604020202020204" pitchFamily="34" charset="0"/>
              <a:buChar char="•"/>
            </a:pPr>
            <a:r>
              <a:rPr lang="en-US" sz="1800" b="0" dirty="0" smtClean="0"/>
              <a:t>State </a:t>
            </a:r>
            <a:r>
              <a:rPr lang="en-US" sz="1800" b="0" dirty="0"/>
              <a:t>transition testing </a:t>
            </a:r>
            <a:endParaRPr lang="en-US" sz="1800" b="0" dirty="0" smtClean="0"/>
          </a:p>
          <a:p>
            <a:pPr marL="692150" lvl="1" indent="-285750">
              <a:buFont typeface="Arial" panose="020B0604020202020204" pitchFamily="34" charset="0"/>
              <a:buChar char="•"/>
            </a:pPr>
            <a:r>
              <a:rPr lang="en-US" sz="1800" b="0" dirty="0" smtClean="0"/>
              <a:t>Use </a:t>
            </a:r>
            <a:r>
              <a:rPr lang="en-US" sz="1800" b="0" dirty="0"/>
              <a:t>case based testing </a:t>
            </a:r>
            <a:endParaRPr lang="en-US" sz="1800" b="0" dirty="0" smtClean="0"/>
          </a:p>
          <a:p>
            <a:pPr marL="692150" lvl="1" indent="-285750">
              <a:buFont typeface="Arial" panose="020B0604020202020204" pitchFamily="34" charset="0"/>
              <a:buChar char="•"/>
            </a:pPr>
            <a:r>
              <a:rPr lang="en-US" sz="1800" b="0" dirty="0" smtClean="0"/>
              <a:t>Error </a:t>
            </a:r>
            <a:r>
              <a:rPr lang="en-US" sz="1800" b="0" dirty="0"/>
              <a:t>guessing </a:t>
            </a:r>
          </a:p>
        </p:txBody>
      </p:sp>
    </p:spTree>
    <p:extLst>
      <p:ext uri="{BB962C8B-B14F-4D97-AF65-F5344CB8AC3E}">
        <p14:creationId xmlns:p14="http://schemas.microsoft.com/office/powerpoint/2010/main" val="364416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b="0" dirty="0" smtClean="0"/>
          </a:p>
          <a:p>
            <a:r>
              <a:rPr lang="en-US" b="0" dirty="0" smtClean="0"/>
              <a:t>Equivalence </a:t>
            </a:r>
            <a:r>
              <a:rPr lang="en-US" b="0" dirty="0"/>
              <a:t>Class partitioning method </a:t>
            </a:r>
          </a:p>
          <a:p>
            <a:endParaRPr lang="en-US" dirty="0"/>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This technique is also known as Equivalence Class Partitioning (ECP</a:t>
            </a:r>
            <a:r>
              <a:rPr lang="en-US" sz="1800" b="0" dirty="0" smtClean="0"/>
              <a:t>).</a:t>
            </a:r>
          </a:p>
          <a:p>
            <a:pPr marL="285750" indent="-285750">
              <a:buFont typeface="Wingdings" panose="05000000000000000000" pitchFamily="2" charset="2"/>
              <a:buChar char="§"/>
            </a:pPr>
            <a:r>
              <a:rPr lang="en-US" sz="1800" b="0" dirty="0" smtClean="0"/>
              <a:t>In </a:t>
            </a:r>
            <a:r>
              <a:rPr lang="en-US" sz="1800" b="0" dirty="0"/>
              <a:t>this technique, input values to the system or application are divided into different classes or groups based on its similarity in the outcome.</a:t>
            </a:r>
          </a:p>
          <a:p>
            <a:pPr marL="285750" indent="-285750">
              <a:buFont typeface="Wingdings" panose="05000000000000000000" pitchFamily="2" charset="2"/>
              <a:buChar char="§"/>
            </a:pPr>
            <a:r>
              <a:rPr lang="en-US" sz="1800" b="0" dirty="0"/>
              <a:t>Hence, instead of using each and every input value we can now use any one value from the group/class to test the outcome. </a:t>
            </a:r>
          </a:p>
          <a:p>
            <a:pPr marL="285750" indent="-285750">
              <a:buFont typeface="Wingdings" panose="05000000000000000000" pitchFamily="2" charset="2"/>
              <a:buChar char="§"/>
            </a:pPr>
            <a:r>
              <a:rPr lang="en-US" sz="1800" b="0" dirty="0" smtClean="0"/>
              <a:t>In </a:t>
            </a:r>
            <a:r>
              <a:rPr lang="en-US" sz="1800" b="0" dirty="0"/>
              <a:t>this way, we can maintain the test coverage while we can reduce a lot of rework and most importantly the time spent</a:t>
            </a:r>
            <a:r>
              <a:rPr lang="en-US" sz="1800" b="0" dirty="0" smtClean="0"/>
              <a:t>.</a:t>
            </a:r>
          </a:p>
          <a:p>
            <a:pPr marL="285750" indent="-285750">
              <a:buFont typeface="Wingdings" panose="05000000000000000000" pitchFamily="2" charset="2"/>
              <a:buChar char="§"/>
            </a:pPr>
            <a:endParaRPr lang="en-US" sz="1800" b="0" dirty="0"/>
          </a:p>
          <a:p>
            <a:endParaRPr lang="en-US" dirty="0"/>
          </a:p>
        </p:txBody>
      </p:sp>
    </p:spTree>
    <p:extLst>
      <p:ext uri="{BB962C8B-B14F-4D97-AF65-F5344CB8AC3E}">
        <p14:creationId xmlns:p14="http://schemas.microsoft.com/office/powerpoint/2010/main" val="473932701"/>
      </p:ext>
    </p:extLst>
  </p:cSld>
  <p:clrMapOvr>
    <a:masterClrMapping/>
  </p:clrMapOvr>
</p:sld>
</file>

<file path=ppt/theme/theme1.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03F1F6-64D9-4AC6-81E3-C28129A1BEEF}" vid="{C2ECC63D-A0F1-4E56-B1BF-0E6827590D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1599</Words>
  <Application>Microsoft Office PowerPoint</Application>
  <PresentationFormat>Widescreen</PresentationFormat>
  <Paragraphs>168</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Impact</vt:lpstr>
      <vt:lpstr>Lucida Sans Unicode</vt:lpstr>
      <vt:lpstr>Papyrus</vt:lpstr>
      <vt:lpstr>Stag Sans Light</vt:lpstr>
      <vt:lpstr>Times New Roman</vt:lpstr>
      <vt:lpstr>Verdana</vt:lpstr>
      <vt:lpstr>Wingdings</vt:lpstr>
      <vt:lpstr>Atos v4.0</vt:lpstr>
      <vt:lpstr>Black Box and White Box Testing</vt:lpstr>
      <vt:lpstr>Version Control and Revision History</vt:lpstr>
      <vt:lpstr>Iconic Representations.......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Mane, Manisha</dc:creator>
  <cp:lastModifiedBy>Mendonsa, Nisha</cp:lastModifiedBy>
  <cp:revision>61</cp:revision>
  <dcterms:created xsi:type="dcterms:W3CDTF">2018-07-03T11:34:23Z</dcterms:created>
  <dcterms:modified xsi:type="dcterms:W3CDTF">2019-03-07T12:19:19Z</dcterms:modified>
</cp:coreProperties>
</file>