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3"/>
  </p:notesMasterIdLst>
  <p:sldIdLst>
    <p:sldId id="340" r:id="rId2"/>
    <p:sldId id="416" r:id="rId3"/>
    <p:sldId id="367" r:id="rId4"/>
    <p:sldId id="368" r:id="rId5"/>
    <p:sldId id="390" r:id="rId6"/>
    <p:sldId id="370" r:id="rId7"/>
    <p:sldId id="371" r:id="rId8"/>
    <p:sldId id="373" r:id="rId9"/>
    <p:sldId id="374" r:id="rId10"/>
    <p:sldId id="375" r:id="rId11"/>
    <p:sldId id="376" r:id="rId12"/>
    <p:sldId id="377" r:id="rId13"/>
    <p:sldId id="378" r:id="rId14"/>
    <p:sldId id="379" r:id="rId15"/>
    <p:sldId id="380" r:id="rId16"/>
    <p:sldId id="381" r:id="rId17"/>
    <p:sldId id="382" r:id="rId18"/>
    <p:sldId id="403" r:id="rId19"/>
    <p:sldId id="383" r:id="rId20"/>
    <p:sldId id="384" r:id="rId21"/>
    <p:sldId id="404" r:id="rId22"/>
    <p:sldId id="385" r:id="rId23"/>
    <p:sldId id="411" r:id="rId24"/>
    <p:sldId id="412" r:id="rId25"/>
    <p:sldId id="408" r:id="rId26"/>
    <p:sldId id="409" r:id="rId27"/>
    <p:sldId id="410" r:id="rId28"/>
    <p:sldId id="387" r:id="rId29"/>
    <p:sldId id="388" r:id="rId30"/>
    <p:sldId id="414" r:id="rId31"/>
    <p:sldId id="41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1" autoAdjust="0"/>
    <p:restoredTop sz="94660"/>
  </p:normalViewPr>
  <p:slideViewPr>
    <p:cSldViewPr snapToGrid="0" showGuides="1">
      <p:cViewPr varScale="1">
        <p:scale>
          <a:sx n="91" d="100"/>
          <a:sy n="91" d="100"/>
        </p:scale>
        <p:origin x="108" y="84"/>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50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AB5F-8F2E-4436-9AC6-EC770D2C7F0F}"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177AF-68BC-41E2-921F-92C8F10FEBE4}" type="slidenum">
              <a:rPr lang="en-US" smtClean="0"/>
              <a:t>‹#›</a:t>
            </a:fld>
            <a:endParaRPr lang="en-US"/>
          </a:p>
        </p:txBody>
      </p:sp>
    </p:spTree>
    <p:extLst>
      <p:ext uri="{BB962C8B-B14F-4D97-AF65-F5344CB8AC3E}">
        <p14:creationId xmlns:p14="http://schemas.microsoft.com/office/powerpoint/2010/main" val="109837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382588" y="685800"/>
            <a:ext cx="6096000" cy="3429000"/>
          </a:xfrm>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296409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22177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1FB7C6-6B0D-4089-B482-861C143D16F6}" type="slidenum">
              <a:rPr lang="en-US"/>
              <a:pPr>
                <a:spcBef>
                  <a:spcPct val="0"/>
                </a:spcBef>
              </a:pPr>
              <a:t>19</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41388" y="4322763"/>
            <a:ext cx="5019675" cy="4110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spcBef>
                <a:spcPct val="0"/>
              </a:spcBef>
            </a:pPr>
            <a:endParaRPr lang="en-US" smtClean="0"/>
          </a:p>
        </p:txBody>
      </p:sp>
    </p:spTree>
    <p:extLst>
      <p:ext uri="{BB962C8B-B14F-4D97-AF65-F5344CB8AC3E}">
        <p14:creationId xmlns:p14="http://schemas.microsoft.com/office/powerpoint/2010/main" val="145536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6463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2588"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72833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5130833" y="6212904"/>
            <a:ext cx="19303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2"/>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3069929"/>
            <a:ext cx="11160125"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1" y="6030111"/>
            <a:ext cx="2548399" cy="444636"/>
          </a:xfrm>
          <a:prstGeom prst="rect">
            <a:avLst/>
          </a:prstGeom>
        </p:spPr>
      </p:pic>
      <p:sp>
        <p:nvSpPr>
          <p:cNvPr id="3" name="Text Placeholder 2"/>
          <p:cNvSpPr>
            <a:spLocks noGrp="1"/>
          </p:cNvSpPr>
          <p:nvPr>
            <p:ph type="body" sz="quarter" idx="10" hasCustomPrompt="1"/>
          </p:nvPr>
        </p:nvSpPr>
        <p:spPr>
          <a:xfrm>
            <a:off x="390534" y="5703556"/>
            <a:ext cx="37136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6408707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5080939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1"/>
            <a:ext cx="12248651" cy="2697741"/>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1848234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0887654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985180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7"/>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028171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54609828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9"/>
            <a:ext cx="12248651" cy="273411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9274905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7"/>
            <a:ext cx="12248651"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3007038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1"/>
            <a:ext cx="12248651" cy="2697741"/>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786481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207936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385665" y="1454401"/>
            <a:ext cx="11570208"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47618717"/>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7"/>
            <a:ext cx="12272555" cy="273153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96394877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7"/>
            <a:ext cx="12272555" cy="2699309"/>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91308395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7"/>
            <a:ext cx="12272555"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6810568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4"/>
            <a:ext cx="12272555" cy="273562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65399854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6"/>
            <a:ext cx="12272555" cy="2723651"/>
          </a:xfrm>
          <a:prstGeom prst="rect">
            <a:avLst/>
          </a:prstGeom>
        </p:spPr>
      </p:pic>
      <p:sp>
        <p:nvSpPr>
          <p:cNvPr id="5" name="Text Placeholder 4"/>
          <p:cNvSpPr>
            <a:spLocks noGrp="1"/>
          </p:cNvSpPr>
          <p:nvPr>
            <p:ph type="body" sz="quarter" idx="10"/>
          </p:nvPr>
        </p:nvSpPr>
        <p:spPr>
          <a:xfrm>
            <a:off x="6642101" y="2247901"/>
            <a:ext cx="53255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8936623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5"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1" y="6030111"/>
            <a:ext cx="2548399" cy="444636"/>
          </a:xfrm>
          <a:prstGeom prst="rect">
            <a:avLst/>
          </a:prstGeom>
        </p:spPr>
      </p:pic>
    </p:spTree>
    <p:extLst>
      <p:ext uri="{BB962C8B-B14F-4D97-AF65-F5344CB8AC3E}">
        <p14:creationId xmlns:p14="http://schemas.microsoft.com/office/powerpoint/2010/main" val="296658670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07931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188952"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12188952"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Rectangle 10"/>
          <p:cNvSpPr/>
          <p:nvPr userDrawn="1"/>
        </p:nvSpPr>
        <p:spPr>
          <a:xfrm>
            <a:off x="5735783" y="4574762"/>
            <a:ext cx="6135624"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en-US" sz="5400" smtClean="0">
                <a:solidFill>
                  <a:srgbClr val="0089C4"/>
                </a:solidFill>
                <a:latin typeface="Impact" panose="020B0806030902050204" pitchFamily="34" charset="0"/>
              </a:rPr>
              <a:t>THANK YOU!</a:t>
            </a:r>
            <a:endParaRPr lang="en-US" sz="5400">
              <a:solidFill>
                <a:srgbClr val="0089C4"/>
              </a:solidFill>
              <a:latin typeface="Impact" panose="020B0806030902050204" pitchFamily="34" charset="0"/>
            </a:endParaRPr>
          </a:p>
        </p:txBody>
      </p:sp>
    </p:spTree>
    <p:extLst>
      <p:ext uri="{BB962C8B-B14F-4D97-AF65-F5344CB8AC3E}">
        <p14:creationId xmlns:p14="http://schemas.microsoft.com/office/powerpoint/2010/main" val="34366818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3"/>
            <a:ext cx="10972800" cy="4525963"/>
          </a:xfrm>
        </p:spPr>
        <p:txBody>
          <a:bodyPr/>
          <a:lstStyle/>
          <a:p>
            <a:pPr lvl="0"/>
            <a:endParaRPr lang="en-US" noProof="0" smtClean="0"/>
          </a:p>
        </p:txBody>
      </p:sp>
      <p:sp>
        <p:nvSpPr>
          <p:cNvPr id="4" name="Rectangle 4"/>
          <p:cNvSpPr>
            <a:spLocks noGrp="1" noChangeArrowheads="1"/>
          </p:cNvSpPr>
          <p:nvPr>
            <p:ph type="dt" sz="half" idx="10"/>
          </p:nvPr>
        </p:nvSpPr>
        <p:spPr>
          <a:xfrm>
            <a:off x="609600" y="6245225"/>
            <a:ext cx="2844800" cy="476250"/>
          </a:xfrm>
          <a:prstGeom prst="rect">
            <a:avLst/>
          </a:prstGeom>
        </p:spPr>
        <p:txBody>
          <a:bodyPr/>
          <a:lstStyle>
            <a:lvl1pPr eaLnBrk="1" hangingPunct="1">
              <a:defRPr/>
            </a:lvl1pPr>
          </a:lstStyle>
          <a:p>
            <a:pPr>
              <a:defRPr/>
            </a:pPr>
            <a:endParaRPr lang="en-US"/>
          </a:p>
        </p:txBody>
      </p:sp>
      <p:sp>
        <p:nvSpPr>
          <p:cNvPr id="5" name="Rectangle 5"/>
          <p:cNvSpPr>
            <a:spLocks noGrp="1" noChangeArrowheads="1"/>
          </p:cNvSpPr>
          <p:nvPr>
            <p:ph type="ftr" sz="quarter" idx="11"/>
          </p:nvPr>
        </p:nvSpPr>
        <p:spPr>
          <a:xfrm>
            <a:off x="7740652" y="6137275"/>
            <a:ext cx="4451349" cy="230188"/>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311151" y="6121400"/>
            <a:ext cx="1333500" cy="261938"/>
          </a:xfrm>
          <a:prstGeom prst="rect">
            <a:avLst/>
          </a:prstGeom>
        </p:spPr>
        <p:txBody>
          <a:bodyPr/>
          <a:lstStyle>
            <a:lvl1pPr>
              <a:defRPr smtClean="0"/>
            </a:lvl1pPr>
          </a:lstStyle>
          <a:p>
            <a:pPr>
              <a:defRPr/>
            </a:pPr>
            <a:fld id="{AD590738-A124-4F96-8BB0-90065C8DB18D}" type="slidenum">
              <a:rPr lang="en-US"/>
              <a:pPr>
                <a:defRPr/>
              </a:pPr>
              <a:t>‹#›</a:t>
            </a:fld>
            <a:endParaRPr lang="en-US"/>
          </a:p>
        </p:txBody>
      </p:sp>
    </p:spTree>
    <p:extLst>
      <p:ext uri="{BB962C8B-B14F-4D97-AF65-F5344CB8AC3E}">
        <p14:creationId xmlns:p14="http://schemas.microsoft.com/office/powerpoint/2010/main" val="29098452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15748" y="230687"/>
            <a:ext cx="9176253" cy="47029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8795" y="1599906"/>
            <a:ext cx="5390444" cy="45258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2763" y="1599906"/>
            <a:ext cx="5390444" cy="4525863"/>
          </a:xfrm>
          <a:prstGeom prst="rect">
            <a:avLst/>
          </a:prstGeom>
        </p:spPr>
        <p:txBody>
          <a:bodyPr/>
          <a:lstStyle/>
          <a:p>
            <a:pPr lvl="0"/>
            <a:endParaRPr lang="en-US" noProof="0"/>
          </a:p>
        </p:txBody>
      </p:sp>
      <p:sp>
        <p:nvSpPr>
          <p:cNvPr id="5" name="Slide Number Placeholder 4"/>
          <p:cNvSpPr>
            <a:spLocks noGrp="1"/>
          </p:cNvSpPr>
          <p:nvPr>
            <p:ph type="sldNum" sz="quarter" idx="10"/>
          </p:nvPr>
        </p:nvSpPr>
        <p:spPr>
          <a:xfrm>
            <a:off x="9052985" y="6030913"/>
            <a:ext cx="2624667" cy="368300"/>
          </a:xfrm>
          <a:prstGeom prst="rect">
            <a:avLst/>
          </a:prstGeom>
        </p:spPr>
        <p:txBody>
          <a:bodyPr/>
          <a:lstStyle>
            <a:lvl1pPr>
              <a:defRPr smtClean="0"/>
            </a:lvl1pPr>
          </a:lstStyle>
          <a:p>
            <a:pPr>
              <a:defRPr/>
            </a:pPr>
            <a:fld id="{E9842480-2474-4543-8FC6-2D1BD3BCE041}" type="slidenum">
              <a:rPr lang="en-US" altLang="en-US"/>
              <a:pPr>
                <a:defRPr/>
              </a:pPr>
              <a:t>‹#›</a:t>
            </a:fld>
            <a:endParaRPr lang="en-US" altLang="en-US"/>
          </a:p>
        </p:txBody>
      </p:sp>
    </p:spTree>
    <p:extLst>
      <p:ext uri="{BB962C8B-B14F-4D97-AF65-F5344CB8AC3E}">
        <p14:creationId xmlns:p14="http://schemas.microsoft.com/office/powerpoint/2010/main" val="31825790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35625329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2142630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1"/>
            <a:ext cx="11570208"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165851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3"/>
            <a:ext cx="12222469" cy="2699757"/>
          </a:xfrm>
          <a:prstGeom prst="rect">
            <a:avLst/>
          </a:prstGeom>
        </p:spPr>
      </p:pic>
      <p:sp>
        <p:nvSpPr>
          <p:cNvPr id="5" name="Text Placeholder 4"/>
          <p:cNvSpPr>
            <a:spLocks noGrp="1"/>
          </p:cNvSpPr>
          <p:nvPr>
            <p:ph type="body" sz="quarter" idx="10"/>
          </p:nvPr>
        </p:nvSpPr>
        <p:spPr>
          <a:xfrm>
            <a:off x="4271799" y="2247901"/>
            <a:ext cx="769583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762142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9"/>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883125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4"/>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5468094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3"/>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890296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969321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373660" y="6439430"/>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385665" y="1454401"/>
            <a:ext cx="11566984"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385666" y="164637"/>
            <a:ext cx="11566985"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0028956" y="6366896"/>
            <a:ext cx="1936392" cy="337855"/>
          </a:xfrm>
          <a:prstGeom prst="rect">
            <a:avLst/>
          </a:prstGeom>
        </p:spPr>
      </p:pic>
      <p:cxnSp>
        <p:nvCxnSpPr>
          <p:cNvPr id="12" name="Straight Connector 11"/>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87232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dirty="0" smtClean="0"/>
              <a:t>Test Plan and Test Cases</a:t>
            </a:r>
          </a:p>
        </p:txBody>
      </p:sp>
      <p:sp>
        <p:nvSpPr>
          <p:cNvPr id="4099"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77010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068918" y="0"/>
            <a:ext cx="8357339" cy="649224"/>
          </a:xfrm>
        </p:spPr>
        <p:txBody>
          <a:bodyPr>
            <a:normAutofit fontScale="90000"/>
          </a:bodyPr>
          <a:lstStyle/>
          <a:p>
            <a:r>
              <a:rPr lang="en-US" smtClean="0"/>
              <a:t/>
            </a:r>
            <a:br>
              <a:rPr lang="en-US" smtClean="0"/>
            </a:br>
            <a:endParaRPr lang="en-US" sz="4000"/>
          </a:p>
        </p:txBody>
      </p:sp>
      <p:sp>
        <p:nvSpPr>
          <p:cNvPr id="68611" name="Rectangle 3"/>
          <p:cNvSpPr>
            <a:spLocks noGrp="1" noChangeArrowheads="1"/>
          </p:cNvSpPr>
          <p:nvPr>
            <p:ph idx="1"/>
          </p:nvPr>
        </p:nvSpPr>
        <p:spPr/>
        <p:txBody>
          <a:bodyPr/>
          <a:lstStyle/>
          <a:p>
            <a:r>
              <a:rPr lang="en-US" sz="1800"/>
              <a:t>Test Deliverables</a:t>
            </a:r>
            <a:endParaRPr lang="en-US" sz="1800" b="0" smtClean="0"/>
          </a:p>
          <a:p>
            <a:pPr>
              <a:buFontTx/>
              <a:buNone/>
            </a:pPr>
            <a:r>
              <a:rPr lang="en-US" sz="1800" b="0" smtClean="0"/>
              <a:t>You </a:t>
            </a:r>
            <a:r>
              <a:rPr lang="en-US" sz="1800" b="0"/>
              <a:t>have to define the list of deliverables which will be delivered from the testing engagement</a:t>
            </a:r>
          </a:p>
          <a:p>
            <a:pPr>
              <a:buFontTx/>
              <a:buNone/>
            </a:pPr>
            <a:r>
              <a:rPr lang="en-US" sz="1800" b="0"/>
              <a:t>For example </a:t>
            </a:r>
          </a:p>
          <a:p>
            <a:pPr marL="285750" indent="-285750">
              <a:buFont typeface="Wingdings" panose="05000000000000000000" pitchFamily="2" charset="2"/>
              <a:buChar char="§"/>
            </a:pPr>
            <a:r>
              <a:rPr lang="en-US" sz="1800" b="0"/>
              <a:t>Test Plan</a:t>
            </a:r>
          </a:p>
          <a:p>
            <a:pPr marL="285750" indent="-285750">
              <a:buFont typeface="Wingdings" panose="05000000000000000000" pitchFamily="2" charset="2"/>
              <a:buChar char="§"/>
            </a:pPr>
            <a:r>
              <a:rPr lang="en-US" sz="1800" b="0"/>
              <a:t>Traceability Matrix</a:t>
            </a:r>
          </a:p>
          <a:p>
            <a:pPr marL="285750" indent="-285750">
              <a:buFont typeface="Wingdings" panose="05000000000000000000" pitchFamily="2" charset="2"/>
              <a:buChar char="§"/>
            </a:pPr>
            <a:r>
              <a:rPr lang="en-US" sz="1800" b="0"/>
              <a:t>Test Cases</a:t>
            </a:r>
          </a:p>
          <a:p>
            <a:pPr marL="285750" indent="-285750">
              <a:buFont typeface="Wingdings" panose="05000000000000000000" pitchFamily="2" charset="2"/>
              <a:buChar char="§"/>
            </a:pPr>
            <a:r>
              <a:rPr lang="en-US" sz="1800" b="0"/>
              <a:t>Test Execution Log</a:t>
            </a:r>
          </a:p>
          <a:p>
            <a:pPr marL="285750" indent="-285750">
              <a:buFont typeface="Wingdings" panose="05000000000000000000" pitchFamily="2" charset="2"/>
              <a:buChar char="§"/>
            </a:pPr>
            <a:r>
              <a:rPr lang="en-US" sz="1800" b="0"/>
              <a:t>QA Cycle Status Report</a:t>
            </a:r>
          </a:p>
        </p:txBody>
      </p:sp>
    </p:spTree>
    <p:extLst>
      <p:ext uri="{BB962C8B-B14F-4D97-AF65-F5344CB8AC3E}">
        <p14:creationId xmlns:p14="http://schemas.microsoft.com/office/powerpoint/2010/main" val="2774242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435064" y="1418578"/>
            <a:ext cx="11622024" cy="4562498"/>
          </a:xfrm>
        </p:spPr>
        <p:txBody>
          <a:bodyPr/>
          <a:lstStyle/>
          <a:p>
            <a:pPr algn="just">
              <a:lnSpc>
                <a:spcPct val="80000"/>
              </a:lnSpc>
            </a:pPr>
            <a:r>
              <a:rPr lang="en-US" sz="1800" dirty="0"/>
              <a:t>Environment Plan</a:t>
            </a:r>
            <a:endParaRPr lang="en-US" sz="1800" dirty="0" smtClean="0"/>
          </a:p>
          <a:p>
            <a:pPr algn="just">
              <a:lnSpc>
                <a:spcPct val="80000"/>
              </a:lnSpc>
            </a:pPr>
            <a:r>
              <a:rPr lang="en-US" sz="1800" b="0" dirty="0" smtClean="0"/>
              <a:t>Hardware </a:t>
            </a:r>
            <a:r>
              <a:rPr lang="en-US" sz="1800" b="0" dirty="0"/>
              <a:t>configuration</a:t>
            </a:r>
          </a:p>
          <a:p>
            <a:pPr marL="400050" indent="-400050" algn="just">
              <a:lnSpc>
                <a:spcPct val="80000"/>
              </a:lnSpc>
              <a:buFont typeface="Wingdings" panose="05000000000000000000" pitchFamily="2" charset="2"/>
              <a:buChar char="§"/>
            </a:pPr>
            <a:r>
              <a:rPr lang="en-US" sz="1800" b="0" dirty="0"/>
              <a:t>For example as mentioned below, this should be the environment which the testers will be performing the test. </a:t>
            </a:r>
          </a:p>
          <a:p>
            <a:pPr marL="400050" indent="-400050" algn="just">
              <a:lnSpc>
                <a:spcPct val="80000"/>
              </a:lnSpc>
              <a:buFont typeface="Wingdings" panose="05000000000000000000" pitchFamily="2" charset="2"/>
              <a:buChar char="§"/>
            </a:pPr>
            <a:r>
              <a:rPr lang="en-US" sz="1800" b="0" dirty="0"/>
              <a:t>This is a very critical section which is an agreement and defining the environment where the testing will be performed</a:t>
            </a:r>
          </a:p>
          <a:p>
            <a:pPr marL="704850" lvl="1" indent="-400050" algn="just">
              <a:lnSpc>
                <a:spcPct val="80000"/>
              </a:lnSpc>
              <a:buFont typeface="Arial" panose="020B0604020202020204" pitchFamily="34" charset="0"/>
              <a:buChar char="•"/>
            </a:pPr>
            <a:r>
              <a:rPr lang="en-US" sz="1800" dirty="0">
                <a:latin typeface="+mj-lt"/>
              </a:rPr>
              <a:t>Laptops (Dell) Win XP &amp; Win 2K IE 6.0- Novel Client</a:t>
            </a:r>
          </a:p>
          <a:p>
            <a:pPr marL="704850" lvl="1" indent="-400050" algn="just">
              <a:lnSpc>
                <a:spcPct val="80000"/>
              </a:lnSpc>
              <a:buFont typeface="Arial" panose="020B0604020202020204" pitchFamily="34" charset="0"/>
              <a:buChar char="•"/>
            </a:pPr>
            <a:r>
              <a:rPr lang="en-US" sz="1800" dirty="0">
                <a:latin typeface="+mj-lt"/>
              </a:rPr>
              <a:t>Cognizant Desktop compatible to Schering GX260 Win XP IE 6.0</a:t>
            </a:r>
          </a:p>
          <a:p>
            <a:pPr marL="457200" indent="-457200" algn="just"/>
            <a:r>
              <a:rPr lang="en-US" sz="1800" b="0" dirty="0"/>
              <a:t>Software Configuration</a:t>
            </a:r>
          </a:p>
          <a:p>
            <a:pPr marL="457200" indent="-457200" algn="just">
              <a:buFont typeface="Wingdings" panose="05000000000000000000" pitchFamily="2" charset="2"/>
              <a:buChar char="§"/>
            </a:pPr>
            <a:r>
              <a:rPr lang="en-US" sz="1800" b="0" dirty="0"/>
              <a:t>Home Office Image</a:t>
            </a:r>
          </a:p>
          <a:p>
            <a:pPr marL="457200" indent="-457200" algn="just">
              <a:buFont typeface="Wingdings" panose="05000000000000000000" pitchFamily="2" charset="2"/>
              <a:buChar char="§"/>
            </a:pPr>
            <a:r>
              <a:rPr lang="en-US" sz="1800" b="0" dirty="0"/>
              <a:t>Research Image</a:t>
            </a:r>
          </a:p>
          <a:p>
            <a:pPr marL="457200" indent="-457200" algn="just">
              <a:buFont typeface="Wingdings" panose="05000000000000000000" pitchFamily="2" charset="2"/>
              <a:buChar char="§"/>
            </a:pPr>
            <a:r>
              <a:rPr lang="en-US" sz="1800" b="0" dirty="0"/>
              <a:t>Active X Control.</a:t>
            </a:r>
          </a:p>
          <a:p>
            <a:pPr marL="457200" indent="-457200" algn="just"/>
            <a:r>
              <a:rPr lang="en-US" sz="1800" b="0" u="sng" dirty="0"/>
              <a:t>Note:</a:t>
            </a:r>
          </a:p>
          <a:p>
            <a:pPr marL="457200" indent="-457200" algn="just">
              <a:buFont typeface="Wingdings" panose="05000000000000000000" pitchFamily="2" charset="2"/>
              <a:buChar char="§"/>
            </a:pPr>
            <a:r>
              <a:rPr lang="en-US" sz="1800" b="0" dirty="0"/>
              <a:t>The above mentioned lists are the builds or setup which needs to be deployed in the testers system prior to testing. </a:t>
            </a:r>
          </a:p>
          <a:p>
            <a:pPr marL="457200" indent="-457200" algn="just">
              <a:buFont typeface="Wingdings" panose="05000000000000000000" pitchFamily="2" charset="2"/>
              <a:buChar char="§"/>
            </a:pPr>
            <a:r>
              <a:rPr lang="en-US" sz="1800" b="0" dirty="0"/>
              <a:t>If this is not satisfied then the entire test performed by the testers will become invalid</a:t>
            </a:r>
          </a:p>
          <a:p>
            <a:pPr marL="704850" lvl="1" indent="-400050" algn="just">
              <a:lnSpc>
                <a:spcPct val="80000"/>
              </a:lnSpc>
              <a:buFont typeface="Arial" panose="020B0604020202020204" pitchFamily="34" charset="0"/>
              <a:buChar char="•"/>
            </a:pPr>
            <a:endParaRPr lang="en-US" sz="1800" dirty="0"/>
          </a:p>
        </p:txBody>
      </p:sp>
    </p:spTree>
    <p:extLst>
      <p:ext uri="{BB962C8B-B14F-4D97-AF65-F5344CB8AC3E}">
        <p14:creationId xmlns:p14="http://schemas.microsoft.com/office/powerpoint/2010/main" val="1504392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981200" y="228600"/>
            <a:ext cx="6172200" cy="539354"/>
          </a:xfrm>
        </p:spPr>
        <p:txBody>
          <a:bodyPr/>
          <a:lstStyle/>
          <a:p>
            <a:endParaRPr lang="en-US"/>
          </a:p>
        </p:txBody>
      </p:sp>
      <p:sp>
        <p:nvSpPr>
          <p:cNvPr id="71683" name="Rectangle 3"/>
          <p:cNvSpPr>
            <a:spLocks noGrp="1" noChangeArrowheads="1"/>
          </p:cNvSpPr>
          <p:nvPr>
            <p:ph idx="1"/>
          </p:nvPr>
        </p:nvSpPr>
        <p:spPr/>
        <p:txBody>
          <a:bodyPr/>
          <a:lstStyle/>
          <a:p>
            <a:r>
              <a:rPr lang="en-US" sz="1800" dirty="0"/>
              <a:t>Staffing and Training Needs</a:t>
            </a:r>
            <a:endParaRPr lang="en-US" sz="1800" b="0" dirty="0" smtClean="0"/>
          </a:p>
          <a:p>
            <a:pPr marL="285750" indent="-285750">
              <a:buFont typeface="Wingdings" panose="05000000000000000000" pitchFamily="2" charset="2"/>
              <a:buChar char="§"/>
            </a:pPr>
            <a:r>
              <a:rPr lang="en-US" sz="1800" b="0" dirty="0" smtClean="0"/>
              <a:t>Training </a:t>
            </a:r>
            <a:r>
              <a:rPr lang="en-US" sz="1800" b="0" dirty="0"/>
              <a:t>on the application/system.</a:t>
            </a:r>
          </a:p>
          <a:p>
            <a:pPr marL="285750" indent="-285750">
              <a:buFont typeface="Wingdings" panose="05000000000000000000" pitchFamily="2" charset="2"/>
              <a:buChar char="§"/>
            </a:pPr>
            <a:r>
              <a:rPr lang="en-US" sz="1800" b="0" dirty="0"/>
              <a:t>Training for any test tools to be used.</a:t>
            </a:r>
          </a:p>
          <a:p>
            <a:pPr marL="285750" indent="-285750">
              <a:buFont typeface="Wingdings" panose="05000000000000000000" pitchFamily="2" charset="2"/>
              <a:buChar char="§"/>
            </a:pPr>
            <a:r>
              <a:rPr lang="en-US" sz="1800" b="0" dirty="0"/>
              <a:t>The Test Items and Responsibilities sections affect this section. What is to be tested and who is</a:t>
            </a:r>
          </a:p>
          <a:p>
            <a:pPr marL="285750" indent="-285750">
              <a:buFont typeface="Wingdings" panose="05000000000000000000" pitchFamily="2" charset="2"/>
              <a:buChar char="§"/>
            </a:pPr>
            <a:r>
              <a:rPr lang="en-US" sz="1800" b="0" dirty="0"/>
              <a:t>responsible for the testing and training.</a:t>
            </a:r>
          </a:p>
        </p:txBody>
      </p:sp>
    </p:spTree>
    <p:extLst>
      <p:ext uri="{BB962C8B-B14F-4D97-AF65-F5344CB8AC3E}">
        <p14:creationId xmlns:p14="http://schemas.microsoft.com/office/powerpoint/2010/main" val="4029040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2274888" y="252476"/>
            <a:ext cx="5086350" cy="400050"/>
          </a:xfrm>
        </p:spPr>
        <p:txBody>
          <a:bodyPr/>
          <a:lstStyle/>
          <a:p>
            <a:pPr eaLnBrk="1" hangingPunct="1"/>
            <a:endParaRPr lang="en-US" smtClean="0"/>
          </a:p>
        </p:txBody>
      </p:sp>
      <p:sp>
        <p:nvSpPr>
          <p:cNvPr id="72708" name="Rectangle 3"/>
          <p:cNvSpPr>
            <a:spLocks noGrp="1" noChangeArrowheads="1"/>
          </p:cNvSpPr>
          <p:nvPr>
            <p:ph idx="1"/>
          </p:nvPr>
        </p:nvSpPr>
        <p:spPr>
          <a:xfrm>
            <a:off x="1645301" y="1517754"/>
            <a:ext cx="8716518" cy="3930546"/>
          </a:xfrm>
        </p:spPr>
        <p:txBody>
          <a:bodyPr/>
          <a:lstStyle/>
          <a:p>
            <a:pPr marL="0" lvl="1" indent="0">
              <a:spcAft>
                <a:spcPts val="375"/>
              </a:spcAft>
              <a:buNone/>
            </a:pPr>
            <a:r>
              <a:rPr lang="en-US" sz="1800" b="1" dirty="0">
                <a:latin typeface="+mj-lt"/>
              </a:rPr>
              <a:t>Test Schedule</a:t>
            </a:r>
            <a:endParaRPr lang="en-US" sz="1800" b="1" dirty="0" smtClean="0">
              <a:latin typeface="+mj-lt"/>
            </a:endParaRPr>
          </a:p>
          <a:p>
            <a:pPr lvl="1">
              <a:spcAft>
                <a:spcPts val="375"/>
              </a:spcAft>
            </a:pPr>
            <a:r>
              <a:rPr lang="en-US" sz="1800" dirty="0" smtClean="0">
                <a:latin typeface="+mj-lt"/>
              </a:rPr>
              <a:t>Specify </a:t>
            </a:r>
            <a:r>
              <a:rPr lang="en-US" sz="1800" dirty="0">
                <a:latin typeface="+mj-lt"/>
              </a:rPr>
              <a:t>test milestones</a:t>
            </a:r>
          </a:p>
          <a:p>
            <a:pPr lvl="1">
              <a:spcAft>
                <a:spcPts val="375"/>
              </a:spcAft>
              <a:buNone/>
            </a:pPr>
            <a:endParaRPr lang="en-US" sz="1800" dirty="0">
              <a:latin typeface="+mj-lt"/>
            </a:endParaRPr>
          </a:p>
          <a:p>
            <a:pPr lvl="1">
              <a:spcAft>
                <a:spcPts val="375"/>
              </a:spcAft>
            </a:pPr>
            <a:r>
              <a:rPr lang="en-US" sz="1800" dirty="0">
                <a:latin typeface="+mj-lt"/>
              </a:rPr>
              <a:t>Specify all item transmittal events</a:t>
            </a:r>
          </a:p>
          <a:p>
            <a:pPr lvl="1">
              <a:spcAft>
                <a:spcPts val="375"/>
              </a:spcAft>
              <a:buNone/>
            </a:pPr>
            <a:endParaRPr lang="en-US" sz="1800" dirty="0">
              <a:latin typeface="+mj-lt"/>
            </a:endParaRPr>
          </a:p>
          <a:p>
            <a:pPr lvl="1">
              <a:spcAft>
                <a:spcPts val="375"/>
              </a:spcAft>
            </a:pPr>
            <a:r>
              <a:rPr lang="en-US" sz="1800" dirty="0">
                <a:latin typeface="+mj-lt"/>
              </a:rPr>
              <a:t>Estimate time required to do each testing task </a:t>
            </a:r>
          </a:p>
          <a:p>
            <a:pPr lvl="1">
              <a:spcAft>
                <a:spcPts val="375"/>
              </a:spcAft>
              <a:buNone/>
            </a:pPr>
            <a:endParaRPr lang="en-US" sz="1800" dirty="0">
              <a:latin typeface="+mj-lt"/>
            </a:endParaRPr>
          </a:p>
          <a:p>
            <a:pPr lvl="1">
              <a:spcAft>
                <a:spcPts val="375"/>
              </a:spcAft>
            </a:pPr>
            <a:r>
              <a:rPr lang="en-US" sz="1800" dirty="0">
                <a:latin typeface="+mj-lt"/>
              </a:rPr>
              <a:t>Schedule all testing tasks and test milestones</a:t>
            </a:r>
          </a:p>
          <a:p>
            <a:pPr lvl="1">
              <a:spcAft>
                <a:spcPts val="375"/>
              </a:spcAft>
              <a:buNone/>
            </a:pPr>
            <a:endParaRPr lang="en-US" sz="1800" dirty="0">
              <a:latin typeface="+mj-lt"/>
            </a:endParaRPr>
          </a:p>
          <a:p>
            <a:pPr lvl="1">
              <a:spcAft>
                <a:spcPts val="375"/>
              </a:spcAft>
            </a:pPr>
            <a:r>
              <a:rPr lang="en-US" sz="1800" dirty="0">
                <a:latin typeface="+mj-lt"/>
              </a:rPr>
              <a:t>For each testing resource, specify its periods of use</a:t>
            </a:r>
          </a:p>
          <a:p>
            <a:pPr eaLnBrk="1" hangingPunct="1"/>
            <a:endParaRPr lang="en-US" dirty="0" smtClean="0"/>
          </a:p>
        </p:txBody>
      </p:sp>
      <p:sp>
        <p:nvSpPr>
          <p:cNvPr id="72706"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731EE31F-8651-4F9C-8AE2-95C62B6E3224}" type="slidenum">
              <a:rPr lang="en-US" altLang="en-US" sz="750">
                <a:solidFill>
                  <a:srgbClr val="5F5F5F"/>
                </a:solidFill>
              </a:rPr>
              <a:pPr>
                <a:spcBef>
                  <a:spcPct val="0"/>
                </a:spcBef>
                <a:buSzTx/>
                <a:buFontTx/>
                <a:buNone/>
              </a:pPr>
              <a:t>13</a:t>
            </a:fld>
            <a:endParaRPr lang="en-US" altLang="en-US" sz="750">
              <a:solidFill>
                <a:srgbClr val="5F5F5F"/>
              </a:solidFill>
            </a:endParaRPr>
          </a:p>
        </p:txBody>
      </p:sp>
    </p:spTree>
    <p:extLst>
      <p:ext uri="{BB962C8B-B14F-4D97-AF65-F5344CB8AC3E}">
        <p14:creationId xmlns:p14="http://schemas.microsoft.com/office/powerpoint/2010/main" val="927137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2274219" y="381000"/>
            <a:ext cx="8357339" cy="649224"/>
          </a:xfrm>
        </p:spPr>
        <p:txBody>
          <a:bodyPr>
            <a:normAutofit fontScale="90000"/>
          </a:bodyPr>
          <a:lstStyle/>
          <a:p>
            <a:r>
              <a:rPr lang="en-US" smtClean="0"/>
              <a:t/>
            </a:r>
            <a:br>
              <a:rPr lang="en-US" smtClean="0"/>
            </a:br>
            <a:endParaRPr lang="en-US" smtClean="0"/>
          </a:p>
        </p:txBody>
      </p:sp>
      <p:sp>
        <p:nvSpPr>
          <p:cNvPr id="73731" name="Content Placeholder 2"/>
          <p:cNvSpPr>
            <a:spLocks noGrp="1"/>
          </p:cNvSpPr>
          <p:nvPr>
            <p:ph idx="1"/>
          </p:nvPr>
        </p:nvSpPr>
        <p:spPr/>
        <p:txBody>
          <a:bodyPr/>
          <a:lstStyle/>
          <a:p>
            <a:r>
              <a:rPr lang="en-US" sz="1800" dirty="0" smtClean="0"/>
              <a:t>Risks </a:t>
            </a:r>
            <a:r>
              <a:rPr lang="en-US" sz="1800" dirty="0"/>
              <a:t>and Mitigation Plan</a:t>
            </a:r>
            <a:endParaRPr lang="en-US" sz="1800" dirty="0" smtClean="0"/>
          </a:p>
          <a:p>
            <a:pPr marL="285750" indent="-285750">
              <a:buFont typeface="Wingdings" panose="05000000000000000000" pitchFamily="2" charset="2"/>
              <a:buChar char="§"/>
            </a:pPr>
            <a:r>
              <a:rPr lang="en-US" sz="1800" b="0" dirty="0"/>
              <a:t>Risk detail should be given in the test </a:t>
            </a:r>
            <a:r>
              <a:rPr lang="en-US" sz="1800" b="0" dirty="0" smtClean="0"/>
              <a:t>plan, based </a:t>
            </a:r>
            <a:r>
              <a:rPr lang="en-US" sz="1800" b="0" dirty="0"/>
              <a:t>on the category of the </a:t>
            </a:r>
            <a:r>
              <a:rPr lang="en-US" sz="1800" b="0" dirty="0" smtClean="0"/>
              <a:t>risks </a:t>
            </a:r>
            <a:r>
              <a:rPr lang="en-US" sz="1800" b="0" dirty="0"/>
              <a:t>the impact will be applied</a:t>
            </a:r>
          </a:p>
          <a:p>
            <a:pPr marL="285750" indent="-285750">
              <a:buFont typeface="Wingdings" panose="05000000000000000000" pitchFamily="2" charset="2"/>
              <a:buChar char="§"/>
            </a:pPr>
            <a:r>
              <a:rPr lang="en-US" sz="1800" b="0" dirty="0"/>
              <a:t>What are the overall risks to the project with an emphasis on the testing process?</a:t>
            </a:r>
          </a:p>
          <a:p>
            <a:endParaRPr lang="en-US" dirty="0" smtClean="0"/>
          </a:p>
        </p:txBody>
      </p:sp>
    </p:spTree>
    <p:extLst>
      <p:ext uri="{BB962C8B-B14F-4D97-AF65-F5344CB8AC3E}">
        <p14:creationId xmlns:p14="http://schemas.microsoft.com/office/powerpoint/2010/main" val="3362236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Example:</a:t>
            </a:r>
          </a:p>
        </p:txBody>
      </p:sp>
      <p:sp>
        <p:nvSpPr>
          <p:cNvPr id="74755" name="Content Placeholder 2"/>
          <p:cNvSpPr>
            <a:spLocks noGrp="1"/>
          </p:cNvSpPr>
          <p:nvPr>
            <p:ph idx="1"/>
          </p:nvPr>
        </p:nvSpPr>
        <p:spPr/>
        <p:txBody>
          <a:bodyPr/>
          <a:lstStyle/>
          <a:p>
            <a:pPr marL="285750" indent="-285750">
              <a:buFont typeface="Wingdings" panose="05000000000000000000" pitchFamily="2" charset="2"/>
              <a:buChar char="§"/>
            </a:pPr>
            <a:r>
              <a:rPr lang="en-US" sz="1800" b="0"/>
              <a:t>Lack of personnel resources when testing is to begin.</a:t>
            </a:r>
          </a:p>
          <a:p>
            <a:pPr marL="285750" indent="-285750">
              <a:buFont typeface="Wingdings" panose="05000000000000000000" pitchFamily="2" charset="2"/>
              <a:buChar char="§"/>
            </a:pPr>
            <a:r>
              <a:rPr lang="en-US" sz="1800" b="0"/>
              <a:t>Lack of availability of required hardware, software, data or tools.</a:t>
            </a:r>
          </a:p>
          <a:p>
            <a:pPr marL="285750" indent="-285750">
              <a:buFont typeface="Wingdings" panose="05000000000000000000" pitchFamily="2" charset="2"/>
              <a:buChar char="§"/>
            </a:pPr>
            <a:r>
              <a:rPr lang="en-US" sz="1800" b="0"/>
              <a:t>Late delivery of the software, hardware or tools.</a:t>
            </a:r>
          </a:p>
          <a:p>
            <a:pPr marL="285750" indent="-285750">
              <a:buFont typeface="Wingdings" panose="05000000000000000000" pitchFamily="2" charset="2"/>
              <a:buChar char="§"/>
            </a:pPr>
            <a:r>
              <a:rPr lang="en-US" sz="1800" b="0"/>
              <a:t>Delays in training on the application and/or tools.</a:t>
            </a:r>
          </a:p>
          <a:p>
            <a:pPr marL="285750" indent="-285750">
              <a:buFont typeface="Wingdings" panose="05000000000000000000" pitchFamily="2" charset="2"/>
              <a:buChar char="§"/>
            </a:pPr>
            <a:r>
              <a:rPr lang="en-US" sz="1800" b="0"/>
              <a:t>Changes to the original requirements or designs.</a:t>
            </a:r>
          </a:p>
          <a:p>
            <a:pPr marL="285750" indent="-285750">
              <a:buFont typeface="Wingdings" panose="05000000000000000000" pitchFamily="2" charset="2"/>
              <a:buChar char="§"/>
            </a:pPr>
            <a:r>
              <a:rPr lang="en-US" sz="1800" b="0"/>
              <a:t>Complexities involved in testing the applications</a:t>
            </a:r>
          </a:p>
          <a:p>
            <a:endParaRPr lang="en-US" smtClean="0"/>
          </a:p>
        </p:txBody>
      </p:sp>
    </p:spTree>
    <p:extLst>
      <p:ext uri="{BB962C8B-B14F-4D97-AF65-F5344CB8AC3E}">
        <p14:creationId xmlns:p14="http://schemas.microsoft.com/office/powerpoint/2010/main" val="1119593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2057400" y="288919"/>
            <a:ext cx="5086350" cy="400050"/>
          </a:xfrm>
        </p:spPr>
        <p:txBody>
          <a:bodyPr/>
          <a:lstStyle/>
          <a:p>
            <a:pPr eaLnBrk="1" hangingPunct="1"/>
            <a:r>
              <a:rPr lang="en-US" smtClean="0"/>
              <a:t>Roles &amp; Responsibility</a:t>
            </a:r>
          </a:p>
        </p:txBody>
      </p:sp>
      <p:sp>
        <p:nvSpPr>
          <p:cNvPr id="75780" name="Rectangle 3"/>
          <p:cNvSpPr>
            <a:spLocks noGrp="1" noChangeArrowheads="1"/>
          </p:cNvSpPr>
          <p:nvPr>
            <p:ph idx="1"/>
          </p:nvPr>
        </p:nvSpPr>
        <p:spPr>
          <a:xfrm>
            <a:off x="1396846" y="1456544"/>
            <a:ext cx="8716518" cy="3055495"/>
          </a:xfrm>
        </p:spPr>
        <p:txBody>
          <a:bodyPr/>
          <a:lstStyle/>
          <a:p>
            <a:pPr lvl="1">
              <a:spcAft>
                <a:spcPts val="375"/>
              </a:spcAft>
            </a:pPr>
            <a:r>
              <a:rPr lang="en-US" sz="1800" dirty="0"/>
              <a:t>Identify groups responsible for managing, designing, preparing, executing, witnessing, checking and resolving.</a:t>
            </a:r>
          </a:p>
          <a:p>
            <a:pPr lvl="1">
              <a:spcAft>
                <a:spcPts val="375"/>
              </a:spcAft>
              <a:buNone/>
            </a:pPr>
            <a:endParaRPr lang="en-US" sz="1800" dirty="0"/>
          </a:p>
          <a:p>
            <a:pPr lvl="1">
              <a:spcAft>
                <a:spcPts val="375"/>
              </a:spcAft>
            </a:pPr>
            <a:r>
              <a:rPr lang="en-US" sz="1800" dirty="0"/>
              <a:t>Identify groups responsible for providing the test items identified in the Test Items section.</a:t>
            </a:r>
          </a:p>
          <a:p>
            <a:pPr lvl="1">
              <a:spcAft>
                <a:spcPts val="375"/>
              </a:spcAft>
              <a:buNone/>
            </a:pPr>
            <a:endParaRPr lang="en-US" sz="1800" dirty="0"/>
          </a:p>
          <a:p>
            <a:pPr lvl="1">
              <a:spcAft>
                <a:spcPts val="375"/>
              </a:spcAft>
            </a:pPr>
            <a:r>
              <a:rPr lang="en-US" sz="1800" dirty="0"/>
              <a:t>Identify groups responsible for providing the environmental needs identified in the Environmental Needs section</a:t>
            </a:r>
          </a:p>
          <a:p>
            <a:pPr eaLnBrk="1" hangingPunct="1"/>
            <a:endParaRPr lang="en-US" dirty="0" smtClean="0"/>
          </a:p>
          <a:p>
            <a:pPr lvl="1">
              <a:spcAft>
                <a:spcPts val="375"/>
              </a:spcAft>
            </a:pPr>
            <a:endParaRPr lang="en-US" dirty="0" smtClean="0"/>
          </a:p>
        </p:txBody>
      </p:sp>
      <p:sp>
        <p:nvSpPr>
          <p:cNvPr id="75778"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62160EE-555A-4525-B656-2A5BF55D097E}" type="slidenum">
              <a:rPr lang="en-US" altLang="en-US" sz="750">
                <a:solidFill>
                  <a:srgbClr val="5F5F5F"/>
                </a:solidFill>
              </a:rPr>
              <a:pPr>
                <a:spcBef>
                  <a:spcPct val="0"/>
                </a:spcBef>
                <a:buSzTx/>
                <a:buFontTx/>
                <a:buNone/>
              </a:pPr>
              <a:t>16</a:t>
            </a:fld>
            <a:endParaRPr lang="en-US" altLang="en-US" sz="750">
              <a:solidFill>
                <a:srgbClr val="5F5F5F"/>
              </a:solidFill>
            </a:endParaRPr>
          </a:p>
        </p:txBody>
      </p:sp>
    </p:spTree>
    <p:extLst>
      <p:ext uri="{BB962C8B-B14F-4D97-AF65-F5344CB8AC3E}">
        <p14:creationId xmlns:p14="http://schemas.microsoft.com/office/powerpoint/2010/main" val="2468968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2209800" y="309626"/>
            <a:ext cx="6629400" cy="342900"/>
          </a:xfrm>
        </p:spPr>
        <p:txBody>
          <a:bodyPr>
            <a:normAutofit fontScale="90000"/>
          </a:bodyPr>
          <a:lstStyle/>
          <a:p>
            <a:pPr eaLnBrk="1" hangingPunct="1"/>
            <a:r>
              <a:rPr lang="en-US" sz="4000"/>
              <a:t>Reference to Templates</a:t>
            </a:r>
            <a:r>
              <a:rPr lang="en-US" smtClean="0"/>
              <a:t>	</a:t>
            </a:r>
          </a:p>
        </p:txBody>
      </p:sp>
      <p:sp>
        <p:nvSpPr>
          <p:cNvPr id="76804" name="Rectangle 3"/>
          <p:cNvSpPr>
            <a:spLocks noGrp="1" noChangeArrowheads="1"/>
          </p:cNvSpPr>
          <p:nvPr>
            <p:ph idx="1"/>
          </p:nvPr>
        </p:nvSpPr>
        <p:spPr>
          <a:xfrm>
            <a:off x="2057400" y="1708879"/>
            <a:ext cx="8716518" cy="3936272"/>
          </a:xfrm>
        </p:spPr>
        <p:txBody>
          <a:bodyPr/>
          <a:lstStyle/>
          <a:p>
            <a:pPr algn="just" eaLnBrk="1" hangingPunct="1">
              <a:buFont typeface="Wingdings" panose="05000000000000000000" pitchFamily="2" charset="2"/>
              <a:buNone/>
            </a:pPr>
            <a:r>
              <a:rPr lang="en-US" sz="1800" b="0" dirty="0"/>
              <a:t>This section should give reference to the templates for the following</a:t>
            </a:r>
          </a:p>
          <a:p>
            <a:pPr marL="285750" indent="-285750" algn="just">
              <a:buFont typeface="Wingdings" panose="05000000000000000000" pitchFamily="2" charset="2"/>
              <a:buChar char="§"/>
            </a:pPr>
            <a:r>
              <a:rPr lang="en-US" sz="1800" b="0" dirty="0"/>
              <a:t>Test cases</a:t>
            </a:r>
          </a:p>
          <a:p>
            <a:pPr marL="285750" indent="-285750" algn="just">
              <a:buFont typeface="Wingdings" panose="05000000000000000000" pitchFamily="2" charset="2"/>
              <a:buChar char="§"/>
            </a:pPr>
            <a:r>
              <a:rPr lang="en-US" sz="1800" b="0" dirty="0"/>
              <a:t>Review check list for Test cases</a:t>
            </a:r>
          </a:p>
          <a:p>
            <a:pPr marL="285750" indent="-285750" algn="just">
              <a:buFont typeface="Wingdings" panose="05000000000000000000" pitchFamily="2" charset="2"/>
              <a:buChar char="§"/>
            </a:pPr>
            <a:r>
              <a:rPr lang="en-US" sz="1800" b="0" dirty="0"/>
              <a:t>Test Incident Report</a:t>
            </a:r>
          </a:p>
          <a:p>
            <a:pPr marL="285750" indent="-285750" algn="just">
              <a:buFont typeface="Wingdings" panose="05000000000000000000" pitchFamily="2" charset="2"/>
              <a:buChar char="§"/>
            </a:pPr>
            <a:r>
              <a:rPr lang="en-US" sz="1800" b="0" dirty="0"/>
              <a:t>Test Summary Report</a:t>
            </a:r>
          </a:p>
          <a:p>
            <a:pPr eaLnBrk="1" hangingPunct="1">
              <a:buFont typeface="Wingdings" panose="05000000000000000000" pitchFamily="2" charset="2"/>
              <a:buNone/>
            </a:pPr>
            <a:endParaRPr lang="en-US" dirty="0" smtClean="0"/>
          </a:p>
          <a:p>
            <a:pPr eaLnBrk="1" hangingPunct="1"/>
            <a:endParaRPr lang="en-US" dirty="0" smtClean="0"/>
          </a:p>
        </p:txBody>
      </p:sp>
      <p:sp>
        <p:nvSpPr>
          <p:cNvPr id="76802"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9E89C19-7654-4432-A4A8-9F7B5E1DDB59}" type="slidenum">
              <a:rPr lang="en-US" altLang="en-US" sz="750">
                <a:solidFill>
                  <a:srgbClr val="5F5F5F"/>
                </a:solidFill>
              </a:rPr>
              <a:pPr>
                <a:spcBef>
                  <a:spcPct val="0"/>
                </a:spcBef>
                <a:buSzTx/>
                <a:buFontTx/>
                <a:buNone/>
              </a:pPr>
              <a:t>17</a:t>
            </a:fld>
            <a:endParaRPr lang="en-US" altLang="en-US" sz="750">
              <a:solidFill>
                <a:srgbClr val="5F5F5F"/>
              </a:solidFill>
            </a:endParaRPr>
          </a:p>
        </p:txBody>
      </p:sp>
    </p:spTree>
    <p:extLst>
      <p:ext uri="{BB962C8B-B14F-4D97-AF65-F5344CB8AC3E}">
        <p14:creationId xmlns:p14="http://schemas.microsoft.com/office/powerpoint/2010/main" val="2003887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Test </a:t>
            </a:r>
            <a:r>
              <a:rPr lang="en-US" dirty="0"/>
              <a:t>Scenario</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dirty="0" smtClean="0"/>
              <a:t>A </a:t>
            </a:r>
            <a:r>
              <a:rPr lang="en-US" sz="1800" dirty="0"/>
              <a:t>Scenario is any functionality that can be tested. It is also called Test Condition or Test  Possibility.</a:t>
            </a:r>
          </a:p>
          <a:p>
            <a:pPr marL="285750" indent="-285750">
              <a:buFont typeface="Wingdings" panose="05000000000000000000" pitchFamily="2" charset="2"/>
              <a:buChar char="§"/>
            </a:pPr>
            <a:r>
              <a:rPr lang="en-US" sz="1800" dirty="0" smtClean="0"/>
              <a:t>A </a:t>
            </a:r>
            <a:r>
              <a:rPr lang="en-US" sz="1800" dirty="0"/>
              <a:t>scenario is an idea from which we can derive possible </a:t>
            </a:r>
            <a:r>
              <a:rPr lang="en-US" sz="1800" dirty="0" smtClean="0"/>
              <a:t>test </a:t>
            </a:r>
            <a:r>
              <a:rPr lang="en-US" sz="1800" dirty="0"/>
              <a:t>cases on particular functionality. </a:t>
            </a:r>
          </a:p>
        </p:txBody>
      </p:sp>
    </p:spTree>
    <p:extLst>
      <p:ext uri="{BB962C8B-B14F-4D97-AF65-F5344CB8AC3E}">
        <p14:creationId xmlns:p14="http://schemas.microsoft.com/office/powerpoint/2010/main" val="125636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2286000" y="381001"/>
            <a:ext cx="5111354" cy="295275"/>
          </a:xfrm>
        </p:spPr>
        <p:txBody>
          <a:bodyPr vert="horz" lIns="67860" tIns="33335" rIns="67860" bIns="33335" rtlCol="0" anchor="ctr">
            <a:normAutofit fontScale="90000"/>
          </a:bodyPr>
          <a:lstStyle/>
          <a:p>
            <a:pPr eaLnBrk="1" hangingPunct="1"/>
            <a:r>
              <a:rPr lang="en-US" sz="1725"/>
              <a:t> </a:t>
            </a:r>
            <a:r>
              <a:rPr lang="en-US" sz="4000"/>
              <a:t>Test Case </a:t>
            </a:r>
            <a:endParaRPr lang="en-US" sz="1725"/>
          </a:p>
        </p:txBody>
      </p:sp>
      <p:sp>
        <p:nvSpPr>
          <p:cNvPr id="77827" name="Rectangle 3"/>
          <p:cNvSpPr>
            <a:spLocks noGrp="1" noChangeArrowheads="1"/>
          </p:cNvSpPr>
          <p:nvPr>
            <p:ph type="body" sz="half" idx="1"/>
          </p:nvPr>
        </p:nvSpPr>
        <p:spPr>
          <a:xfrm>
            <a:off x="2286001" y="1371600"/>
            <a:ext cx="7496826" cy="3386138"/>
          </a:xfrm>
        </p:spPr>
        <p:txBody>
          <a:bodyPr vert="horz" lIns="67860" tIns="33335" rIns="67860" bIns="33335" rtlCol="0">
            <a:normAutofit fontScale="92500" lnSpcReduction="10000"/>
          </a:bodyPr>
          <a:lstStyle/>
          <a:p>
            <a:pPr marL="285750" indent="-285750" algn="just">
              <a:buFont typeface="Wingdings" panose="05000000000000000000" pitchFamily="2" charset="2"/>
              <a:buChar char="§"/>
            </a:pPr>
            <a:r>
              <a:rPr lang="en-US" sz="1900" b="0" dirty="0"/>
              <a:t>It is a document which identifies  the various tests required to ensure that  the system covers all the requirements for the customer</a:t>
            </a:r>
            <a:r>
              <a:rPr lang="en-US" sz="1900" b="0" dirty="0" smtClean="0"/>
              <a:t>.</a:t>
            </a:r>
          </a:p>
          <a:p>
            <a:pPr marL="285750" indent="-285750" algn="just">
              <a:buFont typeface="Wingdings" panose="05000000000000000000" pitchFamily="2" charset="2"/>
              <a:buChar char="§"/>
            </a:pPr>
            <a:r>
              <a:rPr lang="en-US" sz="1900" b="0" dirty="0"/>
              <a:t>A case that tests the functionality of specific </a:t>
            </a:r>
            <a:r>
              <a:rPr lang="en-US" sz="1900" b="0" dirty="0" smtClean="0"/>
              <a:t>object</a:t>
            </a:r>
          </a:p>
          <a:p>
            <a:pPr marL="285750" indent="-285750" algn="just">
              <a:buFont typeface="Wingdings" panose="05000000000000000000" pitchFamily="2" charset="2"/>
              <a:buChar char="§"/>
            </a:pPr>
            <a:r>
              <a:rPr lang="en-US" sz="1900" b="0" dirty="0"/>
              <a:t>Test case is a description of what to be tested, what data to be given and what actions to be done to check the actual result against the expected result. </a:t>
            </a:r>
            <a:endParaRPr lang="en-US" sz="1900" b="0" dirty="0" smtClean="0"/>
          </a:p>
          <a:p>
            <a:pPr marL="285750" indent="-285750" algn="just">
              <a:buFont typeface="Wingdings" panose="05000000000000000000" pitchFamily="2" charset="2"/>
              <a:buChar char="§"/>
            </a:pPr>
            <a:r>
              <a:rPr lang="en-US" sz="1900" b="0" dirty="0"/>
              <a:t>It is document which includes step description of </a:t>
            </a:r>
            <a:r>
              <a:rPr lang="en-US" sz="1900" b="0" dirty="0" err="1"/>
              <a:t>i</a:t>
            </a:r>
            <a:r>
              <a:rPr lang="en-US" sz="1900" b="0" dirty="0"/>
              <a:t>/p, o/p conditions with test data along with expected results</a:t>
            </a:r>
            <a:r>
              <a:rPr lang="en-US" sz="1900" b="0" dirty="0" smtClean="0"/>
              <a:t>.</a:t>
            </a:r>
          </a:p>
          <a:p>
            <a:pPr marL="285750" indent="-285750" algn="just">
              <a:buFont typeface="Wingdings" panose="05000000000000000000" pitchFamily="2" charset="2"/>
              <a:buChar char="§"/>
            </a:pPr>
            <a:r>
              <a:rPr lang="en-US" sz="1900" b="0" dirty="0" smtClean="0"/>
              <a:t>Test </a:t>
            </a:r>
            <a:r>
              <a:rPr lang="en-US" sz="1900" b="0" dirty="0"/>
              <a:t>cases follow agreed standard format.(This will be based on the agreed upon format specified in the QAP or as specified in the Standards and Guidelines document)</a:t>
            </a:r>
          </a:p>
          <a:p>
            <a:pPr eaLnBrk="1" hangingPunct="1"/>
            <a:endParaRPr lang="en-US" sz="1725" dirty="0">
              <a:latin typeface="Times New Roman" panose="02020603050405020304" pitchFamily="18" charset="0"/>
            </a:endParaRPr>
          </a:p>
        </p:txBody>
      </p:sp>
    </p:spTree>
    <p:extLst>
      <p:ext uri="{BB962C8B-B14F-4D97-AF65-F5344CB8AC3E}">
        <p14:creationId xmlns:p14="http://schemas.microsoft.com/office/powerpoint/2010/main" val="315860806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3505200" y="1524000"/>
          <a:ext cx="5029200" cy="1219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911844891"/>
                    </a:ext>
                  </a:extLst>
                </a:gridCol>
                <a:gridCol w="1676400">
                  <a:extLst>
                    <a:ext uri="{9D8B030D-6E8A-4147-A177-3AD203B41FA5}">
                      <a16:colId xmlns:a16="http://schemas.microsoft.com/office/drawing/2014/main" val="1575950742"/>
                    </a:ext>
                  </a:extLst>
                </a:gridCol>
                <a:gridCol w="1676400">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68580" marR="68580" marT="34290" marB="34290" anchor="ctr"/>
                </a:tc>
                <a:tc>
                  <a:txBody>
                    <a:bodyPr/>
                    <a:lstStyle/>
                    <a:p>
                      <a:pPr algn="ctr"/>
                      <a:r>
                        <a:rPr lang="en-US" sz="1100" dirty="0" smtClean="0"/>
                        <a:t>07-Mar-2019</a:t>
                      </a:r>
                      <a:endParaRPr lang="en-US" sz="1100" dirty="0"/>
                    </a:p>
                  </a:txBody>
                  <a:tcPr marL="68580" marR="68580" marT="34290" marB="34290"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2362201" y="3048001"/>
          <a:ext cx="7793833" cy="1022205"/>
        </p:xfrm>
        <a:graphic>
          <a:graphicData uri="http://schemas.openxmlformats.org/drawingml/2006/table">
            <a:tbl>
              <a:tblPr firstRow="1" bandRow="1">
                <a:tableStyleId>{5C22544A-7EE6-4342-B048-85BDC9FD1C3A}</a:tableStyleId>
              </a:tblPr>
              <a:tblGrid>
                <a:gridCol w="1135024">
                  <a:extLst>
                    <a:ext uri="{9D8B030D-6E8A-4147-A177-3AD203B41FA5}">
                      <a16:colId xmlns:a16="http://schemas.microsoft.com/office/drawing/2014/main" val="980557498"/>
                    </a:ext>
                  </a:extLst>
                </a:gridCol>
                <a:gridCol w="1210692">
                  <a:extLst>
                    <a:ext uri="{9D8B030D-6E8A-4147-A177-3AD203B41FA5}">
                      <a16:colId xmlns:a16="http://schemas.microsoft.com/office/drawing/2014/main" val="214367020"/>
                    </a:ext>
                  </a:extLst>
                </a:gridCol>
                <a:gridCol w="1589035">
                  <a:extLst>
                    <a:ext uri="{9D8B030D-6E8A-4147-A177-3AD203B41FA5}">
                      <a16:colId xmlns:a16="http://schemas.microsoft.com/office/drawing/2014/main" val="2479592523"/>
                    </a:ext>
                  </a:extLst>
                </a:gridCol>
                <a:gridCol w="3859082">
                  <a:extLst>
                    <a:ext uri="{9D8B030D-6E8A-4147-A177-3AD203B41FA5}">
                      <a16:colId xmlns:a16="http://schemas.microsoft.com/office/drawing/2014/main" val="1814150058"/>
                    </a:ext>
                  </a:extLst>
                </a:gridCol>
              </a:tblGrid>
              <a:tr h="259483">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43756">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1914261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209801" y="228600"/>
            <a:ext cx="5133975" cy="692944"/>
          </a:xfrm>
        </p:spPr>
        <p:txBody>
          <a:bodyPr vert="horz" lIns="67860" tIns="33335" rIns="67860" bIns="33335" rtlCol="0" anchor="ctr">
            <a:normAutofit/>
          </a:bodyPr>
          <a:lstStyle/>
          <a:p>
            <a:pPr eaLnBrk="1" hangingPunct="1"/>
            <a:r>
              <a:rPr lang="en-US"/>
              <a:t>Test Case Design</a:t>
            </a:r>
          </a:p>
        </p:txBody>
      </p:sp>
      <p:sp>
        <p:nvSpPr>
          <p:cNvPr id="79875" name="Rectangle 3"/>
          <p:cNvSpPr>
            <a:spLocks noGrp="1" noChangeArrowheads="1"/>
          </p:cNvSpPr>
          <p:nvPr>
            <p:ph idx="1"/>
          </p:nvPr>
        </p:nvSpPr>
        <p:spPr>
          <a:xfrm>
            <a:off x="2298226" y="1334036"/>
            <a:ext cx="8286267" cy="2831306"/>
          </a:xfrm>
        </p:spPr>
        <p:txBody>
          <a:bodyPr vert="horz" lIns="67860" tIns="33335" rIns="67860" bIns="33335" rtlCol="0">
            <a:noAutofit/>
          </a:bodyPr>
          <a:lstStyle/>
          <a:p>
            <a:pPr marL="342900" indent="-342900" algn="just">
              <a:buFont typeface="Wingdings" panose="05000000000000000000" pitchFamily="2" charset="2"/>
              <a:buChar char="§"/>
            </a:pPr>
            <a:r>
              <a:rPr lang="en-US" sz="1800" b="0" dirty="0"/>
              <a:t>Test cases are designed to ensure complete coverage of the software components under different environmental conditions and data inputs</a:t>
            </a:r>
          </a:p>
          <a:p>
            <a:pPr marL="342900" indent="-342900" algn="just">
              <a:buFont typeface="Wingdings" panose="05000000000000000000" pitchFamily="2" charset="2"/>
              <a:buChar char="§"/>
            </a:pPr>
            <a:r>
              <a:rPr lang="en-US" sz="1800" b="0" dirty="0"/>
              <a:t>Test cases should exist for checking Performance of various operations e.g. data retrieval and updation, report printing</a:t>
            </a:r>
          </a:p>
          <a:p>
            <a:pPr marL="342900" indent="-342900" algn="just">
              <a:buFont typeface="Wingdings" panose="05000000000000000000" pitchFamily="2" charset="2"/>
              <a:buChar char="§"/>
            </a:pPr>
            <a:r>
              <a:rPr lang="en-US" sz="1800" b="0" dirty="0"/>
              <a:t>Test cases should exist for covering error conditions that can occur</a:t>
            </a:r>
          </a:p>
          <a:p>
            <a:pPr marL="342900" indent="-342900" algn="just">
              <a:buFont typeface="Wingdings" panose="05000000000000000000" pitchFamily="2" charset="2"/>
              <a:buChar char="§"/>
            </a:pPr>
            <a:r>
              <a:rPr lang="en-US" sz="1800" b="0" dirty="0"/>
              <a:t>Test data should be mentioned explicitly for each test condition</a:t>
            </a:r>
          </a:p>
          <a:p>
            <a:pPr eaLnBrk="1" hangingPunct="1">
              <a:buFont typeface="Symbol" panose="05050102010706020507" pitchFamily="18" charset="2"/>
              <a:buNone/>
            </a:pPr>
            <a:endParaRPr lang="en-US" sz="1800" b="0" dirty="0"/>
          </a:p>
        </p:txBody>
      </p:sp>
    </p:spTree>
    <p:extLst>
      <p:ext uri="{BB962C8B-B14F-4D97-AF65-F5344CB8AC3E}">
        <p14:creationId xmlns:p14="http://schemas.microsoft.com/office/powerpoint/2010/main" val="370067838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Characteristics </a:t>
            </a:r>
            <a:r>
              <a:rPr lang="en-US" dirty="0"/>
              <a:t>of good test cases</a:t>
            </a:r>
          </a:p>
          <a:p>
            <a:endParaRPr lang="en-US" dirty="0"/>
          </a:p>
        </p:txBody>
      </p:sp>
      <p:sp>
        <p:nvSpPr>
          <p:cNvPr id="3" name="Text Placeholder 2"/>
          <p:cNvSpPr>
            <a:spLocks noGrp="1"/>
          </p:cNvSpPr>
          <p:nvPr>
            <p:ph type="body" sz="quarter" idx="11"/>
          </p:nvPr>
        </p:nvSpPr>
        <p:spPr/>
        <p:txBody>
          <a:bodyPr/>
          <a:lstStyle/>
          <a:p>
            <a:r>
              <a:rPr lang="en-US" sz="1800" dirty="0"/>
              <a:t>A good test case should have the following: </a:t>
            </a:r>
            <a:endParaRPr lang="en-US" sz="1800" dirty="0" smtClean="0"/>
          </a:p>
          <a:p>
            <a:pPr marL="285750" indent="-285750">
              <a:buFont typeface="Wingdings" panose="05000000000000000000" pitchFamily="2" charset="2"/>
              <a:buChar char="§"/>
            </a:pPr>
            <a:r>
              <a:rPr lang="en-US" sz="1800" b="0" dirty="0" smtClean="0"/>
              <a:t>TC </a:t>
            </a:r>
            <a:r>
              <a:rPr lang="en-US" sz="1800" b="0" dirty="0"/>
              <a:t>should start with “what you are testing”. </a:t>
            </a:r>
            <a:endParaRPr lang="en-US" sz="1800" b="0" dirty="0" smtClean="0"/>
          </a:p>
          <a:p>
            <a:pPr marL="285750" indent="-285750">
              <a:buFont typeface="Wingdings" panose="05000000000000000000" pitchFamily="2" charset="2"/>
              <a:buChar char="§"/>
            </a:pPr>
            <a:r>
              <a:rPr lang="en-US" sz="1800" b="0" dirty="0" smtClean="0"/>
              <a:t>TC </a:t>
            </a:r>
            <a:r>
              <a:rPr lang="en-US" sz="1800" b="0" dirty="0"/>
              <a:t>should be independent. </a:t>
            </a:r>
            <a:endParaRPr lang="en-US" sz="1800" b="0" dirty="0" smtClean="0"/>
          </a:p>
          <a:p>
            <a:pPr marL="285750" indent="-285750">
              <a:buFont typeface="Wingdings" panose="05000000000000000000" pitchFamily="2" charset="2"/>
              <a:buChar char="§"/>
            </a:pPr>
            <a:r>
              <a:rPr lang="en-US" sz="1800" b="0" dirty="0" smtClean="0"/>
              <a:t>TC </a:t>
            </a:r>
            <a:r>
              <a:rPr lang="en-US" sz="1800" b="0" dirty="0"/>
              <a:t>should not contain “If” statements. </a:t>
            </a:r>
            <a:endParaRPr lang="en-US" sz="1800" b="0" dirty="0" smtClean="0"/>
          </a:p>
          <a:p>
            <a:pPr marL="285750" indent="-285750">
              <a:buFont typeface="Wingdings" panose="05000000000000000000" pitchFamily="2" charset="2"/>
              <a:buChar char="§"/>
            </a:pPr>
            <a:r>
              <a:rPr lang="en-US" sz="1800" b="0" dirty="0" smtClean="0"/>
              <a:t>TC </a:t>
            </a:r>
            <a:r>
              <a:rPr lang="en-US" sz="1800" b="0" dirty="0"/>
              <a:t>should be uniform.</a:t>
            </a:r>
          </a:p>
        </p:txBody>
      </p:sp>
    </p:spTree>
    <p:extLst>
      <p:ext uri="{BB962C8B-B14F-4D97-AF65-F5344CB8AC3E}">
        <p14:creationId xmlns:p14="http://schemas.microsoft.com/office/powerpoint/2010/main" val="290423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990440" y="228601"/>
            <a:ext cx="7229760" cy="367903"/>
          </a:xfrm>
        </p:spPr>
        <p:txBody>
          <a:bodyPr/>
          <a:lstStyle/>
          <a:p>
            <a:pPr eaLnBrk="1" hangingPunct="1"/>
            <a:r>
              <a:rPr lang="en-US" sz="1725"/>
              <a:t>   </a:t>
            </a:r>
            <a:r>
              <a:rPr lang="en-US"/>
              <a:t>Test Case Template (Standard )</a:t>
            </a:r>
          </a:p>
        </p:txBody>
      </p:sp>
      <p:graphicFrame>
        <p:nvGraphicFramePr>
          <p:cNvPr id="80900" name="Object 2"/>
          <p:cNvGraphicFramePr>
            <a:graphicFrameLocks noChangeAspect="1"/>
          </p:cNvGraphicFramePr>
          <p:nvPr>
            <p:extLst>
              <p:ext uri="{D42A27DB-BD31-4B8C-83A1-F6EECF244321}">
                <p14:modId xmlns:p14="http://schemas.microsoft.com/office/powerpoint/2010/main" val="2740278624"/>
              </p:ext>
            </p:extLst>
          </p:nvPr>
        </p:nvGraphicFramePr>
        <p:xfrm>
          <a:off x="1963935" y="1499016"/>
          <a:ext cx="8484209" cy="4527030"/>
        </p:xfrm>
        <a:graphic>
          <a:graphicData uri="http://schemas.openxmlformats.org/presentationml/2006/ole">
            <mc:AlternateContent xmlns:mc="http://schemas.openxmlformats.org/markup-compatibility/2006">
              <mc:Choice xmlns:v="urn:schemas-microsoft-com:vml" Requires="v">
                <p:oleObj spid="_x0000_s1075" name="Bitmap Image" r:id="rId3" imgW="8202170" imgH="4514286" progId="PBrush">
                  <p:embed/>
                </p:oleObj>
              </mc:Choice>
              <mc:Fallback>
                <p:oleObj name="Bitmap Image" r:id="rId3" imgW="8202170" imgH="4514286" progId="PBrush">
                  <p:embed/>
                  <p:pic>
                    <p:nvPicPr>
                      <p:cNvPr id="8090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935" y="1499016"/>
                        <a:ext cx="8484209" cy="452703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57141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Reviews</a:t>
            </a:r>
          </a:p>
        </p:txBody>
      </p:sp>
      <p:sp>
        <p:nvSpPr>
          <p:cNvPr id="3" name="Content Placeholder 2"/>
          <p:cNvSpPr>
            <a:spLocks noGrp="1"/>
          </p:cNvSpPr>
          <p:nvPr>
            <p:ph idx="1"/>
          </p:nvPr>
        </p:nvSpPr>
        <p:spPr/>
        <p:txBody>
          <a:bodyPr/>
          <a:lstStyle/>
          <a:p>
            <a:pPr marL="285750" indent="-285750" fontAlgn="t">
              <a:buFont typeface="Wingdings" panose="05000000000000000000" pitchFamily="2" charset="2"/>
              <a:buChar char="§"/>
            </a:pPr>
            <a:r>
              <a:rPr lang="en-US" sz="1800" b="0" dirty="0" smtClean="0"/>
              <a:t>Self-review</a:t>
            </a:r>
            <a:r>
              <a:rPr lang="en-US" sz="1800" b="0" dirty="0"/>
              <a:t>: It is done by the tester himself who has written the test cases. He can verify whether all the requirements are covered or not by looking into </a:t>
            </a:r>
            <a:r>
              <a:rPr lang="en-US" sz="1800" b="0" i="1" dirty="0"/>
              <a:t>SRS/FRD</a:t>
            </a:r>
            <a:r>
              <a:rPr lang="en-US" sz="1800" b="0" dirty="0"/>
              <a:t>.</a:t>
            </a:r>
          </a:p>
          <a:p>
            <a:pPr marL="285750" indent="-285750" fontAlgn="t">
              <a:buFont typeface="Wingdings" panose="05000000000000000000" pitchFamily="2" charset="2"/>
              <a:buChar char="§"/>
            </a:pPr>
            <a:r>
              <a:rPr lang="en-US" sz="1800" b="0" dirty="0"/>
              <a:t>Peer review: It is done by another tester who hasn’t written those test cases but is familiar with the system under test. Also known as Maker and Checker review.</a:t>
            </a:r>
          </a:p>
          <a:p>
            <a:pPr marL="285750" indent="-285750" fontAlgn="t">
              <a:buFont typeface="Wingdings" panose="05000000000000000000" pitchFamily="2" charset="2"/>
              <a:buChar char="§"/>
            </a:pPr>
            <a:r>
              <a:rPr lang="en-US" sz="1800" b="0" dirty="0"/>
              <a:t>Review by a supervisor: It is done by a team lead or manager who is superior to the tester who has written the test cases and has great knowledge about the requirements and system under test.</a:t>
            </a:r>
          </a:p>
          <a:p>
            <a:endParaRPr lang="en-US" dirty="0"/>
          </a:p>
        </p:txBody>
      </p:sp>
    </p:spTree>
    <p:extLst>
      <p:ext uri="{BB962C8B-B14F-4D97-AF65-F5344CB8AC3E}">
        <p14:creationId xmlns:p14="http://schemas.microsoft.com/office/powerpoint/2010/main" val="3634126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a:xfrm>
            <a:off x="257048" y="1255394"/>
            <a:ext cx="11827439" cy="4992624"/>
          </a:xfrm>
        </p:spPr>
        <p:txBody>
          <a:bodyPr/>
          <a:lstStyle/>
          <a:p>
            <a:pPr fontAlgn="t"/>
            <a:r>
              <a:rPr lang="en-US" sz="1800" dirty="0"/>
              <a:t>Some of the common mistakes which are check during the test  case review process are:</a:t>
            </a:r>
          </a:p>
          <a:p>
            <a:pPr marL="285750" indent="-285750" fontAlgn="t">
              <a:buFont typeface="Wingdings" panose="05000000000000000000" pitchFamily="2" charset="2"/>
              <a:buChar char="§"/>
            </a:pPr>
            <a:r>
              <a:rPr lang="en-US" sz="1800" b="0" dirty="0"/>
              <a:t>Spelling mistakes: Sometimes, spelling mistake can create a lot of confusions or make a sentence difficult to understand.</a:t>
            </a:r>
          </a:p>
          <a:p>
            <a:pPr marL="285750" indent="-285750" fontAlgn="t">
              <a:buFont typeface="Wingdings" panose="05000000000000000000" pitchFamily="2" charset="2"/>
              <a:buChar char="§"/>
            </a:pPr>
            <a:r>
              <a:rPr lang="en-US" sz="1800" b="0" dirty="0"/>
              <a:t>Grammar: If grammar is not proper then test case can be interpreted in a wrong way, resulting in wrong results.</a:t>
            </a:r>
          </a:p>
          <a:p>
            <a:pPr marL="285750" indent="-285750" fontAlgn="t">
              <a:buFont typeface="Wingdings" panose="05000000000000000000" pitchFamily="2" charset="2"/>
              <a:buChar char="§"/>
            </a:pPr>
            <a:r>
              <a:rPr lang="en-US" sz="1800" b="0" dirty="0"/>
              <a:t>Template format: If proper template is followed then it becomes easy to add/modify test cases in future and test case plan looks organized.</a:t>
            </a:r>
          </a:p>
          <a:p>
            <a:pPr marL="285750" indent="-285750" fontAlgn="t">
              <a:buFont typeface="Wingdings" panose="05000000000000000000" pitchFamily="2" charset="2"/>
              <a:buChar char="§"/>
            </a:pPr>
            <a:r>
              <a:rPr lang="en-US" sz="1800" b="0" dirty="0"/>
              <a:t>Standard/Guidelines: While review process, it is very important to check whether all the standards and guideline are properly followed.</a:t>
            </a:r>
          </a:p>
          <a:p>
            <a:pPr marL="285750" indent="-285750" fontAlgn="t">
              <a:buFont typeface="Wingdings" panose="05000000000000000000" pitchFamily="2" charset="2"/>
              <a:buChar char="§"/>
            </a:pPr>
            <a:r>
              <a:rPr lang="en-US" sz="1800" b="0" dirty="0"/>
              <a:t>Language used: </a:t>
            </a:r>
            <a:r>
              <a:rPr lang="en-US" sz="1800" b="0" i="1" dirty="0"/>
              <a:t>Test cases</a:t>
            </a:r>
            <a:r>
              <a:rPr lang="en-US" sz="1800" b="0" dirty="0"/>
              <a:t> should have a very simple language which is easy to understand.</a:t>
            </a:r>
          </a:p>
          <a:p>
            <a:pPr marL="285750" indent="-285750" fontAlgn="t">
              <a:buFont typeface="Wingdings" panose="05000000000000000000" pitchFamily="2" charset="2"/>
              <a:buChar char="§"/>
            </a:pPr>
            <a:r>
              <a:rPr lang="en-US" sz="1800" b="0" dirty="0"/>
              <a:t>Functionality coverage: It is highly recommended that all the functionality associated with the system under test should be covered so that major defects are not missed.</a:t>
            </a:r>
          </a:p>
          <a:p>
            <a:pPr marL="285750" indent="-285750" fontAlgn="t">
              <a:buFont typeface="Wingdings" panose="05000000000000000000" pitchFamily="2" charset="2"/>
              <a:buChar char="§"/>
            </a:pPr>
            <a:r>
              <a:rPr lang="en-US" sz="1800" b="0" dirty="0"/>
              <a:t>Replication: It refers to the duplicate test cases removal. It is possible that two or more test cases test the same thing and can be merged into one, this would save time and space.</a:t>
            </a:r>
          </a:p>
          <a:p>
            <a:pPr marL="285750" indent="-285750" fontAlgn="t">
              <a:buFont typeface="Wingdings" panose="05000000000000000000" pitchFamily="2" charset="2"/>
              <a:buChar char="§"/>
            </a:pPr>
            <a:r>
              <a:rPr lang="en-US" sz="1800" b="0" dirty="0"/>
              <a:t>Redundancy: It refers to uselessness of a test case due to change in requirements or some modifications. Such test cases must be removed.</a:t>
            </a:r>
          </a:p>
          <a:p>
            <a:endParaRPr lang="en-US" sz="1800" dirty="0"/>
          </a:p>
        </p:txBody>
      </p:sp>
    </p:spTree>
    <p:extLst>
      <p:ext uri="{BB962C8B-B14F-4D97-AF65-F5344CB8AC3E}">
        <p14:creationId xmlns:p14="http://schemas.microsoft.com/office/powerpoint/2010/main" val="551861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Defect Tracking/Closure</a:t>
            </a:r>
          </a:p>
        </p:txBody>
      </p:sp>
      <p:sp>
        <p:nvSpPr>
          <p:cNvPr id="81923" name="Rectangle 3"/>
          <p:cNvSpPr>
            <a:spLocks noGrp="1" noChangeArrowheads="1"/>
          </p:cNvSpPr>
          <p:nvPr>
            <p:ph idx="1"/>
          </p:nvPr>
        </p:nvSpPr>
        <p:spPr/>
        <p:txBody>
          <a:bodyPr/>
          <a:lstStyle/>
          <a:p>
            <a:pPr marL="285750" indent="-285750">
              <a:lnSpc>
                <a:spcPct val="150000"/>
              </a:lnSpc>
              <a:spcBef>
                <a:spcPct val="0"/>
              </a:spcBef>
              <a:buFont typeface="Wingdings" panose="05000000000000000000" pitchFamily="2" charset="2"/>
              <a:buChar char="§"/>
            </a:pPr>
            <a:r>
              <a:rPr lang="en-US" sz="1800" b="0" dirty="0"/>
              <a:t>Defect Identified by the Tester</a:t>
            </a:r>
          </a:p>
          <a:p>
            <a:pPr marL="285750" indent="-285750">
              <a:lnSpc>
                <a:spcPct val="150000"/>
              </a:lnSpc>
              <a:spcBef>
                <a:spcPct val="0"/>
              </a:spcBef>
              <a:buFont typeface="Wingdings" panose="05000000000000000000" pitchFamily="2" charset="2"/>
              <a:buChar char="§"/>
            </a:pPr>
            <a:r>
              <a:rPr lang="en-US" sz="1800" b="0" dirty="0"/>
              <a:t>Entry made in the DTS Web by Tester</a:t>
            </a:r>
          </a:p>
          <a:p>
            <a:pPr marL="285750" indent="-285750">
              <a:lnSpc>
                <a:spcPct val="150000"/>
              </a:lnSpc>
              <a:spcBef>
                <a:spcPct val="0"/>
              </a:spcBef>
              <a:buFont typeface="Wingdings" panose="05000000000000000000" pitchFamily="2" charset="2"/>
              <a:buChar char="§"/>
            </a:pPr>
            <a:r>
              <a:rPr lang="en-US" sz="1800" b="0" dirty="0"/>
              <a:t>DTS Web can be accessed by Developers/Testers </a:t>
            </a:r>
          </a:p>
          <a:p>
            <a:pPr marL="285750" indent="-285750">
              <a:lnSpc>
                <a:spcPct val="150000"/>
              </a:lnSpc>
              <a:spcBef>
                <a:spcPct val="0"/>
              </a:spcBef>
              <a:buFont typeface="Wingdings" panose="05000000000000000000" pitchFamily="2" charset="2"/>
              <a:buChar char="§"/>
            </a:pPr>
            <a:r>
              <a:rPr lang="en-US" sz="1800" b="0" dirty="0"/>
              <a:t>Summary of the Defect and Description are entered</a:t>
            </a:r>
          </a:p>
          <a:p>
            <a:pPr marL="285750" indent="-285750">
              <a:lnSpc>
                <a:spcPct val="150000"/>
              </a:lnSpc>
              <a:spcBef>
                <a:spcPct val="0"/>
              </a:spcBef>
              <a:buFont typeface="Wingdings" panose="05000000000000000000" pitchFamily="2" charset="2"/>
              <a:buChar char="§"/>
            </a:pPr>
            <a:r>
              <a:rPr lang="en-US" sz="1800" b="0" dirty="0"/>
              <a:t>Severity is chosen among Fatal/Major/Minor/Suggestion</a:t>
            </a:r>
          </a:p>
          <a:p>
            <a:pPr marL="285750" indent="-285750">
              <a:lnSpc>
                <a:spcPct val="150000"/>
              </a:lnSpc>
              <a:spcBef>
                <a:spcPct val="0"/>
              </a:spcBef>
              <a:buFont typeface="Wingdings" panose="05000000000000000000" pitchFamily="2" charset="2"/>
              <a:buChar char="§"/>
            </a:pPr>
            <a:r>
              <a:rPr lang="en-US" sz="1800" b="0" dirty="0"/>
              <a:t>Priority could be High/Medium/Low</a:t>
            </a:r>
          </a:p>
          <a:p>
            <a:pPr marL="285750" indent="-285750">
              <a:lnSpc>
                <a:spcPct val="150000"/>
              </a:lnSpc>
              <a:spcBef>
                <a:spcPct val="0"/>
              </a:spcBef>
              <a:buFont typeface="Wingdings" panose="05000000000000000000" pitchFamily="2" charset="2"/>
              <a:buChar char="§"/>
            </a:pPr>
            <a:r>
              <a:rPr lang="en-US" sz="1800" b="0" dirty="0"/>
              <a:t>The initial State will be Open</a:t>
            </a:r>
          </a:p>
        </p:txBody>
      </p:sp>
    </p:spTree>
    <p:extLst>
      <p:ext uri="{BB962C8B-B14F-4D97-AF65-F5344CB8AC3E}">
        <p14:creationId xmlns:p14="http://schemas.microsoft.com/office/powerpoint/2010/main" val="19707021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Defect Tracking (Contd...)</a:t>
            </a:r>
          </a:p>
        </p:txBody>
      </p:sp>
      <p:sp>
        <p:nvSpPr>
          <p:cNvPr id="82947" name="Text Box 3"/>
          <p:cNvSpPr txBox="1">
            <a:spLocks noChangeArrowheads="1"/>
          </p:cNvSpPr>
          <p:nvPr/>
        </p:nvSpPr>
        <p:spPr bwMode="auto">
          <a:xfrm>
            <a:off x="3112295" y="2259806"/>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spcBef>
                <a:spcPct val="0"/>
              </a:spcBef>
              <a:buSzTx/>
              <a:buFont typeface="Wingdings" panose="05000000000000000000" pitchFamily="2" charset="2"/>
              <a:buChar char="§"/>
            </a:pPr>
            <a:endParaRPr lang="en-US" sz="1800" b="0"/>
          </a:p>
        </p:txBody>
      </p:sp>
      <p:sp>
        <p:nvSpPr>
          <p:cNvPr id="82948" name="Text Box 5"/>
          <p:cNvSpPr txBox="1">
            <a:spLocks noChangeArrowheads="1"/>
          </p:cNvSpPr>
          <p:nvPr/>
        </p:nvSpPr>
        <p:spPr bwMode="auto">
          <a:xfrm>
            <a:off x="512323" y="1385207"/>
            <a:ext cx="7270004" cy="21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lnSpc>
                <a:spcPct val="150000"/>
              </a:lnSpc>
              <a:spcBef>
                <a:spcPct val="0"/>
              </a:spcBef>
              <a:buSzTx/>
              <a:buFont typeface="Wingdings" panose="05000000000000000000" pitchFamily="2" charset="2"/>
              <a:buChar char="§"/>
            </a:pPr>
            <a:r>
              <a:rPr lang="en-US" sz="1800" b="0" dirty="0">
                <a:latin typeface="+mj-lt"/>
              </a:rPr>
              <a:t> </a:t>
            </a:r>
            <a:r>
              <a:rPr lang="en-US" sz="1800" b="0" dirty="0">
                <a:solidFill>
                  <a:schemeClr val="tx1">
                    <a:lumMod val="75000"/>
                    <a:lumOff val="25000"/>
                  </a:schemeClr>
                </a:solidFill>
                <a:latin typeface="+mj-lt"/>
              </a:rPr>
              <a:t>Defect Analyzer - Analyses the impact of  the Defect</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Assigns to the concerned team with person responsible</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 Informs the concerned person</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Further Comments can be given in the Description</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enters the Phase introduced, detected and Root Cause Codes</a:t>
            </a:r>
          </a:p>
        </p:txBody>
      </p:sp>
    </p:spTree>
    <p:extLst>
      <p:ext uri="{BB962C8B-B14F-4D97-AF65-F5344CB8AC3E}">
        <p14:creationId xmlns:p14="http://schemas.microsoft.com/office/powerpoint/2010/main" val="2309796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Defect Tracking (Contd...)</a:t>
            </a:r>
          </a:p>
        </p:txBody>
      </p:sp>
      <p:sp>
        <p:nvSpPr>
          <p:cNvPr id="83971" name="Text Box 3"/>
          <p:cNvSpPr txBox="1">
            <a:spLocks noChangeArrowheads="1"/>
          </p:cNvSpPr>
          <p:nvPr/>
        </p:nvSpPr>
        <p:spPr bwMode="auto">
          <a:xfrm>
            <a:off x="732969" y="1272703"/>
            <a:ext cx="6346609"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lnSpc>
                <a:spcPct val="140000"/>
              </a:lnSpc>
              <a:spcBef>
                <a:spcPct val="0"/>
              </a:spcBef>
              <a:buSzTx/>
              <a:buFont typeface="Wingdings" panose="05000000000000000000" pitchFamily="2" charset="2"/>
              <a:buChar char="§"/>
            </a:pPr>
            <a:r>
              <a:rPr lang="en-US" sz="1800" b="0" dirty="0">
                <a:latin typeface="+mj-lt"/>
              </a:rPr>
              <a:t> </a:t>
            </a:r>
            <a:r>
              <a:rPr lang="en-US" sz="1800" b="0" dirty="0">
                <a:solidFill>
                  <a:schemeClr val="tx1">
                    <a:lumMod val="75000"/>
                    <a:lumOff val="25000"/>
                  </a:schemeClr>
                </a:solidFill>
                <a:latin typeface="+mj-lt"/>
              </a:rPr>
              <a:t>Assigned team member fixes the defect</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On resolution DA changes the defect to Under QC</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QC reviews and tests the impacted items</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If review ok the defect state is changed to Fixed</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Changed files are checked-in to the VSS by CC</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If review failed, its again assigned to the concerned team</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informs the initiator to check for closure of the defect</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Initiator confirms the Defect is actually fixed for Closure</a:t>
            </a:r>
          </a:p>
        </p:txBody>
      </p:sp>
    </p:spTree>
    <p:extLst>
      <p:ext uri="{BB962C8B-B14F-4D97-AF65-F5344CB8AC3E}">
        <p14:creationId xmlns:p14="http://schemas.microsoft.com/office/powerpoint/2010/main" val="3095493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Defect Tracking (Contd...)</a:t>
            </a:r>
          </a:p>
        </p:txBody>
      </p:sp>
      <p:sp>
        <p:nvSpPr>
          <p:cNvPr id="82947" name="Text Box 3"/>
          <p:cNvSpPr txBox="1">
            <a:spLocks noChangeArrowheads="1"/>
          </p:cNvSpPr>
          <p:nvPr/>
        </p:nvSpPr>
        <p:spPr bwMode="auto">
          <a:xfrm>
            <a:off x="3112295" y="2259806"/>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spcBef>
                <a:spcPct val="0"/>
              </a:spcBef>
              <a:buSzTx/>
              <a:buFont typeface="Wingdings" panose="05000000000000000000" pitchFamily="2" charset="2"/>
              <a:buChar char="§"/>
            </a:pPr>
            <a:endParaRPr lang="en-US" sz="1800" b="0"/>
          </a:p>
        </p:txBody>
      </p:sp>
      <p:sp>
        <p:nvSpPr>
          <p:cNvPr id="82948" name="Text Box 5"/>
          <p:cNvSpPr txBox="1">
            <a:spLocks noChangeArrowheads="1"/>
          </p:cNvSpPr>
          <p:nvPr/>
        </p:nvSpPr>
        <p:spPr bwMode="auto">
          <a:xfrm>
            <a:off x="512323" y="1385207"/>
            <a:ext cx="7270004" cy="211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lnSpc>
                <a:spcPct val="150000"/>
              </a:lnSpc>
              <a:spcBef>
                <a:spcPct val="0"/>
              </a:spcBef>
              <a:buSzTx/>
              <a:buFont typeface="Wingdings" panose="05000000000000000000" pitchFamily="2" charset="2"/>
              <a:buChar char="§"/>
            </a:pPr>
            <a:r>
              <a:rPr lang="en-US" sz="1800" b="0" dirty="0">
                <a:latin typeface="+mj-lt"/>
              </a:rPr>
              <a:t> </a:t>
            </a:r>
            <a:r>
              <a:rPr lang="en-US" sz="1800" b="0" dirty="0">
                <a:solidFill>
                  <a:schemeClr val="tx1">
                    <a:lumMod val="75000"/>
                    <a:lumOff val="25000"/>
                  </a:schemeClr>
                </a:solidFill>
                <a:latin typeface="+mj-lt"/>
              </a:rPr>
              <a:t>Defect Analyzer - Analyses the impact of  the Defect</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Assigns to the concerned team with person responsible</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 Informs the concerned person</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Further Comments can be given in the Description</a:t>
            </a:r>
          </a:p>
          <a:p>
            <a:pPr marL="285750" indent="-285750">
              <a:lnSpc>
                <a:spcPct val="15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enters the Phase introduced, detected and Root Cause Codes</a:t>
            </a:r>
          </a:p>
        </p:txBody>
      </p:sp>
    </p:spTree>
    <p:extLst>
      <p:ext uri="{BB962C8B-B14F-4D97-AF65-F5344CB8AC3E}">
        <p14:creationId xmlns:p14="http://schemas.microsoft.com/office/powerpoint/2010/main" val="2938302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Defect Tracking (Contd...)</a:t>
            </a:r>
          </a:p>
        </p:txBody>
      </p:sp>
      <p:sp>
        <p:nvSpPr>
          <p:cNvPr id="83971" name="Text Box 3"/>
          <p:cNvSpPr txBox="1">
            <a:spLocks noChangeArrowheads="1"/>
          </p:cNvSpPr>
          <p:nvPr/>
        </p:nvSpPr>
        <p:spPr bwMode="auto">
          <a:xfrm>
            <a:off x="732969" y="1272703"/>
            <a:ext cx="6346609"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marL="285750" indent="-285750">
              <a:lnSpc>
                <a:spcPct val="140000"/>
              </a:lnSpc>
              <a:spcBef>
                <a:spcPct val="0"/>
              </a:spcBef>
              <a:buSzTx/>
              <a:buFont typeface="Wingdings" panose="05000000000000000000" pitchFamily="2" charset="2"/>
              <a:buChar char="§"/>
            </a:pPr>
            <a:r>
              <a:rPr lang="en-US" sz="1800" b="0" dirty="0">
                <a:latin typeface="+mj-lt"/>
              </a:rPr>
              <a:t> </a:t>
            </a:r>
            <a:r>
              <a:rPr lang="en-US" sz="1800" b="0" dirty="0">
                <a:solidFill>
                  <a:schemeClr val="tx1">
                    <a:lumMod val="75000"/>
                    <a:lumOff val="25000"/>
                  </a:schemeClr>
                </a:solidFill>
                <a:latin typeface="+mj-lt"/>
              </a:rPr>
              <a:t>Assigned team member fixes the defect</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On resolution DA changes the defect to Under QC</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QC reviews and tests the impacted items</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If review ok the defect state is changed to Fixed</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Changed files are checked-in to the VSS by CC</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If review failed, its again assigned to the concerned team</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DA informs the initiator to check for closure of the defect</a:t>
            </a:r>
          </a:p>
          <a:p>
            <a:pPr marL="285750" indent="-285750">
              <a:lnSpc>
                <a:spcPct val="140000"/>
              </a:lnSpc>
              <a:spcBef>
                <a:spcPct val="0"/>
              </a:spcBef>
              <a:buSzTx/>
              <a:buFont typeface="Wingdings" panose="05000000000000000000" pitchFamily="2" charset="2"/>
              <a:buChar char="§"/>
            </a:pPr>
            <a:r>
              <a:rPr lang="en-US" sz="1800" b="0" dirty="0">
                <a:solidFill>
                  <a:schemeClr val="tx1">
                    <a:lumMod val="75000"/>
                    <a:lumOff val="25000"/>
                  </a:schemeClr>
                </a:solidFill>
                <a:latin typeface="+mj-lt"/>
              </a:rPr>
              <a:t> Initiator confirms the Defect is actually fixed for Closure</a:t>
            </a:r>
          </a:p>
        </p:txBody>
      </p:sp>
    </p:spTree>
    <p:extLst>
      <p:ext uri="{BB962C8B-B14F-4D97-AF65-F5344CB8AC3E}">
        <p14:creationId xmlns:p14="http://schemas.microsoft.com/office/powerpoint/2010/main" val="638754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TEST PLAN-Intro</a:t>
            </a:r>
          </a:p>
        </p:txBody>
      </p:sp>
      <p:sp>
        <p:nvSpPr>
          <p:cNvPr id="58371" name="Rectangle 3"/>
          <p:cNvSpPr>
            <a:spLocks noGrp="1" noChangeArrowheads="1"/>
          </p:cNvSpPr>
          <p:nvPr>
            <p:ph idx="1"/>
          </p:nvPr>
        </p:nvSpPr>
        <p:spPr/>
        <p:txBody>
          <a:bodyPr/>
          <a:lstStyle/>
          <a:p>
            <a:pPr marL="285750" indent="-285750">
              <a:buFont typeface="Wingdings" panose="05000000000000000000" pitchFamily="2" charset="2"/>
              <a:buChar char="§"/>
            </a:pPr>
            <a:r>
              <a:rPr lang="en-US" sz="1800" b="0">
                <a:latin typeface="+mn-lt"/>
              </a:rPr>
              <a:t>A software project test plan is a document that describes the objectives, scope, approach, and focus of a software testing effort. </a:t>
            </a:r>
          </a:p>
          <a:p>
            <a:pPr marL="285750" indent="-285750">
              <a:buFont typeface="Wingdings" panose="05000000000000000000" pitchFamily="2" charset="2"/>
              <a:buChar char="§"/>
            </a:pPr>
            <a:r>
              <a:rPr lang="en-US" sz="1800" b="0">
                <a:latin typeface="+mn-lt"/>
              </a:rPr>
              <a:t>The process of preparing a test plan is a useful way to think through the efforts needed to validate the acceptability of a software product. </a:t>
            </a:r>
          </a:p>
          <a:p>
            <a:pPr marL="285750" indent="-285750">
              <a:buFont typeface="Wingdings" panose="05000000000000000000" pitchFamily="2" charset="2"/>
              <a:buChar char="§"/>
            </a:pPr>
            <a:r>
              <a:rPr lang="en-US" sz="1800" b="0">
                <a:latin typeface="+mn-lt"/>
              </a:rPr>
              <a:t> It identifies test items, the features to be tested, the testing tasks, who will do each task, and any risks requiring contingency Planning.</a:t>
            </a:r>
          </a:p>
          <a:p>
            <a:endParaRPr lang="en-US" smtClean="0"/>
          </a:p>
        </p:txBody>
      </p:sp>
    </p:spTree>
    <p:extLst>
      <p:ext uri="{BB962C8B-B14F-4D97-AF65-F5344CB8AC3E}">
        <p14:creationId xmlns:p14="http://schemas.microsoft.com/office/powerpoint/2010/main" val="20320264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Queries</a:t>
            </a:r>
          </a:p>
        </p:txBody>
      </p:sp>
      <p:sp>
        <p:nvSpPr>
          <p:cNvPr id="93187"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266621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dirty="0" smtClean="0"/>
              <a:t>Thank You.</a:t>
            </a:r>
          </a:p>
        </p:txBody>
      </p:sp>
      <p:sp>
        <p:nvSpPr>
          <p:cNvPr id="93187"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771293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3600" y="228601"/>
            <a:ext cx="7696200" cy="489347"/>
          </a:xfrm>
        </p:spPr>
        <p:txBody>
          <a:bodyPr/>
          <a:lstStyle/>
          <a:p>
            <a:r>
              <a:rPr lang="en-US"/>
              <a:t>References for preparing Test Plan</a:t>
            </a:r>
          </a:p>
        </p:txBody>
      </p:sp>
      <p:sp>
        <p:nvSpPr>
          <p:cNvPr id="59395" name="Rectangle 3"/>
          <p:cNvSpPr>
            <a:spLocks noGrp="1" noChangeArrowheads="1"/>
          </p:cNvSpPr>
          <p:nvPr>
            <p:ph idx="1"/>
          </p:nvPr>
        </p:nvSpPr>
        <p:spPr>
          <a:xfrm>
            <a:off x="2133600" y="1861279"/>
            <a:ext cx="6172200" cy="3851672"/>
          </a:xfrm>
        </p:spPr>
        <p:txBody>
          <a:bodyPr/>
          <a:lstStyle/>
          <a:p>
            <a:pPr marL="457200" indent="-457200"/>
            <a:r>
              <a:rPr lang="en-US" sz="1800" b="0" dirty="0"/>
              <a:t>The supporting documents for referring the test plan are:</a:t>
            </a:r>
          </a:p>
          <a:p>
            <a:pPr marL="457200" indent="-457200">
              <a:buFontTx/>
              <a:buAutoNum type="arabicPeriod"/>
            </a:pPr>
            <a:r>
              <a:rPr lang="en-US" sz="1800" b="0" dirty="0"/>
              <a:t>Project Plan</a:t>
            </a:r>
          </a:p>
          <a:p>
            <a:pPr marL="457200" indent="-457200">
              <a:buFontTx/>
              <a:buAutoNum type="arabicPeriod"/>
            </a:pPr>
            <a:r>
              <a:rPr lang="en-US" sz="1800" b="0" dirty="0"/>
              <a:t>System Requirements specifications.</a:t>
            </a:r>
          </a:p>
          <a:p>
            <a:pPr marL="457200" indent="-457200">
              <a:buFontTx/>
              <a:buAutoNum type="arabicPeriod"/>
            </a:pPr>
            <a:r>
              <a:rPr lang="en-US" sz="1800" b="0" dirty="0"/>
              <a:t>High Level design document.</a:t>
            </a:r>
          </a:p>
          <a:p>
            <a:pPr marL="457200" indent="-457200">
              <a:buFontTx/>
              <a:buAutoNum type="arabicPeriod"/>
            </a:pPr>
            <a:r>
              <a:rPr lang="en-US" sz="1800" b="0" dirty="0"/>
              <a:t>Detail design document.</a:t>
            </a:r>
          </a:p>
          <a:p>
            <a:pPr marL="457200" indent="-457200">
              <a:buFontTx/>
              <a:buAutoNum type="arabicPeriod"/>
            </a:pPr>
            <a:r>
              <a:rPr lang="en-US" sz="1800" b="0" dirty="0"/>
              <a:t>Development and Test process standards.</a:t>
            </a:r>
          </a:p>
          <a:p>
            <a:pPr marL="457200" indent="-457200">
              <a:buFontTx/>
              <a:buAutoNum type="arabicPeriod"/>
            </a:pPr>
            <a:r>
              <a:rPr lang="en-US" sz="1800" b="0" dirty="0"/>
              <a:t>Methodology</a:t>
            </a:r>
          </a:p>
        </p:txBody>
      </p:sp>
    </p:spTree>
    <p:extLst>
      <p:ext uri="{BB962C8B-B14F-4D97-AF65-F5344CB8AC3E}">
        <p14:creationId xmlns:p14="http://schemas.microsoft.com/office/powerpoint/2010/main" val="3835037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Test </a:t>
            </a:r>
            <a:r>
              <a:rPr lang="en-US" dirty="0"/>
              <a:t>Plan </a:t>
            </a:r>
            <a:r>
              <a:rPr lang="en-US" dirty="0" smtClean="0"/>
              <a:t>Template</a:t>
            </a:r>
            <a:endParaRPr lang="en-US" dirty="0"/>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dirty="0"/>
              <a:t>Introduction </a:t>
            </a:r>
          </a:p>
          <a:p>
            <a:r>
              <a:rPr lang="en-US" sz="1800" b="0" dirty="0" smtClean="0"/>
              <a:t>	Brief </a:t>
            </a:r>
            <a:r>
              <a:rPr lang="en-US" sz="1800" b="0" dirty="0"/>
              <a:t>introduction of the test strategies, process, workflow and methodologies used for the project </a:t>
            </a:r>
          </a:p>
          <a:p>
            <a:pPr marL="285750" indent="-285750">
              <a:buFont typeface="Wingdings" panose="05000000000000000000" pitchFamily="2" charset="2"/>
              <a:buChar char="§"/>
            </a:pPr>
            <a:r>
              <a:rPr lang="en-US" sz="1800" dirty="0" smtClean="0"/>
              <a:t>Test scope</a:t>
            </a:r>
          </a:p>
          <a:p>
            <a:pPr marL="692150" lvl="1" indent="-285750">
              <a:buFont typeface="Arial" panose="020B0604020202020204" pitchFamily="34" charset="0"/>
              <a:buChar char="•"/>
            </a:pPr>
            <a:r>
              <a:rPr lang="en-US" sz="1800" b="0" dirty="0"/>
              <a:t>In Scope</a:t>
            </a:r>
          </a:p>
          <a:p>
            <a:pPr lvl="1" indent="0">
              <a:buNone/>
            </a:pPr>
            <a:r>
              <a:rPr lang="en-US" sz="1800" b="0" dirty="0" smtClean="0"/>
              <a:t>	Scope </a:t>
            </a:r>
            <a:r>
              <a:rPr lang="en-US" sz="1800" b="0" dirty="0"/>
              <a:t>defines the features, functional or non-functional requirements of the software that will be tested </a:t>
            </a:r>
          </a:p>
          <a:p>
            <a:pPr marL="692150" lvl="1" indent="-285750">
              <a:buFont typeface="Arial" panose="020B0604020202020204" pitchFamily="34" charset="0"/>
              <a:buChar char="•"/>
            </a:pPr>
            <a:r>
              <a:rPr lang="en-US" sz="1800" b="0" dirty="0" smtClean="0"/>
              <a:t>Out </a:t>
            </a:r>
            <a:r>
              <a:rPr lang="en-US" sz="1800" b="0" dirty="0"/>
              <a:t>of Scope</a:t>
            </a:r>
          </a:p>
          <a:p>
            <a:pPr lvl="1" indent="0">
              <a:buNone/>
            </a:pPr>
            <a:r>
              <a:rPr lang="en-US" sz="1800" b="0" dirty="0" smtClean="0"/>
              <a:t>	Out </a:t>
            </a:r>
            <a:r>
              <a:rPr lang="en-US" sz="1800" b="0" dirty="0"/>
              <a:t>Of Scope defines the features, functional or non-functional requirements of the software that will NOT </a:t>
            </a:r>
            <a:r>
              <a:rPr lang="en-US" sz="1800" b="0" dirty="0" smtClean="0"/>
              <a:t>	be </a:t>
            </a:r>
            <a:r>
              <a:rPr lang="en-US" sz="1800" b="0" dirty="0"/>
              <a:t>tested </a:t>
            </a:r>
          </a:p>
          <a:p>
            <a:endParaRPr lang="en-US" dirty="0"/>
          </a:p>
        </p:txBody>
      </p:sp>
    </p:spTree>
    <p:extLst>
      <p:ext uri="{BB962C8B-B14F-4D97-AF65-F5344CB8AC3E}">
        <p14:creationId xmlns:p14="http://schemas.microsoft.com/office/powerpoint/2010/main" val="2959082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endParaRPr lang="en-US" smtClean="0"/>
          </a:p>
        </p:txBody>
      </p:sp>
      <p:sp>
        <p:nvSpPr>
          <p:cNvPr id="62467" name="Rectangle 3"/>
          <p:cNvSpPr>
            <a:spLocks noGrp="1" noChangeArrowheads="1"/>
          </p:cNvSpPr>
          <p:nvPr>
            <p:ph idx="1"/>
          </p:nvPr>
        </p:nvSpPr>
        <p:spPr>
          <a:xfrm>
            <a:off x="702989" y="1511973"/>
            <a:ext cx="11622024" cy="4049378"/>
          </a:xfrm>
        </p:spPr>
        <p:txBody>
          <a:bodyPr/>
          <a:lstStyle/>
          <a:p>
            <a:pPr marL="457200" indent="-457200"/>
            <a:r>
              <a:rPr lang="en-US" sz="1800" smtClean="0"/>
              <a:t>Approach</a:t>
            </a:r>
          </a:p>
          <a:p>
            <a:pPr marL="457200" indent="-457200"/>
            <a:r>
              <a:rPr lang="en-US" sz="1800" b="0" smtClean="0"/>
              <a:t>It </a:t>
            </a:r>
            <a:r>
              <a:rPr lang="en-US" sz="1800" b="0"/>
              <a:t>gives the overall Testing Approach.</a:t>
            </a:r>
          </a:p>
          <a:p>
            <a:pPr marL="457200" indent="-457200"/>
            <a:r>
              <a:rPr lang="en-US" sz="1800" b="0"/>
              <a:t>It describes the following details</a:t>
            </a:r>
          </a:p>
          <a:p>
            <a:pPr marL="457200" indent="-457200">
              <a:buFont typeface="Wingdings" panose="05000000000000000000" pitchFamily="2" charset="2"/>
              <a:buChar char="§"/>
            </a:pPr>
            <a:r>
              <a:rPr lang="en-US" sz="1800" b="0"/>
              <a:t>Are any special tools to be used and what are they?</a:t>
            </a:r>
          </a:p>
          <a:p>
            <a:pPr marL="457200" indent="-457200">
              <a:buFont typeface="Wingdings" panose="05000000000000000000" pitchFamily="2" charset="2"/>
              <a:buChar char="§"/>
            </a:pPr>
            <a:r>
              <a:rPr lang="en-US" sz="1800" b="0"/>
              <a:t> Will the tool require special training?</a:t>
            </a:r>
          </a:p>
          <a:p>
            <a:pPr marL="457200" indent="-457200">
              <a:buFont typeface="Wingdings" panose="05000000000000000000" pitchFamily="2" charset="2"/>
              <a:buChar char="§"/>
            </a:pPr>
            <a:r>
              <a:rPr lang="en-US" sz="1800" b="0"/>
              <a:t>What metrics will be collected?</a:t>
            </a:r>
          </a:p>
          <a:p>
            <a:pPr marL="457200" indent="-457200">
              <a:buFont typeface="Wingdings" panose="05000000000000000000" pitchFamily="2" charset="2"/>
              <a:buChar char="§"/>
            </a:pPr>
            <a:r>
              <a:rPr lang="en-US" sz="1800" b="0"/>
              <a:t>Which level is each metric to be collected at?</a:t>
            </a:r>
          </a:p>
          <a:p>
            <a:pPr marL="457200" indent="-457200">
              <a:buFont typeface="Wingdings" panose="05000000000000000000" pitchFamily="2" charset="2"/>
              <a:buChar char="§"/>
            </a:pPr>
            <a:r>
              <a:rPr lang="en-US" sz="1800" b="0"/>
              <a:t>How is Configuration Management to be handled?</a:t>
            </a:r>
          </a:p>
          <a:p>
            <a:pPr marL="457200" indent="-457200">
              <a:buFont typeface="Wingdings" panose="05000000000000000000" pitchFamily="2" charset="2"/>
              <a:buChar char="§"/>
            </a:pPr>
            <a:r>
              <a:rPr lang="en-US" sz="1800" b="0"/>
              <a:t>How many different configurations will be tested?</a:t>
            </a:r>
          </a:p>
          <a:p>
            <a:pPr marL="457200" indent="-457200">
              <a:buFont typeface="Wingdings" panose="05000000000000000000" pitchFamily="2" charset="2"/>
              <a:buChar char="§"/>
            </a:pPr>
            <a:r>
              <a:rPr lang="en-US" sz="1800" b="0"/>
              <a:t>Hardware</a:t>
            </a:r>
          </a:p>
          <a:p>
            <a:pPr marL="457200" indent="-457200">
              <a:buFont typeface="Wingdings" panose="05000000000000000000" pitchFamily="2" charset="2"/>
              <a:buChar char="§"/>
            </a:pPr>
            <a:r>
              <a:rPr lang="en-US" sz="1800" b="0"/>
              <a:t>Software</a:t>
            </a:r>
          </a:p>
          <a:p>
            <a:pPr marL="457200" indent="-457200">
              <a:buFont typeface="Wingdings" panose="05000000000000000000" pitchFamily="2" charset="2"/>
              <a:buChar char="§"/>
            </a:pPr>
            <a:r>
              <a:rPr lang="en-US" sz="1800" b="0"/>
              <a:t>Combinations of HW, SW and other vendor packages</a:t>
            </a:r>
          </a:p>
          <a:p>
            <a:pPr marL="457200" indent="-457200">
              <a:buFont typeface="Wingdings" panose="05000000000000000000" pitchFamily="2" charset="2"/>
              <a:buChar char="§"/>
            </a:pPr>
            <a:endParaRPr lang="en-US" sz="1800" b="0"/>
          </a:p>
        </p:txBody>
      </p:sp>
    </p:spTree>
    <p:extLst>
      <p:ext uri="{BB962C8B-B14F-4D97-AF65-F5344CB8AC3E}">
        <p14:creationId xmlns:p14="http://schemas.microsoft.com/office/powerpoint/2010/main" val="2993376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endParaRPr lang="en-US" smtClean="0"/>
          </a:p>
        </p:txBody>
      </p:sp>
      <p:sp>
        <p:nvSpPr>
          <p:cNvPr id="64515" name="Rectangle 3"/>
          <p:cNvSpPr>
            <a:spLocks noGrp="1" noChangeArrowheads="1"/>
          </p:cNvSpPr>
          <p:nvPr>
            <p:ph idx="1"/>
          </p:nvPr>
        </p:nvSpPr>
        <p:spPr/>
        <p:txBody>
          <a:bodyPr/>
          <a:lstStyle/>
          <a:p>
            <a:pPr marL="457200" indent="-457200">
              <a:buFont typeface="Wingdings" panose="05000000000000000000" pitchFamily="2" charset="2"/>
              <a:buChar char="§"/>
            </a:pPr>
            <a:r>
              <a:rPr lang="en-US" sz="1800" b="0">
                <a:latin typeface="+mn-lt"/>
              </a:rPr>
              <a:t>What levels of regression testing will be done and how much at each test level?</a:t>
            </a:r>
          </a:p>
          <a:p>
            <a:pPr marL="457200" indent="-457200">
              <a:buFont typeface="Wingdings" panose="05000000000000000000" pitchFamily="2" charset="2"/>
              <a:buChar char="§"/>
            </a:pPr>
            <a:r>
              <a:rPr lang="en-US" sz="1800" b="0">
                <a:latin typeface="+mn-lt"/>
              </a:rPr>
              <a:t>Will regression testing be based on severity of defects detected?</a:t>
            </a:r>
          </a:p>
          <a:p>
            <a:pPr marL="457200" indent="-457200">
              <a:buFont typeface="Wingdings" panose="05000000000000000000" pitchFamily="2" charset="2"/>
              <a:buChar char="§"/>
            </a:pPr>
            <a:r>
              <a:rPr lang="en-US" sz="1800" b="0">
                <a:latin typeface="+mn-lt"/>
              </a:rPr>
              <a:t>How will elements in the requirements and design that do not make sense or are untestable be processed</a:t>
            </a:r>
            <a:r>
              <a:rPr lang="en-US" sz="1800" b="0" smtClean="0">
                <a:latin typeface="+mn-lt"/>
              </a:rPr>
              <a:t>?</a:t>
            </a:r>
          </a:p>
          <a:p>
            <a:r>
              <a:rPr lang="en-US" sz="1800"/>
              <a:t>Entry &amp; Exit Criteria</a:t>
            </a:r>
            <a:endParaRPr lang="en-US" sz="1800" u="sng"/>
          </a:p>
          <a:p>
            <a:pPr marL="285750" indent="-285750">
              <a:buFont typeface="Wingdings" panose="05000000000000000000" pitchFamily="2" charset="2"/>
              <a:buChar char="§"/>
            </a:pPr>
            <a:r>
              <a:rPr lang="en-US" sz="1800" b="0"/>
              <a:t>Here the test plan should explain as when the testing needs to be started (Entry Criteria) and when the test should be stopped (Exit Criteria) </a:t>
            </a:r>
          </a:p>
          <a:p>
            <a:pPr marL="285750" indent="-285750">
              <a:buFont typeface="Wingdings" panose="05000000000000000000" pitchFamily="2" charset="2"/>
              <a:buChar char="§"/>
            </a:pPr>
            <a:r>
              <a:rPr lang="en-US" sz="1800" b="0"/>
              <a:t>The idea behind this section is that every process step be inspection, and functional test or Design has a precise entry &amp; exit criteria</a:t>
            </a:r>
          </a:p>
          <a:p>
            <a:pPr marL="457200" indent="-457200">
              <a:buFont typeface="Wingdings" panose="05000000000000000000" pitchFamily="2" charset="2"/>
              <a:buChar char="§"/>
            </a:pPr>
            <a:endParaRPr lang="en-US" sz="1800" b="0">
              <a:latin typeface="+mn-lt"/>
            </a:endParaRPr>
          </a:p>
          <a:p>
            <a:pPr marL="457200" indent="-457200">
              <a:buFontTx/>
              <a:buAutoNum type="arabicPeriod" startAt="10"/>
            </a:pPr>
            <a:endParaRPr lang="en-US" smtClean="0"/>
          </a:p>
        </p:txBody>
      </p:sp>
    </p:spTree>
    <p:extLst>
      <p:ext uri="{BB962C8B-B14F-4D97-AF65-F5344CB8AC3E}">
        <p14:creationId xmlns:p14="http://schemas.microsoft.com/office/powerpoint/2010/main" val="2469876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25706" y="0"/>
            <a:ext cx="11566985" cy="756000"/>
          </a:xfrm>
        </p:spPr>
        <p:txBody>
          <a:bodyPr/>
          <a:lstStyle/>
          <a:p>
            <a:endParaRPr lang="en-US"/>
          </a:p>
        </p:txBody>
      </p:sp>
      <p:sp>
        <p:nvSpPr>
          <p:cNvPr id="66563" name="Rectangle 3"/>
          <p:cNvSpPr>
            <a:spLocks noGrp="1" noChangeArrowheads="1"/>
          </p:cNvSpPr>
          <p:nvPr>
            <p:ph idx="1"/>
          </p:nvPr>
        </p:nvSpPr>
        <p:spPr>
          <a:xfrm>
            <a:off x="732969" y="1663908"/>
            <a:ext cx="8031970" cy="3160176"/>
          </a:xfrm>
        </p:spPr>
        <p:txBody>
          <a:bodyPr/>
          <a:lstStyle/>
          <a:p>
            <a:r>
              <a:rPr lang="en-US" sz="1800" dirty="0"/>
              <a:t>Suspension &amp; Resumption Criteria</a:t>
            </a:r>
            <a:endParaRPr lang="en-US" sz="1800" b="0" dirty="0" smtClean="0">
              <a:latin typeface="+mn-lt"/>
            </a:endParaRPr>
          </a:p>
          <a:p>
            <a:pPr marL="285750" indent="-285750">
              <a:buFont typeface="Wingdings" panose="05000000000000000000" pitchFamily="2" charset="2"/>
              <a:buChar char="§"/>
            </a:pPr>
            <a:r>
              <a:rPr lang="en-US" sz="1800" b="0" dirty="0" smtClean="0">
                <a:latin typeface="+mn-lt"/>
              </a:rPr>
              <a:t>Suspension </a:t>
            </a:r>
            <a:r>
              <a:rPr lang="en-US" sz="1800" b="0" dirty="0">
                <a:latin typeface="+mn-lt"/>
              </a:rPr>
              <a:t>criteria specify the criteria to be used to suspend all or a portion of the testing activities </a:t>
            </a:r>
          </a:p>
          <a:p>
            <a:pPr marL="285750" indent="-285750">
              <a:buFont typeface="Wingdings" panose="05000000000000000000" pitchFamily="2" charset="2"/>
              <a:buChar char="§"/>
            </a:pPr>
            <a:r>
              <a:rPr lang="en-US" sz="1800" b="0" dirty="0">
                <a:latin typeface="+mn-lt"/>
              </a:rPr>
              <a:t>Resumption criteria specifies when testing can resume after it has been suspended</a:t>
            </a:r>
            <a:r>
              <a:rPr lang="en-US" sz="1800" b="0" dirty="0" smtClean="0">
                <a:latin typeface="+mn-lt"/>
              </a:rPr>
              <a:t>.</a:t>
            </a:r>
          </a:p>
          <a:p>
            <a:pPr marL="285750" indent="-285750">
              <a:buFont typeface="Wingdings" panose="05000000000000000000" pitchFamily="2" charset="2"/>
              <a:buChar char="§"/>
            </a:pPr>
            <a:endParaRPr lang="en-US" sz="1800" b="0" dirty="0">
              <a:latin typeface="+mn-lt"/>
            </a:endParaRPr>
          </a:p>
        </p:txBody>
      </p:sp>
    </p:spTree>
    <p:extLst>
      <p:ext uri="{BB962C8B-B14F-4D97-AF65-F5344CB8AC3E}">
        <p14:creationId xmlns:p14="http://schemas.microsoft.com/office/powerpoint/2010/main" val="831340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209800" y="152401"/>
            <a:ext cx="6172200" cy="434579"/>
          </a:xfrm>
        </p:spPr>
        <p:txBody>
          <a:bodyPr>
            <a:noAutofit/>
          </a:bodyPr>
          <a:lstStyle/>
          <a:p>
            <a:r>
              <a:rPr lang="en-US"/>
              <a:t>Example </a:t>
            </a:r>
          </a:p>
        </p:txBody>
      </p:sp>
      <p:graphicFrame>
        <p:nvGraphicFramePr>
          <p:cNvPr id="73767" name="Group 39"/>
          <p:cNvGraphicFramePr>
            <a:graphicFrameLocks noGrp="1"/>
          </p:cNvGraphicFramePr>
          <p:nvPr>
            <p:ph type="tbl" idx="1"/>
            <p:extLst/>
          </p:nvPr>
        </p:nvGraphicFramePr>
        <p:xfrm>
          <a:off x="2213113" y="1524001"/>
          <a:ext cx="6172200" cy="3098423"/>
        </p:xfrm>
        <a:graphic>
          <a:graphicData uri="http://schemas.openxmlformats.org/drawingml/2006/table">
            <a:tbl>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sng" strike="noStrike" cap="none" normalizeH="0" baseline="0" smtClean="0">
                          <a:ln>
                            <a:noFill/>
                          </a:ln>
                          <a:solidFill>
                            <a:schemeClr val="tx1"/>
                          </a:solidFill>
                          <a:effectLst/>
                          <a:latin typeface="+mn-lt"/>
                          <a:cs typeface="Arial" charset="0"/>
                        </a:rPr>
                        <a:t>SUSPENSION CRITERIA</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sng" strike="noStrike" cap="none" normalizeH="0" baseline="0" smtClean="0">
                          <a:ln>
                            <a:noFill/>
                          </a:ln>
                          <a:solidFill>
                            <a:schemeClr val="tx1"/>
                          </a:solidFill>
                          <a:effectLst/>
                          <a:latin typeface="+mn-lt"/>
                          <a:cs typeface="Arial" charset="0"/>
                        </a:rPr>
                        <a:t>RESUMPTION CRITERIA</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13236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Arial" charset="0"/>
                        </a:rPr>
                        <a:t>Urgent defects, which prevent further testing along any path.</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Arial" charset="0"/>
                        </a:rPr>
                        <a:t>Urgent defects are rectified</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34883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Arial" charset="0"/>
                        </a:rPr>
                        <a:t>Non availability of Test data for scenarios</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Arial" charset="0"/>
                        </a:rPr>
                        <a:t>Test data uploaded in test environment as required to execute scenarios/cases</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52892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TotalTime>
  <Words>1537</Words>
  <Application>Microsoft Office PowerPoint</Application>
  <PresentationFormat>Widescreen</PresentationFormat>
  <Paragraphs>211</Paragraphs>
  <Slides>31</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2" baseType="lpstr">
      <vt:lpstr>Arial</vt:lpstr>
      <vt:lpstr>Calibri</vt:lpstr>
      <vt:lpstr>Impact</vt:lpstr>
      <vt:lpstr>Lucida Sans Unicode</vt:lpstr>
      <vt:lpstr>Stag Sans Light</vt:lpstr>
      <vt:lpstr>Symbol</vt:lpstr>
      <vt:lpstr>Times New Roman</vt:lpstr>
      <vt:lpstr>Verdana</vt:lpstr>
      <vt:lpstr>Wingdings</vt:lpstr>
      <vt:lpstr>Atos v4.0</vt:lpstr>
      <vt:lpstr>Bitmap Image</vt:lpstr>
      <vt:lpstr>Test Plan and Test Cases</vt:lpstr>
      <vt:lpstr>Version Control and Revision History</vt:lpstr>
      <vt:lpstr>TEST PLAN-Intro</vt:lpstr>
      <vt:lpstr>References for preparing Test Plan</vt:lpstr>
      <vt:lpstr>PowerPoint Presentation</vt:lpstr>
      <vt:lpstr>PowerPoint Presentation</vt:lpstr>
      <vt:lpstr>PowerPoint Presentation</vt:lpstr>
      <vt:lpstr>PowerPoint Presentation</vt:lpstr>
      <vt:lpstr>Example </vt:lpstr>
      <vt:lpstr> </vt:lpstr>
      <vt:lpstr>PowerPoint Presentation</vt:lpstr>
      <vt:lpstr>PowerPoint Presentation</vt:lpstr>
      <vt:lpstr>PowerPoint Presentation</vt:lpstr>
      <vt:lpstr> </vt:lpstr>
      <vt:lpstr>Example:</vt:lpstr>
      <vt:lpstr>Roles &amp; Responsibility</vt:lpstr>
      <vt:lpstr>Reference to Templates </vt:lpstr>
      <vt:lpstr>PowerPoint Presentation</vt:lpstr>
      <vt:lpstr> Test Case </vt:lpstr>
      <vt:lpstr>Test Case Design</vt:lpstr>
      <vt:lpstr>PowerPoint Presentation</vt:lpstr>
      <vt:lpstr>   Test Case Template (Standard )</vt:lpstr>
      <vt:lpstr>Test Case Reviews</vt:lpstr>
      <vt:lpstr>PowerPoint Presentation</vt:lpstr>
      <vt:lpstr>Defect Tracking/Closure</vt:lpstr>
      <vt:lpstr>Defect Tracking (Contd...)</vt:lpstr>
      <vt:lpstr>Defect Tracking (Contd...)</vt:lpstr>
      <vt:lpstr>Defect Tracking (Contd...)</vt:lpstr>
      <vt:lpstr>Defect Tracking (Contd...)</vt:lpstr>
      <vt:lpstr>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&amp; Validation</dc:title>
  <dc:creator>Kumar, Sneha</dc:creator>
  <cp:lastModifiedBy>Mendonsa, Nisha</cp:lastModifiedBy>
  <cp:revision>64</cp:revision>
  <dcterms:created xsi:type="dcterms:W3CDTF">2017-03-14T04:59:46Z</dcterms:created>
  <dcterms:modified xsi:type="dcterms:W3CDTF">2019-03-07T12:20:14Z</dcterms:modified>
</cp:coreProperties>
</file>