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9"/>
  </p:notesMasterIdLst>
  <p:sldIdLst>
    <p:sldId id="340" r:id="rId2"/>
    <p:sldId id="399" r:id="rId3"/>
    <p:sldId id="341" r:id="rId4"/>
    <p:sldId id="343" r:id="rId5"/>
    <p:sldId id="344" r:id="rId6"/>
    <p:sldId id="396" r:id="rId7"/>
    <p:sldId id="345" r:id="rId8"/>
    <p:sldId id="346" r:id="rId9"/>
    <p:sldId id="347" r:id="rId10"/>
    <p:sldId id="348" r:id="rId11"/>
    <p:sldId id="349" r:id="rId12"/>
    <p:sldId id="350" r:id="rId13"/>
    <p:sldId id="351" r:id="rId14"/>
    <p:sldId id="353" r:id="rId15"/>
    <p:sldId id="354" r:id="rId16"/>
    <p:sldId id="339" r:id="rId17"/>
    <p:sldId id="3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4" autoAdjust="0"/>
    <p:restoredTop sz="94660"/>
  </p:normalViewPr>
  <p:slideViewPr>
    <p:cSldViewPr snapToGrid="0" showGuides="1">
      <p:cViewPr varScale="1">
        <p:scale>
          <a:sx n="91" d="100"/>
          <a:sy n="91" d="100"/>
        </p:scale>
        <p:origin x="156" y="84"/>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50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BAB5F-8F2E-4436-9AC6-EC770D2C7F0F}" type="datetimeFigureOut">
              <a:rPr lang="en-US" smtClean="0"/>
              <a:t>3/7/2019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177AF-68BC-41E2-921F-92C8F10FEBE4}" type="slidenum">
              <a:rPr lang="en-US" smtClean="0"/>
              <a:t>‹#›</a:t>
            </a:fld>
            <a:endParaRPr lang="en-US"/>
          </a:p>
        </p:txBody>
      </p:sp>
    </p:spTree>
    <p:extLst>
      <p:ext uri="{BB962C8B-B14F-4D97-AF65-F5344CB8AC3E}">
        <p14:creationId xmlns:p14="http://schemas.microsoft.com/office/powerpoint/2010/main" val="1098375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382588" y="685800"/>
            <a:ext cx="6096000" cy="3429000"/>
          </a:xfrm>
          <a:ln/>
        </p:spPr>
      </p:sp>
      <p:sp>
        <p:nvSpPr>
          <p:cNvPr id="5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96409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19138"/>
            <a:ext cx="4794250"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pPr>
                <a:defRPr/>
              </a:pPr>
              <a:t>2</a:t>
            </a:fld>
            <a:endParaRPr lang="en-US" altLang="en-US" dirty="0"/>
          </a:p>
        </p:txBody>
      </p:sp>
    </p:spTree>
    <p:extLst>
      <p:ext uri="{BB962C8B-B14F-4D97-AF65-F5344CB8AC3E}">
        <p14:creationId xmlns:p14="http://schemas.microsoft.com/office/powerpoint/2010/main" val="4192505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382588" y="685800"/>
            <a:ext cx="6096000" cy="3429000"/>
          </a:xfrm>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88161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82588" y="685800"/>
            <a:ext cx="6096000" cy="3429000"/>
          </a:xfrm>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50878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82588" y="685800"/>
            <a:ext cx="6096000" cy="3429000"/>
          </a:xfrm>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7720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AddClassification"/>
          <p:cNvSpPr txBox="1">
            <a:spLocks noChangeArrowheads="1"/>
          </p:cNvSpPr>
          <p:nvPr userDrawn="1"/>
        </p:nvSpPr>
        <p:spPr bwMode="auto">
          <a:xfrm>
            <a:off x="5130833" y="6212904"/>
            <a:ext cx="19303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00" dirty="0">
                <a:solidFill>
                  <a:prstClr val="white"/>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2"/>
            <a:ext cx="2180299"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390532" y="3069929"/>
            <a:ext cx="11160125"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9416951" y="6030111"/>
            <a:ext cx="2548399" cy="444636"/>
          </a:xfrm>
          <a:prstGeom prst="rect">
            <a:avLst/>
          </a:prstGeom>
        </p:spPr>
      </p:pic>
      <p:sp>
        <p:nvSpPr>
          <p:cNvPr id="3" name="Text Placeholder 2"/>
          <p:cNvSpPr>
            <a:spLocks noGrp="1"/>
          </p:cNvSpPr>
          <p:nvPr>
            <p:ph type="body" sz="quarter" idx="10" hasCustomPrompt="1"/>
          </p:nvPr>
        </p:nvSpPr>
        <p:spPr>
          <a:xfrm>
            <a:off x="390534" y="5703556"/>
            <a:ext cx="37136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350262493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9436961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80131"/>
            <a:ext cx="12248651" cy="2697741"/>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95326768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3564705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7207986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7297"/>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00402704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90782693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09"/>
            <a:ext cx="12248651" cy="273411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62788356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5027"/>
            <a:ext cx="12248651" cy="2736077"/>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21975543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80131"/>
            <a:ext cx="12248651" cy="2697741"/>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68041333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549377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85664" y="164638"/>
            <a:ext cx="11570208"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
        <p:nvSpPr>
          <p:cNvPr id="6" name="Text Placeholder 5"/>
          <p:cNvSpPr>
            <a:spLocks noGrp="1"/>
          </p:cNvSpPr>
          <p:nvPr>
            <p:ph type="body" sz="quarter" idx="11"/>
          </p:nvPr>
        </p:nvSpPr>
        <p:spPr>
          <a:xfrm>
            <a:off x="385665" y="1454401"/>
            <a:ext cx="11570208" cy="453788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902819757"/>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7297"/>
            <a:ext cx="12272555" cy="2731537"/>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27815999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79347"/>
            <a:ext cx="12272555" cy="2699309"/>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16961618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5027"/>
            <a:ext cx="12272555" cy="2736077"/>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29094041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5254"/>
            <a:ext cx="12272555" cy="273562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95146268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67176"/>
            <a:ext cx="12272555" cy="2723651"/>
          </a:xfrm>
          <a:prstGeom prst="rect">
            <a:avLst/>
          </a:prstGeom>
        </p:spPr>
      </p:pic>
      <p:sp>
        <p:nvSpPr>
          <p:cNvPr id="5" name="Text Placeholder 4"/>
          <p:cNvSpPr>
            <a:spLocks noGrp="1"/>
          </p:cNvSpPr>
          <p:nvPr>
            <p:ph type="body" sz="quarter" idx="10"/>
          </p:nvPr>
        </p:nvSpPr>
        <p:spPr>
          <a:xfrm>
            <a:off x="6642101" y="2247901"/>
            <a:ext cx="53255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91708276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5" y="1218353"/>
            <a:ext cx="4014753" cy="923330"/>
          </a:xfrm>
          <a:prstGeom prst="rect">
            <a:avLst/>
          </a:prstGeom>
          <a:noFill/>
        </p:spPr>
        <p:txBody>
          <a:bodyPr wrap="none" lIns="0" tIns="0" rIns="0" bIns="0" rtlCol="0">
            <a:spAutoFit/>
          </a:bodyPr>
          <a:lstStyle/>
          <a:p>
            <a:r>
              <a:rPr lang="en-GB" sz="6000" dirty="0" smtClean="0">
                <a:solidFill>
                  <a:prstClr val="white"/>
                </a:solidFill>
              </a:rPr>
              <a:t>Thank You</a:t>
            </a:r>
            <a:endParaRPr lang="en-GB" sz="6000" dirty="0">
              <a:solidFill>
                <a:prstClr val="white"/>
              </a:solidFill>
            </a:endParaRP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dirty="0">
                <a:solidFill>
                  <a:prstClr val="white"/>
                </a:solidFill>
                <a:latin typeface="Verdana" pitchFamily="34" charset="0"/>
                <a:ea typeface="Verdana" pitchFamily="34" charset="0"/>
                <a:cs typeface="Verdana" pitchFamily="34" charset="0"/>
              </a:rPr>
              <a:t>Atos, the Atos logo, Atos Codex, Atos Consulting, Atos </a:t>
            </a:r>
            <a:r>
              <a:rPr lang="en-US" sz="700" dirty="0" smtClean="0">
                <a:solidFill>
                  <a:prstClr val="white"/>
                </a:solidFill>
                <a:latin typeface="Verdana" pitchFamily="34" charset="0"/>
                <a:ea typeface="Verdana" pitchFamily="34" charset="0"/>
                <a:cs typeface="Verdana" pitchFamily="34" charset="0"/>
              </a:rPr>
              <a:t>Syntel</a:t>
            </a:r>
            <a:r>
              <a:rPr lang="en-US" sz="700" dirty="0">
                <a:solidFill>
                  <a:prstClr val="white"/>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dirty="0" smtClean="0">
                <a:solidFill>
                  <a:prstClr val="white"/>
                </a:solidFill>
                <a:latin typeface="Verdana" pitchFamily="34" charset="0"/>
                <a:ea typeface="Verdana" pitchFamily="34" charset="0"/>
                <a:cs typeface="Verdana" pitchFamily="34" charset="0"/>
              </a:rPr>
              <a:t>it, may </a:t>
            </a:r>
            <a:r>
              <a:rPr lang="en-US" sz="700" dirty="0">
                <a:solidFill>
                  <a:prstClr val="white"/>
                </a:solidFill>
                <a:latin typeface="Verdana" pitchFamily="34" charset="0"/>
                <a:ea typeface="Verdana" pitchFamily="34" charset="0"/>
                <a:cs typeface="Verdana" pitchFamily="34" charset="0"/>
              </a:rPr>
              <a:t>not be reproduced, copied, circulated and/or distributed nor quoted without prior written approval from Atos.</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1" y="6030111"/>
            <a:ext cx="2548399" cy="444636"/>
          </a:xfrm>
          <a:prstGeom prst="rect">
            <a:avLst/>
          </a:prstGeom>
        </p:spPr>
      </p:pic>
    </p:spTree>
    <p:extLst>
      <p:ext uri="{BB962C8B-B14F-4D97-AF65-F5344CB8AC3E}">
        <p14:creationId xmlns:p14="http://schemas.microsoft.com/office/powerpoint/2010/main" val="44411122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40364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188952" cy="6866443"/>
          </a:xfrm>
          <a:prstGeom prst="rect">
            <a:avLst/>
          </a:prstGeom>
        </p:spPr>
      </p:pic>
      <p:sp>
        <p:nvSpPr>
          <p:cNvPr id="10" name="Rectangle 9">
            <a:extLst>
              <a:ext uri="{FF2B5EF4-FFF2-40B4-BE49-F238E27FC236}">
                <a16:creationId xmlns:a16="http://schemas.microsoft.com/office/drawing/2014/main" id="{A8962026-C6DB-4265-AB26-4A92543AD4F3}"/>
              </a:ext>
            </a:extLst>
          </p:cNvPr>
          <p:cNvSpPr/>
          <p:nvPr userDrawn="1"/>
        </p:nvSpPr>
        <p:spPr>
          <a:xfrm>
            <a:off x="0" y="-15511"/>
            <a:ext cx="12188952"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1800">
              <a:solidFill>
                <a:prstClr val="white"/>
              </a:solidFill>
            </a:endParaRPr>
          </a:p>
        </p:txBody>
      </p:sp>
      <p:sp>
        <p:nvSpPr>
          <p:cNvPr id="11" name="Rectangle 10"/>
          <p:cNvSpPr/>
          <p:nvPr userDrawn="1"/>
        </p:nvSpPr>
        <p:spPr>
          <a:xfrm>
            <a:off x="5735783" y="4574762"/>
            <a:ext cx="6135624"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r" eaLnBrk="0" fontAlgn="base" hangingPunct="0">
              <a:spcBef>
                <a:spcPct val="0"/>
              </a:spcBef>
              <a:spcAft>
                <a:spcPct val="0"/>
              </a:spcAft>
            </a:pPr>
            <a:r>
              <a:rPr lang="en-US" sz="5400" smtClean="0">
                <a:solidFill>
                  <a:srgbClr val="0089C4"/>
                </a:solidFill>
                <a:latin typeface="Impact" panose="020B0806030902050204" pitchFamily="34" charset="0"/>
              </a:rPr>
              <a:t>THANK YOU!</a:t>
            </a:r>
            <a:endParaRPr lang="en-US" sz="5400">
              <a:solidFill>
                <a:srgbClr val="0089C4"/>
              </a:solidFill>
              <a:latin typeface="Impact" panose="020B0806030902050204" pitchFamily="34" charset="0"/>
            </a:endParaRPr>
          </a:p>
        </p:txBody>
      </p:sp>
    </p:spTree>
    <p:extLst>
      <p:ext uri="{BB962C8B-B14F-4D97-AF65-F5344CB8AC3E}">
        <p14:creationId xmlns:p14="http://schemas.microsoft.com/office/powerpoint/2010/main" val="19295670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Text Placeholder 3"/>
          <p:cNvSpPr>
            <a:spLocks noGrp="1"/>
          </p:cNvSpPr>
          <p:nvPr>
            <p:ph type="body" sz="quarter" idx="10"/>
          </p:nvPr>
        </p:nvSpPr>
        <p:spPr>
          <a:xfrm>
            <a:off x="385664" y="164638"/>
            <a:ext cx="11570208"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123867068"/>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5665" y="1454401"/>
            <a:ext cx="11570208" cy="4537884"/>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Text Placeholder 3"/>
          <p:cNvSpPr>
            <a:spLocks noGrp="1"/>
          </p:cNvSpPr>
          <p:nvPr>
            <p:ph type="body" sz="quarter" idx="10"/>
          </p:nvPr>
        </p:nvSpPr>
        <p:spPr>
          <a:xfrm>
            <a:off x="385664" y="164638"/>
            <a:ext cx="11570208"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4461950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 y="2079123"/>
            <a:ext cx="12222469" cy="2699757"/>
          </a:xfrm>
          <a:prstGeom prst="rect">
            <a:avLst/>
          </a:prstGeom>
        </p:spPr>
      </p:pic>
      <p:sp>
        <p:nvSpPr>
          <p:cNvPr id="5" name="Text Placeholder 4"/>
          <p:cNvSpPr>
            <a:spLocks noGrp="1"/>
          </p:cNvSpPr>
          <p:nvPr>
            <p:ph type="body" sz="quarter" idx="10"/>
          </p:nvPr>
        </p:nvSpPr>
        <p:spPr>
          <a:xfrm>
            <a:off x="4271799" y="2247901"/>
            <a:ext cx="769583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5903386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936" y="2046009"/>
            <a:ext cx="12256619" cy="2734113"/>
          </a:xfrm>
          <a:prstGeom prst="rect">
            <a:avLst/>
          </a:prstGeom>
        </p:spPr>
      </p:pic>
      <p:sp>
        <p:nvSpPr>
          <p:cNvPr id="5"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029969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5254"/>
            <a:ext cx="12240683" cy="2735623"/>
          </a:xfrm>
          <a:prstGeom prst="rect">
            <a:avLst/>
          </a:prstGeom>
        </p:spPr>
      </p:pic>
      <p:sp>
        <p:nvSpPr>
          <p:cNvPr id="6"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8008200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9123"/>
            <a:ext cx="12240683" cy="2699757"/>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7886381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0414851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0" name="AddCustomFooter#1"/>
          <p:cNvSpPr txBox="1"/>
          <p:nvPr userDrawn="1"/>
        </p:nvSpPr>
        <p:spPr>
          <a:xfrm>
            <a:off x="373660" y="6439430"/>
            <a:ext cx="2079095" cy="123111"/>
          </a:xfrm>
          <a:prstGeom prst="rect">
            <a:avLst/>
          </a:prstGeom>
          <a:noFill/>
        </p:spPr>
        <p:txBody>
          <a:bodyPr wrap="none" lIns="0" tIns="0" rIns="0" bIns="0" rtlCol="0" anchor="ctr">
            <a:spAutoFit/>
          </a:bodyPr>
          <a:lstStyle/>
          <a:p>
            <a:fld id="{6971936E-DEB9-479F-A215-67E5B2252768}" type="slidenum">
              <a:rPr lang="en-US" sz="800" smtClean="0">
                <a:solidFill>
                  <a:prstClr val="black"/>
                </a:solidFill>
                <a:ea typeface="Verdana" pitchFamily="34" charset="0"/>
                <a:cs typeface="Verdana" pitchFamily="34" charset="0"/>
              </a:rPr>
              <a:pPr/>
              <a:t>‹#›</a:t>
            </a:fld>
            <a:r>
              <a:rPr lang="en-US" sz="800" dirty="0" smtClean="0">
                <a:solidFill>
                  <a:prstClr val="black"/>
                </a:solidFill>
                <a:ea typeface="Verdana" pitchFamily="34" charset="0"/>
                <a:cs typeface="Verdana" pitchFamily="34" charset="0"/>
              </a:rPr>
              <a:t> | </a:t>
            </a:r>
            <a:r>
              <a:rPr lang="en-US" sz="800" dirty="0">
                <a:solidFill>
                  <a:prstClr val="black"/>
                </a:solidFill>
                <a:ea typeface="Verdana" pitchFamily="34" charset="0"/>
                <a:cs typeface="Verdana" pitchFamily="34" charset="0"/>
              </a:rPr>
              <a:t>© Atos | Syntel - For internal use </a:t>
            </a:r>
            <a:endParaRPr lang="nl-NL" sz="800" dirty="0">
              <a:solidFill>
                <a:prstClr val="black"/>
              </a:solidFill>
              <a:ea typeface="Verdana" pitchFamily="34" charset="0"/>
              <a:cs typeface="Verdana" pitchFamily="34" charset="0"/>
            </a:endParaRPr>
          </a:p>
        </p:txBody>
      </p:sp>
      <p:sp>
        <p:nvSpPr>
          <p:cNvPr id="14" name="Text Placeholder 2"/>
          <p:cNvSpPr>
            <a:spLocks noGrp="1"/>
          </p:cNvSpPr>
          <p:nvPr>
            <p:ph type="body" idx="1"/>
          </p:nvPr>
        </p:nvSpPr>
        <p:spPr>
          <a:xfrm>
            <a:off x="385665" y="1454401"/>
            <a:ext cx="11566984" cy="4537884"/>
          </a:xfrm>
          <a:prstGeom prst="rect">
            <a:avLst/>
          </a:prstGeom>
        </p:spPr>
        <p:txBody>
          <a:bodyPr vert="horz" lIns="0" tIns="0" rIns="0" bIns="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385666" y="164637"/>
            <a:ext cx="11566985" cy="756000"/>
          </a:xfrm>
          <a:prstGeom prst="rect">
            <a:avLst/>
          </a:prstGeom>
        </p:spPr>
        <p:txBody>
          <a:bodyPr vert="horz" lIns="0" tIns="45720" rIns="0" bIns="45720" rtlCol="0" anchor="t" anchorCtr="0">
            <a:noAutofit/>
          </a:bodyPr>
          <a:lstStyle/>
          <a:p>
            <a:r>
              <a:rPr lang="nl-NL" dirty="0"/>
              <a:t>Click to edit the </a:t>
            </a:r>
            <a:r>
              <a:rPr lang="nl-NL" dirty="0" smtClean="0"/>
              <a:t>header</a:t>
            </a:r>
            <a:br>
              <a:rPr lang="nl-NL" dirty="0" smtClean="0"/>
            </a:br>
            <a:endParaRPr lang="nl-NL" dirty="0"/>
          </a:p>
        </p:txBody>
      </p:sp>
      <p:cxnSp>
        <p:nvCxnSpPr>
          <p:cNvPr id="6" name="Straight Connector 5"/>
          <p:cNvCxnSpPr>
            <a:cxnSpLocks/>
          </p:cNvCxnSpPr>
          <p:nvPr userDrawn="1"/>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06E602D-FA1B-4AE5-B8F2-F42DAE337BD8}"/>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10028956" y="6366896"/>
            <a:ext cx="1936392" cy="337855"/>
          </a:xfrm>
          <a:prstGeom prst="rect">
            <a:avLst/>
          </a:prstGeom>
        </p:spPr>
      </p:pic>
      <p:cxnSp>
        <p:nvCxnSpPr>
          <p:cNvPr id="12" name="Straight Connector 11"/>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44356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ts val="0"/>
        </a:spcBef>
        <a:spcAft>
          <a:spcPts val="300"/>
        </a:spcAft>
        <a:buClr>
          <a:schemeClr val="tx2"/>
        </a:buClr>
        <a:buFont typeface="Lucida Sans Unicode" pitchFamily="34" charset="0"/>
        <a:buChar char="▶"/>
        <a:defRPr sz="1400" kern="1200" baseline="0">
          <a:solidFill>
            <a:schemeClr val="tx1"/>
          </a:solidFill>
          <a:latin typeface="Verdana" pitchFamily="34" charset="0"/>
          <a:ea typeface="Verdana" pitchFamily="34" charset="0"/>
          <a:cs typeface="Verdana" pitchFamily="34" charset="0"/>
        </a:defRPr>
      </a:lvl1pPr>
      <a:lvl2pPr marL="54864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2pPr>
      <a:lvl3pPr marL="82296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3pPr>
      <a:lvl4pPr marL="109728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4pPr>
      <a:lvl5pPr marL="137160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86">
          <p15:clr>
            <a:srgbClr val="F26B43"/>
          </p15:clr>
        </p15:guide>
        <p15:guide id="2" pos="182">
          <p15:clr>
            <a:srgbClr val="F26B43"/>
          </p15:clr>
        </p15:guide>
        <p15:guide id="3" pos="5654">
          <p15:clr>
            <a:srgbClr val="F26B43"/>
          </p15:clr>
        </p15:guide>
        <p15:guide id="4" orient="horz" pos="28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dirty="0" smtClean="0"/>
              <a:t>Requirement Management and Report Generation</a:t>
            </a:r>
          </a:p>
        </p:txBody>
      </p:sp>
      <p:sp>
        <p:nvSpPr>
          <p:cNvPr id="4099" name="Rectangle 7"/>
          <p:cNvSpPr>
            <a:spLocks noGrp="1" noChangeArrowheads="1"/>
          </p:cNvSpPr>
          <p:nvPr>
            <p:ph type="body" sz="quarter" idx="10"/>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77010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endParaRPr lang="en-US" smtClean="0"/>
          </a:p>
        </p:txBody>
      </p:sp>
      <p:sp>
        <p:nvSpPr>
          <p:cNvPr id="14339" name="Rectangle 3"/>
          <p:cNvSpPr>
            <a:spLocks noGrp="1" noChangeArrowheads="1"/>
          </p:cNvSpPr>
          <p:nvPr>
            <p:ph idx="1"/>
          </p:nvPr>
        </p:nvSpPr>
        <p:spPr>
          <a:xfrm>
            <a:off x="282426" y="1985343"/>
            <a:ext cx="11566984" cy="3737031"/>
          </a:xfrm>
        </p:spPr>
        <p:txBody>
          <a:bodyPr/>
          <a:lstStyle/>
          <a:p>
            <a:pPr>
              <a:lnSpc>
                <a:spcPct val="90000"/>
              </a:lnSpc>
              <a:buFont typeface="Wingdings" panose="05000000000000000000" pitchFamily="2" charset="2"/>
              <a:buNone/>
            </a:pPr>
            <a:r>
              <a:rPr lang="en-US" sz="1800" dirty="0" smtClean="0"/>
              <a:t>The testers need to know two aspects of change.</a:t>
            </a:r>
          </a:p>
          <a:p>
            <a:pPr>
              <a:lnSpc>
                <a:spcPct val="90000"/>
              </a:lnSpc>
            </a:pPr>
            <a:endParaRPr lang="en-US" dirty="0" smtClean="0"/>
          </a:p>
          <a:p>
            <a:pPr lvl="1">
              <a:lnSpc>
                <a:spcPct val="90000"/>
              </a:lnSpc>
            </a:pPr>
            <a:r>
              <a:rPr lang="en-US" sz="1800" dirty="0"/>
              <a:t>The characteristics of the change so that modification to the test plan and test data can be made to assure the right functionality and structure are tested.</a:t>
            </a:r>
          </a:p>
          <a:p>
            <a:pPr lvl="1">
              <a:lnSpc>
                <a:spcPct val="90000"/>
              </a:lnSpc>
            </a:pPr>
            <a:endParaRPr lang="en-US" sz="1800" dirty="0"/>
          </a:p>
          <a:p>
            <a:pPr lvl="1">
              <a:lnSpc>
                <a:spcPct val="90000"/>
              </a:lnSpc>
            </a:pPr>
            <a:r>
              <a:rPr lang="en-US" sz="1800" dirty="0"/>
              <a:t> The version in which that change will be implemented</a:t>
            </a:r>
          </a:p>
          <a:p>
            <a:pPr>
              <a:lnSpc>
                <a:spcPct val="90000"/>
              </a:lnSpc>
            </a:pPr>
            <a:endParaRPr lang="en-US" dirty="0" smtClean="0"/>
          </a:p>
        </p:txBody>
      </p:sp>
    </p:spTree>
    <p:extLst>
      <p:ext uri="{BB962C8B-B14F-4D97-AF65-F5344CB8AC3E}">
        <p14:creationId xmlns:p14="http://schemas.microsoft.com/office/powerpoint/2010/main" val="1380714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Configurable Vs Non-Configurable Items</a:t>
            </a:r>
          </a:p>
        </p:txBody>
      </p:sp>
      <p:sp>
        <p:nvSpPr>
          <p:cNvPr id="15363" name="Text Box 6"/>
          <p:cNvSpPr>
            <a:spLocks noGrp="1" noChangeArrowheads="1"/>
          </p:cNvSpPr>
          <p:nvPr>
            <p:ph idx="1"/>
          </p:nvPr>
        </p:nvSpPr>
        <p:spPr>
          <a:xfrm>
            <a:off x="791961" y="1471910"/>
            <a:ext cx="9753135" cy="4093428"/>
          </a:xfrm>
        </p:spPr>
        <p:txBody>
          <a:bodyPr wrap="square">
            <a:spAutoFit/>
          </a:bodyPr>
          <a:lstStyle/>
          <a:p>
            <a:pPr>
              <a:spcBef>
                <a:spcPct val="50000"/>
              </a:spcBef>
            </a:pPr>
            <a:r>
              <a:rPr lang="en-US" sz="1800" b="0" dirty="0" smtClean="0"/>
              <a:t>Project may contain Configurable items(CI) as well as Non Configurable items(Non-CI)</a:t>
            </a:r>
          </a:p>
          <a:p>
            <a:pPr>
              <a:spcBef>
                <a:spcPct val="50000"/>
              </a:spcBef>
              <a:buFont typeface="Wingdings" panose="05000000000000000000" pitchFamily="2" charset="2"/>
              <a:buNone/>
            </a:pPr>
            <a:r>
              <a:rPr lang="en-US" sz="1800" b="0" dirty="0" smtClean="0"/>
              <a:t>Example for Configurable Items:</a:t>
            </a:r>
          </a:p>
          <a:p>
            <a:pPr marL="285750" indent="-285750">
              <a:spcBef>
                <a:spcPct val="50000"/>
              </a:spcBef>
              <a:buFont typeface="Wingdings" panose="05000000000000000000" pitchFamily="2" charset="2"/>
              <a:buChar char="§"/>
            </a:pPr>
            <a:r>
              <a:rPr lang="en-US" sz="1800" b="0" dirty="0" smtClean="0"/>
              <a:t>1.Test Plan</a:t>
            </a:r>
          </a:p>
          <a:p>
            <a:pPr marL="285750" indent="-285750">
              <a:spcBef>
                <a:spcPct val="50000"/>
              </a:spcBef>
              <a:buFont typeface="Wingdings" panose="05000000000000000000" pitchFamily="2" charset="2"/>
              <a:buChar char="§"/>
            </a:pPr>
            <a:r>
              <a:rPr lang="en-US" sz="1800" b="0" dirty="0" smtClean="0"/>
              <a:t>2.Test case Design</a:t>
            </a:r>
          </a:p>
          <a:p>
            <a:pPr>
              <a:spcBef>
                <a:spcPct val="50000"/>
              </a:spcBef>
              <a:buFont typeface="Wingdings" panose="05000000000000000000" pitchFamily="2" charset="2"/>
              <a:buNone/>
            </a:pPr>
            <a:endParaRPr lang="en-US" sz="1800" b="0" dirty="0" smtClean="0"/>
          </a:p>
          <a:p>
            <a:pPr>
              <a:spcBef>
                <a:spcPct val="50000"/>
              </a:spcBef>
              <a:buFont typeface="Wingdings" panose="05000000000000000000" pitchFamily="2" charset="2"/>
              <a:buNone/>
            </a:pPr>
            <a:r>
              <a:rPr lang="en-US" sz="1800" b="0" dirty="0" smtClean="0"/>
              <a:t>Example for Non-Configurable Items:</a:t>
            </a:r>
          </a:p>
          <a:p>
            <a:pPr marL="285750" indent="-285750">
              <a:spcBef>
                <a:spcPct val="50000"/>
              </a:spcBef>
              <a:buFont typeface="Wingdings" panose="05000000000000000000" pitchFamily="2" charset="2"/>
              <a:buChar char="§"/>
            </a:pPr>
            <a:r>
              <a:rPr lang="en-US" sz="1800" b="0" dirty="0" smtClean="0"/>
              <a:t>1.MOM</a:t>
            </a:r>
          </a:p>
          <a:p>
            <a:pPr marL="285750" indent="-285750">
              <a:spcBef>
                <a:spcPct val="50000"/>
              </a:spcBef>
              <a:buFont typeface="Wingdings" panose="05000000000000000000" pitchFamily="2" charset="2"/>
              <a:buChar char="§"/>
            </a:pPr>
            <a:r>
              <a:rPr lang="en-US" sz="1800" b="0" dirty="0" smtClean="0"/>
              <a:t>2.Weekly status report</a:t>
            </a:r>
          </a:p>
          <a:p>
            <a:pPr>
              <a:spcBef>
                <a:spcPct val="50000"/>
              </a:spcBef>
              <a:buFont typeface="Wingdings" panose="05000000000000000000" pitchFamily="2" charset="2"/>
              <a:buNone/>
            </a:pPr>
            <a:endParaRPr lang="en-US" dirty="0" smtClean="0"/>
          </a:p>
        </p:txBody>
      </p:sp>
    </p:spTree>
    <p:extLst>
      <p:ext uri="{BB962C8B-B14F-4D97-AF65-F5344CB8AC3E}">
        <p14:creationId xmlns:p14="http://schemas.microsoft.com/office/powerpoint/2010/main" val="3952347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Process involved in SCM</a:t>
            </a:r>
          </a:p>
        </p:txBody>
      </p:sp>
      <p:sp>
        <p:nvSpPr>
          <p:cNvPr id="16387" name="Content Placeholder 2"/>
          <p:cNvSpPr>
            <a:spLocks noGrp="1"/>
          </p:cNvSpPr>
          <p:nvPr>
            <p:ph idx="1"/>
          </p:nvPr>
        </p:nvSpPr>
        <p:spPr/>
        <p:txBody>
          <a:bodyPr/>
          <a:lstStyle/>
          <a:p>
            <a:pPr marL="285750" indent="-285750">
              <a:buFont typeface="Wingdings" panose="05000000000000000000" pitchFamily="2" charset="2"/>
              <a:buChar char="§"/>
            </a:pPr>
            <a:r>
              <a:rPr lang="en-US" sz="1800" b="0" dirty="0" smtClean="0"/>
              <a:t>Forming SCM Team</a:t>
            </a:r>
          </a:p>
          <a:p>
            <a:pPr marL="285750" indent="-285750">
              <a:buFont typeface="Wingdings" panose="05000000000000000000" pitchFamily="2" charset="2"/>
              <a:buChar char="§"/>
            </a:pPr>
            <a:r>
              <a:rPr lang="en-US" sz="1800" b="0" dirty="0" smtClean="0"/>
              <a:t>Creating Project Library structure</a:t>
            </a:r>
          </a:p>
          <a:p>
            <a:pPr marL="285750" indent="-285750">
              <a:buFont typeface="Wingdings" panose="05000000000000000000" pitchFamily="2" charset="2"/>
              <a:buChar char="§"/>
            </a:pPr>
            <a:r>
              <a:rPr lang="en-US" sz="1800" b="0" dirty="0" smtClean="0"/>
              <a:t>Define and create User groups and Access control </a:t>
            </a:r>
          </a:p>
          <a:p>
            <a:pPr marL="285750" indent="-285750">
              <a:buFont typeface="Wingdings" panose="05000000000000000000" pitchFamily="2" charset="2"/>
              <a:buChar char="§"/>
            </a:pPr>
            <a:r>
              <a:rPr lang="en-US" sz="1800" b="0" dirty="0" smtClean="0"/>
              <a:t>Archival of Project Items</a:t>
            </a:r>
          </a:p>
        </p:txBody>
      </p:sp>
    </p:spTree>
    <p:extLst>
      <p:ext uri="{BB962C8B-B14F-4D97-AF65-F5344CB8AC3E}">
        <p14:creationId xmlns:p14="http://schemas.microsoft.com/office/powerpoint/2010/main" val="4195052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Forming SCM TEAM</a:t>
            </a:r>
          </a:p>
        </p:txBody>
      </p:sp>
      <p:sp>
        <p:nvSpPr>
          <p:cNvPr id="17411" name="Content Placeholder 2"/>
          <p:cNvSpPr>
            <a:spLocks noGrp="1"/>
          </p:cNvSpPr>
          <p:nvPr>
            <p:ph idx="1"/>
          </p:nvPr>
        </p:nvSpPr>
        <p:spPr/>
        <p:txBody>
          <a:bodyPr/>
          <a:lstStyle/>
          <a:p>
            <a:pPr>
              <a:buFont typeface="Wingdings" panose="05000000000000000000" pitchFamily="2" charset="2"/>
              <a:buNone/>
            </a:pPr>
            <a:r>
              <a:rPr lang="en-US" sz="1800" b="0" smtClean="0"/>
              <a:t>Team which takes care of SCM Activities by creating PROJECT LIBRARY STRUCTURE</a:t>
            </a:r>
          </a:p>
          <a:p>
            <a:r>
              <a:rPr lang="en-US" sz="1800"/>
              <a:t>Some benefits of SCM Tool</a:t>
            </a:r>
            <a:endParaRPr lang="en-US" sz="1800" smtClean="0"/>
          </a:p>
          <a:p>
            <a:pPr marL="285750" indent="-285750">
              <a:buFont typeface="Wingdings" panose="05000000000000000000" pitchFamily="2" charset="2"/>
              <a:buChar char="§"/>
            </a:pPr>
            <a:r>
              <a:rPr lang="en-US" sz="1800" b="0"/>
              <a:t>Keep back up of all work products</a:t>
            </a:r>
          </a:p>
          <a:p>
            <a:pPr marL="285750" indent="-285750">
              <a:buFont typeface="Wingdings" panose="05000000000000000000" pitchFamily="2" charset="2"/>
              <a:buChar char="§"/>
            </a:pPr>
            <a:r>
              <a:rPr lang="en-US" sz="1800" b="0"/>
              <a:t>Track which person changes what and when</a:t>
            </a:r>
          </a:p>
          <a:p>
            <a:pPr marL="285750" indent="-285750">
              <a:buFont typeface="Wingdings" panose="05000000000000000000" pitchFamily="2" charset="2"/>
              <a:buChar char="§"/>
            </a:pPr>
            <a:r>
              <a:rPr lang="en-US" sz="1800" b="0"/>
              <a:t>Doesn’t allow more than one person to make modifications at the same time</a:t>
            </a:r>
          </a:p>
          <a:p>
            <a:pPr marL="285750" indent="-285750">
              <a:buFont typeface="Wingdings" panose="05000000000000000000" pitchFamily="2" charset="2"/>
              <a:buChar char="§"/>
            </a:pPr>
            <a:r>
              <a:rPr lang="en-US" sz="1800" b="0"/>
              <a:t>Helps the Top level management to Track progress</a:t>
            </a:r>
          </a:p>
          <a:p>
            <a:pPr>
              <a:buFont typeface="Wingdings" panose="05000000000000000000" pitchFamily="2" charset="2"/>
              <a:buNone/>
            </a:pPr>
            <a:endParaRPr lang="en-US" sz="1800" smtClean="0"/>
          </a:p>
          <a:p>
            <a:pPr>
              <a:buFont typeface="Wingdings" panose="05000000000000000000" pitchFamily="2" charset="2"/>
              <a:buNone/>
            </a:pPr>
            <a:endParaRPr lang="en-US" smtClean="0"/>
          </a:p>
          <a:p>
            <a:endParaRPr lang="en-US" smtClean="0"/>
          </a:p>
        </p:txBody>
      </p:sp>
    </p:spTree>
    <p:extLst>
      <p:ext uri="{BB962C8B-B14F-4D97-AF65-F5344CB8AC3E}">
        <p14:creationId xmlns:p14="http://schemas.microsoft.com/office/powerpoint/2010/main" val="69687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Define and create User groups and Access Control</a:t>
            </a:r>
          </a:p>
        </p:txBody>
      </p:sp>
      <p:sp>
        <p:nvSpPr>
          <p:cNvPr id="19459" name="Content Placeholder 2"/>
          <p:cNvSpPr>
            <a:spLocks noGrp="1"/>
          </p:cNvSpPr>
          <p:nvPr>
            <p:ph idx="1"/>
          </p:nvPr>
        </p:nvSpPr>
        <p:spPr/>
        <p:txBody>
          <a:bodyPr/>
          <a:lstStyle/>
          <a:p>
            <a:pPr>
              <a:buFont typeface="Wingdings" panose="05000000000000000000" pitchFamily="2" charset="2"/>
              <a:buNone/>
            </a:pPr>
            <a:r>
              <a:rPr lang="en-US" sz="1800" u="sng" smtClean="0"/>
              <a:t>   User Groups	</a:t>
            </a:r>
            <a:r>
              <a:rPr lang="en-US" sz="1800" smtClean="0"/>
              <a:t>		</a:t>
            </a:r>
            <a:r>
              <a:rPr lang="en-US" sz="1800" u="sng" smtClean="0"/>
              <a:t>Access Control</a:t>
            </a:r>
          </a:p>
          <a:p>
            <a:r>
              <a:rPr lang="en-US" sz="1800" b="0" smtClean="0"/>
              <a:t>Management			Read</a:t>
            </a:r>
          </a:p>
          <a:p>
            <a:r>
              <a:rPr lang="en-US" sz="1800" b="0" smtClean="0"/>
              <a:t>SCM Coordinator/PL		Full Control</a:t>
            </a:r>
          </a:p>
          <a:p>
            <a:r>
              <a:rPr lang="en-US" sz="1800" b="0" smtClean="0"/>
              <a:t>TL				Read/Write</a:t>
            </a:r>
          </a:p>
          <a:p>
            <a:r>
              <a:rPr lang="en-US" sz="1800" b="0" smtClean="0"/>
              <a:t>Team members			Read/Write</a:t>
            </a:r>
          </a:p>
        </p:txBody>
      </p:sp>
    </p:spTree>
    <p:extLst>
      <p:ext uri="{BB962C8B-B14F-4D97-AF65-F5344CB8AC3E}">
        <p14:creationId xmlns:p14="http://schemas.microsoft.com/office/powerpoint/2010/main" val="1971638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Archival </a:t>
            </a:r>
            <a:r>
              <a:rPr lang="en-US" dirty="0" smtClean="0"/>
              <a:t>of the Project item</a:t>
            </a:r>
          </a:p>
        </p:txBody>
      </p:sp>
      <p:sp>
        <p:nvSpPr>
          <p:cNvPr id="20483" name="Content Placeholder 2"/>
          <p:cNvSpPr>
            <a:spLocks noGrp="1"/>
          </p:cNvSpPr>
          <p:nvPr>
            <p:ph idx="1"/>
          </p:nvPr>
        </p:nvSpPr>
        <p:spPr/>
        <p:txBody>
          <a:bodyPr/>
          <a:lstStyle/>
          <a:p>
            <a:pPr>
              <a:buFont typeface="Wingdings" panose="05000000000000000000" pitchFamily="2" charset="2"/>
              <a:buNone/>
            </a:pPr>
            <a:endParaRPr lang="en-US" dirty="0" smtClean="0"/>
          </a:p>
          <a:p>
            <a:pPr>
              <a:buFont typeface="Wingdings" panose="05000000000000000000" pitchFamily="2" charset="2"/>
              <a:buNone/>
            </a:pPr>
            <a:r>
              <a:rPr lang="en-US" sz="1800" b="0" dirty="0" smtClean="0"/>
              <a:t>Maintaining Hardcopies and softcopies of the work products</a:t>
            </a:r>
          </a:p>
          <a:p>
            <a:pPr>
              <a:buFont typeface="Wingdings" panose="05000000000000000000" pitchFamily="2" charset="2"/>
              <a:buNone/>
            </a:pPr>
            <a:endParaRPr lang="en-US" dirty="0" smtClean="0"/>
          </a:p>
        </p:txBody>
      </p:sp>
    </p:spTree>
    <p:extLst>
      <p:ext uri="{BB962C8B-B14F-4D97-AF65-F5344CB8AC3E}">
        <p14:creationId xmlns:p14="http://schemas.microsoft.com/office/powerpoint/2010/main" val="14951637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smtClean="0"/>
              <a:t>Queries</a:t>
            </a:r>
          </a:p>
        </p:txBody>
      </p:sp>
      <p:sp>
        <p:nvSpPr>
          <p:cNvPr id="93187" name="Rectangle 7"/>
          <p:cNvSpPr>
            <a:spLocks noGrp="1" noChangeArrowheads="1"/>
          </p:cNvSpPr>
          <p:nvPr>
            <p:ph type="body" sz="quarter" idx="10"/>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67130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smtClean="0"/>
              <a:t>Thank You.</a:t>
            </a:r>
            <a:endParaRPr lang="en-US" dirty="0" smtClean="0"/>
          </a:p>
        </p:txBody>
      </p:sp>
      <p:sp>
        <p:nvSpPr>
          <p:cNvPr id="93187" name="Rectangle 7"/>
          <p:cNvSpPr>
            <a:spLocks noGrp="1" noChangeArrowheads="1"/>
          </p:cNvSpPr>
          <p:nvPr>
            <p:ph type="body" sz="quarter" idx="10"/>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86435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nvPr>
        </p:nvGraphicFramePr>
        <p:xfrm>
          <a:off x="3505200" y="1524000"/>
          <a:ext cx="5029200" cy="12192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1911844891"/>
                    </a:ext>
                  </a:extLst>
                </a:gridCol>
                <a:gridCol w="1676400">
                  <a:extLst>
                    <a:ext uri="{9D8B030D-6E8A-4147-A177-3AD203B41FA5}">
                      <a16:colId xmlns:a16="http://schemas.microsoft.com/office/drawing/2014/main" val="1575950742"/>
                    </a:ext>
                  </a:extLst>
                </a:gridCol>
                <a:gridCol w="1676400">
                  <a:extLst>
                    <a:ext uri="{9D8B030D-6E8A-4147-A177-3AD203B41FA5}">
                      <a16:colId xmlns:a16="http://schemas.microsoft.com/office/drawing/2014/main" val="671011277"/>
                    </a:ext>
                  </a:extLst>
                </a:gridCol>
              </a:tblGrid>
              <a:tr h="304800">
                <a:tc>
                  <a:txBody>
                    <a:bodyPr/>
                    <a:lstStyle/>
                    <a:p>
                      <a:endParaRPr lang="en-US" sz="1100" dirty="0"/>
                    </a:p>
                  </a:txBody>
                  <a:tcPr marL="51435" marR="51435" marT="25718" marB="25718" anchor="ctr"/>
                </a:tc>
                <a:tc>
                  <a:txBody>
                    <a:bodyPr/>
                    <a:lstStyle/>
                    <a:p>
                      <a:pPr algn="ctr"/>
                      <a:r>
                        <a:rPr lang="en-US" sz="1100" dirty="0" smtClean="0"/>
                        <a:t>Name</a:t>
                      </a:r>
                      <a:endParaRPr lang="en-US" sz="1100" dirty="0"/>
                    </a:p>
                  </a:txBody>
                  <a:tcPr marL="51435" marR="51435" marT="25718" marB="25718" anchor="ctr"/>
                </a:tc>
                <a:tc>
                  <a:txBody>
                    <a:bodyPr/>
                    <a:lstStyle/>
                    <a:p>
                      <a:pPr algn="ctr"/>
                      <a:r>
                        <a:rPr lang="en-US" sz="1100" dirty="0" smtClean="0"/>
                        <a:t>Date</a:t>
                      </a:r>
                      <a:endParaRPr lang="en-US" sz="1100" dirty="0"/>
                    </a:p>
                  </a:txBody>
                  <a:tcPr marL="51435" marR="51435" marT="25718" marB="25718" anchor="ctr"/>
                </a:tc>
                <a:extLst>
                  <a:ext uri="{0D108BD9-81ED-4DB2-BD59-A6C34878D82A}">
                    <a16:rowId xmlns:a16="http://schemas.microsoft.com/office/drawing/2014/main" val="1364382642"/>
                  </a:ext>
                </a:extLst>
              </a:tr>
              <a:tr h="304800">
                <a:tc>
                  <a:txBody>
                    <a:bodyPr/>
                    <a:lstStyle/>
                    <a:p>
                      <a:pPr algn="ctr"/>
                      <a:r>
                        <a:rPr lang="en-US" sz="1100" b="1" dirty="0" smtClean="0">
                          <a:solidFill>
                            <a:schemeClr val="bg1"/>
                          </a:solidFill>
                        </a:rPr>
                        <a:t>Prepared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Sneha Kumar</a:t>
                      </a:r>
                      <a:endParaRPr lang="en-US" sz="1100" dirty="0"/>
                    </a:p>
                  </a:txBody>
                  <a:tcPr marL="68580" marR="68580" marT="34290" marB="34290" anchor="ctr"/>
                </a:tc>
                <a:tc>
                  <a:txBody>
                    <a:bodyPr/>
                    <a:lstStyle/>
                    <a:p>
                      <a:pPr algn="ctr"/>
                      <a:r>
                        <a:rPr lang="en-US" sz="1100" dirty="0" smtClean="0"/>
                        <a:t>07-Mar-2019</a:t>
                      </a:r>
                      <a:endParaRPr lang="en-US" sz="1100" dirty="0"/>
                    </a:p>
                  </a:txBody>
                  <a:tcPr marL="68580" marR="68580" marT="34290" marB="34290" anchor="ctr"/>
                </a:tc>
                <a:extLst>
                  <a:ext uri="{0D108BD9-81ED-4DB2-BD59-A6C34878D82A}">
                    <a16:rowId xmlns:a16="http://schemas.microsoft.com/office/drawing/2014/main" val="2030142880"/>
                  </a:ext>
                </a:extLst>
              </a:tr>
              <a:tr h="304800">
                <a:tc>
                  <a:txBody>
                    <a:bodyPr/>
                    <a:lstStyle/>
                    <a:p>
                      <a:pPr algn="ctr"/>
                      <a:r>
                        <a:rPr lang="en-US" sz="1100" b="1" dirty="0" smtClean="0">
                          <a:solidFill>
                            <a:schemeClr val="bg1"/>
                          </a:solidFill>
                        </a:rPr>
                        <a:t>Reviewed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Manisha Mane</a:t>
                      </a:r>
                      <a:endParaRPr lang="en-US" sz="1100" dirty="0"/>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Verdana"/>
                          <a:ea typeface="+mn-ea"/>
                          <a:cs typeface="+mn-cs"/>
                        </a:rPr>
                        <a:t>07-Mar-2019</a:t>
                      </a:r>
                      <a:endParaRPr kumimoji="0" lang="en-US" sz="1100" b="0" i="0" u="none" strike="noStrike" kern="1200" cap="none" spc="0" normalizeH="0" baseline="0" noProof="0" dirty="0">
                        <a:ln>
                          <a:noFill/>
                        </a:ln>
                        <a:solidFill>
                          <a:prstClr val="black"/>
                        </a:solidFill>
                        <a:effectLst/>
                        <a:uLnTx/>
                        <a:uFillTx/>
                        <a:latin typeface="Verdana"/>
                        <a:ea typeface="+mn-ea"/>
                        <a:cs typeface="+mn-cs"/>
                      </a:endParaRPr>
                    </a:p>
                  </a:txBody>
                  <a:tcPr marL="68580" marR="68580" marT="34290" marB="34290" anchor="ctr"/>
                </a:tc>
                <a:extLst>
                  <a:ext uri="{0D108BD9-81ED-4DB2-BD59-A6C34878D82A}">
                    <a16:rowId xmlns:a16="http://schemas.microsoft.com/office/drawing/2014/main" val="198953261"/>
                  </a:ext>
                </a:extLst>
              </a:tr>
              <a:tr h="304800">
                <a:tc>
                  <a:txBody>
                    <a:bodyPr/>
                    <a:lstStyle/>
                    <a:p>
                      <a:pPr algn="ctr"/>
                      <a:r>
                        <a:rPr lang="en-US" sz="1100" b="1" dirty="0" smtClean="0">
                          <a:solidFill>
                            <a:schemeClr val="bg1"/>
                          </a:solidFill>
                        </a:rPr>
                        <a:t>Approved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Nisha</a:t>
                      </a:r>
                      <a:r>
                        <a:rPr lang="en-US" sz="1100" baseline="0" dirty="0" smtClean="0"/>
                        <a:t> Mendonsa</a:t>
                      </a:r>
                      <a:endParaRPr lang="en-US" sz="1100" dirty="0"/>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Verdana"/>
                          <a:ea typeface="+mn-ea"/>
                          <a:cs typeface="+mn-cs"/>
                        </a:rPr>
                        <a:t>07-Mar-2019</a:t>
                      </a:r>
                      <a:endParaRPr kumimoji="0" lang="en-US" sz="1100" b="0" i="0" u="none" strike="noStrike" kern="1200" cap="none" spc="0" normalizeH="0" baseline="0" noProof="0" dirty="0">
                        <a:ln>
                          <a:noFill/>
                        </a:ln>
                        <a:solidFill>
                          <a:prstClr val="black"/>
                        </a:solidFill>
                        <a:effectLst/>
                        <a:uLnTx/>
                        <a:uFillTx/>
                        <a:latin typeface="Verdana"/>
                        <a:ea typeface="+mn-ea"/>
                        <a:cs typeface="+mn-cs"/>
                      </a:endParaRPr>
                    </a:p>
                  </a:txBody>
                  <a:tcPr marL="68580" marR="68580" marT="34290" marB="34290" anchor="ctr"/>
                </a:tc>
                <a:extLst>
                  <a:ext uri="{0D108BD9-81ED-4DB2-BD59-A6C34878D82A}">
                    <a16:rowId xmlns:a16="http://schemas.microsoft.com/office/drawing/2014/main" val="3766917923"/>
                  </a:ext>
                </a:extLst>
              </a:tr>
            </a:tbl>
          </a:graphicData>
        </a:graphic>
      </p:graphicFrame>
      <p:graphicFrame>
        <p:nvGraphicFramePr>
          <p:cNvPr id="5" name="Table 4"/>
          <p:cNvGraphicFramePr>
            <a:graphicFrameLocks noGrp="1"/>
          </p:cNvGraphicFramePr>
          <p:nvPr>
            <p:extLst/>
          </p:nvPr>
        </p:nvGraphicFramePr>
        <p:xfrm>
          <a:off x="2362201" y="3048001"/>
          <a:ext cx="7793833" cy="1022205"/>
        </p:xfrm>
        <a:graphic>
          <a:graphicData uri="http://schemas.openxmlformats.org/drawingml/2006/table">
            <a:tbl>
              <a:tblPr firstRow="1" bandRow="1">
                <a:tableStyleId>{5C22544A-7EE6-4342-B048-85BDC9FD1C3A}</a:tableStyleId>
              </a:tblPr>
              <a:tblGrid>
                <a:gridCol w="1135024">
                  <a:extLst>
                    <a:ext uri="{9D8B030D-6E8A-4147-A177-3AD203B41FA5}">
                      <a16:colId xmlns:a16="http://schemas.microsoft.com/office/drawing/2014/main" val="980557498"/>
                    </a:ext>
                  </a:extLst>
                </a:gridCol>
                <a:gridCol w="1210692">
                  <a:extLst>
                    <a:ext uri="{9D8B030D-6E8A-4147-A177-3AD203B41FA5}">
                      <a16:colId xmlns:a16="http://schemas.microsoft.com/office/drawing/2014/main" val="214367020"/>
                    </a:ext>
                  </a:extLst>
                </a:gridCol>
                <a:gridCol w="1589035">
                  <a:extLst>
                    <a:ext uri="{9D8B030D-6E8A-4147-A177-3AD203B41FA5}">
                      <a16:colId xmlns:a16="http://schemas.microsoft.com/office/drawing/2014/main" val="2479592523"/>
                    </a:ext>
                  </a:extLst>
                </a:gridCol>
                <a:gridCol w="3859082">
                  <a:extLst>
                    <a:ext uri="{9D8B030D-6E8A-4147-A177-3AD203B41FA5}">
                      <a16:colId xmlns:a16="http://schemas.microsoft.com/office/drawing/2014/main" val="1814150058"/>
                    </a:ext>
                  </a:extLst>
                </a:gridCol>
              </a:tblGrid>
              <a:tr h="259483">
                <a:tc>
                  <a:txBody>
                    <a:bodyPr/>
                    <a:lstStyle/>
                    <a:p>
                      <a:pPr algn="ctr"/>
                      <a:r>
                        <a:rPr lang="en-US" sz="1100" dirty="0" smtClean="0"/>
                        <a:t>Version No.</a:t>
                      </a:r>
                      <a:endParaRPr lang="en-US" sz="1100" dirty="0"/>
                    </a:p>
                  </a:txBody>
                  <a:tcPr marL="51435" marR="51435" marT="25718" marB="25718" anchor="ctr"/>
                </a:tc>
                <a:tc>
                  <a:txBody>
                    <a:bodyPr/>
                    <a:lstStyle/>
                    <a:p>
                      <a:pPr algn="ctr"/>
                      <a:r>
                        <a:rPr lang="en-US" sz="1100" dirty="0" smtClean="0"/>
                        <a:t>Date</a:t>
                      </a:r>
                      <a:endParaRPr lang="en-US" sz="1100" dirty="0"/>
                    </a:p>
                  </a:txBody>
                  <a:tcPr marL="51435" marR="51435" marT="25718" marB="25718" anchor="ctr"/>
                </a:tc>
                <a:tc>
                  <a:txBody>
                    <a:bodyPr/>
                    <a:lstStyle/>
                    <a:p>
                      <a:pPr algn="ctr"/>
                      <a:r>
                        <a:rPr lang="en-US" sz="1100" dirty="0" smtClean="0"/>
                        <a:t>Section Affected</a:t>
                      </a:r>
                      <a:endParaRPr lang="en-US" sz="1100" dirty="0"/>
                    </a:p>
                  </a:txBody>
                  <a:tcPr marL="51435" marR="51435" marT="25718" marB="25718" anchor="ctr"/>
                </a:tc>
                <a:tc>
                  <a:txBody>
                    <a:bodyPr/>
                    <a:lstStyle/>
                    <a:p>
                      <a:pPr algn="ctr"/>
                      <a:r>
                        <a:rPr lang="en-US" sz="1100" dirty="0" smtClean="0"/>
                        <a:t>Highlight of Changes</a:t>
                      </a:r>
                      <a:endParaRPr lang="en-US" sz="1100" dirty="0"/>
                    </a:p>
                  </a:txBody>
                  <a:tcPr marL="51435" marR="51435" marT="25718" marB="25718" anchor="ctr"/>
                </a:tc>
                <a:extLst>
                  <a:ext uri="{0D108BD9-81ED-4DB2-BD59-A6C34878D82A}">
                    <a16:rowId xmlns:a16="http://schemas.microsoft.com/office/drawing/2014/main" val="1553383291"/>
                  </a:ext>
                </a:extLst>
              </a:tr>
              <a:tr h="243756">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Arial" charset="0"/>
                        </a:rPr>
                        <a:t>1.0.0</a:t>
                      </a:r>
                      <a:endParaRPr kumimoji="0" lang="en-US" altLang="en-US" sz="1100" b="1" i="0" u="none" strike="noStrike" cap="none" normalizeH="0" baseline="0" dirty="0" smtClean="0">
                        <a:ln>
                          <a:noFill/>
                        </a:ln>
                        <a:solidFill>
                          <a:srgbClr val="FFFFFF"/>
                        </a:solidFill>
                        <a:effectLst/>
                        <a:latin typeface="Times New Roman" pitchFamily="18" charset="0"/>
                        <a:cs typeface="Times New Roman" pitchFamily="18" charset="0"/>
                      </a:endParaRPr>
                    </a:p>
                  </a:txBody>
                  <a:tcPr marL="38572" marR="38572"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algn="ctr"/>
                      <a:r>
                        <a:rPr lang="en-US" sz="1100" b="0" dirty="0" smtClean="0"/>
                        <a:t>07-Mar-2019</a:t>
                      </a:r>
                      <a:endParaRPr lang="en-US" sz="1100" b="0" dirty="0"/>
                    </a:p>
                  </a:txBody>
                  <a:tcPr marL="38572" marR="38572" marT="0" marB="0" anchor="ctr" horzOverflow="overflow"/>
                </a:tc>
                <a:tc>
                  <a:txBody>
                    <a:bodyPr/>
                    <a:lstStyle/>
                    <a:p>
                      <a:pPr marL="0" marR="0" algn="ctr">
                        <a:spcBef>
                          <a:spcPts val="0"/>
                        </a:spcBef>
                        <a:spcAft>
                          <a:spcPts val="0"/>
                        </a:spcAft>
                      </a:pPr>
                      <a:r>
                        <a:rPr lang="en-US" sz="1100" b="0" dirty="0" smtClean="0">
                          <a:effectLst/>
                          <a:latin typeface="+mn-lt"/>
                          <a:ea typeface="Times New Roman"/>
                        </a:rPr>
                        <a:t>All</a:t>
                      </a:r>
                      <a:endParaRPr lang="en-US" sz="1100" b="0" dirty="0">
                        <a:effectLst/>
                        <a:latin typeface="+mn-lt"/>
                        <a:ea typeface="Times New Roman"/>
                      </a:endParaRPr>
                    </a:p>
                  </a:txBody>
                  <a:tcPr marL="38572" marR="38572" marT="0" marB="0" anchor="ctr"/>
                </a:tc>
                <a:tc>
                  <a:txBody>
                    <a:bodyPr/>
                    <a:lstStyle/>
                    <a:p>
                      <a:pPr marL="0" marR="0" algn="ctr">
                        <a:spcBef>
                          <a:spcPts val="0"/>
                        </a:spcBef>
                        <a:spcAft>
                          <a:spcPts val="0"/>
                        </a:spcAft>
                      </a:pPr>
                      <a:r>
                        <a:rPr lang="en-US" sz="1100" b="0" dirty="0" smtClean="0">
                          <a:effectLst/>
                          <a:latin typeface="+mn-lt"/>
                        </a:rPr>
                        <a:t>Original</a:t>
                      </a:r>
                      <a:r>
                        <a:rPr lang="en-US" sz="1100" b="0" baseline="0" dirty="0" smtClean="0">
                          <a:effectLst/>
                          <a:latin typeface="+mn-lt"/>
                        </a:rPr>
                        <a:t> Version. </a:t>
                      </a:r>
                      <a:endParaRPr lang="en-US" sz="1100" b="0" dirty="0">
                        <a:effectLst/>
                        <a:latin typeface="+mn-lt"/>
                        <a:ea typeface="Times New Roman"/>
                      </a:endParaRPr>
                    </a:p>
                  </a:txBody>
                  <a:tcPr marL="38572" marR="38572" marT="0" marB="0" anchor="ctr"/>
                </a:tc>
                <a:extLst>
                  <a:ext uri="{0D108BD9-81ED-4DB2-BD59-A6C34878D82A}">
                    <a16:rowId xmlns:a16="http://schemas.microsoft.com/office/drawing/2014/main" val="947943468"/>
                  </a:ext>
                </a:extLst>
              </a:tr>
              <a:tr h="2594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3146481189"/>
                  </a:ext>
                </a:extLst>
              </a:tr>
              <a:tr h="2594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dirty="0" smtClean="0"/>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4248856756"/>
                  </a:ext>
                </a:extLst>
              </a:tr>
            </a:tbl>
          </a:graphicData>
        </a:graphic>
      </p:graphicFrame>
    </p:spTree>
    <p:extLst>
      <p:ext uri="{BB962C8B-B14F-4D97-AF65-F5344CB8AC3E}">
        <p14:creationId xmlns:p14="http://schemas.microsoft.com/office/powerpoint/2010/main" val="4039954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Requirement Traceability Matrix(RTM)</a:t>
            </a:r>
          </a:p>
        </p:txBody>
      </p:sp>
      <p:sp>
        <p:nvSpPr>
          <p:cNvPr id="6147" name="Rectangle 3"/>
          <p:cNvSpPr>
            <a:spLocks noGrp="1" noChangeArrowheads="1"/>
          </p:cNvSpPr>
          <p:nvPr>
            <p:ph idx="1"/>
          </p:nvPr>
        </p:nvSpPr>
        <p:spPr/>
        <p:txBody>
          <a:bodyPr/>
          <a:lstStyle/>
          <a:p>
            <a:pPr marL="285750" indent="-285750" algn="just">
              <a:buFont typeface="Wingdings" panose="05000000000000000000" pitchFamily="2" charset="2"/>
              <a:buChar char="§"/>
            </a:pPr>
            <a:r>
              <a:rPr lang="en-US" sz="1800" b="0" dirty="0" smtClean="0"/>
              <a:t>One of the key objectives of any testing venture is to ensure that the application under test is behaving as per the functional specification. To ensure this the key objective will be to test all the functionalities or the requirements as it is stated by the customer. Hence Test Coverage becomes a very critical metric for any Testing venture.</a:t>
            </a:r>
          </a:p>
          <a:p>
            <a:pPr marL="285750" indent="-285750" algn="just">
              <a:buFont typeface="Wingdings" panose="05000000000000000000" pitchFamily="2" charset="2"/>
              <a:buChar char="§"/>
            </a:pPr>
            <a:r>
              <a:rPr lang="en-US" sz="1800" b="0" dirty="0"/>
              <a:t>Requirement Traceability is very effective tool to ensure the test coverage. Traceability ensures completeness, that all lower level requirements</a:t>
            </a:r>
          </a:p>
          <a:p>
            <a:pPr marL="285750" indent="-285750" algn="just">
              <a:buFont typeface="Wingdings" panose="05000000000000000000" pitchFamily="2" charset="2"/>
              <a:buChar char="§"/>
            </a:pPr>
            <a:r>
              <a:rPr lang="en-US" sz="1800" b="0" dirty="0"/>
              <a:t>come from higher level requirements, and that all higher level requirements are allocated to lower level requirements. Traceability is also used to manage change and provides the basis for test planning.</a:t>
            </a:r>
          </a:p>
          <a:p>
            <a:pPr algn="just"/>
            <a:endParaRPr lang="en-US" sz="1800" b="0" dirty="0" smtClean="0"/>
          </a:p>
          <a:p>
            <a:pPr algn="just"/>
            <a:endParaRPr lang="en-US" dirty="0" smtClean="0"/>
          </a:p>
        </p:txBody>
      </p:sp>
    </p:spTree>
    <p:extLst>
      <p:ext uri="{BB962C8B-B14F-4D97-AF65-F5344CB8AC3E}">
        <p14:creationId xmlns:p14="http://schemas.microsoft.com/office/powerpoint/2010/main" val="82332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Components</a:t>
            </a:r>
          </a:p>
        </p:txBody>
      </p:sp>
      <p:sp>
        <p:nvSpPr>
          <p:cNvPr id="8195" name="Rectangle 3"/>
          <p:cNvSpPr>
            <a:spLocks noGrp="1" noChangeArrowheads="1"/>
          </p:cNvSpPr>
          <p:nvPr>
            <p:ph idx="1"/>
          </p:nvPr>
        </p:nvSpPr>
        <p:spPr/>
        <p:txBody>
          <a:bodyPr/>
          <a:lstStyle/>
          <a:p>
            <a:pPr>
              <a:lnSpc>
                <a:spcPct val="80000"/>
              </a:lnSpc>
            </a:pPr>
            <a:r>
              <a:rPr lang="en-US" sz="1800" smtClean="0"/>
              <a:t>The following components should be mapped using the RTM so that all the test artifacts can be traced:</a:t>
            </a:r>
            <a:r>
              <a:rPr lang="en-US" smtClean="0"/>
              <a:t/>
            </a:r>
            <a:br>
              <a:rPr lang="en-US" smtClean="0"/>
            </a:br>
            <a:endParaRPr lang="en-US" smtClean="0"/>
          </a:p>
          <a:p>
            <a:pPr lvl="1">
              <a:lnSpc>
                <a:spcPct val="80000"/>
              </a:lnSpc>
            </a:pPr>
            <a:r>
              <a:rPr lang="en-US" sz="1800">
                <a:latin typeface="+mj-lt"/>
              </a:rPr>
              <a:t>Test Requirement</a:t>
            </a:r>
          </a:p>
          <a:p>
            <a:pPr lvl="1">
              <a:lnSpc>
                <a:spcPct val="80000"/>
              </a:lnSpc>
            </a:pPr>
            <a:r>
              <a:rPr lang="en-US" sz="1800">
                <a:latin typeface="+mj-lt"/>
              </a:rPr>
              <a:t>Test Strategy</a:t>
            </a:r>
          </a:p>
          <a:p>
            <a:pPr lvl="1">
              <a:lnSpc>
                <a:spcPct val="80000"/>
              </a:lnSpc>
            </a:pPr>
            <a:r>
              <a:rPr lang="en-US" sz="1800">
                <a:latin typeface="+mj-lt"/>
              </a:rPr>
              <a:t>Test Plan</a:t>
            </a:r>
          </a:p>
          <a:p>
            <a:pPr lvl="1">
              <a:lnSpc>
                <a:spcPct val="80000"/>
              </a:lnSpc>
            </a:pPr>
            <a:r>
              <a:rPr lang="en-US" sz="1800">
                <a:latin typeface="+mj-lt"/>
              </a:rPr>
              <a:t>Test Scenario</a:t>
            </a:r>
          </a:p>
          <a:p>
            <a:pPr lvl="1">
              <a:lnSpc>
                <a:spcPct val="80000"/>
              </a:lnSpc>
            </a:pPr>
            <a:r>
              <a:rPr lang="en-US" sz="1800">
                <a:latin typeface="+mj-lt"/>
              </a:rPr>
              <a:t>Test Cases</a:t>
            </a:r>
          </a:p>
          <a:p>
            <a:pPr lvl="1">
              <a:lnSpc>
                <a:spcPct val="80000"/>
              </a:lnSpc>
            </a:pPr>
            <a:r>
              <a:rPr lang="en-US" sz="1800">
                <a:latin typeface="+mj-lt"/>
              </a:rPr>
              <a:t> Defect ids</a:t>
            </a:r>
          </a:p>
          <a:p>
            <a:pPr>
              <a:lnSpc>
                <a:spcPct val="80000"/>
              </a:lnSpc>
            </a:pPr>
            <a:endParaRPr lang="en-US" sz="2800"/>
          </a:p>
          <a:p>
            <a:pPr>
              <a:lnSpc>
                <a:spcPct val="80000"/>
              </a:lnSpc>
            </a:pPr>
            <a:endParaRPr lang="en-US" sz="2800"/>
          </a:p>
          <a:p>
            <a:pPr>
              <a:lnSpc>
                <a:spcPct val="80000"/>
              </a:lnSpc>
            </a:pPr>
            <a:endParaRPr lang="en-US" sz="2800"/>
          </a:p>
        </p:txBody>
      </p:sp>
    </p:spTree>
    <p:extLst>
      <p:ext uri="{BB962C8B-B14F-4D97-AF65-F5344CB8AC3E}">
        <p14:creationId xmlns:p14="http://schemas.microsoft.com/office/powerpoint/2010/main" val="2847469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Types of Traceability Test Matrix</a:t>
            </a:r>
            <a:endParaRPr lang="en-US" smtClean="0"/>
          </a:p>
        </p:txBody>
      </p:sp>
      <p:sp>
        <p:nvSpPr>
          <p:cNvPr id="9219" name="Rectangle 3"/>
          <p:cNvSpPr>
            <a:spLocks noGrp="1" noChangeArrowheads="1"/>
          </p:cNvSpPr>
          <p:nvPr>
            <p:ph idx="1"/>
          </p:nvPr>
        </p:nvSpPr>
        <p:spPr/>
        <p:txBody>
          <a:bodyPr/>
          <a:lstStyle/>
          <a:p>
            <a:pPr algn="just">
              <a:lnSpc>
                <a:spcPct val="80000"/>
              </a:lnSpc>
            </a:pPr>
            <a:r>
              <a:rPr lang="en-US" sz="1800" dirty="0" smtClean="0"/>
              <a:t>Forward traceability looks at the following:</a:t>
            </a:r>
          </a:p>
          <a:p>
            <a:pPr lvl="1" algn="just">
              <a:lnSpc>
                <a:spcPct val="80000"/>
              </a:lnSpc>
            </a:pPr>
            <a:r>
              <a:rPr lang="en-US" sz="1800" dirty="0">
                <a:latin typeface="+mj-lt"/>
              </a:rPr>
              <a:t>Tracing the business requirements to their resulting test requirement(s) to ensure the completeness of the product requirement specification.</a:t>
            </a:r>
          </a:p>
          <a:p>
            <a:pPr lvl="1" algn="just">
              <a:lnSpc>
                <a:spcPct val="80000"/>
              </a:lnSpc>
            </a:pPr>
            <a:r>
              <a:rPr lang="en-US" sz="1800" dirty="0">
                <a:latin typeface="+mj-lt"/>
              </a:rPr>
              <a:t>Tracing each unique test requirement forward into the design or strategy that test that requirement, and the tests that validate that requirement and so on. The objective is to ensure that each requirement is thoroughly tested.</a:t>
            </a:r>
          </a:p>
          <a:p>
            <a:pPr algn="just">
              <a:lnSpc>
                <a:spcPct val="80000"/>
              </a:lnSpc>
            </a:pPr>
            <a:endParaRPr lang="en-US" sz="3200" dirty="0" smtClean="0"/>
          </a:p>
          <a:p>
            <a:pPr algn="just">
              <a:lnSpc>
                <a:spcPct val="80000"/>
              </a:lnSpc>
            </a:pPr>
            <a:r>
              <a:rPr lang="en-US" sz="1800" dirty="0" smtClean="0"/>
              <a:t>Backwards traceability looks at the following:</a:t>
            </a:r>
          </a:p>
          <a:p>
            <a:pPr lvl="1" algn="just">
              <a:lnSpc>
                <a:spcPct val="80000"/>
              </a:lnSpc>
            </a:pPr>
            <a:r>
              <a:rPr lang="en-US" sz="1800" dirty="0">
                <a:latin typeface="+mj-lt"/>
              </a:rPr>
              <a:t>Tracing each Test back to its associated requirement. Backward traceability can verify that the requirements have been kept current with tests.</a:t>
            </a:r>
          </a:p>
          <a:p>
            <a:pPr lvl="1" algn="just">
              <a:lnSpc>
                <a:spcPct val="80000"/>
              </a:lnSpc>
            </a:pPr>
            <a:r>
              <a:rPr lang="en-US" sz="1800" dirty="0">
                <a:latin typeface="+mj-lt"/>
              </a:rPr>
              <a:t>Tracing each requirement back to its source(s).</a:t>
            </a:r>
          </a:p>
          <a:p>
            <a:pPr>
              <a:lnSpc>
                <a:spcPct val="80000"/>
              </a:lnSpc>
            </a:pPr>
            <a:endParaRPr lang="en-US" dirty="0" smtClean="0"/>
          </a:p>
        </p:txBody>
      </p:sp>
    </p:spTree>
    <p:extLst>
      <p:ext uri="{BB962C8B-B14F-4D97-AF65-F5344CB8AC3E}">
        <p14:creationId xmlns:p14="http://schemas.microsoft.com/office/powerpoint/2010/main" val="256340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951785" y="537344"/>
            <a:ext cx="9262483" cy="4992688"/>
          </a:xfrm>
          <a:prstGeom prst="rect">
            <a:avLst/>
          </a:prstGeom>
        </p:spPr>
      </p:pic>
    </p:spTree>
    <p:extLst>
      <p:ext uri="{BB962C8B-B14F-4D97-AF65-F5344CB8AC3E}">
        <p14:creationId xmlns:p14="http://schemas.microsoft.com/office/powerpoint/2010/main" val="2514827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smtClean="0"/>
              <a:t>Configuration Management</a:t>
            </a:r>
          </a:p>
        </p:txBody>
      </p:sp>
      <p:sp>
        <p:nvSpPr>
          <p:cNvPr id="10243" name="Rectangle 7"/>
          <p:cNvSpPr>
            <a:spLocks noGrp="1" noChangeArrowheads="1"/>
          </p:cNvSpPr>
          <p:nvPr>
            <p:ph type="body" sz="quarter" idx="10"/>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smtClean="0"/>
              <a:t>Chapter  1</a:t>
            </a:r>
          </a:p>
        </p:txBody>
      </p:sp>
    </p:spTree>
    <p:extLst>
      <p:ext uri="{BB962C8B-B14F-4D97-AF65-F5344CB8AC3E}">
        <p14:creationId xmlns:p14="http://schemas.microsoft.com/office/powerpoint/2010/main" val="2044689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Configuration Management</a:t>
            </a:r>
          </a:p>
        </p:txBody>
      </p:sp>
      <p:sp>
        <p:nvSpPr>
          <p:cNvPr id="12291"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6585782E-341E-49BA-AB5B-A2934EFF7B01}" type="slidenum">
              <a:rPr lang="en-US" altLang="en-US" sz="1000">
                <a:solidFill>
                  <a:srgbClr val="5F5F5F"/>
                </a:solidFill>
              </a:rPr>
              <a:pPr>
                <a:spcBef>
                  <a:spcPct val="0"/>
                </a:spcBef>
                <a:buSzTx/>
                <a:buFontTx/>
                <a:buNone/>
              </a:pPr>
              <a:t>8</a:t>
            </a:fld>
            <a:endParaRPr lang="en-US" altLang="en-US" sz="1000">
              <a:solidFill>
                <a:srgbClr val="5F5F5F"/>
              </a:solidFill>
            </a:endParaRPr>
          </a:p>
        </p:txBody>
      </p:sp>
      <p:sp>
        <p:nvSpPr>
          <p:cNvPr id="12292" name="Text Box 5"/>
          <p:cNvSpPr txBox="1">
            <a:spLocks noChangeArrowheads="1"/>
          </p:cNvSpPr>
          <p:nvPr/>
        </p:nvSpPr>
        <p:spPr bwMode="auto">
          <a:xfrm>
            <a:off x="2079625" y="1681316"/>
            <a:ext cx="8077200" cy="1570038"/>
          </a:xfrm>
          <a:prstGeom prst="rect">
            <a:avLst/>
          </a:prstGeom>
          <a:solidFill>
            <a:srgbClr val="99CCFF"/>
          </a:solidFill>
          <a:ln w="9525">
            <a:miter lim="800000"/>
            <a:headEnd/>
            <a:tailEnd/>
          </a:ln>
          <a:scene3d>
            <a:camera prst="legacyObliqueTopLeft"/>
            <a:lightRig rig="legacyFlat3" dir="t"/>
          </a:scene3d>
          <a:sp3d extrusionH="430200" prstMaterial="legacyMatte">
            <a:bevelT w="13500" h="13500" prst="angle"/>
            <a:bevelB w="13500" h="13500" prst="angle"/>
            <a:extrusionClr>
              <a:srgbClr val="99CCFF"/>
            </a:extrusionClr>
            <a:contourClr>
              <a:srgbClr val="99CCFF"/>
            </a:contourClr>
          </a:sp3d>
        </p:spPr>
        <p:txBody>
          <a:bodyPr>
            <a:spAutoFit/>
            <a:flatTx/>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50000"/>
              </a:spcBef>
              <a:buSzTx/>
              <a:buFontTx/>
              <a:buNone/>
            </a:pPr>
            <a:r>
              <a:rPr lang="en-US" sz="2400" b="0" dirty="0">
                <a:solidFill>
                  <a:schemeClr val="bg1"/>
                </a:solidFill>
              </a:rPr>
              <a:t>The purpose of configuration management is to establish and maintain the integrity of the products (Components, data and documentation) of the software or system through the project and product life cycle.</a:t>
            </a:r>
            <a:r>
              <a:rPr lang="en-US" sz="2400" dirty="0">
                <a:solidFill>
                  <a:schemeClr val="bg1"/>
                </a:solidFill>
              </a:rPr>
              <a:t>  </a:t>
            </a:r>
          </a:p>
        </p:txBody>
      </p:sp>
      <p:sp>
        <p:nvSpPr>
          <p:cNvPr id="5" name="Rectangle 4"/>
          <p:cNvSpPr>
            <a:spLocks noChangeArrowheads="1"/>
          </p:cNvSpPr>
          <p:nvPr/>
        </p:nvSpPr>
        <p:spPr bwMode="auto">
          <a:xfrm>
            <a:off x="1851025" y="3762938"/>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lnSpc>
                <a:spcPct val="80000"/>
              </a:lnSpc>
              <a:spcBef>
                <a:spcPct val="0"/>
              </a:spcBef>
              <a:buSzTx/>
              <a:buFontTx/>
              <a:buNone/>
            </a:pPr>
            <a:r>
              <a:rPr lang="en-US" sz="1800" b="0"/>
              <a:t>Configuration Management (CM) is a "set of activities designed to control change by identifying the work products that are likely to change, establishing relationships among them, defining mechanisms for managing different versions of these work products, controlling the changes imposed, and auditing and reporting on the changes made.“</a:t>
            </a:r>
          </a:p>
        </p:txBody>
      </p:sp>
    </p:spTree>
    <p:extLst>
      <p:ext uri="{BB962C8B-B14F-4D97-AF65-F5344CB8AC3E}">
        <p14:creationId xmlns:p14="http://schemas.microsoft.com/office/powerpoint/2010/main" val="26996098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IMPORTANT SCM ACTIVITIES</a:t>
            </a:r>
          </a:p>
        </p:txBody>
      </p:sp>
      <p:sp>
        <p:nvSpPr>
          <p:cNvPr id="13315" name="Rectangle 3"/>
          <p:cNvSpPr>
            <a:spLocks noGrp="1" noChangeArrowheads="1"/>
          </p:cNvSpPr>
          <p:nvPr>
            <p:ph idx="1"/>
          </p:nvPr>
        </p:nvSpPr>
        <p:spPr/>
        <p:txBody>
          <a:bodyPr/>
          <a:lstStyle/>
          <a:p>
            <a:pPr marL="285750" indent="-285750">
              <a:lnSpc>
                <a:spcPct val="90000"/>
              </a:lnSpc>
              <a:buFont typeface="Wingdings" panose="05000000000000000000" pitchFamily="2" charset="2"/>
              <a:buChar char="§"/>
            </a:pPr>
            <a:r>
              <a:rPr lang="en-US" sz="1800" b="0" smtClean="0"/>
              <a:t>Identifying and organizing the software configurable items</a:t>
            </a:r>
          </a:p>
          <a:p>
            <a:pPr marL="285750" indent="-285750">
              <a:lnSpc>
                <a:spcPct val="90000"/>
              </a:lnSpc>
              <a:buFont typeface="Wingdings" panose="05000000000000000000" pitchFamily="2" charset="2"/>
              <a:buChar char="§"/>
            </a:pPr>
            <a:endParaRPr lang="en-US" sz="1800" b="0" smtClean="0"/>
          </a:p>
          <a:p>
            <a:pPr marL="285750" indent="-285750">
              <a:lnSpc>
                <a:spcPct val="90000"/>
              </a:lnSpc>
              <a:buFont typeface="Wingdings" panose="05000000000000000000" pitchFamily="2" charset="2"/>
              <a:buChar char="§"/>
            </a:pPr>
            <a:r>
              <a:rPr lang="en-US" sz="1800" b="0" smtClean="0"/>
              <a:t>Maintaining change requests and systematically controlling the changes to the configurable items</a:t>
            </a:r>
          </a:p>
          <a:p>
            <a:pPr marL="285750" indent="-285750">
              <a:lnSpc>
                <a:spcPct val="90000"/>
              </a:lnSpc>
              <a:buFont typeface="Wingdings" panose="05000000000000000000" pitchFamily="2" charset="2"/>
              <a:buChar char="§"/>
            </a:pPr>
            <a:endParaRPr lang="en-US" sz="1800" b="0" smtClean="0"/>
          </a:p>
          <a:p>
            <a:pPr marL="285750" indent="-285750">
              <a:lnSpc>
                <a:spcPct val="90000"/>
              </a:lnSpc>
              <a:buFont typeface="Wingdings" panose="05000000000000000000" pitchFamily="2" charset="2"/>
              <a:buChar char="§"/>
            </a:pPr>
            <a:r>
              <a:rPr lang="en-US" sz="1800" b="0" smtClean="0"/>
              <a:t>Tracking the status of the Configurable items</a:t>
            </a:r>
          </a:p>
          <a:p>
            <a:pPr marL="285750" indent="-285750">
              <a:lnSpc>
                <a:spcPct val="90000"/>
              </a:lnSpc>
              <a:buFont typeface="Wingdings" panose="05000000000000000000" pitchFamily="2" charset="2"/>
              <a:buChar char="§"/>
            </a:pPr>
            <a:endParaRPr lang="en-US" sz="1800" b="0" smtClean="0"/>
          </a:p>
          <a:p>
            <a:pPr marL="285750" indent="-285750">
              <a:lnSpc>
                <a:spcPct val="90000"/>
              </a:lnSpc>
              <a:buFont typeface="Wingdings" panose="05000000000000000000" pitchFamily="2" charset="2"/>
              <a:buChar char="§"/>
            </a:pPr>
            <a:r>
              <a:rPr lang="en-US" sz="1800" b="0" smtClean="0"/>
              <a:t>Review and Audit of the software configuration management activities</a:t>
            </a:r>
          </a:p>
          <a:p>
            <a:pPr>
              <a:lnSpc>
                <a:spcPct val="90000"/>
              </a:lnSpc>
            </a:pPr>
            <a:endParaRPr lang="en-US" sz="2800"/>
          </a:p>
        </p:txBody>
      </p:sp>
    </p:spTree>
    <p:extLst>
      <p:ext uri="{BB962C8B-B14F-4D97-AF65-F5344CB8AC3E}">
        <p14:creationId xmlns:p14="http://schemas.microsoft.com/office/powerpoint/2010/main" val="22081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v4.0">
  <a:themeElements>
    <a:clrScheme name="Custom 43">
      <a:dk1>
        <a:sysClr val="windowText" lastClr="000000"/>
      </a:dk1>
      <a:lt1>
        <a:sysClr val="window" lastClr="FFFFFF"/>
      </a:lt1>
      <a:dk2>
        <a:srgbClr val="0066A1"/>
      </a:dk2>
      <a:lt2>
        <a:srgbClr val="FFFFFF"/>
      </a:lt2>
      <a:accent1>
        <a:srgbClr val="0066A1"/>
      </a:accent1>
      <a:accent2>
        <a:srgbClr val="0089C4"/>
      </a:accent2>
      <a:accent3>
        <a:srgbClr val="00AFD8"/>
      </a:accent3>
      <a:accent4>
        <a:srgbClr val="0066A1"/>
      </a:accent4>
      <a:accent5>
        <a:srgbClr val="0089C4"/>
      </a:accent5>
      <a:accent6>
        <a:srgbClr val="0066A1"/>
      </a:accent6>
      <a:hlink>
        <a:srgbClr val="000000"/>
      </a:hlink>
      <a:folHlink>
        <a:srgbClr val="00AFD8"/>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Atos Primary Color Atos Blue">
      <a:srgbClr val="0066A1"/>
    </a:custClr>
    <a:custClr name="Atos Primary Color White">
      <a:srgbClr val="FFFFFF"/>
    </a:custClr>
    <a:custClr name="Atos Primary Color Grey">
      <a:srgbClr val="808080"/>
    </a:custClr>
    <a:custClr name="Atos Primary Color Black">
      <a:srgbClr val="000000"/>
    </a:custClr>
    <a:custClr name="Atos Secondary Color Orange">
      <a:srgbClr val="FA6119"/>
    </a:custClr>
    <a:custClr name="Atos Secondary Color Yellow">
      <a:srgbClr val="9E9500"/>
    </a:custClr>
    <a:custClr name="Atos Secondary Color Dark purple">
      <a:srgbClr val="6639B7"/>
    </a:custClr>
    <a:custClr name="Atos Secondary Color Light purple">
      <a:srgbClr val="A626AA"/>
    </a:custClr>
    <a:custClr name="Atos Secondary Color Teal">
      <a:srgbClr val="00A59C"/>
    </a:custClr>
    <a:custClr name="Atos Complementary Color Green">
      <a:srgbClr val="3F9C35"/>
    </a:custClr>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Syntel Template" id="{3803F1F6-64D9-4AC6-81E3-C28129A1BEEF}" vid="{C2ECC63D-A0F1-4E56-B1BF-0E6827590D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490</TotalTime>
  <Words>619</Words>
  <Application>Microsoft Office PowerPoint</Application>
  <PresentationFormat>Widescreen</PresentationFormat>
  <Paragraphs>95</Paragraphs>
  <Slides>17</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Impact</vt:lpstr>
      <vt:lpstr>Lucida Sans Unicode</vt:lpstr>
      <vt:lpstr>Stag Sans Light</vt:lpstr>
      <vt:lpstr>Times New Roman</vt:lpstr>
      <vt:lpstr>Verdana</vt:lpstr>
      <vt:lpstr>Wingdings</vt:lpstr>
      <vt:lpstr>Atos v4.0</vt:lpstr>
      <vt:lpstr>Requirement Management and Report Generation</vt:lpstr>
      <vt:lpstr>Version Control and Revision History</vt:lpstr>
      <vt:lpstr>Requirement Traceability Matrix(RTM)</vt:lpstr>
      <vt:lpstr>Components</vt:lpstr>
      <vt:lpstr>Types of Traceability Test Matrix</vt:lpstr>
      <vt:lpstr>PowerPoint Presentation</vt:lpstr>
      <vt:lpstr>Configuration Management</vt:lpstr>
      <vt:lpstr>Configuration Management</vt:lpstr>
      <vt:lpstr>IMPORTANT SCM ACTIVITIES</vt:lpstr>
      <vt:lpstr>PowerPoint Presentation</vt:lpstr>
      <vt:lpstr>Configurable Vs Non-Configurable Items</vt:lpstr>
      <vt:lpstr>Process involved in SCM</vt:lpstr>
      <vt:lpstr>Forming SCM TEAM</vt:lpstr>
      <vt:lpstr>Define and create User groups and Access Control</vt:lpstr>
      <vt:lpstr>Archival of the Project item</vt:lpstr>
      <vt:lpstr>Queries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&amp; Validation</dc:title>
  <dc:creator>Kumar, Sneha</dc:creator>
  <cp:lastModifiedBy>Mendonsa, Nisha</cp:lastModifiedBy>
  <cp:revision>58</cp:revision>
  <dcterms:created xsi:type="dcterms:W3CDTF">2017-03-14T04:59:46Z</dcterms:created>
  <dcterms:modified xsi:type="dcterms:W3CDTF">2019-03-07T12:20:41Z</dcterms:modified>
</cp:coreProperties>
</file>