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7"/>
  </p:notesMasterIdLst>
  <p:sldIdLst>
    <p:sldId id="340" r:id="rId2"/>
    <p:sldId id="413" r:id="rId3"/>
    <p:sldId id="366" r:id="rId4"/>
    <p:sldId id="359" r:id="rId5"/>
    <p:sldId id="360" r:id="rId6"/>
    <p:sldId id="361" r:id="rId7"/>
    <p:sldId id="398" r:id="rId8"/>
    <p:sldId id="399" r:id="rId9"/>
    <p:sldId id="400" r:id="rId10"/>
    <p:sldId id="401" r:id="rId11"/>
    <p:sldId id="364" r:id="rId12"/>
    <p:sldId id="403" r:id="rId13"/>
    <p:sldId id="404" r:id="rId14"/>
    <p:sldId id="405" r:id="rId15"/>
    <p:sldId id="365" r:id="rId16"/>
    <p:sldId id="406" r:id="rId17"/>
    <p:sldId id="407" r:id="rId18"/>
    <p:sldId id="408" r:id="rId19"/>
    <p:sldId id="409" r:id="rId20"/>
    <p:sldId id="410" r:id="rId21"/>
    <p:sldId id="355" r:id="rId22"/>
    <p:sldId id="356" r:id="rId23"/>
    <p:sldId id="357" r:id="rId24"/>
    <p:sldId id="339" r:id="rId25"/>
    <p:sldId id="41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1" autoAdjust="0"/>
    <p:restoredTop sz="94660"/>
  </p:normalViewPr>
  <p:slideViewPr>
    <p:cSldViewPr snapToGrid="0" showGuides="1">
      <p:cViewPr varScale="1">
        <p:scale>
          <a:sx n="91" d="100"/>
          <a:sy n="91" d="100"/>
        </p:scale>
        <p:origin x="108" y="84"/>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50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BAB5F-8F2E-4436-9AC6-EC770D2C7F0F}" type="datetimeFigureOut">
              <a:rPr lang="en-US" smtClean="0"/>
              <a:t>3/7/2019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177AF-68BC-41E2-921F-92C8F10FEBE4}" type="slidenum">
              <a:rPr lang="en-US" smtClean="0"/>
              <a:t>‹#›</a:t>
            </a:fld>
            <a:endParaRPr lang="en-US"/>
          </a:p>
        </p:txBody>
      </p:sp>
    </p:spTree>
    <p:extLst>
      <p:ext uri="{BB962C8B-B14F-4D97-AF65-F5344CB8AC3E}">
        <p14:creationId xmlns:p14="http://schemas.microsoft.com/office/powerpoint/2010/main" val="1098375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382588" y="685800"/>
            <a:ext cx="6096000" cy="3429000"/>
          </a:xfrm>
          <a:ln/>
        </p:spPr>
      </p:sp>
      <p:sp>
        <p:nvSpPr>
          <p:cNvPr id="5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296409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19138"/>
            <a:ext cx="4794250" cy="3595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pPr>
                <a:defRPr/>
              </a:pPr>
              <a:t>2</a:t>
            </a:fld>
            <a:endParaRPr lang="en-US" altLang="en-US" dirty="0"/>
          </a:p>
        </p:txBody>
      </p:sp>
    </p:spTree>
    <p:extLst>
      <p:ext uri="{BB962C8B-B14F-4D97-AF65-F5344CB8AC3E}">
        <p14:creationId xmlns:p14="http://schemas.microsoft.com/office/powerpoint/2010/main" val="2507511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8085C95-1B84-4C5C-9BAE-530D2FFAAE4E}" type="slidenum">
              <a:rPr lang="en-US"/>
              <a:pPr>
                <a:spcBef>
                  <a:spcPct val="0"/>
                </a:spcBef>
              </a:pPr>
              <a:t>4</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p>
        </p:txBody>
      </p:sp>
    </p:spTree>
    <p:extLst>
      <p:ext uri="{BB962C8B-B14F-4D97-AF65-F5344CB8AC3E}">
        <p14:creationId xmlns:p14="http://schemas.microsoft.com/office/powerpoint/2010/main" val="100253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DCBEEF5-A7FD-4215-82B0-826099CE5D52}" type="slidenum">
              <a:rPr lang="en-US"/>
              <a:pPr>
                <a:spcBef>
                  <a:spcPct val="0"/>
                </a:spcBef>
              </a:pPr>
              <a:t>22</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p>
        </p:txBody>
      </p:sp>
    </p:spTree>
    <p:extLst>
      <p:ext uri="{BB962C8B-B14F-4D97-AF65-F5344CB8AC3E}">
        <p14:creationId xmlns:p14="http://schemas.microsoft.com/office/powerpoint/2010/main" val="4149989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382588" y="685800"/>
            <a:ext cx="6096000" cy="3429000"/>
          </a:xfrm>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50878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382588" y="685800"/>
            <a:ext cx="6096000" cy="3429000"/>
          </a:xfrm>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317294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AddClassification"/>
          <p:cNvSpPr txBox="1">
            <a:spLocks noChangeArrowheads="1"/>
          </p:cNvSpPr>
          <p:nvPr userDrawn="1"/>
        </p:nvSpPr>
        <p:spPr bwMode="auto">
          <a:xfrm>
            <a:off x="5130833" y="6212904"/>
            <a:ext cx="19303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00" dirty="0">
                <a:solidFill>
                  <a:prstClr val="white"/>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075" y="6316802"/>
            <a:ext cx="2180299"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390532" y="3069929"/>
            <a:ext cx="11160125"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9416951" y="6030111"/>
            <a:ext cx="2548399" cy="444636"/>
          </a:xfrm>
          <a:prstGeom prst="rect">
            <a:avLst/>
          </a:prstGeom>
        </p:spPr>
      </p:pic>
      <p:sp>
        <p:nvSpPr>
          <p:cNvPr id="3" name="Text Placeholder 2"/>
          <p:cNvSpPr>
            <a:spLocks noGrp="1"/>
          </p:cNvSpPr>
          <p:nvPr>
            <p:ph type="body" sz="quarter" idx="10" hasCustomPrompt="1"/>
          </p:nvPr>
        </p:nvSpPr>
        <p:spPr>
          <a:xfrm>
            <a:off x="390534" y="5703556"/>
            <a:ext cx="37136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265072907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96113144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80131"/>
            <a:ext cx="12248651" cy="2697741"/>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1856481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0066A1"/>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3260658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0066A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88898827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7297"/>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82843632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05248205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0066A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09"/>
            <a:ext cx="12248651" cy="273411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40724441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5027"/>
            <a:ext cx="12248651" cy="2736077"/>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70549550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80131"/>
            <a:ext cx="12248651" cy="2697741"/>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3174638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058438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85664" y="164638"/>
            <a:ext cx="11570208"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
        <p:nvSpPr>
          <p:cNvPr id="6" name="Text Placeholder 5"/>
          <p:cNvSpPr>
            <a:spLocks noGrp="1"/>
          </p:cNvSpPr>
          <p:nvPr>
            <p:ph type="body" sz="quarter" idx="11"/>
          </p:nvPr>
        </p:nvSpPr>
        <p:spPr>
          <a:xfrm>
            <a:off x="385665" y="1454401"/>
            <a:ext cx="11570208" cy="4537884"/>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167771335"/>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7297"/>
            <a:ext cx="12272555" cy="2731537"/>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27636471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79347"/>
            <a:ext cx="12272555" cy="2699309"/>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4370768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5027"/>
            <a:ext cx="12272555" cy="2736077"/>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85373998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5254"/>
            <a:ext cx="12272555" cy="273562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84085983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67176"/>
            <a:ext cx="12272555" cy="2723651"/>
          </a:xfrm>
          <a:prstGeom prst="rect">
            <a:avLst/>
          </a:prstGeom>
        </p:spPr>
      </p:pic>
      <p:sp>
        <p:nvSpPr>
          <p:cNvPr id="5" name="Text Placeholder 4"/>
          <p:cNvSpPr>
            <a:spLocks noGrp="1"/>
          </p:cNvSpPr>
          <p:nvPr>
            <p:ph type="body" sz="quarter" idx="10"/>
          </p:nvPr>
        </p:nvSpPr>
        <p:spPr>
          <a:xfrm>
            <a:off x="6642101" y="2247901"/>
            <a:ext cx="53255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23297414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5" y="1218353"/>
            <a:ext cx="4014753" cy="923330"/>
          </a:xfrm>
          <a:prstGeom prst="rect">
            <a:avLst/>
          </a:prstGeom>
          <a:noFill/>
        </p:spPr>
        <p:txBody>
          <a:bodyPr wrap="none" lIns="0" tIns="0" rIns="0" bIns="0" rtlCol="0">
            <a:spAutoFit/>
          </a:bodyPr>
          <a:lstStyle/>
          <a:p>
            <a:r>
              <a:rPr lang="en-GB" sz="6000" dirty="0" smtClean="0">
                <a:solidFill>
                  <a:prstClr val="white"/>
                </a:solidFill>
              </a:rPr>
              <a:t>Thank You</a:t>
            </a:r>
            <a:endParaRPr lang="en-GB" sz="6000" dirty="0">
              <a:solidFill>
                <a:prstClr val="white"/>
              </a:solidFill>
            </a:endParaRPr>
          </a:p>
        </p:txBody>
      </p:sp>
      <p:sp>
        <p:nvSpPr>
          <p:cNvPr id="7" name="AddNotifier#1"/>
          <p:cNvSpPr txBox="1">
            <a:spLocks noChangeArrowheads="1"/>
          </p:cNvSpPr>
          <p:nvPr userDrawn="1"/>
        </p:nvSpPr>
        <p:spPr bwMode="auto">
          <a:xfrm>
            <a:off x="395392" y="5611000"/>
            <a:ext cx="703156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dirty="0">
                <a:solidFill>
                  <a:prstClr val="white"/>
                </a:solidFill>
                <a:latin typeface="Verdana" pitchFamily="34" charset="0"/>
                <a:ea typeface="Verdana" pitchFamily="34" charset="0"/>
                <a:cs typeface="Verdana" pitchFamily="34" charset="0"/>
              </a:rPr>
              <a:t>Atos, the Atos logo, Atos Codex, Atos Consulting, Atos </a:t>
            </a:r>
            <a:r>
              <a:rPr lang="en-US" sz="700" dirty="0" smtClean="0">
                <a:solidFill>
                  <a:prstClr val="white"/>
                </a:solidFill>
                <a:latin typeface="Verdana" pitchFamily="34" charset="0"/>
                <a:ea typeface="Verdana" pitchFamily="34" charset="0"/>
                <a:cs typeface="Verdana" pitchFamily="34" charset="0"/>
              </a:rPr>
              <a:t>Syntel</a:t>
            </a:r>
            <a:r>
              <a:rPr lang="en-US" sz="700" dirty="0">
                <a:solidFill>
                  <a:prstClr val="white"/>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dirty="0" smtClean="0">
                <a:solidFill>
                  <a:prstClr val="white"/>
                </a:solidFill>
                <a:latin typeface="Verdana" pitchFamily="34" charset="0"/>
                <a:ea typeface="Verdana" pitchFamily="34" charset="0"/>
                <a:cs typeface="Verdana" pitchFamily="34" charset="0"/>
              </a:rPr>
              <a:t>it, may </a:t>
            </a:r>
            <a:r>
              <a:rPr lang="en-US" sz="700" dirty="0">
                <a:solidFill>
                  <a:prstClr val="white"/>
                </a:solidFill>
                <a:latin typeface="Verdana" pitchFamily="34" charset="0"/>
                <a:ea typeface="Verdana" pitchFamily="34" charset="0"/>
                <a:cs typeface="Verdana" pitchFamily="34" charset="0"/>
              </a:rPr>
              <a:t>not be reproduced, copied, circulated and/or distributed nor quoted without prior written approval from Atos.</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9416951" y="6030111"/>
            <a:ext cx="2548399" cy="444636"/>
          </a:xfrm>
          <a:prstGeom prst="rect">
            <a:avLst/>
          </a:prstGeom>
        </p:spPr>
      </p:pic>
    </p:spTree>
    <p:extLst>
      <p:ext uri="{BB962C8B-B14F-4D97-AF65-F5344CB8AC3E}">
        <p14:creationId xmlns:p14="http://schemas.microsoft.com/office/powerpoint/2010/main" val="356754072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105428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188952" cy="6866443"/>
          </a:xfrm>
          <a:prstGeom prst="rect">
            <a:avLst/>
          </a:prstGeom>
        </p:spPr>
      </p:pic>
      <p:sp>
        <p:nvSpPr>
          <p:cNvPr id="10" name="Rectangle 9">
            <a:extLst>
              <a:ext uri="{FF2B5EF4-FFF2-40B4-BE49-F238E27FC236}">
                <a16:creationId xmlns:a16="http://schemas.microsoft.com/office/drawing/2014/main" id="{A8962026-C6DB-4265-AB26-4A92543AD4F3}"/>
              </a:ext>
            </a:extLst>
          </p:cNvPr>
          <p:cNvSpPr/>
          <p:nvPr userDrawn="1"/>
        </p:nvSpPr>
        <p:spPr>
          <a:xfrm>
            <a:off x="0" y="-15511"/>
            <a:ext cx="12188952"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prstClr val="white"/>
              </a:solidFill>
            </a:endParaRPr>
          </a:p>
        </p:txBody>
      </p:sp>
      <p:sp>
        <p:nvSpPr>
          <p:cNvPr id="11" name="Rectangle 10"/>
          <p:cNvSpPr/>
          <p:nvPr userDrawn="1"/>
        </p:nvSpPr>
        <p:spPr>
          <a:xfrm>
            <a:off x="5735783" y="4574762"/>
            <a:ext cx="6135624"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r" eaLnBrk="0" fontAlgn="base" hangingPunct="0">
              <a:spcBef>
                <a:spcPct val="0"/>
              </a:spcBef>
              <a:spcAft>
                <a:spcPct val="0"/>
              </a:spcAft>
            </a:pPr>
            <a:r>
              <a:rPr lang="en-US" sz="5400" smtClean="0">
                <a:solidFill>
                  <a:srgbClr val="0089C4"/>
                </a:solidFill>
                <a:latin typeface="Impact" panose="020B0806030902050204" pitchFamily="34" charset="0"/>
              </a:rPr>
              <a:t>THANK YOU!</a:t>
            </a:r>
            <a:endParaRPr lang="en-US" sz="5400">
              <a:solidFill>
                <a:srgbClr val="0089C4"/>
              </a:solidFill>
              <a:latin typeface="Impact" panose="020B0806030902050204" pitchFamily="34" charset="0"/>
            </a:endParaRPr>
          </a:p>
        </p:txBody>
      </p:sp>
    </p:spTree>
    <p:extLst>
      <p:ext uri="{BB962C8B-B14F-4D97-AF65-F5344CB8AC3E}">
        <p14:creationId xmlns:p14="http://schemas.microsoft.com/office/powerpoint/2010/main" val="134602708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507225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Text Placeholder 3"/>
          <p:cNvSpPr>
            <a:spLocks noGrp="1"/>
          </p:cNvSpPr>
          <p:nvPr>
            <p:ph type="body" sz="quarter" idx="10"/>
          </p:nvPr>
        </p:nvSpPr>
        <p:spPr>
          <a:xfrm>
            <a:off x="385664" y="164638"/>
            <a:ext cx="11570208"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558535022"/>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No 2nd top lin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5665" y="1454401"/>
            <a:ext cx="11570208" cy="4537884"/>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Text Placeholder 3"/>
          <p:cNvSpPr>
            <a:spLocks noGrp="1"/>
          </p:cNvSpPr>
          <p:nvPr>
            <p:ph type="body" sz="quarter" idx="10"/>
          </p:nvPr>
        </p:nvSpPr>
        <p:spPr>
          <a:xfrm>
            <a:off x="385664" y="164638"/>
            <a:ext cx="11570208"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8364352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0066A1"/>
        </a:solidFill>
        <a:effectLst/>
      </p:bgPr>
    </p:bg>
    <p:spTree>
      <p:nvGrpSpPr>
        <p:cNvPr id="1" name=""/>
        <p:cNvGrpSpPr/>
        <p:nvPr/>
      </p:nvGrpSpPr>
      <p:grpSpPr>
        <a:xfrm>
          <a:off x="0" y="0"/>
          <a:ext cx="0" cy="0"/>
          <a:chOff x="0" y="0"/>
          <a:chExt cx="0" cy="0"/>
        </a:xfrm>
      </p:grpSpPr>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 y="2079123"/>
            <a:ext cx="12222469" cy="2699757"/>
          </a:xfrm>
          <a:prstGeom prst="rect">
            <a:avLst/>
          </a:prstGeom>
        </p:spPr>
      </p:pic>
      <p:sp>
        <p:nvSpPr>
          <p:cNvPr id="5" name="Text Placeholder 4"/>
          <p:cNvSpPr>
            <a:spLocks noGrp="1"/>
          </p:cNvSpPr>
          <p:nvPr>
            <p:ph type="body" sz="quarter" idx="10"/>
          </p:nvPr>
        </p:nvSpPr>
        <p:spPr>
          <a:xfrm>
            <a:off x="4271799" y="2247901"/>
            <a:ext cx="769583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6055063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0066A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936" y="2046009"/>
            <a:ext cx="12256619" cy="2734113"/>
          </a:xfrm>
          <a:prstGeom prst="rect">
            <a:avLst/>
          </a:prstGeom>
        </p:spPr>
      </p:pic>
      <p:sp>
        <p:nvSpPr>
          <p:cNvPr id="5"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3490229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5254"/>
            <a:ext cx="12240683" cy="2735623"/>
          </a:xfrm>
          <a:prstGeom prst="rect">
            <a:avLst/>
          </a:prstGeom>
        </p:spPr>
      </p:pic>
      <p:sp>
        <p:nvSpPr>
          <p:cNvPr id="6"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56350596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9123"/>
            <a:ext cx="12240683" cy="2699757"/>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0102675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741189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0" name="AddCustomFooter#1"/>
          <p:cNvSpPr txBox="1"/>
          <p:nvPr userDrawn="1"/>
        </p:nvSpPr>
        <p:spPr>
          <a:xfrm>
            <a:off x="373660" y="6439430"/>
            <a:ext cx="2079095" cy="123111"/>
          </a:xfrm>
          <a:prstGeom prst="rect">
            <a:avLst/>
          </a:prstGeom>
          <a:noFill/>
        </p:spPr>
        <p:txBody>
          <a:bodyPr wrap="none" lIns="0" tIns="0" rIns="0" bIns="0" rtlCol="0" anchor="ctr">
            <a:spAutoFit/>
          </a:bodyPr>
          <a:lstStyle/>
          <a:p>
            <a:fld id="{6971936E-DEB9-479F-A215-67E5B2252768}" type="slidenum">
              <a:rPr lang="en-US" sz="800" smtClean="0">
                <a:solidFill>
                  <a:prstClr val="black"/>
                </a:solidFill>
                <a:ea typeface="Verdana" pitchFamily="34" charset="0"/>
                <a:cs typeface="Verdana" pitchFamily="34" charset="0"/>
              </a:rPr>
              <a:pPr/>
              <a:t>‹#›</a:t>
            </a:fld>
            <a:r>
              <a:rPr lang="en-US" sz="800" dirty="0" smtClean="0">
                <a:solidFill>
                  <a:prstClr val="black"/>
                </a:solidFill>
                <a:ea typeface="Verdana" pitchFamily="34" charset="0"/>
                <a:cs typeface="Verdana" pitchFamily="34" charset="0"/>
              </a:rPr>
              <a:t> | </a:t>
            </a:r>
            <a:r>
              <a:rPr lang="en-US" sz="800" dirty="0">
                <a:solidFill>
                  <a:prstClr val="black"/>
                </a:solidFill>
                <a:ea typeface="Verdana" pitchFamily="34" charset="0"/>
                <a:cs typeface="Verdana" pitchFamily="34" charset="0"/>
              </a:rPr>
              <a:t>© Atos | Syntel - For internal use </a:t>
            </a:r>
            <a:endParaRPr lang="nl-NL" sz="800" dirty="0">
              <a:solidFill>
                <a:prstClr val="black"/>
              </a:solidFill>
              <a:ea typeface="Verdana" pitchFamily="34" charset="0"/>
              <a:cs typeface="Verdana" pitchFamily="34" charset="0"/>
            </a:endParaRPr>
          </a:p>
        </p:txBody>
      </p:sp>
      <p:sp>
        <p:nvSpPr>
          <p:cNvPr id="14" name="Text Placeholder 2"/>
          <p:cNvSpPr>
            <a:spLocks noGrp="1"/>
          </p:cNvSpPr>
          <p:nvPr>
            <p:ph type="body" idx="1"/>
          </p:nvPr>
        </p:nvSpPr>
        <p:spPr>
          <a:xfrm>
            <a:off x="385665" y="1454401"/>
            <a:ext cx="11566984" cy="4537884"/>
          </a:xfrm>
          <a:prstGeom prst="rect">
            <a:avLst/>
          </a:prstGeom>
        </p:spPr>
        <p:txBody>
          <a:bodyPr vert="horz" lIns="0" tIns="0" rIns="0" bIns="0"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385666" y="164637"/>
            <a:ext cx="11566985" cy="756000"/>
          </a:xfrm>
          <a:prstGeom prst="rect">
            <a:avLst/>
          </a:prstGeom>
        </p:spPr>
        <p:txBody>
          <a:bodyPr vert="horz" lIns="0" tIns="45720" rIns="0" bIns="45720" rtlCol="0" anchor="t" anchorCtr="0">
            <a:noAutofit/>
          </a:bodyPr>
          <a:lstStyle/>
          <a:p>
            <a:r>
              <a:rPr lang="nl-NL" dirty="0"/>
              <a:t>Click to edit the </a:t>
            </a:r>
            <a:r>
              <a:rPr lang="nl-NL" dirty="0" smtClean="0"/>
              <a:t>header</a:t>
            </a:r>
            <a:br>
              <a:rPr lang="nl-NL" dirty="0" smtClean="0"/>
            </a:br>
            <a:endParaRPr lang="nl-NL" dirty="0"/>
          </a:p>
        </p:txBody>
      </p:sp>
      <p:cxnSp>
        <p:nvCxnSpPr>
          <p:cNvPr id="6" name="Straight Connector 5"/>
          <p:cNvCxnSpPr>
            <a:cxnSpLocks/>
          </p:cNvCxnSpPr>
          <p:nvPr userDrawn="1"/>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06E602D-FA1B-4AE5-B8F2-F42DAE337BD8}"/>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028956" y="6366896"/>
            <a:ext cx="1936392" cy="337855"/>
          </a:xfrm>
          <a:prstGeom prst="rect">
            <a:avLst/>
          </a:prstGeom>
        </p:spPr>
      </p:pic>
      <p:cxnSp>
        <p:nvCxnSpPr>
          <p:cNvPr id="12" name="Straight Connector 11"/>
          <p:cNvCxnSpPr>
            <a:cxnSpLocks/>
          </p:cNvCxnSpPr>
          <p:nvPr userDrawn="1"/>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17479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 id="2147483689" r:id="rId24"/>
    <p:sldLayoutId id="2147483690" r:id="rId25"/>
    <p:sldLayoutId id="2147483691" r:id="rId26"/>
    <p:sldLayoutId id="2147483692" r:id="rId27"/>
    <p:sldLayoutId id="2147483693" r:id="rId28"/>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p:titleStyle>
    <p:bodyStyle>
      <a:lvl1pPr marL="270000" indent="-270000" algn="l" defTabSz="914400" rtl="0" eaLnBrk="1" latinLnBrk="0" hangingPunct="1">
        <a:spcBef>
          <a:spcPts val="0"/>
        </a:spcBef>
        <a:spcAft>
          <a:spcPts val="300"/>
        </a:spcAft>
        <a:buClr>
          <a:schemeClr val="tx2"/>
        </a:buClr>
        <a:buFont typeface="Lucida Sans Unicode" pitchFamily="34" charset="0"/>
        <a:buChar char="▶"/>
        <a:defRPr sz="1400" kern="1200" baseline="0">
          <a:solidFill>
            <a:schemeClr val="tx1"/>
          </a:solidFill>
          <a:latin typeface="Verdana" pitchFamily="34" charset="0"/>
          <a:ea typeface="Verdana" pitchFamily="34" charset="0"/>
          <a:cs typeface="Verdana" pitchFamily="34" charset="0"/>
        </a:defRPr>
      </a:lvl1pPr>
      <a:lvl2pPr marL="54864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2pPr>
      <a:lvl3pPr marL="82296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3pPr>
      <a:lvl4pPr marL="109728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4pPr>
      <a:lvl5pPr marL="137160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86">
          <p15:clr>
            <a:srgbClr val="F26B43"/>
          </p15:clr>
        </p15:guide>
        <p15:guide id="2" pos="182">
          <p15:clr>
            <a:srgbClr val="F26B43"/>
          </p15:clr>
        </p15:guide>
        <p15:guide id="3" pos="5654">
          <p15:clr>
            <a:srgbClr val="F26B43"/>
          </p15:clr>
        </p15:guide>
        <p15:guide id="4" orient="horz" pos="28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istqbexamcertification.com/what-is-the-difference-between-severity-and-priorit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27.wmf"/></Relationships>
</file>

<file path=ppt/slides/_rels/slide23.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dirty="0" smtClean="0"/>
              <a:t>Defect Management</a:t>
            </a:r>
          </a:p>
        </p:txBody>
      </p:sp>
      <p:sp>
        <p:nvSpPr>
          <p:cNvPr id="4099" name="Rectangle 7"/>
          <p:cNvSpPr>
            <a:spLocks noGrp="1" noChangeArrowheads="1"/>
          </p:cNvSpPr>
          <p:nvPr>
            <p:ph type="body" sz="quarter" idx="10"/>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77010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a:xfrm>
            <a:off x="385665" y="1454400"/>
            <a:ext cx="11570208" cy="4946399"/>
          </a:xfrm>
        </p:spPr>
        <p:txBody>
          <a:bodyPr/>
          <a:lstStyle/>
          <a:p>
            <a:pPr marL="285750" indent="-285750">
              <a:buFont typeface="Wingdings" panose="05000000000000000000" pitchFamily="2" charset="2"/>
              <a:buChar char="§"/>
            </a:pPr>
            <a:r>
              <a:rPr lang="en-US" sz="1800" b="0" dirty="0"/>
              <a:t>Reopened:  If the bug still exists even after the bug is fixed by the developer, the tester changes the status to “reopened”. The bug goes through the life cycle once again.</a:t>
            </a:r>
          </a:p>
          <a:p>
            <a:pPr marL="285750" indent="-285750">
              <a:buFont typeface="Wingdings" panose="05000000000000000000" pitchFamily="2" charset="2"/>
              <a:buChar char="§"/>
            </a:pPr>
            <a:r>
              <a:rPr lang="en-US" sz="1800" b="0" dirty="0"/>
              <a:t>Deferred: The bug, changed to deferred state means the bug is expected to be fixed in next releases. The reasons for changing the bug to this state have many factors. Some of them are </a:t>
            </a:r>
            <a:r>
              <a:rPr lang="en-US" sz="1800" b="0" dirty="0">
                <a:hlinkClick r:id="rId2"/>
              </a:rPr>
              <a:t>priority </a:t>
            </a:r>
            <a:r>
              <a:rPr lang="en-US" sz="1800" b="0" dirty="0"/>
              <a:t>of the bug may be low, lack of time for the release or the bug may not have major effect on the software.</a:t>
            </a:r>
          </a:p>
          <a:p>
            <a:pPr marL="285750" indent="-285750">
              <a:buFont typeface="Wingdings" panose="05000000000000000000" pitchFamily="2" charset="2"/>
              <a:buChar char="§"/>
            </a:pPr>
            <a:r>
              <a:rPr lang="en-US" sz="1800" b="0" dirty="0"/>
              <a:t>Rejected: If the developer feels that the bug is not genuine, developer rejects the bug. Then the state of the bug is changed to “rejected”.</a:t>
            </a:r>
          </a:p>
          <a:p>
            <a:pPr marL="285750" indent="-285750">
              <a:buFont typeface="Wingdings" panose="05000000000000000000" pitchFamily="2" charset="2"/>
              <a:buChar char="§"/>
            </a:pPr>
            <a:r>
              <a:rPr lang="en-US" sz="1800" b="0" dirty="0"/>
              <a:t>Duplicate : If the bug is repeated twice or the two bugs mention the same concept of the bug, then the recent/latest bug status is changed to “duplicate“.</a:t>
            </a:r>
          </a:p>
          <a:p>
            <a:pPr marL="285750" indent="-285750">
              <a:buFont typeface="Wingdings" panose="05000000000000000000" pitchFamily="2" charset="2"/>
              <a:buChar char="§"/>
            </a:pPr>
            <a:r>
              <a:rPr lang="en-US" sz="1800" b="0" dirty="0"/>
              <a:t>Closed:  Once the bug is fixed, it is tested by the tester. If the tester feels that the bug no longer exists in the software, tester changes the status of the bug to “closed”. This state means that the bug is fixed, tested and approved.</a:t>
            </a:r>
          </a:p>
          <a:p>
            <a:pPr marL="285750" indent="-285750">
              <a:buFont typeface="Wingdings" panose="05000000000000000000" pitchFamily="2" charset="2"/>
              <a:buChar char="§"/>
            </a:pPr>
            <a:r>
              <a:rPr lang="en-US" sz="1800" b="0" dirty="0"/>
              <a:t>Not a bug/Enhancement:  The state given as “Not a bug/Enhancement” if there is no change in the functionality of the application. For an example: If customer asks for some change in the look and field of the application like change of color of some text then it is not a bug but just some change in the looks of the  application.</a:t>
            </a:r>
          </a:p>
          <a:p>
            <a:endParaRPr lang="en-US" sz="1800" dirty="0"/>
          </a:p>
        </p:txBody>
      </p:sp>
    </p:spTree>
    <p:extLst>
      <p:ext uri="{BB962C8B-B14F-4D97-AF65-F5344CB8AC3E}">
        <p14:creationId xmlns:p14="http://schemas.microsoft.com/office/powerpoint/2010/main" val="1743186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pPr eaLnBrk="1" hangingPunct="1"/>
            <a:r>
              <a:rPr lang="en-US" altLang="ko-KR" b="0" smtClean="0">
                <a:ea typeface="Gulim" panose="020B0600000101010101" pitchFamily="34" charset="-127"/>
              </a:rPr>
              <a:t>Defect Reporting</a:t>
            </a:r>
            <a:endParaRPr lang="en-US" b="0" smtClean="0">
              <a:ea typeface="Gulim" panose="020B0600000101010101" pitchFamily="34" charset="-127"/>
            </a:endParaRPr>
          </a:p>
        </p:txBody>
      </p:sp>
      <p:sp>
        <p:nvSpPr>
          <p:cNvPr id="91140" name="Rectangle 3"/>
          <p:cNvSpPr>
            <a:spLocks noGrp="1" noChangeArrowheads="1"/>
          </p:cNvSpPr>
          <p:nvPr>
            <p:ph idx="1"/>
          </p:nvPr>
        </p:nvSpPr>
        <p:spPr>
          <a:xfrm>
            <a:off x="658017" y="1387418"/>
            <a:ext cx="9130559" cy="3739218"/>
          </a:xfrm>
        </p:spPr>
        <p:txBody>
          <a:bodyPr/>
          <a:lstStyle/>
          <a:p>
            <a:pPr eaLnBrk="1" hangingPunct="1">
              <a:lnSpc>
                <a:spcPct val="90000"/>
              </a:lnSpc>
            </a:pPr>
            <a:r>
              <a:rPr lang="en-US" sz="1800" b="0" dirty="0" smtClean="0"/>
              <a:t>Need for Defect Reporting:</a:t>
            </a:r>
          </a:p>
          <a:p>
            <a:pPr marL="457200" indent="-457200" eaLnBrk="1" hangingPunct="1">
              <a:lnSpc>
                <a:spcPct val="140000"/>
              </a:lnSpc>
              <a:buFont typeface="Wingdings" panose="05000000000000000000" pitchFamily="2" charset="2"/>
              <a:buChar char="§"/>
            </a:pPr>
            <a:r>
              <a:rPr lang="en-US" sz="1800" b="0" dirty="0" smtClean="0"/>
              <a:t>Used to describe and quantify deviations from requirements</a:t>
            </a:r>
          </a:p>
          <a:p>
            <a:pPr marL="457200" indent="-457200" eaLnBrk="1" hangingPunct="1">
              <a:lnSpc>
                <a:spcPct val="140000"/>
              </a:lnSpc>
              <a:buFont typeface="Wingdings" panose="05000000000000000000" pitchFamily="2" charset="2"/>
              <a:buChar char="§"/>
            </a:pPr>
            <a:r>
              <a:rPr lang="en-US" sz="1800" b="0" dirty="0" smtClean="0"/>
              <a:t>To correct the defect</a:t>
            </a:r>
          </a:p>
          <a:p>
            <a:pPr marL="457200" indent="-457200" eaLnBrk="1" hangingPunct="1">
              <a:lnSpc>
                <a:spcPct val="140000"/>
              </a:lnSpc>
              <a:buFont typeface="Wingdings" panose="05000000000000000000" pitchFamily="2" charset="2"/>
              <a:buChar char="§"/>
            </a:pPr>
            <a:r>
              <a:rPr lang="en-US" sz="1800" b="0" dirty="0" smtClean="0"/>
              <a:t>Report the status of the application</a:t>
            </a:r>
          </a:p>
          <a:p>
            <a:pPr marL="457200" indent="-457200" eaLnBrk="1" hangingPunct="1">
              <a:lnSpc>
                <a:spcPct val="140000"/>
              </a:lnSpc>
              <a:buFont typeface="Wingdings" panose="05000000000000000000" pitchFamily="2" charset="2"/>
              <a:buChar char="§"/>
            </a:pPr>
            <a:r>
              <a:rPr lang="en-US" sz="1800" b="0" dirty="0" smtClean="0"/>
              <a:t>Gather statistics used to develop defect expectations in future applications</a:t>
            </a:r>
          </a:p>
          <a:p>
            <a:pPr marL="457200" indent="-457200" eaLnBrk="1" hangingPunct="1">
              <a:lnSpc>
                <a:spcPct val="140000"/>
              </a:lnSpc>
              <a:buFont typeface="Wingdings" panose="05000000000000000000" pitchFamily="2" charset="2"/>
              <a:buChar char="§"/>
            </a:pPr>
            <a:r>
              <a:rPr lang="en-US" sz="1800" b="0" dirty="0" smtClean="0"/>
              <a:t>Improve the software development process</a:t>
            </a:r>
          </a:p>
        </p:txBody>
      </p:sp>
      <p:sp>
        <p:nvSpPr>
          <p:cNvPr id="91138"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58485F7A-A4BE-4D68-B1B5-3D890046DA19}" type="slidenum">
              <a:rPr lang="en-US" altLang="en-US" sz="1000">
                <a:solidFill>
                  <a:srgbClr val="5F5F5F"/>
                </a:solidFill>
              </a:rPr>
              <a:pPr>
                <a:spcBef>
                  <a:spcPct val="0"/>
                </a:spcBef>
                <a:buSzTx/>
                <a:buFontTx/>
                <a:buNone/>
              </a:pPr>
              <a:t>11</a:t>
            </a:fld>
            <a:endParaRPr lang="en-US" altLang="en-US" sz="1000">
              <a:solidFill>
                <a:srgbClr val="5F5F5F"/>
              </a:solidFill>
            </a:endParaRPr>
          </a:p>
        </p:txBody>
      </p:sp>
    </p:spTree>
    <p:extLst>
      <p:ext uri="{BB962C8B-B14F-4D97-AF65-F5344CB8AC3E}">
        <p14:creationId xmlns:p14="http://schemas.microsoft.com/office/powerpoint/2010/main" val="1855516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smtClean="0"/>
          </a:p>
          <a:p>
            <a:r>
              <a:rPr lang="en-US" dirty="0" smtClean="0"/>
              <a:t>Who </a:t>
            </a:r>
            <a:r>
              <a:rPr lang="en-US" dirty="0"/>
              <a:t>can report a Defect?</a:t>
            </a:r>
            <a:endParaRPr lang="en-US" b="0" dirty="0"/>
          </a:p>
          <a:p>
            <a:endParaRPr lang="en-US" dirty="0"/>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r>
              <a:rPr lang="en-US" sz="1800" b="0" dirty="0" smtClean="0"/>
              <a:t>Anyone </a:t>
            </a:r>
            <a:r>
              <a:rPr lang="en-US" sz="1800" b="0" dirty="0"/>
              <a:t>who has involved in software development life </a:t>
            </a:r>
            <a:r>
              <a:rPr lang="en-US" sz="1800" b="0" dirty="0" smtClean="0"/>
              <a:t>cycle and </a:t>
            </a:r>
            <a:r>
              <a:rPr lang="en-US" sz="1800" b="0" dirty="0"/>
              <a:t>who is using the software can report a Defect. </a:t>
            </a:r>
            <a:endParaRPr lang="en-US" sz="1800" b="0" dirty="0" smtClean="0"/>
          </a:p>
          <a:p>
            <a:pPr marL="285750" indent="-285750">
              <a:buFont typeface="Wingdings" panose="05000000000000000000" pitchFamily="2" charset="2"/>
              <a:buChar char="§"/>
            </a:pPr>
            <a:r>
              <a:rPr lang="en-US" sz="1800" b="0" dirty="0" smtClean="0"/>
              <a:t>In </a:t>
            </a:r>
            <a:r>
              <a:rPr lang="en-US" sz="1800" b="0" dirty="0"/>
              <a:t>most of the cases defects are reported by Testing Team.</a:t>
            </a:r>
          </a:p>
          <a:p>
            <a:endParaRPr lang="en-US" dirty="0"/>
          </a:p>
        </p:txBody>
      </p:sp>
    </p:spTree>
    <p:extLst>
      <p:ext uri="{BB962C8B-B14F-4D97-AF65-F5344CB8AC3E}">
        <p14:creationId xmlns:p14="http://schemas.microsoft.com/office/powerpoint/2010/main" val="2508868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smtClean="0"/>
          </a:p>
          <a:p>
            <a:r>
              <a:rPr lang="en-US" dirty="0" smtClean="0"/>
              <a:t>Priority </a:t>
            </a:r>
            <a:r>
              <a:rPr lang="en-US" dirty="0"/>
              <a:t>and Severity</a:t>
            </a:r>
            <a:endParaRPr lang="en-US" b="0" dirty="0"/>
          </a:p>
          <a:p>
            <a:endParaRPr lang="en-US" dirty="0"/>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smtClean="0"/>
              <a:t>Severity-The </a:t>
            </a:r>
            <a:r>
              <a:rPr lang="en-US" sz="1800" b="0" dirty="0"/>
              <a:t>degree of impact casted by the bug on an application.</a:t>
            </a:r>
          </a:p>
          <a:p>
            <a:r>
              <a:rPr lang="en-US" sz="1800" b="0" dirty="0"/>
              <a:t> </a:t>
            </a:r>
            <a:r>
              <a:rPr lang="en-US" sz="1800" b="0" dirty="0" smtClean="0"/>
              <a:t>    OR</a:t>
            </a:r>
            <a:endParaRPr lang="en-US" sz="1800" b="0" dirty="0"/>
          </a:p>
          <a:p>
            <a:pPr marL="285750" indent="-285750">
              <a:buFont typeface="Wingdings" panose="05000000000000000000" pitchFamily="2" charset="2"/>
              <a:buChar char="§"/>
            </a:pPr>
            <a:r>
              <a:rPr lang="en-US" sz="1800" b="0" dirty="0" smtClean="0"/>
              <a:t>Severity </a:t>
            </a:r>
            <a:r>
              <a:rPr lang="en-US" sz="1800" b="0" dirty="0"/>
              <a:t>is the seriousness of the problem.</a:t>
            </a:r>
          </a:p>
          <a:p>
            <a:endParaRPr lang="en-US" sz="1800" b="0" dirty="0" smtClean="0"/>
          </a:p>
          <a:p>
            <a:pPr marL="285750" indent="-285750">
              <a:buFont typeface="Wingdings" panose="05000000000000000000" pitchFamily="2" charset="2"/>
              <a:buChar char="§"/>
            </a:pPr>
            <a:r>
              <a:rPr lang="en-US" sz="1800" b="0" dirty="0" smtClean="0"/>
              <a:t>Priority-Relative </a:t>
            </a:r>
            <a:r>
              <a:rPr lang="en-US" sz="1800" b="0" dirty="0"/>
              <a:t>degree of precedence given to a bug for its fixation.</a:t>
            </a:r>
          </a:p>
          <a:p>
            <a:r>
              <a:rPr lang="en-US" sz="1800" b="0" dirty="0" smtClean="0"/>
              <a:t>     OR</a:t>
            </a:r>
            <a:endParaRPr lang="en-US" sz="1800" b="0" dirty="0"/>
          </a:p>
          <a:p>
            <a:pPr marL="285750" indent="-285750">
              <a:buFont typeface="Wingdings" panose="05000000000000000000" pitchFamily="2" charset="2"/>
              <a:buChar char="§"/>
            </a:pPr>
            <a:r>
              <a:rPr lang="en-US" sz="1800" b="0" dirty="0" smtClean="0"/>
              <a:t>Priority </a:t>
            </a:r>
            <a:r>
              <a:rPr lang="en-US" sz="1800" b="0" dirty="0"/>
              <a:t>is the urgency of fixing a problem. </a:t>
            </a:r>
          </a:p>
          <a:p>
            <a:endParaRPr lang="en-US" dirty="0"/>
          </a:p>
        </p:txBody>
      </p:sp>
    </p:spTree>
    <p:extLst>
      <p:ext uri="{BB962C8B-B14F-4D97-AF65-F5344CB8AC3E}">
        <p14:creationId xmlns:p14="http://schemas.microsoft.com/office/powerpoint/2010/main" val="3122020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380634"/>
              </p:ext>
            </p:extLst>
          </p:nvPr>
        </p:nvGraphicFramePr>
        <p:xfrm>
          <a:off x="824457" y="299360"/>
          <a:ext cx="9893510" cy="6558640"/>
        </p:xfrm>
        <a:graphic>
          <a:graphicData uri="http://schemas.openxmlformats.org/drawingml/2006/table">
            <a:tbl>
              <a:tblPr firstRow="1" bandRow="1">
                <a:tableStyleId>{5C22544A-7EE6-4342-B048-85BDC9FD1C3A}</a:tableStyleId>
              </a:tblPr>
              <a:tblGrid>
                <a:gridCol w="4856814">
                  <a:extLst>
                    <a:ext uri="{9D8B030D-6E8A-4147-A177-3AD203B41FA5}">
                      <a16:colId xmlns:a16="http://schemas.microsoft.com/office/drawing/2014/main" val="14277824"/>
                    </a:ext>
                  </a:extLst>
                </a:gridCol>
                <a:gridCol w="5036696">
                  <a:extLst>
                    <a:ext uri="{9D8B030D-6E8A-4147-A177-3AD203B41FA5}">
                      <a16:colId xmlns:a16="http://schemas.microsoft.com/office/drawing/2014/main" val="2116513212"/>
                    </a:ext>
                  </a:extLst>
                </a:gridCol>
              </a:tblGrid>
              <a:tr h="346365">
                <a:tc>
                  <a:txBody>
                    <a:bodyPr/>
                    <a:lstStyle/>
                    <a:p>
                      <a:r>
                        <a:rPr lang="en-US" dirty="0" smtClean="0"/>
                        <a:t>Priority</a:t>
                      </a:r>
                      <a:endParaRPr lang="en-US" dirty="0"/>
                    </a:p>
                  </a:txBody>
                  <a:tcPr/>
                </a:tc>
                <a:tc>
                  <a:txBody>
                    <a:bodyPr/>
                    <a:lstStyle/>
                    <a:p>
                      <a:r>
                        <a:rPr lang="en-US" dirty="0" smtClean="0"/>
                        <a:t>Severity</a:t>
                      </a:r>
                      <a:endParaRPr lang="en-US" dirty="0"/>
                    </a:p>
                  </a:txBody>
                  <a:tcPr/>
                </a:tc>
                <a:extLst>
                  <a:ext uri="{0D108BD9-81ED-4DB2-BD59-A6C34878D82A}">
                    <a16:rowId xmlns:a16="http://schemas.microsoft.com/office/drawing/2014/main" val="1390794610"/>
                  </a:ext>
                </a:extLst>
              </a:tr>
              <a:tr h="931211">
                <a:tc>
                  <a:txBody>
                    <a:bodyPr/>
                    <a:lstStyle/>
                    <a:p>
                      <a:r>
                        <a:rPr lang="en-US" sz="1800" b="0" i="0" u="none" strike="noStrike" kern="1200" baseline="0" dirty="0" smtClean="0">
                          <a:solidFill>
                            <a:schemeClr val="dk1"/>
                          </a:solidFill>
                          <a:latin typeface="+mn-lt"/>
                          <a:ea typeface="+mn-ea"/>
                          <a:cs typeface="+mn-cs"/>
                        </a:rPr>
                        <a:t>1. Priority defines the order in which the developer should </a:t>
                      </a:r>
                    </a:p>
                  </a:txBody>
                  <a:tcPr/>
                </a:tc>
                <a:tc>
                  <a:txBody>
                    <a:bodyPr/>
                    <a:lstStyle/>
                    <a:p>
                      <a:r>
                        <a:rPr lang="en-US" sz="1800" b="0" i="0" u="none" strike="noStrike" kern="1200" baseline="0" dirty="0" smtClean="0">
                          <a:solidFill>
                            <a:schemeClr val="dk1"/>
                          </a:solidFill>
                          <a:latin typeface="+mn-lt"/>
                          <a:ea typeface="+mn-ea"/>
                          <a:cs typeface="+mn-cs"/>
                        </a:rPr>
                        <a:t>1. It is defined as the degree of impact that a defect has on the </a:t>
                      </a:r>
                      <a:endParaRPr lang="en-US" dirty="0"/>
                    </a:p>
                  </a:txBody>
                  <a:tcPr/>
                </a:tc>
                <a:extLst>
                  <a:ext uri="{0D108BD9-81ED-4DB2-BD59-A6C34878D82A}">
                    <a16:rowId xmlns:a16="http://schemas.microsoft.com/office/drawing/2014/main" val="3798760079"/>
                  </a:ext>
                </a:extLst>
              </a:tr>
              <a:tr h="1604069">
                <a:tc>
                  <a:txBody>
                    <a:bodyPr/>
                    <a:lstStyle/>
                    <a:p>
                      <a:r>
                        <a:rPr lang="en-US" sz="1800" b="0" i="0" u="none" strike="noStrike" kern="1200" baseline="0" dirty="0" smtClean="0">
                          <a:solidFill>
                            <a:schemeClr val="dk1"/>
                          </a:solidFill>
                          <a:latin typeface="+mn-lt"/>
                          <a:ea typeface="+mn-ea"/>
                          <a:cs typeface="+mn-cs"/>
                        </a:rPr>
                        <a:t>2. Priority is categorized into three types</a:t>
                      </a:r>
                    </a:p>
                    <a:p>
                      <a:r>
                        <a:rPr lang="en-US" sz="1800" b="0" i="0" u="none" strike="noStrike" kern="1200" baseline="0" dirty="0" smtClean="0">
                          <a:solidFill>
                            <a:schemeClr val="dk1"/>
                          </a:solidFill>
                          <a:latin typeface="+mn-lt"/>
                          <a:ea typeface="+mn-ea"/>
                          <a:cs typeface="+mn-cs"/>
                        </a:rPr>
                        <a:t>•Low</a:t>
                      </a:r>
                    </a:p>
                    <a:p>
                      <a:r>
                        <a:rPr lang="en-US" sz="1800" b="0" i="0" u="none" strike="noStrike" kern="1200" baseline="0" dirty="0" smtClean="0">
                          <a:solidFill>
                            <a:schemeClr val="dk1"/>
                          </a:solidFill>
                          <a:latin typeface="+mn-lt"/>
                          <a:ea typeface="+mn-ea"/>
                          <a:cs typeface="+mn-cs"/>
                        </a:rPr>
                        <a:t>•Medium</a:t>
                      </a:r>
                    </a:p>
                    <a:p>
                      <a:r>
                        <a:rPr lang="en-US" sz="1800" b="0" i="0" u="none" strike="noStrike" kern="1200" baseline="0" dirty="0" smtClean="0">
                          <a:solidFill>
                            <a:schemeClr val="dk1"/>
                          </a:solidFill>
                          <a:latin typeface="+mn-lt"/>
                          <a:ea typeface="+mn-ea"/>
                          <a:cs typeface="+mn-cs"/>
                        </a:rPr>
                        <a:t>•High</a:t>
                      </a:r>
                    </a:p>
                  </a:txBody>
                  <a:tcPr/>
                </a:tc>
                <a:tc>
                  <a:txBody>
                    <a:bodyPr/>
                    <a:lstStyle/>
                    <a:p>
                      <a:r>
                        <a:rPr lang="en-US" sz="1800" b="0" i="0" u="none" strike="noStrike" kern="1200" baseline="0" dirty="0" smtClean="0">
                          <a:solidFill>
                            <a:schemeClr val="dk1"/>
                          </a:solidFill>
                          <a:latin typeface="+mn-lt"/>
                          <a:ea typeface="+mn-ea"/>
                          <a:cs typeface="+mn-cs"/>
                        </a:rPr>
                        <a:t>2. Severity are categorized into five types</a:t>
                      </a:r>
                    </a:p>
                    <a:p>
                      <a:r>
                        <a:rPr lang="en-US" sz="1800" b="0" i="0" u="none" strike="noStrike" kern="1200" baseline="0" dirty="0" smtClean="0">
                          <a:solidFill>
                            <a:schemeClr val="dk1"/>
                          </a:solidFill>
                          <a:latin typeface="+mn-lt"/>
                          <a:ea typeface="+mn-ea"/>
                          <a:cs typeface="+mn-cs"/>
                        </a:rPr>
                        <a:t>•Critical</a:t>
                      </a:r>
                    </a:p>
                    <a:p>
                      <a:r>
                        <a:rPr lang="en-US" sz="1800" b="0" i="0" u="none" strike="noStrike" kern="1200" baseline="0" dirty="0" smtClean="0">
                          <a:solidFill>
                            <a:schemeClr val="dk1"/>
                          </a:solidFill>
                          <a:latin typeface="+mn-lt"/>
                          <a:ea typeface="+mn-ea"/>
                          <a:cs typeface="+mn-cs"/>
                        </a:rPr>
                        <a:t>•Major</a:t>
                      </a:r>
                    </a:p>
                    <a:p>
                      <a:r>
                        <a:rPr lang="en-US" sz="1800" b="0" i="0" u="none" strike="noStrike" kern="1200" baseline="0" dirty="0" smtClean="0">
                          <a:solidFill>
                            <a:schemeClr val="dk1"/>
                          </a:solidFill>
                          <a:latin typeface="+mn-lt"/>
                          <a:ea typeface="+mn-ea"/>
                          <a:cs typeface="+mn-cs"/>
                        </a:rPr>
                        <a:t>•Moderate</a:t>
                      </a:r>
                    </a:p>
                    <a:p>
                      <a:r>
                        <a:rPr lang="en-US" sz="1800" b="0" i="0" u="none" strike="noStrike" kern="1200" baseline="0" dirty="0" smtClean="0">
                          <a:solidFill>
                            <a:schemeClr val="dk1"/>
                          </a:solidFill>
                          <a:latin typeface="+mn-lt"/>
                          <a:ea typeface="+mn-ea"/>
                          <a:cs typeface="+mn-cs"/>
                        </a:rPr>
                        <a:t>•Minor     •Cosmetic</a:t>
                      </a:r>
                      <a:endParaRPr lang="en-US" dirty="0"/>
                    </a:p>
                  </a:txBody>
                  <a:tcPr/>
                </a:tc>
                <a:extLst>
                  <a:ext uri="{0D108BD9-81ED-4DB2-BD59-A6C34878D82A}">
                    <a16:rowId xmlns:a16="http://schemas.microsoft.com/office/drawing/2014/main" val="2799216827"/>
                  </a:ext>
                </a:extLst>
              </a:tr>
              <a:tr h="909919">
                <a:tc>
                  <a:txBody>
                    <a:bodyPr/>
                    <a:lstStyle/>
                    <a:p>
                      <a:r>
                        <a:rPr lang="en-US" sz="1800" b="0" i="0" u="none" strike="noStrike" kern="1200" baseline="0" dirty="0" smtClean="0">
                          <a:solidFill>
                            <a:schemeClr val="dk1"/>
                          </a:solidFill>
                          <a:latin typeface="+mn-lt"/>
                          <a:ea typeface="+mn-ea"/>
                          <a:cs typeface="+mn-cs"/>
                        </a:rPr>
                        <a:t>3. Priority indicates how soon </a:t>
                      </a:r>
                    </a:p>
                    <a:p>
                      <a:r>
                        <a:rPr lang="en-US" sz="1800" b="0" i="0" u="none" strike="noStrike" kern="1200" baseline="0" dirty="0" smtClean="0">
                          <a:solidFill>
                            <a:schemeClr val="dk1"/>
                          </a:solidFill>
                          <a:latin typeface="+mn-lt"/>
                          <a:ea typeface="+mn-ea"/>
                          <a:cs typeface="+mn-cs"/>
                        </a:rPr>
                        <a:t>the bug should be fixed	</a:t>
                      </a:r>
                    </a:p>
                  </a:txBody>
                  <a:tcPr/>
                </a:tc>
                <a:tc>
                  <a:txBody>
                    <a:bodyPr/>
                    <a:lstStyle/>
                    <a:p>
                      <a:r>
                        <a:rPr lang="en-US" sz="1800" b="0" i="0" u="none" strike="noStrike" kern="1200" baseline="0" dirty="0" smtClean="0">
                          <a:solidFill>
                            <a:schemeClr val="dk1"/>
                          </a:solidFill>
                          <a:latin typeface="+mn-lt"/>
                          <a:ea typeface="+mn-ea"/>
                          <a:cs typeface="+mn-cs"/>
                        </a:rPr>
                        <a:t>3. Severity indicates the seriousness of the defect on the product functionality</a:t>
                      </a:r>
                    </a:p>
                    <a:p>
                      <a:endParaRPr lang="en-US" dirty="0"/>
                    </a:p>
                  </a:txBody>
                  <a:tcPr/>
                </a:tc>
                <a:extLst>
                  <a:ext uri="{0D108BD9-81ED-4DB2-BD59-A6C34878D82A}">
                    <a16:rowId xmlns:a16="http://schemas.microsoft.com/office/drawing/2014/main" val="825347183"/>
                  </a:ext>
                </a:extLst>
              </a:tr>
              <a:tr h="865914">
                <a:tc>
                  <a:txBody>
                    <a:bodyPr/>
                    <a:lstStyle/>
                    <a:p>
                      <a:r>
                        <a:rPr lang="en-US" sz="1800" b="0" i="0" u="none" strike="noStrike" kern="1200" baseline="0" dirty="0" smtClean="0">
                          <a:solidFill>
                            <a:schemeClr val="dk1"/>
                          </a:solidFill>
                          <a:latin typeface="+mn-lt"/>
                          <a:ea typeface="+mn-ea"/>
                          <a:cs typeface="+mn-cs"/>
                        </a:rPr>
                        <a:t>4.Priority status is based on the customer requirements	</a:t>
                      </a:r>
                    </a:p>
                  </a:txBody>
                  <a:tcPr/>
                </a:tc>
                <a:tc>
                  <a:txBody>
                    <a:bodyPr/>
                    <a:lstStyle/>
                    <a:p>
                      <a:r>
                        <a:rPr lang="en-US" sz="1800" b="0" i="0" u="none" strike="noStrike" kern="1200" baseline="0" dirty="0" smtClean="0">
                          <a:solidFill>
                            <a:schemeClr val="dk1"/>
                          </a:solidFill>
                          <a:latin typeface="+mn-lt"/>
                          <a:ea typeface="+mn-ea"/>
                          <a:cs typeface="+mn-cs"/>
                        </a:rPr>
                        <a:t>4.Severity status is based on the technical aspect of the product	</a:t>
                      </a:r>
                    </a:p>
                    <a:p>
                      <a:endParaRPr lang="en-US" dirty="0"/>
                    </a:p>
                  </a:txBody>
                  <a:tcPr/>
                </a:tc>
                <a:extLst>
                  <a:ext uri="{0D108BD9-81ED-4DB2-BD59-A6C34878D82A}">
                    <a16:rowId xmlns:a16="http://schemas.microsoft.com/office/drawing/2014/main" val="4025266689"/>
                  </a:ext>
                </a:extLst>
              </a:tr>
              <a:tr h="606139">
                <a:tc>
                  <a:txBody>
                    <a:bodyPr/>
                    <a:lstStyle/>
                    <a:p>
                      <a:r>
                        <a:rPr lang="en-US" sz="1800" b="0" i="0" u="none" strike="noStrike" kern="1200" baseline="0" dirty="0" smtClean="0">
                          <a:solidFill>
                            <a:schemeClr val="dk1"/>
                          </a:solidFill>
                          <a:latin typeface="+mn-lt"/>
                          <a:ea typeface="+mn-ea"/>
                          <a:cs typeface="+mn-cs"/>
                        </a:rPr>
                        <a:t>5.Priority is driven by business value.	</a:t>
                      </a:r>
                    </a:p>
                    <a:p>
                      <a:endParaRPr lang="en-US" dirty="0"/>
                    </a:p>
                  </a:txBody>
                  <a:tcPr/>
                </a:tc>
                <a:tc>
                  <a:txBody>
                    <a:bodyPr/>
                    <a:lstStyle/>
                    <a:p>
                      <a:r>
                        <a:rPr lang="en-US" sz="1800" b="0" i="0" u="none" strike="noStrike" kern="1200" baseline="0" dirty="0" smtClean="0">
                          <a:solidFill>
                            <a:schemeClr val="dk1"/>
                          </a:solidFill>
                          <a:latin typeface="+mn-lt"/>
                          <a:ea typeface="+mn-ea"/>
                          <a:cs typeface="+mn-cs"/>
                        </a:rPr>
                        <a:t>5.Severity is driven by </a:t>
                      </a:r>
                      <a:endParaRPr lang="en-US" dirty="0"/>
                    </a:p>
                  </a:txBody>
                  <a:tcPr/>
                </a:tc>
                <a:extLst>
                  <a:ext uri="{0D108BD9-81ED-4DB2-BD59-A6C34878D82A}">
                    <a16:rowId xmlns:a16="http://schemas.microsoft.com/office/drawing/2014/main" val="1663544878"/>
                  </a:ext>
                </a:extLst>
              </a:tr>
              <a:tr h="1150801">
                <a:tc>
                  <a:txBody>
                    <a:bodyPr/>
                    <a:lstStyle/>
                    <a:p>
                      <a:r>
                        <a:rPr lang="en-US" sz="1800" b="0" i="0" u="none" strike="noStrike" kern="1200" baseline="0" dirty="0" smtClean="0">
                          <a:solidFill>
                            <a:schemeClr val="dk1"/>
                          </a:solidFill>
                          <a:latin typeface="+mn-lt"/>
                          <a:ea typeface="+mn-ea"/>
                          <a:cs typeface="+mn-cs"/>
                        </a:rPr>
                        <a:t>6.High priority and low severity status indicates, defect have to be fixed on immediate basis but does not affect the application</a:t>
                      </a:r>
                    </a:p>
                  </a:txBody>
                  <a:tcPr/>
                </a:tc>
                <a:tc>
                  <a:txBody>
                    <a:bodyPr/>
                    <a:lstStyle/>
                    <a:p>
                      <a:r>
                        <a:rPr lang="en-US" sz="1800" b="0" i="0" u="none" strike="noStrike" kern="1200" baseline="0" dirty="0" smtClean="0">
                          <a:solidFill>
                            <a:schemeClr val="dk1"/>
                          </a:solidFill>
                          <a:latin typeface="+mn-lt"/>
                          <a:ea typeface="+mn-ea"/>
                          <a:cs typeface="+mn-cs"/>
                        </a:rPr>
                        <a:t>6.High severity and low priority status indicates defect have to be fixed but not on immediate basis	</a:t>
                      </a:r>
                    </a:p>
                    <a:p>
                      <a:endParaRPr lang="en-US" dirty="0"/>
                    </a:p>
                  </a:txBody>
                  <a:tcPr/>
                </a:tc>
                <a:extLst>
                  <a:ext uri="{0D108BD9-81ED-4DB2-BD59-A6C34878D82A}">
                    <a16:rowId xmlns:a16="http://schemas.microsoft.com/office/drawing/2014/main" val="3710480366"/>
                  </a:ext>
                </a:extLst>
              </a:tr>
            </a:tbl>
          </a:graphicData>
        </a:graphic>
      </p:graphicFrame>
    </p:spTree>
    <p:extLst>
      <p:ext uri="{BB962C8B-B14F-4D97-AF65-F5344CB8AC3E}">
        <p14:creationId xmlns:p14="http://schemas.microsoft.com/office/powerpoint/2010/main" val="728460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p:txBody>
          <a:bodyPr/>
          <a:lstStyle/>
          <a:p>
            <a:r>
              <a:rPr lang="en-US" dirty="0"/>
              <a:t>Examples of Severity and Priority</a:t>
            </a:r>
            <a:endParaRPr lang="en-US" b="0" dirty="0"/>
          </a:p>
        </p:txBody>
      </p:sp>
      <p:sp>
        <p:nvSpPr>
          <p:cNvPr id="92164" name="Rectangle 3"/>
          <p:cNvSpPr>
            <a:spLocks noGrp="1" noChangeArrowheads="1"/>
          </p:cNvSpPr>
          <p:nvPr>
            <p:ph idx="1"/>
          </p:nvPr>
        </p:nvSpPr>
        <p:spPr>
          <a:xfrm>
            <a:off x="732969" y="1387418"/>
            <a:ext cx="8153400" cy="4267200"/>
          </a:xfrm>
        </p:spPr>
        <p:txBody>
          <a:bodyPr/>
          <a:lstStyle/>
          <a:p>
            <a:endParaRPr lang="en-US" sz="1800" b="0" dirty="0"/>
          </a:p>
          <a:p>
            <a:pPr marL="285750" indent="-285750">
              <a:buFont typeface="Wingdings" panose="05000000000000000000" pitchFamily="2" charset="2"/>
              <a:buChar char="§"/>
            </a:pPr>
            <a:r>
              <a:rPr lang="en-US" sz="1800" b="0" dirty="0"/>
              <a:t>High severity and high priority</a:t>
            </a:r>
          </a:p>
          <a:p>
            <a:pPr marL="692150" lvl="1" indent="-285750">
              <a:buFont typeface="Arial" panose="020B0604020202020204" pitchFamily="34" charset="0"/>
              <a:buChar char="•"/>
            </a:pPr>
            <a:r>
              <a:rPr lang="en-US" sz="1800" b="0" dirty="0"/>
              <a:t>System crashes in Log-in Page</a:t>
            </a:r>
          </a:p>
          <a:p>
            <a:pPr marL="285750" indent="-285750">
              <a:buFont typeface="Wingdings" panose="05000000000000000000" pitchFamily="2" charset="2"/>
              <a:buChar char="§"/>
            </a:pPr>
            <a:r>
              <a:rPr lang="en-US" sz="1800" b="0" dirty="0" smtClean="0"/>
              <a:t>High </a:t>
            </a:r>
            <a:r>
              <a:rPr lang="en-US" sz="1800" b="0" dirty="0"/>
              <a:t>severity and Low priority</a:t>
            </a:r>
          </a:p>
          <a:p>
            <a:pPr marL="692150" lvl="1" indent="-285750">
              <a:buFont typeface="Arial" panose="020B0604020202020204" pitchFamily="34" charset="0"/>
              <a:buChar char="•"/>
            </a:pPr>
            <a:r>
              <a:rPr lang="en-US" sz="1800" b="0" dirty="0" smtClean="0"/>
              <a:t>System </a:t>
            </a:r>
            <a:r>
              <a:rPr lang="en-US" sz="1800" b="0" dirty="0"/>
              <a:t>crashes on clicking a button. </a:t>
            </a:r>
          </a:p>
          <a:p>
            <a:pPr marL="692150" lvl="1" indent="-285750">
              <a:buFont typeface="Arial" panose="020B0604020202020204" pitchFamily="34" charset="0"/>
              <a:buChar char="•"/>
            </a:pPr>
            <a:r>
              <a:rPr lang="en-US" sz="1800" b="0" dirty="0"/>
              <a:t>The page on which the button is located is a part of next release.</a:t>
            </a:r>
          </a:p>
          <a:p>
            <a:pPr marL="285750" indent="-285750">
              <a:buFont typeface="Wingdings" panose="05000000000000000000" pitchFamily="2" charset="2"/>
              <a:buChar char="§"/>
            </a:pPr>
            <a:r>
              <a:rPr lang="en-US" sz="1800" b="0" dirty="0" smtClean="0"/>
              <a:t>Low </a:t>
            </a:r>
            <a:r>
              <a:rPr lang="en-US" sz="1800" b="0" dirty="0"/>
              <a:t>severity and high priority</a:t>
            </a:r>
          </a:p>
          <a:p>
            <a:pPr marL="692150" lvl="1" indent="-285750">
              <a:buFont typeface="Arial" panose="020B0604020202020204" pitchFamily="34" charset="0"/>
              <a:buChar char="•"/>
            </a:pPr>
            <a:r>
              <a:rPr lang="en-US" sz="1800" b="0" dirty="0" smtClean="0"/>
              <a:t>Spelling </a:t>
            </a:r>
            <a:r>
              <a:rPr lang="en-US" sz="1800" b="0" dirty="0"/>
              <a:t>mistake in any company name web site.</a:t>
            </a:r>
          </a:p>
          <a:p>
            <a:pPr marL="285750" indent="-285750">
              <a:buFont typeface="Wingdings" panose="05000000000000000000" pitchFamily="2" charset="2"/>
              <a:buChar char="§"/>
            </a:pPr>
            <a:r>
              <a:rPr lang="en-US" sz="1800" b="0" dirty="0" smtClean="0"/>
              <a:t>Low </a:t>
            </a:r>
            <a:r>
              <a:rPr lang="en-US" sz="1800" b="0" dirty="0"/>
              <a:t>severity and Low priority</a:t>
            </a:r>
          </a:p>
          <a:p>
            <a:pPr marL="692150" lvl="1" indent="-285750">
              <a:buFont typeface="Arial" panose="020B0604020202020204" pitchFamily="34" charset="0"/>
              <a:buChar char="•"/>
            </a:pPr>
            <a:r>
              <a:rPr lang="en-US" sz="1800" b="0" dirty="0" smtClean="0"/>
              <a:t>Location </a:t>
            </a:r>
            <a:r>
              <a:rPr lang="en-US" sz="1800" b="0" dirty="0"/>
              <a:t>of button in any web based </a:t>
            </a:r>
            <a:r>
              <a:rPr lang="en-US" sz="1800" b="0" dirty="0" smtClean="0"/>
              <a:t>application</a:t>
            </a:r>
            <a:endParaRPr lang="en-US" sz="1800" b="0" dirty="0"/>
          </a:p>
        </p:txBody>
      </p:sp>
      <p:sp>
        <p:nvSpPr>
          <p:cNvPr id="92162"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EFA6F276-CEE3-42F7-8DB5-26E39F114CBE}" type="slidenum">
              <a:rPr lang="en-US" altLang="en-US" sz="1000">
                <a:solidFill>
                  <a:srgbClr val="5F5F5F"/>
                </a:solidFill>
              </a:rPr>
              <a:pPr>
                <a:spcBef>
                  <a:spcPct val="0"/>
                </a:spcBef>
                <a:buSzTx/>
                <a:buFontTx/>
                <a:buNone/>
              </a:pPr>
              <a:t>15</a:t>
            </a:fld>
            <a:endParaRPr lang="en-US" altLang="en-US" sz="1000">
              <a:solidFill>
                <a:srgbClr val="5F5F5F"/>
              </a:solidFill>
            </a:endParaRPr>
          </a:p>
        </p:txBody>
      </p:sp>
    </p:spTree>
    <p:extLst>
      <p:ext uri="{BB962C8B-B14F-4D97-AF65-F5344CB8AC3E}">
        <p14:creationId xmlns:p14="http://schemas.microsoft.com/office/powerpoint/2010/main" val="2743442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Defect Report Template</a:t>
            </a:r>
            <a:endParaRPr lang="en-US" dirty="0"/>
          </a:p>
        </p:txBody>
      </p:sp>
      <p:sp>
        <p:nvSpPr>
          <p:cNvPr id="3" name="Text Placeholder 2"/>
          <p:cNvSpPr>
            <a:spLocks noGrp="1"/>
          </p:cNvSpPr>
          <p:nvPr>
            <p:ph type="body" sz="quarter" idx="11"/>
          </p:nvPr>
        </p:nvSpPr>
        <p:spPr>
          <a:xfrm>
            <a:off x="179113" y="1345335"/>
            <a:ext cx="11622024" cy="4992624"/>
          </a:xfrm>
        </p:spPr>
        <p:txBody>
          <a:bodyPr/>
          <a:lstStyle/>
          <a:p>
            <a:pPr marL="285750" indent="-285750">
              <a:buFont typeface="Wingdings" panose="05000000000000000000" pitchFamily="2" charset="2"/>
              <a:buChar char="§"/>
            </a:pPr>
            <a:r>
              <a:rPr lang="en-US" sz="1800" b="0" dirty="0" smtClean="0"/>
              <a:t>Defect </a:t>
            </a:r>
            <a:r>
              <a:rPr lang="en-US" sz="1800" b="0" dirty="0"/>
              <a:t>ID: Unique number or name</a:t>
            </a:r>
          </a:p>
          <a:p>
            <a:pPr marL="285750" indent="-285750">
              <a:buFont typeface="Wingdings" panose="05000000000000000000" pitchFamily="2" charset="2"/>
              <a:buChar char="§"/>
            </a:pPr>
            <a:r>
              <a:rPr lang="en-US" sz="1800" b="0" dirty="0" smtClean="0"/>
              <a:t>Description</a:t>
            </a:r>
            <a:r>
              <a:rPr lang="en-US" sz="1800" b="0" dirty="0"/>
              <a:t>: </a:t>
            </a:r>
            <a:r>
              <a:rPr lang="en-US" sz="1800" b="0" i="1" dirty="0"/>
              <a:t>The summary of the defect</a:t>
            </a:r>
            <a:endParaRPr lang="en-US" sz="1800" b="0" dirty="0"/>
          </a:p>
          <a:p>
            <a:pPr marL="285750" indent="-285750">
              <a:buFont typeface="Wingdings" panose="05000000000000000000" pitchFamily="2" charset="2"/>
              <a:buChar char="§"/>
            </a:pPr>
            <a:r>
              <a:rPr lang="en-US" sz="1800" b="0" dirty="0" smtClean="0"/>
              <a:t>Build </a:t>
            </a:r>
            <a:r>
              <a:rPr lang="en-US" sz="1800" b="0" dirty="0"/>
              <a:t>version number: The version number of current build, in which test engineers detected this defect.</a:t>
            </a:r>
          </a:p>
          <a:p>
            <a:pPr marL="285750" indent="-285750">
              <a:buFont typeface="Wingdings" panose="05000000000000000000" pitchFamily="2" charset="2"/>
              <a:buChar char="§"/>
            </a:pPr>
            <a:r>
              <a:rPr lang="en-US" sz="1800" b="0" dirty="0" smtClean="0"/>
              <a:t>Feature</a:t>
            </a:r>
            <a:r>
              <a:rPr lang="en-US" sz="1800" b="0" dirty="0"/>
              <a:t>: </a:t>
            </a:r>
            <a:r>
              <a:rPr lang="en-US" sz="1800" b="0" i="1" dirty="0"/>
              <a:t>The name of module or functionality</a:t>
            </a:r>
            <a:endParaRPr lang="en-US" sz="1800" b="0" dirty="0"/>
          </a:p>
          <a:p>
            <a:pPr marL="285750" indent="-285750">
              <a:buFont typeface="Wingdings" panose="05000000000000000000" pitchFamily="2" charset="2"/>
              <a:buChar char="§"/>
            </a:pPr>
            <a:r>
              <a:rPr lang="en-US" sz="1800" b="0" dirty="0" smtClean="0"/>
              <a:t>Test </a:t>
            </a:r>
            <a:r>
              <a:rPr lang="en-US" sz="1800" b="0" dirty="0"/>
              <a:t>Case Name: </a:t>
            </a:r>
            <a:r>
              <a:rPr lang="en-US" sz="1800" b="0" i="1" dirty="0"/>
              <a:t>The name of failed test </a:t>
            </a:r>
            <a:r>
              <a:rPr lang="en-US" sz="1800" b="0" i="1" dirty="0" smtClean="0"/>
              <a:t>case</a:t>
            </a:r>
            <a:endParaRPr lang="en-US" sz="1800" b="0" dirty="0"/>
          </a:p>
          <a:p>
            <a:pPr marL="285750" indent="-285750">
              <a:buFont typeface="Wingdings" panose="05000000000000000000" pitchFamily="2" charset="2"/>
              <a:buChar char="§"/>
            </a:pPr>
            <a:r>
              <a:rPr lang="en-US" sz="1800" b="0" dirty="0"/>
              <a:t>Reproducible: </a:t>
            </a:r>
            <a:r>
              <a:rPr lang="en-US" sz="1800" b="0" i="1" dirty="0"/>
              <a:t>Yes/No </a:t>
            </a:r>
            <a:endParaRPr lang="en-US" sz="1800" b="0" dirty="0"/>
          </a:p>
          <a:p>
            <a:pPr marL="692150" lvl="1" indent="-285750">
              <a:buFont typeface="Arial" panose="020B0604020202020204" pitchFamily="34" charset="0"/>
              <a:buChar char="•"/>
            </a:pPr>
            <a:r>
              <a:rPr lang="en-US" sz="1800" b="0" dirty="0" smtClean="0"/>
              <a:t>(</a:t>
            </a:r>
            <a:r>
              <a:rPr lang="en-US" sz="1800" b="0" dirty="0"/>
              <a:t>Yes –if the defect appears every time during test execution : attach test procedure or script)</a:t>
            </a:r>
          </a:p>
          <a:p>
            <a:pPr marL="692150" lvl="1" indent="-285750">
              <a:buFont typeface="Arial" panose="020B0604020202020204" pitchFamily="34" charset="0"/>
              <a:buChar char="•"/>
            </a:pPr>
            <a:r>
              <a:rPr lang="en-US" sz="1800" b="0" dirty="0" smtClean="0"/>
              <a:t>(</a:t>
            </a:r>
            <a:r>
              <a:rPr lang="en-US" sz="1800" b="0" dirty="0"/>
              <a:t>No –if the defect rarely appears during test execution : attach strong reasons and snap shot</a:t>
            </a:r>
            <a:r>
              <a:rPr lang="en-US" sz="1800" b="0" dirty="0" smtClean="0"/>
              <a:t>)</a:t>
            </a:r>
          </a:p>
          <a:p>
            <a:pPr marL="285750" indent="-285750">
              <a:buFont typeface="Wingdings" panose="05000000000000000000" pitchFamily="2" charset="2"/>
              <a:buChar char="§"/>
            </a:pPr>
            <a:r>
              <a:rPr lang="en-US" sz="1800" b="0" dirty="0" smtClean="0"/>
              <a:t>Severity </a:t>
            </a:r>
            <a:r>
              <a:rPr lang="en-US" sz="1800" b="0" dirty="0"/>
              <a:t>in terms of functionality</a:t>
            </a:r>
            <a:r>
              <a:rPr lang="en-US" sz="1800" b="0" i="1" dirty="0"/>
              <a:t>.</a:t>
            </a:r>
            <a:endParaRPr lang="en-US" sz="1800" b="0" dirty="0"/>
          </a:p>
          <a:p>
            <a:pPr marL="692150" lvl="1" indent="-285750">
              <a:buFont typeface="Arial" panose="020B0604020202020204" pitchFamily="34" charset="0"/>
              <a:buChar char="•"/>
            </a:pPr>
            <a:r>
              <a:rPr lang="en-US" sz="1800" b="0" dirty="0" smtClean="0"/>
              <a:t>HIGH/SHOWTOPPER  </a:t>
            </a:r>
            <a:r>
              <a:rPr lang="en-US" sz="1800" b="0" i="1" dirty="0"/>
              <a:t>Important &amp; Urgent. Mandatory to resolve &amp; Unable to continue testing without resolving.</a:t>
            </a:r>
            <a:endParaRPr lang="en-US" sz="1800" b="0" dirty="0"/>
          </a:p>
          <a:p>
            <a:pPr marL="692150" lvl="1" indent="-285750">
              <a:buFont typeface="Arial" panose="020B0604020202020204" pitchFamily="34" charset="0"/>
              <a:buChar char="•"/>
            </a:pPr>
            <a:r>
              <a:rPr lang="en-US" sz="1800" b="0" dirty="0" smtClean="0"/>
              <a:t>MEDIUM/CRITICAL  </a:t>
            </a:r>
            <a:r>
              <a:rPr lang="en-US" sz="1800" b="0" i="1" dirty="0"/>
              <a:t>Important but not urgent. Mandatory to resolve but able to continue testing.</a:t>
            </a:r>
            <a:endParaRPr lang="en-US" sz="1800" b="0" dirty="0"/>
          </a:p>
          <a:p>
            <a:pPr marL="692150" lvl="1" indent="-285750">
              <a:buFont typeface="Arial" panose="020B0604020202020204" pitchFamily="34" charset="0"/>
              <a:buChar char="•"/>
            </a:pPr>
            <a:r>
              <a:rPr lang="en-US" sz="1800" b="0" dirty="0" smtClean="0"/>
              <a:t>LOW/NONCRITICAL  </a:t>
            </a:r>
            <a:r>
              <a:rPr lang="en-US" sz="1800" b="0" i="1" dirty="0"/>
              <a:t>Not Important &amp; Not urgent. May or may not resolve but able to continue testing.</a:t>
            </a:r>
            <a:endParaRPr lang="en-US" sz="1800" b="0" dirty="0"/>
          </a:p>
          <a:p>
            <a:endParaRPr lang="en-US" sz="1800" b="0" dirty="0"/>
          </a:p>
          <a:p>
            <a:endParaRPr lang="en-US" b="0" dirty="0"/>
          </a:p>
          <a:p>
            <a:endParaRPr lang="en-US" dirty="0"/>
          </a:p>
        </p:txBody>
      </p:sp>
    </p:spTree>
    <p:extLst>
      <p:ext uri="{BB962C8B-B14F-4D97-AF65-F5344CB8AC3E}">
        <p14:creationId xmlns:p14="http://schemas.microsoft.com/office/powerpoint/2010/main" val="2940915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a:xfrm>
            <a:off x="385664" y="1353652"/>
            <a:ext cx="11622024" cy="4992624"/>
          </a:xfrm>
        </p:spPr>
        <p:txBody>
          <a:bodyPr/>
          <a:lstStyle/>
          <a:p>
            <a:pPr marL="285750" indent="-285750">
              <a:buFont typeface="Wingdings" panose="05000000000000000000" pitchFamily="2" charset="2"/>
              <a:buChar char="§"/>
            </a:pPr>
            <a:r>
              <a:rPr lang="en-US" sz="1800" b="0" dirty="0" smtClean="0"/>
              <a:t>Priority</a:t>
            </a:r>
            <a:r>
              <a:rPr lang="en-US" sz="1800" b="0" dirty="0"/>
              <a:t>: </a:t>
            </a:r>
            <a:r>
              <a:rPr lang="en-US" sz="1800" b="0" i="1" dirty="0"/>
              <a:t>The Importance of the defect to be resolved with respect to the customer (HIGH/MEDIUM/LOW)</a:t>
            </a:r>
            <a:endParaRPr lang="en-US" sz="1800" b="0" dirty="0"/>
          </a:p>
          <a:p>
            <a:pPr marL="285750" indent="-285750">
              <a:buFont typeface="Wingdings" panose="05000000000000000000" pitchFamily="2" charset="2"/>
              <a:buChar char="§"/>
            </a:pPr>
            <a:r>
              <a:rPr lang="en-US" sz="1800" b="0" dirty="0" smtClean="0"/>
              <a:t>Status</a:t>
            </a:r>
            <a:r>
              <a:rPr lang="en-US" sz="1800" b="0" dirty="0"/>
              <a:t>: </a:t>
            </a:r>
            <a:r>
              <a:rPr lang="en-US" sz="1800" b="0" i="1" dirty="0"/>
              <a:t>New/Re-open</a:t>
            </a:r>
            <a:endParaRPr lang="en-US" sz="1800" b="0" dirty="0"/>
          </a:p>
          <a:p>
            <a:pPr marL="692150" lvl="1" indent="-285750"/>
            <a:r>
              <a:rPr lang="en-US" sz="1800" i="1" dirty="0" smtClean="0"/>
              <a:t>New</a:t>
            </a:r>
            <a:r>
              <a:rPr lang="en-US" sz="1800" i="1" dirty="0"/>
              <a:t>: </a:t>
            </a:r>
            <a:r>
              <a:rPr lang="en-US" sz="1800" b="0" i="1" dirty="0"/>
              <a:t>Reporting first time</a:t>
            </a:r>
            <a:endParaRPr lang="en-US" sz="1800" b="0" dirty="0"/>
          </a:p>
          <a:p>
            <a:pPr marL="692150" lvl="1" indent="-285750"/>
            <a:r>
              <a:rPr lang="en-US" sz="1800" i="1" dirty="0" smtClean="0"/>
              <a:t>Re-Open</a:t>
            </a:r>
            <a:r>
              <a:rPr lang="en-US" sz="1800" i="1" dirty="0"/>
              <a:t>: </a:t>
            </a:r>
            <a:r>
              <a:rPr lang="en-US" sz="1800" b="0" i="1" dirty="0"/>
              <a:t>Reporting same defect</a:t>
            </a:r>
            <a:endParaRPr lang="en-US" sz="1800" b="0" dirty="0"/>
          </a:p>
          <a:p>
            <a:pPr marL="285750" indent="-285750">
              <a:buFont typeface="Wingdings" panose="05000000000000000000" pitchFamily="2" charset="2"/>
              <a:buChar char="§"/>
            </a:pPr>
            <a:r>
              <a:rPr lang="en-US" sz="1800" b="0" dirty="0" smtClean="0"/>
              <a:t>Reported </a:t>
            </a:r>
            <a:r>
              <a:rPr lang="en-US" sz="1800" b="0" dirty="0"/>
              <a:t>by: </a:t>
            </a:r>
            <a:r>
              <a:rPr lang="en-US" sz="1800" b="0" i="1" dirty="0"/>
              <a:t>Name of the Tester</a:t>
            </a:r>
            <a:endParaRPr lang="en-US" sz="1800" b="0" dirty="0"/>
          </a:p>
          <a:p>
            <a:pPr marL="285750" indent="-285750">
              <a:buFont typeface="Wingdings" panose="05000000000000000000" pitchFamily="2" charset="2"/>
              <a:buChar char="§"/>
            </a:pPr>
            <a:r>
              <a:rPr lang="en-US" sz="1800" b="0" dirty="0" smtClean="0"/>
              <a:t>Reported </a:t>
            </a:r>
            <a:r>
              <a:rPr lang="en-US" sz="1800" b="0" dirty="0"/>
              <a:t>on: Date and time of defect </a:t>
            </a:r>
            <a:r>
              <a:rPr lang="en-US" sz="1800" b="0" dirty="0" smtClean="0"/>
              <a:t>reporting</a:t>
            </a:r>
          </a:p>
          <a:p>
            <a:pPr marL="285750" indent="-285750">
              <a:buFont typeface="Wingdings" panose="05000000000000000000" pitchFamily="2" charset="2"/>
              <a:buChar char="§"/>
            </a:pPr>
            <a:r>
              <a:rPr lang="en-US" sz="1800" b="0" dirty="0" smtClean="0"/>
              <a:t>Assigned </a:t>
            </a:r>
            <a:r>
              <a:rPr lang="en-US" sz="1800" b="0" dirty="0"/>
              <a:t>To: </a:t>
            </a:r>
            <a:r>
              <a:rPr lang="en-US" sz="1800" b="0" i="1" dirty="0"/>
              <a:t>The responsible person at development side to receive this defect</a:t>
            </a:r>
            <a:endParaRPr lang="en-US" sz="1800" b="0" dirty="0"/>
          </a:p>
          <a:p>
            <a:pPr marL="285750" indent="-285750">
              <a:buFont typeface="Wingdings" panose="05000000000000000000" pitchFamily="2" charset="2"/>
              <a:buChar char="§"/>
            </a:pPr>
            <a:r>
              <a:rPr lang="en-US" sz="1800" b="0" dirty="0" smtClean="0"/>
              <a:t>Suggest </a:t>
            </a:r>
            <a:r>
              <a:rPr lang="en-US" sz="1800" b="0" dirty="0"/>
              <a:t>fix :( Optional): Reasons to accept and restore these defect</a:t>
            </a:r>
            <a:r>
              <a:rPr lang="en-US" sz="1800" b="0" dirty="0" smtClean="0"/>
              <a:t>.</a:t>
            </a:r>
          </a:p>
          <a:p>
            <a:r>
              <a:rPr lang="en-US" sz="1800" b="0" dirty="0" smtClean="0"/>
              <a:t>(</a:t>
            </a:r>
            <a:r>
              <a:rPr lang="en-US" sz="1800" b="0" dirty="0"/>
              <a:t>By Developers)</a:t>
            </a:r>
          </a:p>
          <a:p>
            <a:pPr marL="285750" indent="-285750">
              <a:buFont typeface="Wingdings" panose="05000000000000000000" pitchFamily="2" charset="2"/>
              <a:buChar char="§"/>
            </a:pPr>
            <a:r>
              <a:rPr lang="en-US" sz="1800" b="0" dirty="0" smtClean="0"/>
              <a:t>Fixed </a:t>
            </a:r>
            <a:r>
              <a:rPr lang="en-US" sz="1800" b="0" dirty="0"/>
              <a:t>by: Project Manager or Team Leader</a:t>
            </a:r>
          </a:p>
          <a:p>
            <a:pPr marL="285750" indent="-285750">
              <a:buFont typeface="Wingdings" panose="05000000000000000000" pitchFamily="2" charset="2"/>
              <a:buChar char="§"/>
            </a:pPr>
            <a:r>
              <a:rPr lang="en-US" sz="1800" b="0" dirty="0" smtClean="0"/>
              <a:t>Resolved </a:t>
            </a:r>
            <a:r>
              <a:rPr lang="en-US" sz="1800" b="0" dirty="0"/>
              <a:t>by: Name of programmer</a:t>
            </a:r>
          </a:p>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endParaRPr lang="en-US" sz="1800" b="0" dirty="0"/>
          </a:p>
        </p:txBody>
      </p:sp>
    </p:spTree>
    <p:extLst>
      <p:ext uri="{BB962C8B-B14F-4D97-AF65-F5344CB8AC3E}">
        <p14:creationId xmlns:p14="http://schemas.microsoft.com/office/powerpoint/2010/main" val="4189914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a:t>Resolution Type: Accepted, rejected, or postponed</a:t>
            </a:r>
          </a:p>
          <a:p>
            <a:pPr marL="285750" indent="-285750">
              <a:buFont typeface="Wingdings" panose="05000000000000000000" pitchFamily="2" charset="2"/>
              <a:buChar char="§"/>
            </a:pPr>
            <a:r>
              <a:rPr lang="en-US" sz="1800" b="0" dirty="0"/>
              <a:t>Resolved on: Date of resolving</a:t>
            </a:r>
          </a:p>
          <a:p>
            <a:pPr marL="285750" indent="-285750">
              <a:buFont typeface="Wingdings" panose="05000000000000000000" pitchFamily="2" charset="2"/>
              <a:buChar char="§"/>
            </a:pPr>
            <a:r>
              <a:rPr lang="en-US" sz="1800" b="0" dirty="0"/>
              <a:t>Approved by: Signature of project Manager</a:t>
            </a:r>
          </a:p>
          <a:p>
            <a:endParaRPr lang="en-US" dirty="0"/>
          </a:p>
        </p:txBody>
      </p:sp>
    </p:spTree>
    <p:extLst>
      <p:ext uri="{BB962C8B-B14F-4D97-AF65-F5344CB8AC3E}">
        <p14:creationId xmlns:p14="http://schemas.microsoft.com/office/powerpoint/2010/main" val="1813408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Defect Management Process</a:t>
            </a:r>
          </a:p>
        </p:txBody>
      </p:sp>
      <p:sp>
        <p:nvSpPr>
          <p:cNvPr id="3" name="Text Placeholder 2"/>
          <p:cNvSpPr>
            <a:spLocks noGrp="1"/>
          </p:cNvSpPr>
          <p:nvPr>
            <p:ph type="body" sz="quarter" idx="1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262" y="2234590"/>
            <a:ext cx="7452791" cy="2162045"/>
          </a:xfrm>
          <a:prstGeom prst="rect">
            <a:avLst/>
          </a:prstGeom>
        </p:spPr>
      </p:pic>
    </p:spTree>
    <p:extLst>
      <p:ext uri="{BB962C8B-B14F-4D97-AF65-F5344CB8AC3E}">
        <p14:creationId xmlns:p14="http://schemas.microsoft.com/office/powerpoint/2010/main" val="412758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4" name="Table 3"/>
          <p:cNvGraphicFramePr>
            <a:graphicFrameLocks noGrp="1"/>
          </p:cNvGraphicFramePr>
          <p:nvPr>
            <p:extLst/>
          </p:nvPr>
        </p:nvGraphicFramePr>
        <p:xfrm>
          <a:off x="3505200" y="1524000"/>
          <a:ext cx="5029200" cy="12192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1911844891"/>
                    </a:ext>
                  </a:extLst>
                </a:gridCol>
                <a:gridCol w="1676400">
                  <a:extLst>
                    <a:ext uri="{9D8B030D-6E8A-4147-A177-3AD203B41FA5}">
                      <a16:colId xmlns:a16="http://schemas.microsoft.com/office/drawing/2014/main" val="1575950742"/>
                    </a:ext>
                  </a:extLst>
                </a:gridCol>
                <a:gridCol w="1676400">
                  <a:extLst>
                    <a:ext uri="{9D8B030D-6E8A-4147-A177-3AD203B41FA5}">
                      <a16:colId xmlns:a16="http://schemas.microsoft.com/office/drawing/2014/main" val="671011277"/>
                    </a:ext>
                  </a:extLst>
                </a:gridCol>
              </a:tblGrid>
              <a:tr h="304800">
                <a:tc>
                  <a:txBody>
                    <a:bodyPr/>
                    <a:lstStyle/>
                    <a:p>
                      <a:endParaRPr lang="en-US" sz="1100" dirty="0"/>
                    </a:p>
                  </a:txBody>
                  <a:tcPr marL="51435" marR="51435" marT="25718" marB="25718" anchor="ctr"/>
                </a:tc>
                <a:tc>
                  <a:txBody>
                    <a:bodyPr/>
                    <a:lstStyle/>
                    <a:p>
                      <a:pPr algn="ctr"/>
                      <a:r>
                        <a:rPr lang="en-US" sz="1100" dirty="0" smtClean="0"/>
                        <a:t>Name</a:t>
                      </a:r>
                      <a:endParaRPr lang="en-US" sz="1100" dirty="0"/>
                    </a:p>
                  </a:txBody>
                  <a:tcPr marL="51435" marR="51435" marT="25718" marB="25718" anchor="ctr"/>
                </a:tc>
                <a:tc>
                  <a:txBody>
                    <a:bodyPr/>
                    <a:lstStyle/>
                    <a:p>
                      <a:pPr algn="ctr"/>
                      <a:r>
                        <a:rPr lang="en-US" sz="1100" dirty="0" smtClean="0"/>
                        <a:t>Date</a:t>
                      </a:r>
                      <a:endParaRPr lang="en-US" sz="1100" dirty="0"/>
                    </a:p>
                  </a:txBody>
                  <a:tcPr marL="51435" marR="51435" marT="25718" marB="25718" anchor="ctr"/>
                </a:tc>
                <a:extLst>
                  <a:ext uri="{0D108BD9-81ED-4DB2-BD59-A6C34878D82A}">
                    <a16:rowId xmlns:a16="http://schemas.microsoft.com/office/drawing/2014/main" val="1364382642"/>
                  </a:ext>
                </a:extLst>
              </a:tr>
              <a:tr h="304800">
                <a:tc>
                  <a:txBody>
                    <a:bodyPr/>
                    <a:lstStyle/>
                    <a:p>
                      <a:pPr algn="ctr"/>
                      <a:r>
                        <a:rPr lang="en-US" sz="1100" b="1" dirty="0" smtClean="0">
                          <a:solidFill>
                            <a:schemeClr val="bg1"/>
                          </a:solidFill>
                        </a:rPr>
                        <a:t>Prepared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Sneha Kumar</a:t>
                      </a:r>
                      <a:endParaRPr lang="en-US" sz="1100" dirty="0"/>
                    </a:p>
                  </a:txBody>
                  <a:tcPr marL="68580" marR="68580" marT="34290" marB="34290" anchor="ctr"/>
                </a:tc>
                <a:tc>
                  <a:txBody>
                    <a:bodyPr/>
                    <a:lstStyle/>
                    <a:p>
                      <a:pPr algn="ctr"/>
                      <a:r>
                        <a:rPr lang="en-US" sz="1100" dirty="0" smtClean="0"/>
                        <a:t>07-Mar-2019</a:t>
                      </a:r>
                      <a:endParaRPr lang="en-US" sz="1100" dirty="0"/>
                    </a:p>
                  </a:txBody>
                  <a:tcPr marL="68580" marR="68580" marT="34290" marB="34290" anchor="ctr"/>
                </a:tc>
                <a:extLst>
                  <a:ext uri="{0D108BD9-81ED-4DB2-BD59-A6C34878D82A}">
                    <a16:rowId xmlns:a16="http://schemas.microsoft.com/office/drawing/2014/main" val="2030142880"/>
                  </a:ext>
                </a:extLst>
              </a:tr>
              <a:tr h="304800">
                <a:tc>
                  <a:txBody>
                    <a:bodyPr/>
                    <a:lstStyle/>
                    <a:p>
                      <a:pPr algn="ctr"/>
                      <a:r>
                        <a:rPr lang="en-US" sz="1100" b="1" dirty="0" smtClean="0">
                          <a:solidFill>
                            <a:schemeClr val="bg1"/>
                          </a:solidFill>
                        </a:rPr>
                        <a:t>Reviewed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Manisha Mane</a:t>
                      </a:r>
                      <a:endParaRPr lang="en-US" sz="1100" dirty="0"/>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Verdana"/>
                          <a:ea typeface="+mn-ea"/>
                          <a:cs typeface="+mn-cs"/>
                        </a:rPr>
                        <a:t>07-Mar-2019</a:t>
                      </a:r>
                      <a:endParaRPr kumimoji="0" lang="en-US" sz="1100" b="0" i="0" u="none" strike="noStrike" kern="1200" cap="none" spc="0" normalizeH="0" baseline="0" noProof="0" dirty="0">
                        <a:ln>
                          <a:noFill/>
                        </a:ln>
                        <a:solidFill>
                          <a:prstClr val="black"/>
                        </a:solidFill>
                        <a:effectLst/>
                        <a:uLnTx/>
                        <a:uFillTx/>
                        <a:latin typeface="Verdana"/>
                        <a:ea typeface="+mn-ea"/>
                        <a:cs typeface="+mn-cs"/>
                      </a:endParaRPr>
                    </a:p>
                  </a:txBody>
                  <a:tcPr marL="68580" marR="68580" marT="34290" marB="34290" anchor="ctr"/>
                </a:tc>
                <a:extLst>
                  <a:ext uri="{0D108BD9-81ED-4DB2-BD59-A6C34878D82A}">
                    <a16:rowId xmlns:a16="http://schemas.microsoft.com/office/drawing/2014/main" val="198953261"/>
                  </a:ext>
                </a:extLst>
              </a:tr>
              <a:tr h="304800">
                <a:tc>
                  <a:txBody>
                    <a:bodyPr/>
                    <a:lstStyle/>
                    <a:p>
                      <a:pPr algn="ctr"/>
                      <a:r>
                        <a:rPr lang="en-US" sz="1100" b="1" dirty="0" smtClean="0">
                          <a:solidFill>
                            <a:schemeClr val="bg1"/>
                          </a:solidFill>
                        </a:rPr>
                        <a:t>Approved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Nisha</a:t>
                      </a:r>
                      <a:r>
                        <a:rPr lang="en-US" sz="1100" baseline="0" dirty="0" smtClean="0"/>
                        <a:t> Mendonsa</a:t>
                      </a:r>
                      <a:endParaRPr lang="en-US" sz="1100" dirty="0"/>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Verdana"/>
                          <a:ea typeface="+mn-ea"/>
                          <a:cs typeface="+mn-cs"/>
                        </a:rPr>
                        <a:t>07-Mar-2019</a:t>
                      </a:r>
                      <a:endParaRPr kumimoji="0" lang="en-US" sz="1100" b="0" i="0" u="none" strike="noStrike" kern="1200" cap="none" spc="0" normalizeH="0" baseline="0" noProof="0" dirty="0">
                        <a:ln>
                          <a:noFill/>
                        </a:ln>
                        <a:solidFill>
                          <a:prstClr val="black"/>
                        </a:solidFill>
                        <a:effectLst/>
                        <a:uLnTx/>
                        <a:uFillTx/>
                        <a:latin typeface="Verdana"/>
                        <a:ea typeface="+mn-ea"/>
                        <a:cs typeface="+mn-cs"/>
                      </a:endParaRPr>
                    </a:p>
                  </a:txBody>
                  <a:tcPr marL="68580" marR="68580" marT="34290" marB="34290" anchor="ctr"/>
                </a:tc>
                <a:extLst>
                  <a:ext uri="{0D108BD9-81ED-4DB2-BD59-A6C34878D82A}">
                    <a16:rowId xmlns:a16="http://schemas.microsoft.com/office/drawing/2014/main" val="3766917923"/>
                  </a:ext>
                </a:extLst>
              </a:tr>
            </a:tbl>
          </a:graphicData>
        </a:graphic>
      </p:graphicFrame>
      <p:graphicFrame>
        <p:nvGraphicFramePr>
          <p:cNvPr id="5" name="Table 4"/>
          <p:cNvGraphicFramePr>
            <a:graphicFrameLocks noGrp="1"/>
          </p:cNvGraphicFramePr>
          <p:nvPr>
            <p:extLst/>
          </p:nvPr>
        </p:nvGraphicFramePr>
        <p:xfrm>
          <a:off x="2362201" y="3048001"/>
          <a:ext cx="7793833" cy="1022205"/>
        </p:xfrm>
        <a:graphic>
          <a:graphicData uri="http://schemas.openxmlformats.org/drawingml/2006/table">
            <a:tbl>
              <a:tblPr firstRow="1" bandRow="1">
                <a:tableStyleId>{5C22544A-7EE6-4342-B048-85BDC9FD1C3A}</a:tableStyleId>
              </a:tblPr>
              <a:tblGrid>
                <a:gridCol w="1135024">
                  <a:extLst>
                    <a:ext uri="{9D8B030D-6E8A-4147-A177-3AD203B41FA5}">
                      <a16:colId xmlns:a16="http://schemas.microsoft.com/office/drawing/2014/main" val="980557498"/>
                    </a:ext>
                  </a:extLst>
                </a:gridCol>
                <a:gridCol w="1210692">
                  <a:extLst>
                    <a:ext uri="{9D8B030D-6E8A-4147-A177-3AD203B41FA5}">
                      <a16:colId xmlns:a16="http://schemas.microsoft.com/office/drawing/2014/main" val="214367020"/>
                    </a:ext>
                  </a:extLst>
                </a:gridCol>
                <a:gridCol w="1589035">
                  <a:extLst>
                    <a:ext uri="{9D8B030D-6E8A-4147-A177-3AD203B41FA5}">
                      <a16:colId xmlns:a16="http://schemas.microsoft.com/office/drawing/2014/main" val="2479592523"/>
                    </a:ext>
                  </a:extLst>
                </a:gridCol>
                <a:gridCol w="3859082">
                  <a:extLst>
                    <a:ext uri="{9D8B030D-6E8A-4147-A177-3AD203B41FA5}">
                      <a16:colId xmlns:a16="http://schemas.microsoft.com/office/drawing/2014/main" val="1814150058"/>
                    </a:ext>
                  </a:extLst>
                </a:gridCol>
              </a:tblGrid>
              <a:tr h="259483">
                <a:tc>
                  <a:txBody>
                    <a:bodyPr/>
                    <a:lstStyle/>
                    <a:p>
                      <a:pPr algn="ctr"/>
                      <a:r>
                        <a:rPr lang="en-US" sz="1100" dirty="0" smtClean="0"/>
                        <a:t>Version No.</a:t>
                      </a:r>
                      <a:endParaRPr lang="en-US" sz="1100" dirty="0"/>
                    </a:p>
                  </a:txBody>
                  <a:tcPr marL="51435" marR="51435" marT="25718" marB="25718" anchor="ctr"/>
                </a:tc>
                <a:tc>
                  <a:txBody>
                    <a:bodyPr/>
                    <a:lstStyle/>
                    <a:p>
                      <a:pPr algn="ctr"/>
                      <a:r>
                        <a:rPr lang="en-US" sz="1100" dirty="0" smtClean="0"/>
                        <a:t>Date</a:t>
                      </a:r>
                      <a:endParaRPr lang="en-US" sz="1100" dirty="0"/>
                    </a:p>
                  </a:txBody>
                  <a:tcPr marL="51435" marR="51435" marT="25718" marB="25718" anchor="ctr"/>
                </a:tc>
                <a:tc>
                  <a:txBody>
                    <a:bodyPr/>
                    <a:lstStyle/>
                    <a:p>
                      <a:pPr algn="ctr"/>
                      <a:r>
                        <a:rPr lang="en-US" sz="1100" dirty="0" smtClean="0"/>
                        <a:t>Section Affected</a:t>
                      </a:r>
                      <a:endParaRPr lang="en-US" sz="1100" dirty="0"/>
                    </a:p>
                  </a:txBody>
                  <a:tcPr marL="51435" marR="51435" marT="25718" marB="25718" anchor="ctr"/>
                </a:tc>
                <a:tc>
                  <a:txBody>
                    <a:bodyPr/>
                    <a:lstStyle/>
                    <a:p>
                      <a:pPr algn="ctr"/>
                      <a:r>
                        <a:rPr lang="en-US" sz="1100" dirty="0" smtClean="0"/>
                        <a:t>Highlight of Changes</a:t>
                      </a:r>
                      <a:endParaRPr lang="en-US" sz="1100" dirty="0"/>
                    </a:p>
                  </a:txBody>
                  <a:tcPr marL="51435" marR="51435" marT="25718" marB="25718" anchor="ctr"/>
                </a:tc>
                <a:extLst>
                  <a:ext uri="{0D108BD9-81ED-4DB2-BD59-A6C34878D82A}">
                    <a16:rowId xmlns:a16="http://schemas.microsoft.com/office/drawing/2014/main" val="1553383291"/>
                  </a:ext>
                </a:extLst>
              </a:tr>
              <a:tr h="243756">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Arial" charset="0"/>
                        </a:rPr>
                        <a:t>1.0.0</a:t>
                      </a:r>
                      <a:endParaRPr kumimoji="0" lang="en-US" altLang="en-US" sz="1100" b="1" i="0" u="none" strike="noStrike" cap="none" normalizeH="0" baseline="0" dirty="0" smtClean="0">
                        <a:ln>
                          <a:noFill/>
                        </a:ln>
                        <a:solidFill>
                          <a:srgbClr val="FFFFFF"/>
                        </a:solidFill>
                        <a:effectLst/>
                        <a:latin typeface="Times New Roman" pitchFamily="18" charset="0"/>
                        <a:cs typeface="Times New Roman" pitchFamily="18" charset="0"/>
                      </a:endParaRPr>
                    </a:p>
                  </a:txBody>
                  <a:tcPr marL="38572" marR="38572"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algn="ctr"/>
                      <a:r>
                        <a:rPr lang="en-US" sz="1100" b="0" dirty="0" smtClean="0"/>
                        <a:t>07-Mar-2019</a:t>
                      </a:r>
                      <a:endParaRPr lang="en-US" sz="1100" b="0" dirty="0"/>
                    </a:p>
                  </a:txBody>
                  <a:tcPr marL="38572" marR="38572" marT="0" marB="0" anchor="ctr" horzOverflow="overflow"/>
                </a:tc>
                <a:tc>
                  <a:txBody>
                    <a:bodyPr/>
                    <a:lstStyle/>
                    <a:p>
                      <a:pPr marL="0" marR="0" algn="ctr">
                        <a:spcBef>
                          <a:spcPts val="0"/>
                        </a:spcBef>
                        <a:spcAft>
                          <a:spcPts val="0"/>
                        </a:spcAft>
                      </a:pPr>
                      <a:r>
                        <a:rPr lang="en-US" sz="1100" b="0" dirty="0" smtClean="0">
                          <a:effectLst/>
                          <a:latin typeface="+mn-lt"/>
                          <a:ea typeface="Times New Roman"/>
                        </a:rPr>
                        <a:t>All</a:t>
                      </a:r>
                      <a:endParaRPr lang="en-US" sz="1100" b="0" dirty="0">
                        <a:effectLst/>
                        <a:latin typeface="+mn-lt"/>
                        <a:ea typeface="Times New Roman"/>
                      </a:endParaRPr>
                    </a:p>
                  </a:txBody>
                  <a:tcPr marL="38572" marR="38572" marT="0" marB="0" anchor="ctr"/>
                </a:tc>
                <a:tc>
                  <a:txBody>
                    <a:bodyPr/>
                    <a:lstStyle/>
                    <a:p>
                      <a:pPr marL="0" marR="0" algn="ctr">
                        <a:spcBef>
                          <a:spcPts val="0"/>
                        </a:spcBef>
                        <a:spcAft>
                          <a:spcPts val="0"/>
                        </a:spcAft>
                      </a:pPr>
                      <a:r>
                        <a:rPr lang="en-US" sz="1100" b="0" dirty="0" smtClean="0">
                          <a:effectLst/>
                          <a:latin typeface="+mn-lt"/>
                        </a:rPr>
                        <a:t>Original</a:t>
                      </a:r>
                      <a:r>
                        <a:rPr lang="en-US" sz="1100" b="0" baseline="0" dirty="0" smtClean="0">
                          <a:effectLst/>
                          <a:latin typeface="+mn-lt"/>
                        </a:rPr>
                        <a:t> Version. </a:t>
                      </a:r>
                      <a:endParaRPr lang="en-US" sz="1100" b="0" dirty="0">
                        <a:effectLst/>
                        <a:latin typeface="+mn-lt"/>
                        <a:ea typeface="Times New Roman"/>
                      </a:endParaRPr>
                    </a:p>
                  </a:txBody>
                  <a:tcPr marL="38572" marR="38572" marT="0" marB="0" anchor="ctr"/>
                </a:tc>
                <a:extLst>
                  <a:ext uri="{0D108BD9-81ED-4DB2-BD59-A6C34878D82A}">
                    <a16:rowId xmlns:a16="http://schemas.microsoft.com/office/drawing/2014/main" val="947943468"/>
                  </a:ext>
                </a:extLst>
              </a:tr>
              <a:tr h="2594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3146481189"/>
                  </a:ext>
                </a:extLst>
              </a:tr>
              <a:tr h="2594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dirty="0" smtClean="0"/>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4248856756"/>
                  </a:ext>
                </a:extLst>
              </a:tr>
            </a:tbl>
          </a:graphicData>
        </a:graphic>
      </p:graphicFrame>
    </p:spTree>
    <p:extLst>
      <p:ext uri="{BB962C8B-B14F-4D97-AF65-F5344CB8AC3E}">
        <p14:creationId xmlns:p14="http://schemas.microsoft.com/office/powerpoint/2010/main" val="13728294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sz="1800" dirty="0" smtClean="0"/>
              <a:t>Defect </a:t>
            </a:r>
            <a:r>
              <a:rPr lang="en-US" sz="1800" dirty="0"/>
              <a:t>Prevention</a:t>
            </a:r>
            <a:r>
              <a:rPr lang="en-US" sz="1800" b="0" dirty="0"/>
              <a:t>--Implementation of techniques, methodology and standard processes to reduce the risk of defects.</a:t>
            </a:r>
          </a:p>
          <a:p>
            <a:r>
              <a:rPr lang="en-US" sz="1800" dirty="0"/>
              <a:t>Deliverable Baseline</a:t>
            </a:r>
            <a:r>
              <a:rPr lang="en-US" sz="1800" b="0" dirty="0"/>
              <a:t>--Establishment of milestones where deliverables will be considered complete and ready for further development work. When a deliverable is baselined, any further changes are controlled. </a:t>
            </a:r>
          </a:p>
          <a:p>
            <a:r>
              <a:rPr lang="en-US" sz="1800" dirty="0"/>
              <a:t>Defect Discovery</a:t>
            </a:r>
            <a:r>
              <a:rPr lang="en-US" sz="1800" b="0" dirty="0"/>
              <a:t>--Identification and reporting of defects for development team acknowledgment. A defect is only termed discovered when it has been documented and acknowledged as a valid defect by the development team member(s) responsible for the component(s) in error</a:t>
            </a:r>
            <a:r>
              <a:rPr lang="en-US" sz="1800" b="0" dirty="0" smtClean="0"/>
              <a:t>.</a:t>
            </a:r>
            <a:endParaRPr lang="en-US" b="0" dirty="0"/>
          </a:p>
          <a:p>
            <a:r>
              <a:rPr lang="en-US" sz="1800" dirty="0"/>
              <a:t>Defect Resolution</a:t>
            </a:r>
            <a:r>
              <a:rPr lang="en-US" sz="1800" b="0" dirty="0"/>
              <a:t>--Work by the development team to prioritize, schedule and fix a defect, and document the resolution. This also includes notification back to the tester to ensure that the resolution is verified.</a:t>
            </a:r>
          </a:p>
          <a:p>
            <a:r>
              <a:rPr lang="en-US" sz="1800" dirty="0"/>
              <a:t>Process Improvement</a:t>
            </a:r>
            <a:r>
              <a:rPr lang="en-US" sz="1800" b="0" dirty="0"/>
              <a:t>--Identification and analysis of the process in which a defect originated to identify ways to improve the process to prevent future occurrences of similar defects. Also the validation process that should have identified the defect earlier is analyzed to determine ways to strengthen that process</a:t>
            </a:r>
            <a:r>
              <a:rPr lang="en-US" sz="1800" b="0" dirty="0" smtClean="0"/>
              <a:t>.</a:t>
            </a:r>
            <a:endParaRPr lang="en-US" sz="1800" b="0" dirty="0"/>
          </a:p>
        </p:txBody>
      </p:sp>
    </p:spTree>
    <p:extLst>
      <p:ext uri="{BB962C8B-B14F-4D97-AF65-F5344CB8AC3E}">
        <p14:creationId xmlns:p14="http://schemas.microsoft.com/office/powerpoint/2010/main" val="199726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en-US"/>
              <a:t>T</a:t>
            </a:r>
            <a:r>
              <a:rPr lang="en-US" smtClean="0"/>
              <a:t>EST</a:t>
            </a:r>
            <a:r>
              <a:rPr lang="en-US" sz="8800"/>
              <a:t> </a:t>
            </a:r>
            <a:r>
              <a:rPr lang="en-US"/>
              <a:t>M</a:t>
            </a:r>
            <a:r>
              <a:rPr lang="en-US" smtClean="0"/>
              <a:t>ODELS</a:t>
            </a:r>
          </a:p>
        </p:txBody>
      </p:sp>
      <p:sp>
        <p:nvSpPr>
          <p:cNvPr id="21507" name="Subtitle 2"/>
          <p:cNvSpPr>
            <a:spLocks noGrp="1"/>
          </p:cNvSpPr>
          <p:nvPr>
            <p:ph type="body" sz="quarter" idx="10"/>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556843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3886200" y="228600"/>
            <a:ext cx="5410200" cy="685800"/>
          </a:xfrm>
        </p:spPr>
        <p:txBody>
          <a:bodyPr/>
          <a:lstStyle/>
          <a:p>
            <a:r>
              <a:rPr lang="en-US" smtClean="0"/>
              <a:t>Life Cycle V- Model</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0895" y="914400"/>
            <a:ext cx="9360976" cy="5207000"/>
          </a:xfrm>
        </p:spPr>
      </p:pic>
      <p:sp>
        <p:nvSpPr>
          <p:cNvPr id="22530"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4"/>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2DB64472-ECD0-4E23-8F2A-E9AC59602F68}" type="slidenum">
              <a:rPr lang="en-US" altLang="en-US" sz="1000">
                <a:solidFill>
                  <a:srgbClr val="5F5F5F"/>
                </a:solidFill>
              </a:rPr>
              <a:pPr>
                <a:spcBef>
                  <a:spcPct val="0"/>
                </a:spcBef>
                <a:buSzTx/>
                <a:buFontTx/>
                <a:buNone/>
              </a:pPr>
              <a:t>22</a:t>
            </a:fld>
            <a:endParaRPr lang="en-US" altLang="en-US" sz="1000">
              <a:solidFill>
                <a:srgbClr val="5F5F5F"/>
              </a:solidFill>
            </a:endParaRPr>
          </a:p>
        </p:txBody>
      </p:sp>
    </p:spTree>
    <p:extLst>
      <p:ext uri="{BB962C8B-B14F-4D97-AF65-F5344CB8AC3E}">
        <p14:creationId xmlns:p14="http://schemas.microsoft.com/office/powerpoint/2010/main" val="288288659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0"/>
          <p:cNvSpPr>
            <a:spLocks noGrp="1" noChangeArrowheads="1"/>
          </p:cNvSpPr>
          <p:nvPr>
            <p:ph type="title"/>
          </p:nvPr>
        </p:nvSpPr>
        <p:spPr/>
        <p:txBody>
          <a:bodyPr/>
          <a:lstStyle/>
          <a:p>
            <a:r>
              <a:rPr lang="en-US" smtClean="0"/>
              <a:t>V- Model</a:t>
            </a:r>
          </a:p>
        </p:txBody>
      </p:sp>
      <p:sp>
        <p:nvSpPr>
          <p:cNvPr id="24578" name="Slide Number Placeholder 2"/>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EC5F20E8-E939-4EB1-9AD7-32E2D7E95F6A}" type="slidenum">
              <a:rPr lang="en-US" altLang="en-US" sz="1800">
                <a:solidFill>
                  <a:srgbClr val="5F5F5F"/>
                </a:solidFill>
                <a:latin typeface="+mj-lt"/>
              </a:rPr>
              <a:pPr>
                <a:spcBef>
                  <a:spcPct val="0"/>
                </a:spcBef>
                <a:buSzTx/>
                <a:buFontTx/>
                <a:buNone/>
              </a:pPr>
              <a:t>23</a:t>
            </a:fld>
            <a:endParaRPr lang="en-US" altLang="en-US" sz="1800">
              <a:solidFill>
                <a:srgbClr val="5F5F5F"/>
              </a:solidFill>
              <a:latin typeface="+mj-lt"/>
            </a:endParaRPr>
          </a:p>
        </p:txBody>
      </p:sp>
      <p:sp>
        <p:nvSpPr>
          <p:cNvPr id="24581" name="Rectangle 5"/>
          <p:cNvSpPr>
            <a:spLocks noChangeArrowheads="1"/>
          </p:cNvSpPr>
          <p:nvPr/>
        </p:nvSpPr>
        <p:spPr bwMode="auto">
          <a:xfrm>
            <a:off x="3886200" y="228600"/>
            <a:ext cx="6781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endParaRPr lang="en-US" sz="1800">
              <a:solidFill>
                <a:schemeClr val="bg1"/>
              </a:solidFill>
              <a:latin typeface="+mj-lt"/>
            </a:endParaRPr>
          </a:p>
        </p:txBody>
      </p:sp>
      <p:grpSp>
        <p:nvGrpSpPr>
          <p:cNvPr id="24582" name="Group 39"/>
          <p:cNvGrpSpPr>
            <a:grpSpLocks/>
          </p:cNvGrpSpPr>
          <p:nvPr/>
        </p:nvGrpSpPr>
        <p:grpSpPr bwMode="auto">
          <a:xfrm>
            <a:off x="1905000" y="1394085"/>
            <a:ext cx="7848600" cy="4784930"/>
            <a:chOff x="-3" y="-3"/>
            <a:chExt cx="3720" cy="2217"/>
          </a:xfrm>
        </p:grpSpPr>
        <p:grpSp>
          <p:nvGrpSpPr>
            <p:cNvPr id="24583" name="Group 37"/>
            <p:cNvGrpSpPr>
              <a:grpSpLocks/>
            </p:cNvGrpSpPr>
            <p:nvPr/>
          </p:nvGrpSpPr>
          <p:grpSpPr bwMode="auto">
            <a:xfrm>
              <a:off x="0" y="0"/>
              <a:ext cx="3714" cy="2214"/>
              <a:chOff x="0" y="0"/>
              <a:chExt cx="3714" cy="2214"/>
            </a:xfrm>
          </p:grpSpPr>
          <p:grpSp>
            <p:nvGrpSpPr>
              <p:cNvPr id="24585" name="Group 18"/>
              <p:cNvGrpSpPr>
                <a:grpSpLocks/>
              </p:cNvGrpSpPr>
              <p:nvPr/>
            </p:nvGrpSpPr>
            <p:grpSpPr bwMode="auto">
              <a:xfrm>
                <a:off x="0" y="0"/>
                <a:ext cx="1857" cy="384"/>
                <a:chOff x="0" y="0"/>
                <a:chExt cx="1857" cy="384"/>
              </a:xfrm>
            </p:grpSpPr>
            <p:sp>
              <p:nvSpPr>
                <p:cNvPr id="24613" name="Rectangle 7"/>
                <p:cNvSpPr>
                  <a:spLocks noChangeArrowheads="1"/>
                </p:cNvSpPr>
                <p:nvPr/>
              </p:nvSpPr>
              <p:spPr bwMode="auto">
                <a:xfrm>
                  <a:off x="43" y="0"/>
                  <a:ext cx="1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1800" dirty="0">
                      <a:solidFill>
                        <a:srgbClr val="CC0000"/>
                      </a:solidFill>
                      <a:latin typeface="+mj-lt"/>
                      <a:cs typeface="Times New Roman" panose="02020603050405020304" pitchFamily="18" charset="0"/>
                    </a:rPr>
                    <a:t>SDLC Phase</a:t>
                  </a:r>
                  <a:endParaRPr lang="en-US" sz="1800" b="0" dirty="0">
                    <a:solidFill>
                      <a:srgbClr val="CC0000"/>
                    </a:solidFill>
                    <a:latin typeface="+mj-lt"/>
                    <a:cs typeface="Times New Roman" panose="02020603050405020304" pitchFamily="18" charset="0"/>
                  </a:endParaRPr>
                </a:p>
                <a:p>
                  <a:pPr>
                    <a:spcBef>
                      <a:spcPct val="0"/>
                    </a:spcBef>
                    <a:buSzTx/>
                    <a:buFontTx/>
                    <a:buNone/>
                  </a:pPr>
                  <a:endParaRPr lang="en-US" sz="1800" b="0" dirty="0">
                    <a:latin typeface="+mj-lt"/>
                  </a:endParaRPr>
                </a:p>
              </p:txBody>
            </p:sp>
            <p:sp>
              <p:nvSpPr>
                <p:cNvPr id="24614" name="Rectangle 17"/>
                <p:cNvSpPr>
                  <a:spLocks noChangeArrowheads="1"/>
                </p:cNvSpPr>
                <p:nvPr/>
              </p:nvSpPr>
              <p:spPr bwMode="auto">
                <a:xfrm>
                  <a:off x="0" y="0"/>
                  <a:ext cx="185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1800" b="0">
                    <a:latin typeface="+mj-lt"/>
                  </a:endParaRPr>
                </a:p>
              </p:txBody>
            </p:sp>
          </p:grpSp>
          <p:grpSp>
            <p:nvGrpSpPr>
              <p:cNvPr id="24586" name="Group 20"/>
              <p:cNvGrpSpPr>
                <a:grpSpLocks/>
              </p:cNvGrpSpPr>
              <p:nvPr/>
            </p:nvGrpSpPr>
            <p:grpSpPr bwMode="auto">
              <a:xfrm>
                <a:off x="1857" y="0"/>
                <a:ext cx="1857" cy="384"/>
                <a:chOff x="1857" y="0"/>
                <a:chExt cx="1857" cy="384"/>
              </a:xfrm>
            </p:grpSpPr>
            <p:sp>
              <p:nvSpPr>
                <p:cNvPr id="24611" name="Rectangle 8"/>
                <p:cNvSpPr>
                  <a:spLocks noChangeArrowheads="1"/>
                </p:cNvSpPr>
                <p:nvPr/>
              </p:nvSpPr>
              <p:spPr bwMode="auto">
                <a:xfrm>
                  <a:off x="1900" y="0"/>
                  <a:ext cx="1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1800">
                      <a:solidFill>
                        <a:srgbClr val="CC0000"/>
                      </a:solidFill>
                      <a:latin typeface="+mj-lt"/>
                      <a:cs typeface="Times New Roman" panose="02020603050405020304" pitchFamily="18" charset="0"/>
                    </a:rPr>
                    <a:t>Test Phase</a:t>
                  </a:r>
                  <a:endParaRPr lang="en-US" sz="1800" b="0">
                    <a:solidFill>
                      <a:srgbClr val="CC0000"/>
                    </a:solidFill>
                    <a:latin typeface="+mj-lt"/>
                    <a:cs typeface="Times New Roman" panose="02020603050405020304" pitchFamily="18" charset="0"/>
                  </a:endParaRPr>
                </a:p>
                <a:p>
                  <a:pPr>
                    <a:spcBef>
                      <a:spcPct val="0"/>
                    </a:spcBef>
                    <a:buSzTx/>
                    <a:buFontTx/>
                    <a:buNone/>
                  </a:pPr>
                  <a:endParaRPr lang="en-US" sz="1800" b="0">
                    <a:solidFill>
                      <a:srgbClr val="CC0000"/>
                    </a:solidFill>
                    <a:latin typeface="+mj-lt"/>
                  </a:endParaRPr>
                </a:p>
              </p:txBody>
            </p:sp>
            <p:sp>
              <p:nvSpPr>
                <p:cNvPr id="24612" name="Rectangle 19"/>
                <p:cNvSpPr>
                  <a:spLocks noChangeArrowheads="1"/>
                </p:cNvSpPr>
                <p:nvPr/>
              </p:nvSpPr>
              <p:spPr bwMode="auto">
                <a:xfrm>
                  <a:off x="1857" y="0"/>
                  <a:ext cx="185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1800" b="0">
                    <a:latin typeface="+mj-lt"/>
                  </a:endParaRPr>
                </a:p>
              </p:txBody>
            </p:sp>
          </p:grpSp>
          <p:grpSp>
            <p:nvGrpSpPr>
              <p:cNvPr id="24587" name="Group 22"/>
              <p:cNvGrpSpPr>
                <a:grpSpLocks/>
              </p:cNvGrpSpPr>
              <p:nvPr/>
            </p:nvGrpSpPr>
            <p:grpSpPr bwMode="auto">
              <a:xfrm>
                <a:off x="0" y="384"/>
                <a:ext cx="1857" cy="672"/>
                <a:chOff x="0" y="384"/>
                <a:chExt cx="1857" cy="672"/>
              </a:xfrm>
            </p:grpSpPr>
            <p:sp>
              <p:nvSpPr>
                <p:cNvPr id="24609" name="Rectangle 9"/>
                <p:cNvSpPr>
                  <a:spLocks noChangeArrowheads="1"/>
                </p:cNvSpPr>
                <p:nvPr/>
              </p:nvSpPr>
              <p:spPr bwMode="auto">
                <a:xfrm>
                  <a:off x="43" y="384"/>
                  <a:ext cx="1771"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1800" b="0" dirty="0" smtClean="0">
                      <a:solidFill>
                        <a:srgbClr val="000000"/>
                      </a:solidFill>
                      <a:latin typeface="+mj-lt"/>
                      <a:cs typeface="Times New Roman" panose="02020603050405020304" pitchFamily="18" charset="0"/>
                    </a:rPr>
                    <a:t>Requirements</a:t>
                  </a:r>
                  <a:endParaRPr lang="en-US" sz="1800" b="0" dirty="0">
                    <a:solidFill>
                      <a:srgbClr val="000000"/>
                    </a:solidFill>
                    <a:latin typeface="+mj-lt"/>
                    <a:cs typeface="Times New Roman" panose="02020603050405020304" pitchFamily="18" charset="0"/>
                  </a:endParaRPr>
                </a:p>
                <a:p>
                  <a:pPr>
                    <a:spcBef>
                      <a:spcPct val="0"/>
                    </a:spcBef>
                    <a:buSzTx/>
                    <a:buFontTx/>
                    <a:buNone/>
                  </a:pPr>
                  <a:endParaRPr lang="en-US" sz="1800" b="0" dirty="0">
                    <a:latin typeface="+mj-lt"/>
                  </a:endParaRPr>
                </a:p>
              </p:txBody>
            </p:sp>
            <p:sp>
              <p:nvSpPr>
                <p:cNvPr id="24610" name="Rectangle 21"/>
                <p:cNvSpPr>
                  <a:spLocks noChangeArrowheads="1"/>
                </p:cNvSpPr>
                <p:nvPr/>
              </p:nvSpPr>
              <p:spPr bwMode="auto">
                <a:xfrm>
                  <a:off x="0" y="384"/>
                  <a:ext cx="1857"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1800" b="0">
                    <a:latin typeface="+mj-lt"/>
                  </a:endParaRPr>
                </a:p>
              </p:txBody>
            </p:sp>
          </p:grpSp>
          <p:grpSp>
            <p:nvGrpSpPr>
              <p:cNvPr id="24588" name="Group 24"/>
              <p:cNvGrpSpPr>
                <a:grpSpLocks/>
              </p:cNvGrpSpPr>
              <p:nvPr/>
            </p:nvGrpSpPr>
            <p:grpSpPr bwMode="auto">
              <a:xfrm>
                <a:off x="1857" y="384"/>
                <a:ext cx="1857" cy="672"/>
                <a:chOff x="1857" y="384"/>
                <a:chExt cx="1857" cy="672"/>
              </a:xfrm>
            </p:grpSpPr>
            <p:sp>
              <p:nvSpPr>
                <p:cNvPr id="24607" name="Rectangle 10"/>
                <p:cNvSpPr>
                  <a:spLocks noChangeArrowheads="1"/>
                </p:cNvSpPr>
                <p:nvPr/>
              </p:nvSpPr>
              <p:spPr bwMode="auto">
                <a:xfrm>
                  <a:off x="1900" y="384"/>
                  <a:ext cx="1771"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1800" b="0">
                      <a:solidFill>
                        <a:srgbClr val="000000"/>
                      </a:solidFill>
                      <a:latin typeface="+mj-lt"/>
                      <a:cs typeface="Times New Roman" panose="02020603050405020304" pitchFamily="18" charset="0"/>
                    </a:rPr>
                    <a:t>1. Build Test Strategy.</a:t>
                  </a:r>
                </a:p>
                <a:p>
                  <a:pPr>
                    <a:spcBef>
                      <a:spcPct val="0"/>
                    </a:spcBef>
                    <a:buSzTx/>
                    <a:buFontTx/>
                    <a:buNone/>
                  </a:pPr>
                  <a:r>
                    <a:rPr lang="en-US" sz="1800" b="0">
                      <a:solidFill>
                        <a:srgbClr val="000000"/>
                      </a:solidFill>
                      <a:latin typeface="+mj-lt"/>
                      <a:cs typeface="Times New Roman" panose="02020603050405020304" pitchFamily="18" charset="0"/>
                    </a:rPr>
                    <a:t>2. Plan for Testing.</a:t>
                  </a:r>
                </a:p>
                <a:p>
                  <a:pPr>
                    <a:spcBef>
                      <a:spcPct val="0"/>
                    </a:spcBef>
                    <a:buSzTx/>
                    <a:buFontTx/>
                    <a:buNone/>
                  </a:pPr>
                  <a:r>
                    <a:rPr lang="en-US" sz="1800" b="0">
                      <a:solidFill>
                        <a:srgbClr val="000000"/>
                      </a:solidFill>
                      <a:latin typeface="+mj-lt"/>
                      <a:cs typeface="Times New Roman" panose="02020603050405020304" pitchFamily="18" charset="0"/>
                    </a:rPr>
                    <a:t>3. Acceptance Test Scenarios Identification.</a:t>
                  </a:r>
                </a:p>
                <a:p>
                  <a:pPr>
                    <a:spcBef>
                      <a:spcPct val="0"/>
                    </a:spcBef>
                    <a:buSzTx/>
                    <a:buFontTx/>
                    <a:buNone/>
                  </a:pPr>
                  <a:endParaRPr lang="en-US" sz="1800" b="0">
                    <a:latin typeface="+mj-lt"/>
                  </a:endParaRPr>
                </a:p>
              </p:txBody>
            </p:sp>
            <p:sp>
              <p:nvSpPr>
                <p:cNvPr id="24608" name="Rectangle 23"/>
                <p:cNvSpPr>
                  <a:spLocks noChangeArrowheads="1"/>
                </p:cNvSpPr>
                <p:nvPr/>
              </p:nvSpPr>
              <p:spPr bwMode="auto">
                <a:xfrm>
                  <a:off x="1857" y="384"/>
                  <a:ext cx="1857"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1800" b="0">
                    <a:latin typeface="+mj-lt"/>
                  </a:endParaRPr>
                </a:p>
              </p:txBody>
            </p:sp>
          </p:grpSp>
          <p:grpSp>
            <p:nvGrpSpPr>
              <p:cNvPr id="24589" name="Group 26"/>
              <p:cNvGrpSpPr>
                <a:grpSpLocks/>
              </p:cNvGrpSpPr>
              <p:nvPr/>
            </p:nvGrpSpPr>
            <p:grpSpPr bwMode="auto">
              <a:xfrm>
                <a:off x="0" y="1056"/>
                <a:ext cx="1857" cy="384"/>
                <a:chOff x="0" y="1056"/>
                <a:chExt cx="1857" cy="384"/>
              </a:xfrm>
            </p:grpSpPr>
            <p:sp>
              <p:nvSpPr>
                <p:cNvPr id="24605" name="Rectangle 11"/>
                <p:cNvSpPr>
                  <a:spLocks noChangeArrowheads="1"/>
                </p:cNvSpPr>
                <p:nvPr/>
              </p:nvSpPr>
              <p:spPr bwMode="auto">
                <a:xfrm>
                  <a:off x="43" y="1056"/>
                  <a:ext cx="1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1800" b="0" smtClean="0">
                      <a:solidFill>
                        <a:srgbClr val="000000"/>
                      </a:solidFill>
                      <a:latin typeface="+mj-lt"/>
                      <a:cs typeface="Times New Roman" panose="02020603050405020304" pitchFamily="18" charset="0"/>
                    </a:rPr>
                    <a:t>Specification</a:t>
                  </a:r>
                  <a:endParaRPr lang="en-US" sz="1800" b="0">
                    <a:solidFill>
                      <a:srgbClr val="000000"/>
                    </a:solidFill>
                    <a:latin typeface="+mj-lt"/>
                    <a:cs typeface="Times New Roman" panose="02020603050405020304" pitchFamily="18" charset="0"/>
                  </a:endParaRPr>
                </a:p>
                <a:p>
                  <a:pPr>
                    <a:spcBef>
                      <a:spcPct val="0"/>
                    </a:spcBef>
                    <a:buSzTx/>
                    <a:buFontTx/>
                    <a:buNone/>
                  </a:pPr>
                  <a:endParaRPr lang="en-US" sz="1800" b="0">
                    <a:latin typeface="+mj-lt"/>
                  </a:endParaRPr>
                </a:p>
              </p:txBody>
            </p:sp>
            <p:sp>
              <p:nvSpPr>
                <p:cNvPr id="24606" name="Rectangle 25"/>
                <p:cNvSpPr>
                  <a:spLocks noChangeArrowheads="1"/>
                </p:cNvSpPr>
                <p:nvPr/>
              </p:nvSpPr>
              <p:spPr bwMode="auto">
                <a:xfrm>
                  <a:off x="0" y="1056"/>
                  <a:ext cx="185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1800" b="0">
                    <a:latin typeface="+mj-lt"/>
                  </a:endParaRPr>
                </a:p>
              </p:txBody>
            </p:sp>
          </p:grpSp>
          <p:grpSp>
            <p:nvGrpSpPr>
              <p:cNvPr id="24590" name="Group 28"/>
              <p:cNvGrpSpPr>
                <a:grpSpLocks/>
              </p:cNvGrpSpPr>
              <p:nvPr/>
            </p:nvGrpSpPr>
            <p:grpSpPr bwMode="auto">
              <a:xfrm>
                <a:off x="1857" y="1056"/>
                <a:ext cx="1857" cy="384"/>
                <a:chOff x="1857" y="1056"/>
                <a:chExt cx="1857" cy="384"/>
              </a:xfrm>
            </p:grpSpPr>
            <p:sp>
              <p:nvSpPr>
                <p:cNvPr id="24603" name="Rectangle 12"/>
                <p:cNvSpPr>
                  <a:spLocks noChangeArrowheads="1"/>
                </p:cNvSpPr>
                <p:nvPr/>
              </p:nvSpPr>
              <p:spPr bwMode="auto">
                <a:xfrm>
                  <a:off x="1900" y="1056"/>
                  <a:ext cx="1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1800" b="0" smtClean="0">
                      <a:solidFill>
                        <a:srgbClr val="000000"/>
                      </a:solidFill>
                      <a:latin typeface="+mj-lt"/>
                      <a:cs typeface="Times New Roman" panose="02020603050405020304" pitchFamily="18" charset="0"/>
                    </a:rPr>
                    <a:t>System </a:t>
                  </a:r>
                  <a:r>
                    <a:rPr lang="en-US" sz="1800" b="0">
                      <a:solidFill>
                        <a:srgbClr val="000000"/>
                      </a:solidFill>
                      <a:latin typeface="+mj-lt"/>
                      <a:cs typeface="Times New Roman" panose="02020603050405020304" pitchFamily="18" charset="0"/>
                    </a:rPr>
                    <a:t>Test Case Generation.</a:t>
                  </a:r>
                </a:p>
                <a:p>
                  <a:pPr>
                    <a:spcBef>
                      <a:spcPct val="0"/>
                    </a:spcBef>
                    <a:buSzTx/>
                    <a:buFontTx/>
                    <a:buNone/>
                  </a:pPr>
                  <a:endParaRPr lang="en-US" sz="1800" b="0">
                    <a:latin typeface="+mj-lt"/>
                  </a:endParaRPr>
                </a:p>
              </p:txBody>
            </p:sp>
            <p:sp>
              <p:nvSpPr>
                <p:cNvPr id="24604" name="Rectangle 27"/>
                <p:cNvSpPr>
                  <a:spLocks noChangeArrowheads="1"/>
                </p:cNvSpPr>
                <p:nvPr/>
              </p:nvSpPr>
              <p:spPr bwMode="auto">
                <a:xfrm>
                  <a:off x="1857" y="1056"/>
                  <a:ext cx="185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1800" b="0">
                    <a:latin typeface="+mj-lt"/>
                  </a:endParaRPr>
                </a:p>
              </p:txBody>
            </p:sp>
          </p:grpSp>
          <p:grpSp>
            <p:nvGrpSpPr>
              <p:cNvPr id="24591" name="Group 30"/>
              <p:cNvGrpSpPr>
                <a:grpSpLocks/>
              </p:cNvGrpSpPr>
              <p:nvPr/>
            </p:nvGrpSpPr>
            <p:grpSpPr bwMode="auto">
              <a:xfrm>
                <a:off x="0" y="1440"/>
                <a:ext cx="1857" cy="384"/>
                <a:chOff x="0" y="1440"/>
                <a:chExt cx="1857" cy="384"/>
              </a:xfrm>
            </p:grpSpPr>
            <p:sp>
              <p:nvSpPr>
                <p:cNvPr id="24601" name="Rectangle 13"/>
                <p:cNvSpPr>
                  <a:spLocks noChangeArrowheads="1"/>
                </p:cNvSpPr>
                <p:nvPr/>
              </p:nvSpPr>
              <p:spPr bwMode="auto">
                <a:xfrm>
                  <a:off x="43" y="1440"/>
                  <a:ext cx="1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1800" b="0" smtClean="0">
                      <a:solidFill>
                        <a:srgbClr val="000000"/>
                      </a:solidFill>
                      <a:latin typeface="+mj-lt"/>
                      <a:cs typeface="Times New Roman" panose="02020603050405020304" pitchFamily="18" charset="0"/>
                    </a:rPr>
                    <a:t>Architecture</a:t>
                  </a:r>
                  <a:endParaRPr lang="en-US" sz="1800" b="0">
                    <a:solidFill>
                      <a:srgbClr val="000000"/>
                    </a:solidFill>
                    <a:latin typeface="+mj-lt"/>
                    <a:cs typeface="Times New Roman" panose="02020603050405020304" pitchFamily="18" charset="0"/>
                  </a:endParaRPr>
                </a:p>
                <a:p>
                  <a:pPr>
                    <a:spcBef>
                      <a:spcPct val="0"/>
                    </a:spcBef>
                    <a:buSzTx/>
                    <a:buFontTx/>
                    <a:buNone/>
                  </a:pPr>
                  <a:endParaRPr lang="en-US" sz="1800" b="0">
                    <a:latin typeface="+mj-lt"/>
                  </a:endParaRPr>
                </a:p>
              </p:txBody>
            </p:sp>
            <p:sp>
              <p:nvSpPr>
                <p:cNvPr id="24602" name="Rectangle 29"/>
                <p:cNvSpPr>
                  <a:spLocks noChangeArrowheads="1"/>
                </p:cNvSpPr>
                <p:nvPr/>
              </p:nvSpPr>
              <p:spPr bwMode="auto">
                <a:xfrm>
                  <a:off x="0" y="1440"/>
                  <a:ext cx="185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1800" b="0">
                    <a:latin typeface="+mj-lt"/>
                  </a:endParaRPr>
                </a:p>
              </p:txBody>
            </p:sp>
          </p:grpSp>
          <p:grpSp>
            <p:nvGrpSpPr>
              <p:cNvPr id="24592" name="Group 32"/>
              <p:cNvGrpSpPr>
                <a:grpSpLocks/>
              </p:cNvGrpSpPr>
              <p:nvPr/>
            </p:nvGrpSpPr>
            <p:grpSpPr bwMode="auto">
              <a:xfrm>
                <a:off x="1857" y="1440"/>
                <a:ext cx="1857" cy="384"/>
                <a:chOff x="1857" y="1440"/>
                <a:chExt cx="1857" cy="384"/>
              </a:xfrm>
            </p:grpSpPr>
            <p:sp>
              <p:nvSpPr>
                <p:cNvPr id="24599" name="Rectangle 14"/>
                <p:cNvSpPr>
                  <a:spLocks noChangeArrowheads="1"/>
                </p:cNvSpPr>
                <p:nvPr/>
              </p:nvSpPr>
              <p:spPr bwMode="auto">
                <a:xfrm>
                  <a:off x="1900" y="1440"/>
                  <a:ext cx="1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1800" b="0" smtClean="0">
                      <a:solidFill>
                        <a:srgbClr val="000000"/>
                      </a:solidFill>
                      <a:latin typeface="+mj-lt"/>
                      <a:cs typeface="Times New Roman" panose="02020603050405020304" pitchFamily="18" charset="0"/>
                    </a:rPr>
                    <a:t>Integration </a:t>
                  </a:r>
                  <a:r>
                    <a:rPr lang="en-US" sz="1800" b="0">
                      <a:solidFill>
                        <a:srgbClr val="000000"/>
                      </a:solidFill>
                      <a:latin typeface="+mj-lt"/>
                      <a:cs typeface="Times New Roman" panose="02020603050405020304" pitchFamily="18" charset="0"/>
                    </a:rPr>
                    <a:t>Test Case Generation.</a:t>
                  </a:r>
                </a:p>
                <a:p>
                  <a:pPr>
                    <a:spcBef>
                      <a:spcPct val="0"/>
                    </a:spcBef>
                    <a:buSzTx/>
                    <a:buFontTx/>
                    <a:buNone/>
                  </a:pPr>
                  <a:endParaRPr lang="en-US" sz="1800" b="0">
                    <a:latin typeface="+mj-lt"/>
                  </a:endParaRPr>
                </a:p>
              </p:txBody>
            </p:sp>
            <p:sp>
              <p:nvSpPr>
                <p:cNvPr id="24600" name="Rectangle 31"/>
                <p:cNvSpPr>
                  <a:spLocks noChangeArrowheads="1"/>
                </p:cNvSpPr>
                <p:nvPr/>
              </p:nvSpPr>
              <p:spPr bwMode="auto">
                <a:xfrm>
                  <a:off x="1857" y="1440"/>
                  <a:ext cx="185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1800" b="0">
                    <a:latin typeface="+mj-lt"/>
                  </a:endParaRPr>
                </a:p>
              </p:txBody>
            </p:sp>
          </p:grpSp>
          <p:grpSp>
            <p:nvGrpSpPr>
              <p:cNvPr id="24593" name="Group 34"/>
              <p:cNvGrpSpPr>
                <a:grpSpLocks/>
              </p:cNvGrpSpPr>
              <p:nvPr/>
            </p:nvGrpSpPr>
            <p:grpSpPr bwMode="auto">
              <a:xfrm>
                <a:off x="0" y="1824"/>
                <a:ext cx="1857" cy="384"/>
                <a:chOff x="0" y="1824"/>
                <a:chExt cx="1857" cy="384"/>
              </a:xfrm>
            </p:grpSpPr>
            <p:sp>
              <p:nvSpPr>
                <p:cNvPr id="24597" name="Rectangle 15"/>
                <p:cNvSpPr>
                  <a:spLocks noChangeArrowheads="1"/>
                </p:cNvSpPr>
                <p:nvPr/>
              </p:nvSpPr>
              <p:spPr bwMode="auto">
                <a:xfrm>
                  <a:off x="43" y="1824"/>
                  <a:ext cx="1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1800" b="0" smtClean="0">
                      <a:solidFill>
                        <a:srgbClr val="000000"/>
                      </a:solidFill>
                      <a:latin typeface="+mj-lt"/>
                      <a:cs typeface="Times New Roman" panose="02020603050405020304" pitchFamily="18" charset="0"/>
                    </a:rPr>
                    <a:t>Detailed </a:t>
                  </a:r>
                  <a:r>
                    <a:rPr lang="en-US" sz="1800" b="0">
                      <a:solidFill>
                        <a:srgbClr val="000000"/>
                      </a:solidFill>
                      <a:latin typeface="+mj-lt"/>
                      <a:cs typeface="Times New Roman" panose="02020603050405020304" pitchFamily="18" charset="0"/>
                    </a:rPr>
                    <a:t>Design</a:t>
                  </a:r>
                </a:p>
                <a:p>
                  <a:pPr>
                    <a:spcBef>
                      <a:spcPct val="0"/>
                    </a:spcBef>
                    <a:buSzTx/>
                    <a:buFontTx/>
                    <a:buNone/>
                  </a:pPr>
                  <a:endParaRPr lang="en-US" sz="1800" b="0">
                    <a:latin typeface="+mj-lt"/>
                  </a:endParaRPr>
                </a:p>
              </p:txBody>
            </p:sp>
            <p:sp>
              <p:nvSpPr>
                <p:cNvPr id="24598" name="Rectangle 33"/>
                <p:cNvSpPr>
                  <a:spLocks noChangeArrowheads="1"/>
                </p:cNvSpPr>
                <p:nvPr/>
              </p:nvSpPr>
              <p:spPr bwMode="auto">
                <a:xfrm>
                  <a:off x="0" y="1824"/>
                  <a:ext cx="185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1800" b="0">
                    <a:latin typeface="+mj-lt"/>
                  </a:endParaRPr>
                </a:p>
              </p:txBody>
            </p:sp>
          </p:grpSp>
          <p:grpSp>
            <p:nvGrpSpPr>
              <p:cNvPr id="24594" name="Group 36"/>
              <p:cNvGrpSpPr>
                <a:grpSpLocks/>
              </p:cNvGrpSpPr>
              <p:nvPr/>
            </p:nvGrpSpPr>
            <p:grpSpPr bwMode="auto">
              <a:xfrm>
                <a:off x="1704" y="1824"/>
                <a:ext cx="2010" cy="390"/>
                <a:chOff x="1704" y="1824"/>
                <a:chExt cx="2010" cy="390"/>
              </a:xfrm>
            </p:grpSpPr>
            <p:sp>
              <p:nvSpPr>
                <p:cNvPr id="24595" name="Rectangle 16"/>
                <p:cNvSpPr>
                  <a:spLocks noChangeArrowheads="1"/>
                </p:cNvSpPr>
                <p:nvPr/>
              </p:nvSpPr>
              <p:spPr bwMode="auto">
                <a:xfrm>
                  <a:off x="1704" y="1830"/>
                  <a:ext cx="1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lgn="ctr">
                    <a:spcBef>
                      <a:spcPct val="0"/>
                    </a:spcBef>
                    <a:buSzTx/>
                    <a:buFontTx/>
                    <a:buNone/>
                  </a:pPr>
                  <a:r>
                    <a:rPr lang="en-US" sz="1800" b="0" smtClean="0">
                      <a:solidFill>
                        <a:srgbClr val="000000"/>
                      </a:solidFill>
                      <a:latin typeface="+mj-lt"/>
                      <a:cs typeface="Times New Roman" panose="02020603050405020304" pitchFamily="18" charset="0"/>
                    </a:rPr>
                    <a:t>Unit </a:t>
                  </a:r>
                  <a:r>
                    <a:rPr lang="en-US" sz="1800" b="0">
                      <a:solidFill>
                        <a:srgbClr val="000000"/>
                      </a:solidFill>
                      <a:latin typeface="+mj-lt"/>
                      <a:cs typeface="Times New Roman" panose="02020603050405020304" pitchFamily="18" charset="0"/>
                    </a:rPr>
                    <a:t>Test Case Generation</a:t>
                  </a:r>
                </a:p>
                <a:p>
                  <a:pPr>
                    <a:spcBef>
                      <a:spcPct val="0"/>
                    </a:spcBef>
                    <a:buSzTx/>
                    <a:buFontTx/>
                    <a:buNone/>
                  </a:pPr>
                  <a:endParaRPr lang="en-US" sz="1800" b="0">
                    <a:latin typeface="+mj-lt"/>
                  </a:endParaRPr>
                </a:p>
              </p:txBody>
            </p:sp>
            <p:sp>
              <p:nvSpPr>
                <p:cNvPr id="24596" name="Rectangle 35"/>
                <p:cNvSpPr>
                  <a:spLocks noChangeArrowheads="1"/>
                </p:cNvSpPr>
                <p:nvPr/>
              </p:nvSpPr>
              <p:spPr bwMode="auto">
                <a:xfrm>
                  <a:off x="1857" y="1824"/>
                  <a:ext cx="185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1800" b="0">
                    <a:latin typeface="+mj-lt"/>
                  </a:endParaRPr>
                </a:p>
              </p:txBody>
            </p:sp>
          </p:grpSp>
        </p:grpSp>
        <p:sp>
          <p:nvSpPr>
            <p:cNvPr id="24584" name="Rectangle 38"/>
            <p:cNvSpPr>
              <a:spLocks noChangeArrowheads="1"/>
            </p:cNvSpPr>
            <p:nvPr/>
          </p:nvSpPr>
          <p:spPr bwMode="auto">
            <a:xfrm>
              <a:off x="-3" y="-3"/>
              <a:ext cx="3720" cy="2214"/>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1800" b="0">
                <a:latin typeface="+mj-lt"/>
              </a:endParaRPr>
            </a:p>
          </p:txBody>
        </p:sp>
      </p:grpSp>
    </p:spTree>
    <p:extLst>
      <p:ext uri="{BB962C8B-B14F-4D97-AF65-F5344CB8AC3E}">
        <p14:creationId xmlns:p14="http://schemas.microsoft.com/office/powerpoint/2010/main" val="1948016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en-US" smtClean="0"/>
              <a:t>Queries</a:t>
            </a:r>
          </a:p>
        </p:txBody>
      </p:sp>
      <p:sp>
        <p:nvSpPr>
          <p:cNvPr id="93187" name="Rectangle 7"/>
          <p:cNvSpPr>
            <a:spLocks noGrp="1" noChangeArrowheads="1"/>
          </p:cNvSpPr>
          <p:nvPr>
            <p:ph type="body" sz="quarter" idx="10"/>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671307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en-US" smtClean="0"/>
              <a:t>Thank You.</a:t>
            </a:r>
            <a:endParaRPr lang="en-US" dirty="0" smtClean="0"/>
          </a:p>
        </p:txBody>
      </p:sp>
      <p:sp>
        <p:nvSpPr>
          <p:cNvPr id="93187" name="Rectangle 7"/>
          <p:cNvSpPr>
            <a:spLocks noGrp="1" noChangeArrowheads="1"/>
          </p:cNvSpPr>
          <p:nvPr>
            <p:ph type="body" sz="quarter" idx="10"/>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5658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929180" y="2425701"/>
            <a:ext cx="8941538" cy="1684190"/>
          </a:xfrm>
          <a:ln/>
          <a:extLst>
            <a:ext uri="{91240B29-F687-4F45-9708-019B960494DF}">
              <a14:hiddenLine xmlns:a14="http://schemas.microsoft.com/office/drawing/2010/main" w="9525" algn="ctr">
                <a:solidFill>
                  <a:srgbClr val="000000"/>
                </a:solidFill>
                <a:miter lim="800000"/>
                <a:headEnd/>
                <a:tailEnd/>
              </a14:hiddenLine>
            </a:ext>
          </a:extLst>
        </p:spPr>
        <p:txBody>
          <a:bodyPr>
            <a:noAutofit/>
          </a:bodyPr>
          <a:lstStyle/>
          <a:p>
            <a:pPr algn="ctr"/>
            <a:r>
              <a:rPr lang="en-US" sz="3600"/>
              <a:t>Defect logging in identified test management tool</a:t>
            </a:r>
            <a:endParaRPr lang="en-US" sz="1100" smtClean="0"/>
          </a:p>
        </p:txBody>
      </p:sp>
      <p:sp>
        <p:nvSpPr>
          <p:cNvPr id="21507" name="Subtitle 2"/>
          <p:cNvSpPr>
            <a:spLocks noGrp="1"/>
          </p:cNvSpPr>
          <p:nvPr>
            <p:ph type="body" sz="quarter" idx="10"/>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92779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pPr eaLnBrk="1" hangingPunct="1"/>
            <a:r>
              <a:rPr lang="en-US" smtClean="0"/>
              <a:t>DEFECT MANAGEMENT</a:t>
            </a:r>
          </a:p>
        </p:txBody>
      </p:sp>
      <p:sp>
        <p:nvSpPr>
          <p:cNvPr id="84996" name="Rectangle 3"/>
          <p:cNvSpPr>
            <a:spLocks noGrp="1" noChangeArrowheads="1"/>
          </p:cNvSpPr>
          <p:nvPr>
            <p:ph idx="1"/>
          </p:nvPr>
        </p:nvSpPr>
        <p:spPr>
          <a:xfrm>
            <a:off x="673008" y="1588956"/>
            <a:ext cx="8153400" cy="3909815"/>
          </a:xfrm>
        </p:spPr>
        <p:txBody>
          <a:bodyPr/>
          <a:lstStyle/>
          <a:p>
            <a:pPr eaLnBrk="1" hangingPunct="1">
              <a:buFont typeface="Wingdings" panose="05000000000000000000" pitchFamily="2" charset="2"/>
              <a:buNone/>
            </a:pPr>
            <a:r>
              <a:rPr lang="en-US" sz="1800" b="0" dirty="0"/>
              <a:t>Defect </a:t>
            </a:r>
            <a:r>
              <a:rPr lang="en-US" sz="1800" b="0" dirty="0" smtClean="0"/>
              <a:t>Management</a:t>
            </a:r>
            <a:endParaRPr lang="en-US" sz="1800" b="0" dirty="0"/>
          </a:p>
          <a:p>
            <a:pPr lvl="3" eaLnBrk="1" hangingPunct="1">
              <a:lnSpc>
                <a:spcPct val="150000"/>
              </a:lnSpc>
            </a:pPr>
            <a:r>
              <a:rPr lang="en-US" sz="1800" dirty="0"/>
              <a:t>What is a defect</a:t>
            </a:r>
          </a:p>
          <a:p>
            <a:pPr lvl="3" eaLnBrk="1" hangingPunct="1">
              <a:lnSpc>
                <a:spcPct val="150000"/>
              </a:lnSpc>
            </a:pPr>
            <a:r>
              <a:rPr lang="en-US" sz="1800" dirty="0"/>
              <a:t>Types of defects</a:t>
            </a:r>
          </a:p>
          <a:p>
            <a:pPr lvl="3" eaLnBrk="1" hangingPunct="1">
              <a:lnSpc>
                <a:spcPct val="150000"/>
              </a:lnSpc>
            </a:pPr>
            <a:r>
              <a:rPr lang="en-US" sz="1800" dirty="0"/>
              <a:t>Defect life cycle</a:t>
            </a:r>
          </a:p>
          <a:p>
            <a:pPr lvl="3" eaLnBrk="1" hangingPunct="1">
              <a:lnSpc>
                <a:spcPct val="150000"/>
              </a:lnSpc>
            </a:pPr>
            <a:r>
              <a:rPr lang="en-US" sz="1800" dirty="0"/>
              <a:t>Defect reporting</a:t>
            </a:r>
          </a:p>
          <a:p>
            <a:pPr lvl="3" eaLnBrk="1" hangingPunct="1">
              <a:lnSpc>
                <a:spcPct val="150000"/>
              </a:lnSpc>
            </a:pPr>
            <a:r>
              <a:rPr lang="en-US" sz="1800" dirty="0"/>
              <a:t>Defect management</a:t>
            </a:r>
          </a:p>
          <a:p>
            <a:pPr lvl="3" eaLnBrk="1" hangingPunct="1">
              <a:lnSpc>
                <a:spcPct val="150000"/>
              </a:lnSpc>
            </a:pPr>
            <a:r>
              <a:rPr lang="en-US" sz="1800" dirty="0"/>
              <a:t>Defect management Tools</a:t>
            </a:r>
          </a:p>
        </p:txBody>
      </p:sp>
      <p:sp>
        <p:nvSpPr>
          <p:cNvPr id="84994"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3"/>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F792DE31-1168-41CC-889E-F253CF9E233C}" type="slidenum">
              <a:rPr lang="en-US" altLang="en-US" sz="1000">
                <a:solidFill>
                  <a:srgbClr val="5F5F5F"/>
                </a:solidFill>
              </a:rPr>
              <a:pPr>
                <a:spcBef>
                  <a:spcPct val="0"/>
                </a:spcBef>
                <a:buSzTx/>
                <a:buFontTx/>
                <a:buNone/>
              </a:pPr>
              <a:t>4</a:t>
            </a:fld>
            <a:endParaRPr lang="en-US" altLang="en-US" sz="1000">
              <a:solidFill>
                <a:srgbClr val="5F5F5F"/>
              </a:solidFill>
            </a:endParaRPr>
          </a:p>
        </p:txBody>
      </p:sp>
    </p:spTree>
    <p:extLst>
      <p:ext uri="{BB962C8B-B14F-4D97-AF65-F5344CB8AC3E}">
        <p14:creationId xmlns:p14="http://schemas.microsoft.com/office/powerpoint/2010/main" val="3372486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1026"/>
          <p:cNvSpPr>
            <a:spLocks noGrp="1" noChangeArrowheads="1"/>
          </p:cNvSpPr>
          <p:nvPr>
            <p:ph type="title"/>
          </p:nvPr>
        </p:nvSpPr>
        <p:spPr/>
        <p:txBody>
          <a:bodyPr/>
          <a:lstStyle/>
          <a:p>
            <a:pPr eaLnBrk="1" hangingPunct="1"/>
            <a:r>
              <a:rPr lang="en-US" altLang="ko-KR" b="0" smtClean="0">
                <a:ea typeface="Gulim" panose="020B0600000101010101" pitchFamily="34" charset="-127"/>
              </a:rPr>
              <a:t>What is a Defect</a:t>
            </a:r>
            <a:endParaRPr lang="en-US" b="0" smtClean="0">
              <a:ea typeface="Gulim" panose="020B0600000101010101" pitchFamily="34" charset="-127"/>
            </a:endParaRPr>
          </a:p>
        </p:txBody>
      </p:sp>
      <p:sp>
        <p:nvSpPr>
          <p:cNvPr id="87044" name="Rectangle 1027"/>
          <p:cNvSpPr>
            <a:spLocks noGrp="1" noChangeArrowheads="1"/>
          </p:cNvSpPr>
          <p:nvPr>
            <p:ph idx="1"/>
          </p:nvPr>
        </p:nvSpPr>
        <p:spPr>
          <a:xfrm>
            <a:off x="732968" y="1494427"/>
            <a:ext cx="8261129" cy="3107553"/>
          </a:xfrm>
        </p:spPr>
        <p:txBody>
          <a:bodyPr/>
          <a:lstStyle/>
          <a:p>
            <a:pPr marL="457200" indent="-457200" eaLnBrk="1" hangingPunct="1">
              <a:lnSpc>
                <a:spcPct val="150000"/>
              </a:lnSpc>
              <a:buFont typeface="Wingdings" panose="05000000000000000000" pitchFamily="2" charset="2"/>
              <a:buChar char="§"/>
            </a:pPr>
            <a:r>
              <a:rPr lang="en-US" sz="1800" b="0" dirty="0" smtClean="0"/>
              <a:t>Any non conformance is a defect</a:t>
            </a:r>
          </a:p>
          <a:p>
            <a:pPr marL="457200" indent="-457200" eaLnBrk="1" hangingPunct="1">
              <a:lnSpc>
                <a:spcPct val="150000"/>
              </a:lnSpc>
              <a:buFont typeface="Wingdings" panose="05000000000000000000" pitchFamily="2" charset="2"/>
              <a:buChar char="§"/>
            </a:pPr>
            <a:r>
              <a:rPr lang="en-US" sz="1800" b="0" dirty="0" smtClean="0"/>
              <a:t>A deviation from specifications, whether missing, wrong, or extra</a:t>
            </a:r>
          </a:p>
          <a:p>
            <a:pPr marL="457200" indent="-457200" eaLnBrk="1" hangingPunct="1">
              <a:lnSpc>
                <a:spcPct val="150000"/>
              </a:lnSpc>
              <a:buFont typeface="Wingdings" panose="05000000000000000000" pitchFamily="2" charset="2"/>
              <a:buChar char="§"/>
            </a:pPr>
            <a:r>
              <a:rPr lang="en-US" sz="1800" b="0" dirty="0" smtClean="0"/>
              <a:t>Anything that causes customer dissatisfactions, whether in the requirements or not</a:t>
            </a:r>
          </a:p>
          <a:p>
            <a:pPr eaLnBrk="1" hangingPunct="1">
              <a:lnSpc>
                <a:spcPct val="150000"/>
              </a:lnSpc>
              <a:buFontTx/>
              <a:buChar char="•"/>
            </a:pPr>
            <a:endParaRPr lang="en-US" b="0" dirty="0" smtClean="0"/>
          </a:p>
          <a:p>
            <a:pPr eaLnBrk="1" hangingPunct="1">
              <a:lnSpc>
                <a:spcPct val="90000"/>
              </a:lnSpc>
            </a:pPr>
            <a:endParaRPr lang="en-US" dirty="0" smtClean="0"/>
          </a:p>
          <a:p>
            <a:pPr eaLnBrk="1" hangingPunct="1">
              <a:lnSpc>
                <a:spcPct val="90000"/>
              </a:lnSpc>
              <a:buFont typeface="Wingdings" panose="05000000000000000000" pitchFamily="2" charset="2"/>
              <a:buNone/>
            </a:pPr>
            <a:endParaRPr lang="en-US" sz="1800" b="0" dirty="0"/>
          </a:p>
        </p:txBody>
      </p:sp>
      <p:sp>
        <p:nvSpPr>
          <p:cNvPr id="87042"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122773B8-D5F7-4C6A-A69A-094519736A30}" type="slidenum">
              <a:rPr lang="en-US" altLang="en-US" sz="1000">
                <a:solidFill>
                  <a:srgbClr val="5F5F5F"/>
                </a:solidFill>
              </a:rPr>
              <a:pPr>
                <a:spcBef>
                  <a:spcPct val="0"/>
                </a:spcBef>
                <a:buSzTx/>
                <a:buFontTx/>
                <a:buNone/>
              </a:pPr>
              <a:t>5</a:t>
            </a:fld>
            <a:endParaRPr lang="en-US" altLang="en-US" sz="1000">
              <a:solidFill>
                <a:srgbClr val="5F5F5F"/>
              </a:solidFill>
            </a:endParaRPr>
          </a:p>
        </p:txBody>
      </p:sp>
    </p:spTree>
    <p:extLst>
      <p:ext uri="{BB962C8B-B14F-4D97-AF65-F5344CB8AC3E}">
        <p14:creationId xmlns:p14="http://schemas.microsoft.com/office/powerpoint/2010/main" val="3556912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pPr eaLnBrk="1" hangingPunct="1"/>
            <a:r>
              <a:rPr lang="en-US" b="0" smtClean="0"/>
              <a:t>Types of Defect</a:t>
            </a:r>
          </a:p>
        </p:txBody>
      </p:sp>
      <p:sp>
        <p:nvSpPr>
          <p:cNvPr id="88068" name="Rectangle 3"/>
          <p:cNvSpPr>
            <a:spLocks noGrp="1" noChangeArrowheads="1"/>
          </p:cNvSpPr>
          <p:nvPr>
            <p:ph idx="1"/>
          </p:nvPr>
        </p:nvSpPr>
        <p:spPr>
          <a:xfrm>
            <a:off x="385666" y="1494436"/>
            <a:ext cx="7772400" cy="2747780"/>
          </a:xfrm>
        </p:spPr>
        <p:txBody>
          <a:bodyPr/>
          <a:lstStyle/>
          <a:p>
            <a:pPr lvl="4" eaLnBrk="1" hangingPunct="1">
              <a:lnSpc>
                <a:spcPct val="150000"/>
              </a:lnSpc>
              <a:buFont typeface="Wingdings" panose="05000000000000000000" pitchFamily="2" charset="2"/>
              <a:buChar char="§"/>
            </a:pPr>
            <a:r>
              <a:rPr lang="en-US" dirty="0" smtClean="0">
                <a:latin typeface="+mj-lt"/>
              </a:rPr>
              <a:t>Functionality </a:t>
            </a:r>
            <a:r>
              <a:rPr lang="en-US" dirty="0">
                <a:latin typeface="+mj-lt"/>
              </a:rPr>
              <a:t>Defects</a:t>
            </a:r>
          </a:p>
          <a:p>
            <a:pPr lvl="4" eaLnBrk="1" hangingPunct="1">
              <a:lnSpc>
                <a:spcPct val="150000"/>
              </a:lnSpc>
              <a:buFont typeface="Wingdings" panose="05000000000000000000" pitchFamily="2" charset="2"/>
              <a:buChar char="§"/>
            </a:pPr>
            <a:r>
              <a:rPr lang="en-US" dirty="0">
                <a:latin typeface="+mj-lt"/>
              </a:rPr>
              <a:t>Programming Defects</a:t>
            </a:r>
          </a:p>
          <a:p>
            <a:pPr lvl="4" eaLnBrk="1" hangingPunct="1">
              <a:lnSpc>
                <a:spcPct val="150000"/>
              </a:lnSpc>
              <a:buFont typeface="Wingdings" panose="05000000000000000000" pitchFamily="2" charset="2"/>
              <a:buChar char="§"/>
            </a:pPr>
            <a:r>
              <a:rPr lang="en-US" dirty="0">
                <a:latin typeface="+mj-lt"/>
              </a:rPr>
              <a:t>Logical Defects</a:t>
            </a:r>
          </a:p>
          <a:p>
            <a:pPr lvl="4" eaLnBrk="1" hangingPunct="1">
              <a:lnSpc>
                <a:spcPct val="150000"/>
              </a:lnSpc>
              <a:buFont typeface="Wingdings" panose="05000000000000000000" pitchFamily="2" charset="2"/>
              <a:buChar char="§"/>
            </a:pPr>
            <a:r>
              <a:rPr lang="en-US" dirty="0">
                <a:latin typeface="+mj-lt"/>
              </a:rPr>
              <a:t>Standards</a:t>
            </a:r>
          </a:p>
          <a:p>
            <a:pPr lvl="4" eaLnBrk="1" hangingPunct="1">
              <a:lnSpc>
                <a:spcPct val="150000"/>
              </a:lnSpc>
              <a:buFont typeface="Wingdings" panose="05000000000000000000" pitchFamily="2" charset="2"/>
              <a:buChar char="§"/>
            </a:pPr>
            <a:r>
              <a:rPr lang="en-US" dirty="0">
                <a:latin typeface="+mj-lt"/>
              </a:rPr>
              <a:t>Database Interface</a:t>
            </a:r>
          </a:p>
          <a:p>
            <a:pPr lvl="4" eaLnBrk="1" hangingPunct="1">
              <a:lnSpc>
                <a:spcPct val="150000"/>
              </a:lnSpc>
              <a:buFont typeface="Wingdings" panose="05000000000000000000" pitchFamily="2" charset="2"/>
              <a:buChar char="§"/>
            </a:pPr>
            <a:r>
              <a:rPr lang="en-US" dirty="0">
                <a:latin typeface="+mj-lt"/>
              </a:rPr>
              <a:t>Environmental defects</a:t>
            </a:r>
          </a:p>
          <a:p>
            <a:pPr eaLnBrk="1" hangingPunct="1"/>
            <a:endParaRPr lang="en-US" dirty="0" smtClean="0"/>
          </a:p>
        </p:txBody>
      </p:sp>
      <p:sp>
        <p:nvSpPr>
          <p:cNvPr id="88066"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32DF2012-C953-4280-AF78-A559CA5C068C}" type="slidenum">
              <a:rPr lang="en-US" altLang="en-US" sz="1000">
                <a:solidFill>
                  <a:srgbClr val="5F5F5F"/>
                </a:solidFill>
              </a:rPr>
              <a:pPr>
                <a:spcBef>
                  <a:spcPct val="0"/>
                </a:spcBef>
                <a:buSzTx/>
                <a:buFontTx/>
                <a:buNone/>
              </a:pPr>
              <a:t>6</a:t>
            </a:fld>
            <a:endParaRPr lang="en-US" altLang="en-US" sz="1000">
              <a:solidFill>
                <a:srgbClr val="5F5F5F"/>
              </a:solidFill>
            </a:endParaRPr>
          </a:p>
        </p:txBody>
      </p:sp>
    </p:spTree>
    <p:extLst>
      <p:ext uri="{BB962C8B-B14F-4D97-AF65-F5344CB8AC3E}">
        <p14:creationId xmlns:p14="http://schemas.microsoft.com/office/powerpoint/2010/main" val="452804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smtClean="0"/>
          </a:p>
          <a:p>
            <a:r>
              <a:rPr lang="en-US" dirty="0" smtClean="0"/>
              <a:t>What </a:t>
            </a:r>
            <a:r>
              <a:rPr lang="en-US" dirty="0"/>
              <a:t>is Defect Life Cycle?</a:t>
            </a:r>
          </a:p>
          <a:p>
            <a:endParaRPr lang="en-US" dirty="0"/>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smtClean="0"/>
              <a:t>Defect </a:t>
            </a:r>
            <a:r>
              <a:rPr lang="en-US" sz="1800" b="0" dirty="0"/>
              <a:t>life cycle, also known as Bug Life cycle is the journey of a defect cycle, which a defect goes through during its lifetime</a:t>
            </a:r>
            <a:r>
              <a:rPr lang="en-US" sz="1800" b="0" dirty="0" smtClean="0"/>
              <a:t>.</a:t>
            </a:r>
          </a:p>
          <a:p>
            <a:pPr marL="285750" indent="-285750">
              <a:buFont typeface="Wingdings" panose="05000000000000000000" pitchFamily="2" charset="2"/>
              <a:buChar char="§"/>
            </a:pPr>
            <a:r>
              <a:rPr lang="en-US" sz="1800" b="0" dirty="0" smtClean="0"/>
              <a:t>It </a:t>
            </a:r>
            <a:r>
              <a:rPr lang="en-US" sz="1800" b="0" dirty="0"/>
              <a:t>varies from organization to organization and also from project to project as it is governed by the software testing process and also depends upon the tools used.</a:t>
            </a:r>
          </a:p>
          <a:p>
            <a:endParaRPr lang="en-US" dirty="0"/>
          </a:p>
        </p:txBody>
      </p:sp>
    </p:spTree>
    <p:extLst>
      <p:ext uri="{BB962C8B-B14F-4D97-AF65-F5344CB8AC3E}">
        <p14:creationId xmlns:p14="http://schemas.microsoft.com/office/powerpoint/2010/main" val="241737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1048244" y="1450314"/>
            <a:ext cx="8800294" cy="4575732"/>
          </a:xfrm>
          <a:prstGeom prst="rect">
            <a:avLst/>
          </a:prstGeom>
        </p:spPr>
      </p:pic>
    </p:spTree>
    <p:extLst>
      <p:ext uri="{BB962C8B-B14F-4D97-AF65-F5344CB8AC3E}">
        <p14:creationId xmlns:p14="http://schemas.microsoft.com/office/powerpoint/2010/main" val="315434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smtClean="0"/>
          </a:p>
          <a:p>
            <a:r>
              <a:rPr lang="en-US" smtClean="0"/>
              <a:t>Defect </a:t>
            </a:r>
            <a:r>
              <a:rPr lang="en-US"/>
              <a:t>Life Cycle includes following stages:</a:t>
            </a:r>
          </a:p>
          <a:p>
            <a:endParaRPr lang="en-US"/>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smtClean="0"/>
              <a:t>New</a:t>
            </a:r>
            <a:r>
              <a:rPr lang="en-US" sz="1800" b="0" dirty="0"/>
              <a:t>: When a defect is logged and posted for the first time. Its state is given as new.</a:t>
            </a:r>
          </a:p>
          <a:p>
            <a:pPr marL="285750" indent="-285750">
              <a:buFont typeface="Wingdings" panose="05000000000000000000" pitchFamily="2" charset="2"/>
              <a:buChar char="§"/>
            </a:pPr>
            <a:r>
              <a:rPr lang="en-US" sz="1800" b="0" dirty="0"/>
              <a:t>Assigned: Once the bug is posted by the tester, the lead of the tester approves the bug and assigns the bug to developer team. There can be two scenario, first that the defect can directly assign to the developer, who owns the functionality of the defect. Second, it can also be assigned to the Dev Lead and once it is approved with the Dev Lead, he or she can further move the defect to the developer.</a:t>
            </a:r>
          </a:p>
          <a:p>
            <a:pPr marL="285750" indent="-285750">
              <a:buFont typeface="Wingdings" panose="05000000000000000000" pitchFamily="2" charset="2"/>
              <a:buChar char="§"/>
            </a:pPr>
            <a:r>
              <a:rPr lang="en-US" sz="1800" b="0" dirty="0"/>
              <a:t>Open: Its state when the developer starts analyzing and working on the defect fix.</a:t>
            </a:r>
          </a:p>
          <a:p>
            <a:pPr marL="285750" indent="-285750">
              <a:buFont typeface="Wingdings" panose="05000000000000000000" pitchFamily="2" charset="2"/>
              <a:buChar char="§"/>
            </a:pPr>
            <a:r>
              <a:rPr lang="en-US" sz="1800" b="0" dirty="0"/>
              <a:t>Fixed: When developer makes necessary code changes and verifies the changes then he/she can make bug status as ‘Fixed’. This is also an indication to the Dev Lead that the defects on Fixed status are the defect which will be available to tester to test in the coming build. </a:t>
            </a:r>
          </a:p>
          <a:p>
            <a:pPr marL="285750" indent="-285750">
              <a:buFont typeface="Wingdings" panose="05000000000000000000" pitchFamily="2" charset="2"/>
              <a:buChar char="§"/>
            </a:pPr>
            <a:r>
              <a:rPr lang="en-US" sz="1800" b="0" dirty="0"/>
              <a:t>Retest: At this stage the tester do the retesting of the changed code which developer has given to him to check whether the defect got fixed or not.</a:t>
            </a:r>
          </a:p>
          <a:p>
            <a:pPr marL="285750" indent="-285750">
              <a:buFont typeface="Wingdings" panose="05000000000000000000" pitchFamily="2" charset="2"/>
              <a:buChar char="§"/>
            </a:pPr>
            <a:r>
              <a:rPr lang="en-US" sz="1800" b="0" dirty="0"/>
              <a:t>Once the latest build is pushed to the environment, Dev lead move all the Fixed defects to Retest. It is an indication to the testing team that the defects are ready to test. </a:t>
            </a:r>
          </a:p>
          <a:p>
            <a:r>
              <a:rPr lang="en-US" sz="1800" b="0" dirty="0"/>
              <a:t> </a:t>
            </a:r>
          </a:p>
          <a:p>
            <a:pPr marL="285750" indent="-285750">
              <a:buFont typeface="Wingdings" panose="05000000000000000000" pitchFamily="2" charset="2"/>
              <a:buChar char="§"/>
            </a:pPr>
            <a:endParaRPr lang="en-US" sz="1800" b="0" dirty="0"/>
          </a:p>
        </p:txBody>
      </p:sp>
    </p:spTree>
    <p:extLst>
      <p:ext uri="{BB962C8B-B14F-4D97-AF65-F5344CB8AC3E}">
        <p14:creationId xmlns:p14="http://schemas.microsoft.com/office/powerpoint/2010/main" val="3900770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v4.0">
  <a:themeElements>
    <a:clrScheme name="Custom 43">
      <a:dk1>
        <a:sysClr val="windowText" lastClr="000000"/>
      </a:dk1>
      <a:lt1>
        <a:sysClr val="window" lastClr="FFFFFF"/>
      </a:lt1>
      <a:dk2>
        <a:srgbClr val="0066A1"/>
      </a:dk2>
      <a:lt2>
        <a:srgbClr val="FFFFFF"/>
      </a:lt2>
      <a:accent1>
        <a:srgbClr val="0066A1"/>
      </a:accent1>
      <a:accent2>
        <a:srgbClr val="0089C4"/>
      </a:accent2>
      <a:accent3>
        <a:srgbClr val="00AFD8"/>
      </a:accent3>
      <a:accent4>
        <a:srgbClr val="0066A1"/>
      </a:accent4>
      <a:accent5>
        <a:srgbClr val="0089C4"/>
      </a:accent5>
      <a:accent6>
        <a:srgbClr val="0066A1"/>
      </a:accent6>
      <a:hlink>
        <a:srgbClr val="000000"/>
      </a:hlink>
      <a:folHlink>
        <a:srgbClr val="00AFD8"/>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Atos Primary Color Atos Blue">
      <a:srgbClr val="0066A1"/>
    </a:custClr>
    <a:custClr name="Atos Primary Color White">
      <a:srgbClr val="FFFFFF"/>
    </a:custClr>
    <a:custClr name="Atos Primary Color Grey">
      <a:srgbClr val="808080"/>
    </a:custClr>
    <a:custClr name="Atos Primary Color Black">
      <a:srgbClr val="000000"/>
    </a:custClr>
    <a:custClr name="Atos Secondary Color Orange">
      <a:srgbClr val="FA6119"/>
    </a:custClr>
    <a:custClr name="Atos Secondary Color Yellow">
      <a:srgbClr val="9E9500"/>
    </a:custClr>
    <a:custClr name="Atos Secondary Color Dark purple">
      <a:srgbClr val="6639B7"/>
    </a:custClr>
    <a:custClr name="Atos Secondary Color Light purple">
      <a:srgbClr val="A626AA"/>
    </a:custClr>
    <a:custClr name="Atos Secondary Color Teal">
      <a:srgbClr val="00A59C"/>
    </a:custClr>
    <a:custClr name="Atos Complementary Color Green">
      <a:srgbClr val="3F9C35"/>
    </a:custClr>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Syntel Template" id="{3803F1F6-64D9-4AC6-81E3-C28129A1BEEF}" vid="{C2ECC63D-A0F1-4E56-B1BF-0E6827590D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447</TotalTime>
  <Words>1146</Words>
  <Application>Microsoft Office PowerPoint</Application>
  <PresentationFormat>Widescreen</PresentationFormat>
  <Paragraphs>176</Paragraphs>
  <Slides>25</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Gulim</vt:lpstr>
      <vt:lpstr>Impact</vt:lpstr>
      <vt:lpstr>Lucida Sans Unicode</vt:lpstr>
      <vt:lpstr>Stag Sans Light</vt:lpstr>
      <vt:lpstr>Times New Roman</vt:lpstr>
      <vt:lpstr>Verdana</vt:lpstr>
      <vt:lpstr>Wingdings</vt:lpstr>
      <vt:lpstr>Atos v4.0</vt:lpstr>
      <vt:lpstr>Defect Management</vt:lpstr>
      <vt:lpstr>Version Control and Revision History</vt:lpstr>
      <vt:lpstr>Defect logging in identified test management tool</vt:lpstr>
      <vt:lpstr>DEFECT MANAGEMENT</vt:lpstr>
      <vt:lpstr>What is a Defect</vt:lpstr>
      <vt:lpstr>Types of Defect</vt:lpstr>
      <vt:lpstr>PowerPoint Presentation</vt:lpstr>
      <vt:lpstr>PowerPoint Presentation</vt:lpstr>
      <vt:lpstr>PowerPoint Presentation</vt:lpstr>
      <vt:lpstr>PowerPoint Presentation</vt:lpstr>
      <vt:lpstr>Defect Reporting</vt:lpstr>
      <vt:lpstr>PowerPoint Presentation</vt:lpstr>
      <vt:lpstr>PowerPoint Presentation</vt:lpstr>
      <vt:lpstr>PowerPoint Presentation</vt:lpstr>
      <vt:lpstr>Examples of Severity and Priority</vt:lpstr>
      <vt:lpstr>PowerPoint Presentation</vt:lpstr>
      <vt:lpstr>PowerPoint Presentation</vt:lpstr>
      <vt:lpstr>PowerPoint Presentation</vt:lpstr>
      <vt:lpstr>PowerPoint Presentation</vt:lpstr>
      <vt:lpstr>PowerPoint Presentation</vt:lpstr>
      <vt:lpstr>TEST MODELS</vt:lpstr>
      <vt:lpstr>Life Cycle V- Model</vt:lpstr>
      <vt:lpstr>V- Model</vt:lpstr>
      <vt:lpstr>Queries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&amp; Validation</dc:title>
  <dc:creator>Kumar, Sneha</dc:creator>
  <cp:lastModifiedBy>Mendonsa, Nisha</cp:lastModifiedBy>
  <cp:revision>66</cp:revision>
  <dcterms:created xsi:type="dcterms:W3CDTF">2017-03-14T04:59:46Z</dcterms:created>
  <dcterms:modified xsi:type="dcterms:W3CDTF">2019-03-07T12:21:18Z</dcterms:modified>
</cp:coreProperties>
</file>