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8" r:id="rId1"/>
  </p:sldMasterIdLst>
  <p:notesMasterIdLst>
    <p:notesMasterId r:id="rId67"/>
  </p:notesMasterIdLst>
  <p:handoutMasterIdLst>
    <p:handoutMasterId r:id="rId68"/>
  </p:handoutMasterIdLst>
  <p:sldIdLst>
    <p:sldId id="953" r:id="rId2"/>
    <p:sldId id="1019" r:id="rId3"/>
    <p:sldId id="1020" r:id="rId4"/>
    <p:sldId id="1178" r:id="rId5"/>
    <p:sldId id="1179" r:id="rId6"/>
    <p:sldId id="1180" r:id="rId7"/>
    <p:sldId id="1181" r:id="rId8"/>
    <p:sldId id="1127" r:id="rId9"/>
    <p:sldId id="1087" r:id="rId10"/>
    <p:sldId id="1088" r:id="rId11"/>
    <p:sldId id="1128" r:id="rId12"/>
    <p:sldId id="1132" r:id="rId13"/>
    <p:sldId id="1129" r:id="rId14"/>
    <p:sldId id="1131" r:id="rId15"/>
    <p:sldId id="1134" r:id="rId16"/>
    <p:sldId id="1133" r:id="rId17"/>
    <p:sldId id="1135" r:id="rId18"/>
    <p:sldId id="1136" r:id="rId19"/>
    <p:sldId id="1140" r:id="rId20"/>
    <p:sldId id="1137" r:id="rId21"/>
    <p:sldId id="1138" r:id="rId22"/>
    <p:sldId id="1139" r:id="rId23"/>
    <p:sldId id="1156" r:id="rId24"/>
    <p:sldId id="1158" r:id="rId25"/>
    <p:sldId id="1141" r:id="rId26"/>
    <p:sldId id="1142" r:id="rId27"/>
    <p:sldId id="1089" r:id="rId28"/>
    <p:sldId id="1143" r:id="rId29"/>
    <p:sldId id="1144" r:id="rId30"/>
    <p:sldId id="1145" r:id="rId31"/>
    <p:sldId id="1146" r:id="rId32"/>
    <p:sldId id="1147" r:id="rId33"/>
    <p:sldId id="1090" r:id="rId34"/>
    <p:sldId id="1148" r:id="rId35"/>
    <p:sldId id="1091" r:id="rId36"/>
    <p:sldId id="1150" r:id="rId37"/>
    <p:sldId id="1092" r:id="rId38"/>
    <p:sldId id="1155" r:id="rId39"/>
    <p:sldId id="1157" r:id="rId40"/>
    <p:sldId id="1151" r:id="rId41"/>
    <p:sldId id="1152" r:id="rId42"/>
    <p:sldId id="1159" r:id="rId43"/>
    <p:sldId id="1160" r:id="rId44"/>
    <p:sldId id="1161" r:id="rId45"/>
    <p:sldId id="1162" r:id="rId46"/>
    <p:sldId id="1163" r:id="rId47"/>
    <p:sldId id="1164" r:id="rId48"/>
    <p:sldId id="1165" r:id="rId49"/>
    <p:sldId id="1166" r:id="rId50"/>
    <p:sldId id="1167" r:id="rId51"/>
    <p:sldId id="1168" r:id="rId52"/>
    <p:sldId id="1169" r:id="rId53"/>
    <p:sldId id="1170" r:id="rId54"/>
    <p:sldId id="1171" r:id="rId55"/>
    <p:sldId id="1172" r:id="rId56"/>
    <p:sldId id="1176" r:id="rId57"/>
    <p:sldId id="1177" r:id="rId58"/>
    <p:sldId id="1182" r:id="rId59"/>
    <p:sldId id="1183" r:id="rId60"/>
    <p:sldId id="1184" r:id="rId61"/>
    <p:sldId id="1185" r:id="rId62"/>
    <p:sldId id="1173" r:id="rId63"/>
    <p:sldId id="1174" r:id="rId64"/>
    <p:sldId id="1153" r:id="rId65"/>
    <p:sldId id="1154" r:id="rId66"/>
  </p:sldIdLst>
  <p:sldSz cx="9144000" cy="6858000" type="screen4x3"/>
  <p:notesSz cx="6845300" cy="9396413"/>
  <p:defaultTextStyle>
    <a:defPPr>
      <a:defRPr lang="en-US"/>
    </a:defPPr>
    <a:lvl1pPr algn="l" rtl="0" eaLnBrk="0" fontAlgn="base" hangingPunct="0">
      <a:spcBef>
        <a:spcPct val="0"/>
      </a:spcBef>
      <a:spcAft>
        <a:spcPct val="0"/>
      </a:spcAft>
      <a:defRPr sz="2000" b="1"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000" b="1"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000" b="1"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000" b="1"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000" b="1" kern="1200">
        <a:solidFill>
          <a:schemeClr val="tx1"/>
        </a:solidFill>
        <a:latin typeface="Lucida Console" pitchFamily="49" charset="0"/>
        <a:ea typeface="+mn-ea"/>
        <a:cs typeface="+mn-cs"/>
      </a:defRPr>
    </a:lvl5pPr>
    <a:lvl6pPr marL="2286000" algn="l" defTabSz="914400" rtl="0" eaLnBrk="1" latinLnBrk="0" hangingPunct="1">
      <a:defRPr sz="2000" b="1" kern="1200">
        <a:solidFill>
          <a:schemeClr val="tx1"/>
        </a:solidFill>
        <a:latin typeface="Lucida Console" pitchFamily="49" charset="0"/>
        <a:ea typeface="+mn-ea"/>
        <a:cs typeface="+mn-cs"/>
      </a:defRPr>
    </a:lvl6pPr>
    <a:lvl7pPr marL="2743200" algn="l" defTabSz="914400" rtl="0" eaLnBrk="1" latinLnBrk="0" hangingPunct="1">
      <a:defRPr sz="2000" b="1" kern="1200">
        <a:solidFill>
          <a:schemeClr val="tx1"/>
        </a:solidFill>
        <a:latin typeface="Lucida Console" pitchFamily="49" charset="0"/>
        <a:ea typeface="+mn-ea"/>
        <a:cs typeface="+mn-cs"/>
      </a:defRPr>
    </a:lvl7pPr>
    <a:lvl8pPr marL="3200400" algn="l" defTabSz="914400" rtl="0" eaLnBrk="1" latinLnBrk="0" hangingPunct="1">
      <a:defRPr sz="2000" b="1" kern="1200">
        <a:solidFill>
          <a:schemeClr val="tx1"/>
        </a:solidFill>
        <a:latin typeface="Lucida Console" pitchFamily="49" charset="0"/>
        <a:ea typeface="+mn-ea"/>
        <a:cs typeface="+mn-cs"/>
      </a:defRPr>
    </a:lvl8pPr>
    <a:lvl9pPr marL="3657600" algn="l" defTabSz="914400" rtl="0" eaLnBrk="1" latinLnBrk="0" hangingPunct="1">
      <a:defRPr sz="2000" b="1"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4737" autoAdjust="0"/>
  </p:normalViewPr>
  <p:slideViewPr>
    <p:cSldViewPr>
      <p:cViewPr varScale="1">
        <p:scale>
          <a:sx n="103" d="100"/>
          <a:sy n="103" d="100"/>
        </p:scale>
        <p:origin x="162" y="7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2994"/>
    </p:cViewPr>
  </p:sorterViewPr>
  <p:notesViewPr>
    <p:cSldViewPr>
      <p:cViewPr>
        <p:scale>
          <a:sx n="66" d="100"/>
          <a:sy n="66" d="100"/>
        </p:scale>
        <p:origin x="2292" y="-240"/>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charset="0"/>
              </a:defRPr>
            </a:lvl1pPr>
          </a:lstStyle>
          <a:p>
            <a:pPr>
              <a:defRPr/>
            </a:pPr>
            <a:endParaRPr lang="en-US" altLang="en-US" dirty="0"/>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charset="0"/>
              </a:defRPr>
            </a:lvl1pPr>
          </a:lstStyle>
          <a:p>
            <a:pPr>
              <a:defRPr/>
            </a:pPr>
            <a:r>
              <a:rPr lang="en-US" dirty="0" smtClean="0"/>
              <a:t>Aug 2012</a:t>
            </a:r>
            <a:endParaRPr lang="en-US" altLang="en-US" dirty="0"/>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charset="0"/>
              </a:defRPr>
            </a:lvl1pPr>
          </a:lstStyle>
          <a:p>
            <a:pPr>
              <a:defRPr/>
            </a:pPr>
            <a:fld id="{7F15C8D0-6729-4903-A89C-88821C2FACE7}" type="slidenum">
              <a:rPr lang="en-US" altLang="en-US"/>
              <a:pPr>
                <a:defRPr/>
              </a:pPr>
              <a:t>‹#›</a:t>
            </a:fld>
            <a:endParaRPr lang="en-US" altLang="en-US" dirty="0"/>
          </a:p>
        </p:txBody>
      </p:sp>
    </p:spTree>
    <p:extLst>
      <p:ext uri="{BB962C8B-B14F-4D97-AF65-F5344CB8AC3E}">
        <p14:creationId xmlns:p14="http://schemas.microsoft.com/office/powerpoint/2010/main" val="911465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New Roman" pitchFamily="18" charset="0"/>
              </a:defRPr>
            </a:lvl1pPr>
          </a:lstStyle>
          <a:p>
            <a:pPr>
              <a:defRPr/>
            </a:pPr>
            <a:endParaRPr lang="en-US" dirty="0"/>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New Roman" pitchFamily="18" charset="0"/>
              </a:defRPr>
            </a:lvl1pPr>
          </a:lstStyle>
          <a:p>
            <a:pPr>
              <a:defRPr/>
            </a:pPr>
            <a:fld id="{9C898F72-69C2-42F3-968D-9E63646F8D15}" type="datetime1">
              <a:rPr lang="en-US"/>
              <a:pPr>
                <a:defRPr/>
              </a:pPr>
              <a:t>1/10/2018</a:t>
            </a:fld>
            <a:endParaRPr lang="en-US" dirty="0"/>
          </a:p>
        </p:txBody>
      </p:sp>
      <p:sp>
        <p:nvSpPr>
          <p:cNvPr id="49156"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New Roman" pitchFamily="18" charset="0"/>
              </a:defRPr>
            </a:lvl1pPr>
          </a:lstStyle>
          <a:p>
            <a:pPr>
              <a:defRPr/>
            </a:pPr>
            <a:fld id="{135A4532-4A94-4754-A63D-D3D2A5F3E4AE}" type="slidenum">
              <a:rPr lang="en-US"/>
              <a:pPr>
                <a:defRPr/>
              </a:pPr>
              <a:t>‹#›</a:t>
            </a:fld>
            <a:endParaRPr lang="en-US" dirty="0"/>
          </a:p>
        </p:txBody>
      </p:sp>
    </p:spTree>
    <p:extLst>
      <p:ext uri="{BB962C8B-B14F-4D97-AF65-F5344CB8AC3E}">
        <p14:creationId xmlns:p14="http://schemas.microsoft.com/office/powerpoint/2010/main" val="1047418156"/>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135380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1971177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422310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309653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dirty="0"/>
          </a:p>
        </p:txBody>
      </p:sp>
    </p:spTree>
    <p:extLst>
      <p:ext uri="{BB962C8B-B14F-4D97-AF65-F5344CB8AC3E}">
        <p14:creationId xmlns:p14="http://schemas.microsoft.com/office/powerpoint/2010/main" val="3102730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2320900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3756179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4197070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2337405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2570483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57809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a:t>
            </a:fld>
            <a:endParaRPr lang="en-US" dirty="0"/>
          </a:p>
        </p:txBody>
      </p:sp>
    </p:spTree>
    <p:extLst>
      <p:ext uri="{BB962C8B-B14F-4D97-AF65-F5344CB8AC3E}">
        <p14:creationId xmlns:p14="http://schemas.microsoft.com/office/powerpoint/2010/main" val="1265261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1845203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2435398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420178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a:p>
        </p:txBody>
      </p:sp>
    </p:spTree>
    <p:extLst>
      <p:ext uri="{BB962C8B-B14F-4D97-AF65-F5344CB8AC3E}">
        <p14:creationId xmlns:p14="http://schemas.microsoft.com/office/powerpoint/2010/main" val="2936121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a:p>
        </p:txBody>
      </p:sp>
    </p:spTree>
    <p:extLst>
      <p:ext uri="{BB962C8B-B14F-4D97-AF65-F5344CB8AC3E}">
        <p14:creationId xmlns:p14="http://schemas.microsoft.com/office/powerpoint/2010/main" val="34420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2818055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dirty="0"/>
          </a:p>
        </p:txBody>
      </p:sp>
    </p:spTree>
    <p:extLst>
      <p:ext uri="{BB962C8B-B14F-4D97-AF65-F5344CB8AC3E}">
        <p14:creationId xmlns:p14="http://schemas.microsoft.com/office/powerpoint/2010/main" val="416227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2002622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726855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235914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dirty="0"/>
          </a:p>
        </p:txBody>
      </p:sp>
    </p:spTree>
    <p:extLst>
      <p:ext uri="{BB962C8B-B14F-4D97-AF65-F5344CB8AC3E}">
        <p14:creationId xmlns:p14="http://schemas.microsoft.com/office/powerpoint/2010/main" val="933678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3463172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2277915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684572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1633357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2419383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dirty="0"/>
          </a:p>
        </p:txBody>
      </p:sp>
    </p:spTree>
    <p:extLst>
      <p:ext uri="{BB962C8B-B14F-4D97-AF65-F5344CB8AC3E}">
        <p14:creationId xmlns:p14="http://schemas.microsoft.com/office/powerpoint/2010/main" val="2785739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a:p>
        </p:txBody>
      </p:sp>
    </p:spTree>
    <p:extLst>
      <p:ext uri="{BB962C8B-B14F-4D97-AF65-F5344CB8AC3E}">
        <p14:creationId xmlns:p14="http://schemas.microsoft.com/office/powerpoint/2010/main" val="2333853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a:p>
        </p:txBody>
      </p:sp>
    </p:spTree>
    <p:extLst>
      <p:ext uri="{BB962C8B-B14F-4D97-AF65-F5344CB8AC3E}">
        <p14:creationId xmlns:p14="http://schemas.microsoft.com/office/powerpoint/2010/main" val="19099525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42</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872942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43</a:t>
            </a:fld>
            <a:endParaRPr lang="en-US" dirty="0"/>
          </a:p>
        </p:txBody>
      </p:sp>
    </p:spTree>
    <p:extLst>
      <p:ext uri="{BB962C8B-B14F-4D97-AF65-F5344CB8AC3E}">
        <p14:creationId xmlns:p14="http://schemas.microsoft.com/office/powerpoint/2010/main" val="2789255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4</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4108219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44</a:t>
            </a:fld>
            <a:endParaRPr lang="en-US" dirty="0"/>
          </a:p>
        </p:txBody>
      </p:sp>
    </p:spTree>
    <p:extLst>
      <p:ext uri="{BB962C8B-B14F-4D97-AF65-F5344CB8AC3E}">
        <p14:creationId xmlns:p14="http://schemas.microsoft.com/office/powerpoint/2010/main" val="901400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dirty="0"/>
          </a:p>
        </p:txBody>
      </p:sp>
    </p:spTree>
    <p:extLst>
      <p:ext uri="{BB962C8B-B14F-4D97-AF65-F5344CB8AC3E}">
        <p14:creationId xmlns:p14="http://schemas.microsoft.com/office/powerpoint/2010/main" val="22649872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dirty="0"/>
          </a:p>
        </p:txBody>
      </p:sp>
    </p:spTree>
    <p:extLst>
      <p:ext uri="{BB962C8B-B14F-4D97-AF65-F5344CB8AC3E}">
        <p14:creationId xmlns:p14="http://schemas.microsoft.com/office/powerpoint/2010/main" val="9090188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dirty="0"/>
          </a:p>
        </p:txBody>
      </p:sp>
    </p:spTree>
    <p:extLst>
      <p:ext uri="{BB962C8B-B14F-4D97-AF65-F5344CB8AC3E}">
        <p14:creationId xmlns:p14="http://schemas.microsoft.com/office/powerpoint/2010/main" val="41869046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48</a:t>
            </a:fld>
            <a:endParaRPr lang="en-US" dirty="0"/>
          </a:p>
        </p:txBody>
      </p:sp>
    </p:spTree>
    <p:extLst>
      <p:ext uri="{BB962C8B-B14F-4D97-AF65-F5344CB8AC3E}">
        <p14:creationId xmlns:p14="http://schemas.microsoft.com/office/powerpoint/2010/main" val="2275343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49</a:t>
            </a:fld>
            <a:endParaRPr lang="en-US" dirty="0"/>
          </a:p>
        </p:txBody>
      </p:sp>
    </p:spTree>
    <p:extLst>
      <p:ext uri="{BB962C8B-B14F-4D97-AF65-F5344CB8AC3E}">
        <p14:creationId xmlns:p14="http://schemas.microsoft.com/office/powerpoint/2010/main" val="2832539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50</a:t>
            </a:fld>
            <a:endParaRPr lang="en-US" dirty="0"/>
          </a:p>
        </p:txBody>
      </p:sp>
    </p:spTree>
    <p:extLst>
      <p:ext uri="{BB962C8B-B14F-4D97-AF65-F5344CB8AC3E}">
        <p14:creationId xmlns:p14="http://schemas.microsoft.com/office/powerpoint/2010/main" val="22434359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51</a:t>
            </a:fld>
            <a:endParaRPr lang="en-US" dirty="0"/>
          </a:p>
        </p:txBody>
      </p:sp>
    </p:spTree>
    <p:extLst>
      <p:ext uri="{BB962C8B-B14F-4D97-AF65-F5344CB8AC3E}">
        <p14:creationId xmlns:p14="http://schemas.microsoft.com/office/powerpoint/2010/main" val="37885778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52</a:t>
            </a:fld>
            <a:endParaRPr lang="en-US" dirty="0"/>
          </a:p>
        </p:txBody>
      </p:sp>
    </p:spTree>
    <p:extLst>
      <p:ext uri="{BB962C8B-B14F-4D97-AF65-F5344CB8AC3E}">
        <p14:creationId xmlns:p14="http://schemas.microsoft.com/office/powerpoint/2010/main" val="16519713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53</a:t>
            </a:fld>
            <a:endParaRPr lang="en-US" dirty="0"/>
          </a:p>
        </p:txBody>
      </p:sp>
    </p:spTree>
    <p:extLst>
      <p:ext uri="{BB962C8B-B14F-4D97-AF65-F5344CB8AC3E}">
        <p14:creationId xmlns:p14="http://schemas.microsoft.com/office/powerpoint/2010/main" val="91863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dirty="0"/>
          </a:p>
        </p:txBody>
      </p:sp>
    </p:spTree>
    <p:extLst>
      <p:ext uri="{BB962C8B-B14F-4D97-AF65-F5344CB8AC3E}">
        <p14:creationId xmlns:p14="http://schemas.microsoft.com/office/powerpoint/2010/main" val="10027151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54</a:t>
            </a:fld>
            <a:endParaRPr lang="en-US" dirty="0"/>
          </a:p>
        </p:txBody>
      </p:sp>
    </p:spTree>
    <p:extLst>
      <p:ext uri="{BB962C8B-B14F-4D97-AF65-F5344CB8AC3E}">
        <p14:creationId xmlns:p14="http://schemas.microsoft.com/office/powerpoint/2010/main" val="31825378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55</a:t>
            </a:fld>
            <a:endParaRPr lang="en-US" dirty="0"/>
          </a:p>
        </p:txBody>
      </p:sp>
    </p:spTree>
    <p:extLst>
      <p:ext uri="{BB962C8B-B14F-4D97-AF65-F5344CB8AC3E}">
        <p14:creationId xmlns:p14="http://schemas.microsoft.com/office/powerpoint/2010/main" val="1717888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56</a:t>
            </a:fld>
            <a:endParaRPr lang="en-US"/>
          </a:p>
        </p:txBody>
      </p:sp>
    </p:spTree>
    <p:extLst>
      <p:ext uri="{BB962C8B-B14F-4D97-AF65-F5344CB8AC3E}">
        <p14:creationId xmlns:p14="http://schemas.microsoft.com/office/powerpoint/2010/main" val="15991281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57</a:t>
            </a:fld>
            <a:endParaRPr lang="en-US"/>
          </a:p>
        </p:txBody>
      </p:sp>
    </p:spTree>
    <p:extLst>
      <p:ext uri="{BB962C8B-B14F-4D97-AF65-F5344CB8AC3E}">
        <p14:creationId xmlns:p14="http://schemas.microsoft.com/office/powerpoint/2010/main" val="1707866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58</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41574192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59</a:t>
            </a:fld>
            <a:endParaRPr lang="en-US" dirty="0"/>
          </a:p>
        </p:txBody>
      </p:sp>
    </p:spTree>
    <p:extLst>
      <p:ext uri="{BB962C8B-B14F-4D97-AF65-F5344CB8AC3E}">
        <p14:creationId xmlns:p14="http://schemas.microsoft.com/office/powerpoint/2010/main" val="10860061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60</a:t>
            </a:fld>
            <a:endParaRPr lang="en-US" dirty="0"/>
          </a:p>
        </p:txBody>
      </p:sp>
    </p:spTree>
    <p:extLst>
      <p:ext uri="{BB962C8B-B14F-4D97-AF65-F5344CB8AC3E}">
        <p14:creationId xmlns:p14="http://schemas.microsoft.com/office/powerpoint/2010/main" val="41793210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61</a:t>
            </a:fld>
            <a:endParaRPr lang="en-US" dirty="0"/>
          </a:p>
        </p:txBody>
      </p:sp>
    </p:spTree>
    <p:extLst>
      <p:ext uri="{BB962C8B-B14F-4D97-AF65-F5344CB8AC3E}">
        <p14:creationId xmlns:p14="http://schemas.microsoft.com/office/powerpoint/2010/main" val="21134220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5A4532-4A94-4754-A63D-D3D2A5F3E4AE}" type="slidenum">
              <a:rPr lang="en-US" smtClean="0"/>
              <a:pPr>
                <a:defRPr/>
              </a:pPr>
              <a:t>62</a:t>
            </a:fld>
            <a:endParaRPr lang="en-US" dirty="0"/>
          </a:p>
        </p:txBody>
      </p:sp>
    </p:spTree>
    <p:extLst>
      <p:ext uri="{BB962C8B-B14F-4D97-AF65-F5344CB8AC3E}">
        <p14:creationId xmlns:p14="http://schemas.microsoft.com/office/powerpoint/2010/main" val="27106880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65</a:t>
            </a:fld>
            <a:endParaRPr lang="en-US" dirty="0"/>
          </a:p>
        </p:txBody>
      </p:sp>
    </p:spTree>
    <p:extLst>
      <p:ext uri="{BB962C8B-B14F-4D97-AF65-F5344CB8AC3E}">
        <p14:creationId xmlns:p14="http://schemas.microsoft.com/office/powerpoint/2010/main" val="538132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3729385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1330987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8</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92794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1254701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5"/>
            <a:ext cx="1830417" cy="1391117"/>
          </a:xfrm>
          <a:prstGeom prst="rect">
            <a:avLst/>
          </a:prstGeom>
        </p:spPr>
      </p:pic>
      <p:sp>
        <p:nvSpPr>
          <p:cNvPr id="7" name="Title 1"/>
          <p:cNvSpPr txBox="1">
            <a:spLocks/>
          </p:cNvSpPr>
          <p:nvPr userDrawn="1"/>
        </p:nvSpPr>
        <p:spPr>
          <a:xfrm>
            <a:off x="5083630"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56381106"/>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2"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6582" y="3"/>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a:off x="5206582" y="5512686"/>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lvl="0" algn="r"/>
            <a:r>
              <a:rPr lang="en-US" sz="4800" b="1" dirty="0">
                <a:effectLst>
                  <a:outerShdw blurRad="38100" dist="38100" dir="2700000" algn="tl">
                    <a:srgbClr val="000000">
                      <a:alpha val="43137"/>
                    </a:srgbClr>
                  </a:outerShdw>
                </a:effectLst>
              </a:rPr>
              <a:t>Thank You!</a:t>
            </a:r>
          </a:p>
        </p:txBody>
      </p:sp>
      <p:sp>
        <p:nvSpPr>
          <p:cNvPr id="12" name="Rectangle 11"/>
          <p:cNvSpPr/>
          <p:nvPr userDrawn="1"/>
        </p:nvSpPr>
        <p:spPr>
          <a:xfrm>
            <a:off x="-19050" y="135254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3" name="Rectangle 12"/>
          <p:cNvSpPr/>
          <p:nvPr userDrawn="1"/>
        </p:nvSpPr>
        <p:spPr>
          <a:xfrm>
            <a:off x="-19050" y="536754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2098805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330735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7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8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138284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6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7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8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9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0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4346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4.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52">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52">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53">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54"/>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0"/>
            <a:ext cx="904094" cy="123111"/>
          </a:xfrm>
          <a:prstGeom prst="rect">
            <a:avLst/>
          </a:prstGeom>
          <a:noFill/>
        </p:spPr>
        <p:txBody>
          <a:bodyPr wrap="none" lIns="0" tIns="0" rIns="0" bIns="0" rtlCol="0">
            <a:spAutoFit/>
          </a:bodyPr>
          <a:lstStyle/>
          <a:p>
            <a:r>
              <a:rPr lang="en-US" sz="800" dirty="0">
                <a:solidFill>
                  <a:schemeClr val="bg1"/>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pic>
        <p:nvPicPr>
          <p:cNvPr id="13" name="Picture 12"/>
          <p:cNvPicPr>
            <a:picLocks noChangeAspect="1"/>
          </p:cNvPicPr>
          <p:nvPr userDrawn="1"/>
        </p:nvPicPr>
        <p:blipFill>
          <a:blip r:embed="rId55" cstate="print">
            <a:extLst>
              <a:ext uri="{28A0092B-C50C-407E-A947-70E740481C1C}">
                <a14:useLocalDpi xmlns:a14="http://schemas.microsoft.com/office/drawing/2010/main" val="0"/>
              </a:ext>
            </a:extLst>
          </a:blip>
          <a:stretch>
            <a:fillRect/>
          </a:stretch>
        </p:blipFill>
        <p:spPr>
          <a:xfrm>
            <a:off x="177403" y="6411899"/>
            <a:ext cx="554561" cy="421466"/>
          </a:xfrm>
          <a:prstGeom prst="rect">
            <a:avLst/>
          </a:prstGeom>
        </p:spPr>
      </p:pic>
    </p:spTree>
    <p:extLst>
      <p:ext uri="{BB962C8B-B14F-4D97-AF65-F5344CB8AC3E}">
        <p14:creationId xmlns:p14="http://schemas.microsoft.com/office/powerpoint/2010/main" val="2759870669"/>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64.com/ora/clause_constraint.html"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8.xml"/><Relationship Id="rId4" Type="http://schemas.openxmlformats.org/officeDocument/2006/relationships/image" Target="../media/image22.jpe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3.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4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45.xml"/><Relationship Id="rId4" Type="http://schemas.openxmlformats.org/officeDocument/2006/relationships/image" Target="../media/image22.jpeg"/></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46.xml"/><Relationship Id="rId4" Type="http://schemas.openxmlformats.org/officeDocument/2006/relationships/image" Target="../media/image22.jpeg"/></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47.xml"/><Relationship Id="rId4" Type="http://schemas.openxmlformats.org/officeDocument/2006/relationships/image" Target="../media/image22.jpe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50.xml"/></Relationships>
</file>

<file path=ppt/slides/_rels/slide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48000" y="2667000"/>
            <a:ext cx="4953000" cy="1141412"/>
          </a:xfrm>
        </p:spPr>
        <p:txBody>
          <a:bodyPr/>
          <a:lstStyle/>
          <a:p>
            <a:pPr algn="l" eaLnBrk="1" hangingPunct="1"/>
            <a:r>
              <a:rPr lang="de-DE" sz="4400" dirty="0" smtClean="0"/>
              <a:t>Oracle SQL</a:t>
            </a:r>
          </a:p>
        </p:txBody>
      </p:sp>
      <p:sp>
        <p:nvSpPr>
          <p:cNvPr id="5123" name="Rectangle 3"/>
          <p:cNvSpPr>
            <a:spLocks noGrp="1" noChangeArrowheads="1"/>
          </p:cNvSpPr>
          <p:nvPr>
            <p:ph type="subTitle" idx="1"/>
          </p:nvPr>
        </p:nvSpPr>
        <p:spPr>
          <a:xfrm>
            <a:off x="2743200" y="5562600"/>
            <a:ext cx="6151563" cy="931863"/>
          </a:xfrm>
        </p:spPr>
        <p:txBody>
          <a:bodyPr/>
          <a:lstStyle/>
          <a:p>
            <a:pPr eaLnBrk="1" hangingPunct="1"/>
            <a:endParaRPr lang="en-US" sz="3200" dirty="0" smtClean="0"/>
          </a:p>
          <a:p>
            <a:pPr eaLnBrk="1" hangingPunct="1"/>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95400" y="2743200"/>
            <a:ext cx="7391400" cy="1600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[schema.]table ( </a:t>
            </a:r>
          </a:p>
          <a:p>
            <a:r>
              <a:rPr lang="en-US" dirty="0" smtClean="0">
                <a:solidFill>
                  <a:schemeClr val="tx1">
                    <a:lumMod val="95000"/>
                    <a:lumOff val="5000"/>
                  </a:schemeClr>
                </a:solidFill>
                <a:latin typeface="Times New Roman" pitchFamily="18" charset="0"/>
                <a:cs typeface="Times New Roman" pitchFamily="18" charset="0"/>
              </a:rPr>
              <a:t>          column datatype [DEFAULT expr]</a:t>
            </a:r>
          </a:p>
          <a:p>
            <a:r>
              <a:rPr lang="en-US" dirty="0" smtClean="0">
                <a:solidFill>
                  <a:schemeClr val="tx1">
                    <a:lumMod val="95000"/>
                    <a:lumOff val="5000"/>
                  </a:schemeClr>
                </a:solidFill>
                <a:latin typeface="Times New Roman" pitchFamily="18" charset="0"/>
                <a:cs typeface="Times New Roman" pitchFamily="18" charset="0"/>
              </a:rPr>
              <a:t>          [column constraints[,…]] [,column datatype [,…]] ) </a:t>
            </a:r>
          </a:p>
          <a:p>
            <a:r>
              <a:rPr lang="en-US" dirty="0" smtClean="0">
                <a:solidFill>
                  <a:schemeClr val="tx1">
                    <a:lumMod val="95000"/>
                    <a:lumOff val="5000"/>
                  </a:schemeClr>
                </a:solidFill>
                <a:latin typeface="Times New Roman" pitchFamily="18" charset="0"/>
                <a:cs typeface="Times New Roman" pitchFamily="18" charset="0"/>
              </a:rPr>
              <a:t>          [ table constraint</a:t>
            </a:r>
            <a:r>
              <a:rPr lang="en-US" dirty="0" smtClean="0">
                <a:solidFill>
                  <a:schemeClr val="tx1">
                    <a:lumMod val="95000"/>
                    <a:lumOff val="5000"/>
                  </a:schemeClr>
                </a:solidFill>
                <a:latin typeface="Times New Roman" pitchFamily="18" charset="0"/>
                <a:cs typeface="Times New Roman" pitchFamily="18" charset="0"/>
                <a:hlinkClick r:id="rId3" action="ppaction://hlinkfile"/>
              </a:rPr>
              <a:t> </a:t>
            </a:r>
            <a:r>
              <a:rPr lang="en-US" dirty="0" smtClean="0">
                <a:solidFill>
                  <a:schemeClr val="tx1">
                    <a:lumMod val="95000"/>
                    <a:lumOff val="5000"/>
                  </a:schemeClr>
                </a:solidFill>
                <a:latin typeface="Times New Roman" pitchFamily="18" charset="0"/>
                <a:cs typeface="Times New Roman" pitchFamily="18" charset="0"/>
              </a:rPr>
              <a:t>[,…]] [ table ref constraint [,…]]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lnSpcReduction="10000"/>
          </a:bodyPr>
          <a:lstStyle/>
          <a:p>
            <a:r>
              <a:rPr lang="en-US" dirty="0" smtClean="0"/>
              <a:t>DDL:</a:t>
            </a:r>
          </a:p>
          <a:p>
            <a:endParaRPr lang="en-US" dirty="0" smtClean="0"/>
          </a:p>
          <a:p>
            <a:pPr lvl="1"/>
            <a:r>
              <a:rPr lang="en-US" dirty="0" smtClean="0"/>
              <a:t>CREATE TABLE: </a:t>
            </a:r>
          </a:p>
          <a:p>
            <a:pPr lvl="2"/>
            <a:r>
              <a:rPr lang="en-US" dirty="0" smtClean="0"/>
              <a:t>Used to create a table to hold the data</a:t>
            </a:r>
          </a:p>
          <a:p>
            <a:pPr lvl="2"/>
            <a:r>
              <a:rPr lang="en-US" dirty="0" smtClean="0"/>
              <a:t>Integrity constraints are used to ensure accuracy and consistency of data in the table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r>
              <a:rPr lang="en-US" dirty="0" smtClean="0"/>
              <a:t>Constraints can be defined at </a:t>
            </a:r>
          </a:p>
          <a:p>
            <a:pPr lvl="3"/>
            <a:r>
              <a:rPr lang="en-US" dirty="0" smtClean="0"/>
              <a:t>Column Level : Specified immediately after the column definition.</a:t>
            </a:r>
          </a:p>
          <a:p>
            <a:pPr lvl="3"/>
            <a:r>
              <a:rPr lang="en-US" dirty="0" smtClean="0"/>
              <a:t>Table Level : Specified after all the columns are defined.</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81000" y="2247901"/>
          <a:ext cx="8534400" cy="3995319"/>
        </p:xfrm>
        <a:graphic>
          <a:graphicData uri="http://schemas.openxmlformats.org/drawingml/2006/table">
            <a:tbl>
              <a:tblPr firstRow="1" bandRow="1">
                <a:tableStyleId>{5C22544A-7EE6-4342-B048-85BDC9FD1C3A}</a:tableStyleId>
              </a:tblPr>
              <a:tblGrid>
                <a:gridCol w="1752600"/>
                <a:gridCol w="6781800"/>
              </a:tblGrid>
              <a:tr h="358163">
                <a:tc>
                  <a:txBody>
                    <a:bodyPr/>
                    <a:lstStyle/>
                    <a:p>
                      <a:r>
                        <a:rPr lang="en-US" dirty="0" smtClean="0"/>
                        <a:t>Data</a:t>
                      </a:r>
                      <a:r>
                        <a:rPr lang="en-US" baseline="0" dirty="0" smtClean="0"/>
                        <a:t> Type</a:t>
                      </a:r>
                      <a:endParaRPr lang="en-US" dirty="0"/>
                    </a:p>
                  </a:txBody>
                  <a:tcPr/>
                </a:tc>
                <a:tc>
                  <a:txBody>
                    <a:bodyPr/>
                    <a:lstStyle/>
                    <a:p>
                      <a:r>
                        <a:rPr lang="en-US" dirty="0" smtClean="0"/>
                        <a:t>Description</a:t>
                      </a:r>
                      <a:endParaRPr lang="en-US" dirty="0"/>
                    </a:p>
                  </a:txBody>
                  <a:tcPr/>
                </a:tc>
              </a:tr>
              <a:tr h="343240">
                <a:tc>
                  <a:txBody>
                    <a:bodyPr/>
                    <a:lstStyle/>
                    <a:p>
                      <a:r>
                        <a:rPr lang="en-US" sz="1700" dirty="0" smtClean="0"/>
                        <a:t>Char</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A fixed-sized field of characters. Max 2000 bytes/characters.</a:t>
                      </a:r>
                      <a:endParaRPr lang="en-US" sz="1700" dirty="0"/>
                    </a:p>
                  </a:txBody>
                  <a:tcPr/>
                </a:tc>
              </a:tr>
              <a:tr h="376423">
                <a:tc>
                  <a:txBody>
                    <a:bodyPr/>
                    <a:lstStyle/>
                    <a:p>
                      <a:r>
                        <a:rPr lang="en-US" sz="1700" dirty="0" smtClean="0"/>
                        <a:t>Varchar2</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A variable-sized field of characters. Max 4000 bytes/characters.</a:t>
                      </a:r>
                    </a:p>
                  </a:txBody>
                  <a:tcPr/>
                </a:tc>
              </a:tr>
              <a:tr h="850638">
                <a:tc>
                  <a:txBody>
                    <a:bodyPr/>
                    <a:lstStyle/>
                    <a:p>
                      <a:r>
                        <a:rPr lang="en-US" sz="1700" dirty="0" smtClean="0"/>
                        <a:t>Number</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A variable-sized number. A NUMBER data type with only one parameter is NUMBER (precision), where the parameter specifies the precision of the number. </a:t>
                      </a:r>
                    </a:p>
                  </a:txBody>
                  <a:tcPr/>
                </a:tc>
              </a:tr>
              <a:tr h="422715">
                <a:tc>
                  <a:txBody>
                    <a:bodyPr/>
                    <a:lstStyle/>
                    <a:p>
                      <a:r>
                        <a:rPr lang="en-US" sz="1700" dirty="0" smtClean="0"/>
                        <a:t>Date</a:t>
                      </a:r>
                      <a:endParaRPr lang="en-US" sz="1700" dirty="0"/>
                    </a:p>
                  </a:txBody>
                  <a:tcPr/>
                </a:tc>
                <a:tc>
                  <a:txBody>
                    <a:bodyPr/>
                    <a:lstStyle/>
                    <a:p>
                      <a:r>
                        <a:rPr lang="en-US" sz="1700" kern="1200" dirty="0" smtClean="0">
                          <a:solidFill>
                            <a:schemeClr val="dk1"/>
                          </a:solidFill>
                          <a:latin typeface="+mn-lt"/>
                          <a:ea typeface="+mn-ea"/>
                          <a:cs typeface="+mn-cs"/>
                        </a:rPr>
                        <a:t>A </a:t>
                      </a:r>
                      <a:r>
                        <a:rPr lang="en-US" sz="1700" dirty="0" smtClean="0"/>
                        <a:t>fixed-sized</a:t>
                      </a:r>
                      <a:r>
                        <a:rPr lang="en-US" sz="1700" kern="1200" dirty="0" smtClean="0">
                          <a:solidFill>
                            <a:schemeClr val="dk1"/>
                          </a:solidFill>
                          <a:latin typeface="+mn-lt"/>
                          <a:ea typeface="+mn-ea"/>
                          <a:cs typeface="+mn-cs"/>
                        </a:rPr>
                        <a:t> 7 bit field that is used to store dates.</a:t>
                      </a:r>
                      <a:endParaRPr lang="en-US" sz="1700" dirty="0"/>
                    </a:p>
                  </a:txBody>
                  <a:tcPr/>
                </a:tc>
              </a:tr>
              <a:tr h="371241">
                <a:tc>
                  <a:txBody>
                    <a:bodyPr/>
                    <a:lstStyle/>
                    <a:p>
                      <a:r>
                        <a:rPr lang="en-US" sz="1700" dirty="0" smtClean="0"/>
                        <a:t>Long</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A variable-sized field of characters. Max 2GB.</a:t>
                      </a:r>
                    </a:p>
                  </a:txBody>
                  <a:tcPr/>
                </a:tc>
              </a:tr>
              <a:tr h="619990">
                <a:tc>
                  <a:txBody>
                    <a:bodyPr/>
                    <a:lstStyle/>
                    <a:p>
                      <a:r>
                        <a:rPr lang="en-US" sz="1700" dirty="0" smtClean="0"/>
                        <a:t>RAW and Long RAW</a:t>
                      </a:r>
                      <a:endParaRPr lang="en-US" sz="1700" dirty="0"/>
                    </a:p>
                  </a:txBody>
                  <a:tcPr/>
                </a:tc>
                <a:tc>
                  <a:txBody>
                    <a:bodyPr/>
                    <a:lstStyle/>
                    <a:p>
                      <a:r>
                        <a:rPr lang="en-US" sz="1700" kern="1200" dirty="0" smtClean="0">
                          <a:solidFill>
                            <a:schemeClr val="dk1"/>
                          </a:solidFill>
                          <a:latin typeface="+mn-lt"/>
                          <a:ea typeface="+mn-ea"/>
                          <a:cs typeface="+mn-cs"/>
                        </a:rPr>
                        <a:t>A variable-sized field of raw binary data.</a:t>
                      </a:r>
                      <a:endParaRPr lang="en-US" sz="1700" dirty="0"/>
                    </a:p>
                  </a:txBody>
                  <a:tcPr/>
                </a:tc>
              </a:tr>
              <a:tr h="619990">
                <a:tc>
                  <a:txBody>
                    <a:bodyPr/>
                    <a:lstStyle/>
                    <a:p>
                      <a:r>
                        <a:rPr lang="en-US" sz="1700" dirty="0" smtClean="0"/>
                        <a:t>BLOB,CLOB</a:t>
                      </a:r>
                      <a:endParaRPr lang="en-US" sz="1700" dirty="0"/>
                    </a:p>
                  </a:txBody>
                  <a:tcPr/>
                </a:tc>
                <a:tc>
                  <a:txBody>
                    <a:bodyPr/>
                    <a:lstStyle/>
                    <a:p>
                      <a:r>
                        <a:rPr lang="en-US" sz="1700" kern="1200" dirty="0" smtClean="0">
                          <a:solidFill>
                            <a:schemeClr val="dk1"/>
                          </a:solidFill>
                          <a:latin typeface="+mn-lt"/>
                          <a:ea typeface="+mn-ea"/>
                          <a:cs typeface="+mn-cs"/>
                        </a:rPr>
                        <a:t>The Binary Large Object  and Character</a:t>
                      </a:r>
                      <a:r>
                        <a:rPr lang="en-US" sz="1700" kern="1200" baseline="0" dirty="0" smtClean="0">
                          <a:solidFill>
                            <a:schemeClr val="dk1"/>
                          </a:solidFill>
                          <a:latin typeface="+mn-lt"/>
                          <a:ea typeface="+mn-ea"/>
                          <a:cs typeface="+mn-cs"/>
                        </a:rPr>
                        <a:t> Large Object to</a:t>
                      </a:r>
                      <a:r>
                        <a:rPr lang="en-US" sz="1700" kern="1200" dirty="0" smtClean="0">
                          <a:solidFill>
                            <a:schemeClr val="dk1"/>
                          </a:solidFill>
                          <a:latin typeface="+mn-lt"/>
                          <a:ea typeface="+mn-ea"/>
                          <a:cs typeface="+mn-cs"/>
                        </a:rPr>
                        <a:t> hold  large data</a:t>
                      </a:r>
                      <a:endParaRPr lang="en-US" sz="1700" dirty="0"/>
                    </a:p>
                  </a:txBody>
                  <a:tcPr/>
                </a:tc>
              </a:tr>
            </a:tbl>
          </a:graphicData>
        </a:graphic>
      </p:graphicFrame>
      <p:sp>
        <p:nvSpPr>
          <p:cNvPr id="7171" name="Rectangle 3"/>
          <p:cNvSpPr>
            <a:spLocks noGrp="1" noChangeArrowheads="1"/>
          </p:cNvSpPr>
          <p:nvPr>
            <p:ph type="body" idx="4294967295"/>
          </p:nvPr>
        </p:nvSpPr>
        <p:spPr>
          <a:xfrm>
            <a:off x="0" y="838200"/>
            <a:ext cx="8661400" cy="5410200"/>
          </a:xfrm>
        </p:spPr>
        <p:txBody>
          <a:bodyPr/>
          <a:lstStyle/>
          <a:p>
            <a:r>
              <a:rPr lang="en-US" dirty="0" smtClean="0"/>
              <a:t>DDL:</a:t>
            </a:r>
          </a:p>
          <a:p>
            <a:pPr lvl="1"/>
            <a:r>
              <a:rPr lang="en-US" dirty="0" smtClean="0"/>
              <a:t>CREATE TABLE: </a:t>
            </a:r>
          </a:p>
          <a:p>
            <a:pPr lvl="2"/>
            <a:r>
              <a:rPr lang="en-US" dirty="0" smtClean="0"/>
              <a:t>Data types:</a:t>
            </a:r>
          </a:p>
          <a:p>
            <a:pPr lvl="3"/>
            <a:r>
              <a:rPr lang="en-US" dirty="0" smtClean="0"/>
              <a:t>Oracle Supports the following data types:</a:t>
            </a:r>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95400" y="2209800"/>
            <a:ext cx="7391400"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INTEGER,</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TEXT,</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cost numeric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CREATE TABLE: </a:t>
            </a:r>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racle11g-constraints.png"/>
          <p:cNvPicPr>
            <a:picLocks noChangeAspect="1"/>
          </p:cNvPicPr>
          <p:nvPr/>
        </p:nvPicPr>
        <p:blipFill>
          <a:blip r:embed="rId3"/>
          <a:stretch>
            <a:fillRect/>
          </a:stretch>
        </p:blipFill>
        <p:spPr>
          <a:xfrm>
            <a:off x="5486401" y="914400"/>
            <a:ext cx="3657600" cy="1347170"/>
          </a:xfrm>
          <a:prstGeom prst="rect">
            <a:avLst/>
          </a:prstGeom>
        </p:spPr>
      </p:pic>
      <p:sp>
        <p:nvSpPr>
          <p:cNvPr id="7171" name="Rectangle 3"/>
          <p:cNvSpPr>
            <a:spLocks noGrp="1" noChangeArrowheads="1"/>
          </p:cNvSpPr>
          <p:nvPr>
            <p:ph type="body" idx="4294967295"/>
          </p:nvPr>
        </p:nvSpPr>
        <p:spPr>
          <a:xfrm>
            <a:off x="0" y="1066800"/>
            <a:ext cx="9067800" cy="5410200"/>
          </a:xfrm>
        </p:spPr>
        <p:txBody>
          <a:bodyPr/>
          <a:lstStyle/>
          <a:p>
            <a:r>
              <a:rPr lang="en-US" dirty="0" smtClean="0"/>
              <a:t>DDL:</a:t>
            </a:r>
          </a:p>
          <a:p>
            <a:pPr lvl="1"/>
            <a:r>
              <a:rPr lang="en-US" dirty="0" smtClean="0"/>
              <a:t>CREATE TABLE: </a:t>
            </a:r>
          </a:p>
          <a:p>
            <a:pPr lvl="2"/>
            <a:r>
              <a:rPr lang="en-US" sz="1800" dirty="0" smtClean="0"/>
              <a:t>Constraints</a:t>
            </a:r>
          </a:p>
          <a:p>
            <a:pPr lvl="3"/>
            <a:r>
              <a:rPr lang="en-US" sz="1600" dirty="0" smtClean="0"/>
              <a:t>Defined as the rules to preserve the data integrity in the application.</a:t>
            </a:r>
          </a:p>
          <a:p>
            <a:pPr lvl="3"/>
            <a:r>
              <a:rPr lang="en-US" sz="1600" dirty="0" smtClean="0"/>
              <a:t>These rules are imposed on a column of a database table, so as to define the basic behavioral layer of a column of the table and check the sanctity of the data flowing into it.</a:t>
            </a:r>
          </a:p>
          <a:p>
            <a:pPr lvl="3"/>
            <a:r>
              <a:rPr lang="en-US" sz="1600" dirty="0" smtClean="0"/>
              <a:t>The data which violates the rule, fails to pass the constraint layer and oracle raises a predefined exception.</a:t>
            </a:r>
          </a:p>
          <a:p>
            <a:pPr lvl="3"/>
            <a:r>
              <a:rPr lang="en-US" sz="1600" dirty="0" smtClean="0"/>
              <a:t>They  can be defined when a table is first created via the CREATE TABLE statement, or after the table is already created. </a:t>
            </a:r>
          </a:p>
          <a:p>
            <a:pPr lvl="3"/>
            <a:r>
              <a:rPr lang="en-US" sz="1600" dirty="0" smtClean="0"/>
              <a:t>The key milestones achieved by the usage of constraints are:</a:t>
            </a:r>
          </a:p>
          <a:p>
            <a:pPr lvl="4"/>
            <a:r>
              <a:rPr lang="en-US" sz="1400" dirty="0" smtClean="0"/>
              <a:t>Validate NULL property of the data</a:t>
            </a:r>
          </a:p>
          <a:p>
            <a:pPr lvl="4"/>
            <a:r>
              <a:rPr lang="en-US" sz="1400" dirty="0" smtClean="0"/>
              <a:t>Validate uniqueness of the data</a:t>
            </a:r>
          </a:p>
          <a:p>
            <a:pPr lvl="4"/>
            <a:r>
              <a:rPr lang="en-US" sz="1400" dirty="0" smtClean="0"/>
              <a:t>Validate referential integrity of the data</a:t>
            </a: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81000" y="2305050"/>
          <a:ext cx="8534400" cy="3955524"/>
        </p:xfrm>
        <a:graphic>
          <a:graphicData uri="http://schemas.openxmlformats.org/drawingml/2006/table">
            <a:tbl>
              <a:tblPr firstRow="1" bandRow="1">
                <a:tableStyleId>{5C22544A-7EE6-4342-B048-85BDC9FD1C3A}</a:tableStyleId>
              </a:tblPr>
              <a:tblGrid>
                <a:gridCol w="1295400"/>
                <a:gridCol w="7239000"/>
              </a:tblGrid>
              <a:tr h="446415">
                <a:tc>
                  <a:txBody>
                    <a:bodyPr/>
                    <a:lstStyle/>
                    <a:p>
                      <a:r>
                        <a:rPr lang="en-US" dirty="0" smtClean="0"/>
                        <a:t>Data</a:t>
                      </a:r>
                      <a:r>
                        <a:rPr lang="en-US" baseline="0" dirty="0" smtClean="0"/>
                        <a:t> Type</a:t>
                      </a:r>
                      <a:endParaRPr lang="en-US" dirty="0"/>
                    </a:p>
                  </a:txBody>
                  <a:tcPr/>
                </a:tc>
                <a:tc>
                  <a:txBody>
                    <a:bodyPr/>
                    <a:lstStyle/>
                    <a:p>
                      <a:r>
                        <a:rPr lang="en-US" dirty="0" smtClean="0"/>
                        <a:t>Description</a:t>
                      </a:r>
                      <a:endParaRPr lang="en-US" dirty="0"/>
                    </a:p>
                  </a:txBody>
                  <a:tcPr/>
                </a:tc>
              </a:tr>
              <a:tr h="620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CHECK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Used to set one or more conditions that the value in a column must meet before it is stored.</a:t>
                      </a:r>
                    </a:p>
                  </a:txBody>
                  <a:tcPr/>
                </a:tc>
              </a:tr>
              <a:tr h="580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UNIQUE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Ensures that all values in a specified column are distinct, that is, the column cannot contain two identical instances of any value.</a:t>
                      </a:r>
                    </a:p>
                  </a:txBody>
                  <a:tcPr/>
                </a:tc>
              </a:tr>
              <a:tr h="4073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NOT NULL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prevents the inclusion of NULL values in a column.</a:t>
                      </a:r>
                    </a:p>
                  </a:txBody>
                  <a:tcPr/>
                </a:tc>
              </a:tr>
              <a:tr h="74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Primary Key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Used to uniquely identify each row in a table. It acts to enforce row-level integrity of the table, </a:t>
                      </a:r>
                    </a:p>
                  </a:txBody>
                  <a:tcPr/>
                </a:tc>
              </a:tr>
              <a:tr h="1004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Foreign Key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Defines constraint between two tables in a database The foreign key identifies a column (or set of columns) in one table (the "referencing" table) that refers to set of columns in another table (the "referenced" table).</a:t>
                      </a:r>
                    </a:p>
                  </a:txBody>
                  <a:tcPr/>
                </a:tc>
              </a:tr>
            </a:tbl>
          </a:graphicData>
        </a:graphic>
      </p:graphicFrame>
      <p:sp>
        <p:nvSpPr>
          <p:cNvPr id="7171" name="Rectangle 3"/>
          <p:cNvSpPr>
            <a:spLocks noGrp="1" noChangeArrowheads="1"/>
          </p:cNvSpPr>
          <p:nvPr>
            <p:ph type="body" idx="4294967295"/>
          </p:nvPr>
        </p:nvSpPr>
        <p:spPr>
          <a:xfrm>
            <a:off x="76200" y="838200"/>
            <a:ext cx="9067800" cy="5410200"/>
          </a:xfrm>
        </p:spPr>
        <p:txBody>
          <a:bodyPr/>
          <a:lstStyle/>
          <a:p>
            <a:r>
              <a:rPr lang="en-US" dirty="0" smtClean="0"/>
              <a:t>DDL:</a:t>
            </a:r>
          </a:p>
          <a:p>
            <a:pPr lvl="1"/>
            <a:r>
              <a:rPr lang="en-US" dirty="0" smtClean="0"/>
              <a:t>CREATE TABLE: </a:t>
            </a:r>
          </a:p>
          <a:p>
            <a:pPr lvl="2"/>
            <a:r>
              <a:rPr lang="en-US" sz="1800" dirty="0" smtClean="0"/>
              <a:t>Constraints</a:t>
            </a:r>
          </a:p>
          <a:p>
            <a:pPr lvl="3"/>
            <a:r>
              <a:rPr lang="en-US" sz="1600" dirty="0" smtClean="0"/>
              <a:t>Some of the constraints are:</a:t>
            </a:r>
            <a:r>
              <a:rPr lang="en-US" dirty="0" smtClean="0"/>
              <a:t/>
            </a:r>
            <a:br>
              <a:rPr lang="en-US" dirty="0" smtClean="0"/>
            </a:b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95400" y="2209800"/>
            <a:ext cx="7391400"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TEXT NOT NULL</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cost numeric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lnSpcReduction="10000"/>
          </a:bodyPr>
          <a:lstStyle/>
          <a:p>
            <a:r>
              <a:rPr lang="en-US" dirty="0" smtClean="0"/>
              <a:t>DDL:</a:t>
            </a:r>
          </a:p>
          <a:p>
            <a:pPr lvl="1"/>
            <a:r>
              <a:rPr lang="en-US" dirty="0" smtClean="0"/>
              <a:t>CREATE TABLE: </a:t>
            </a:r>
          </a:p>
          <a:p>
            <a:pPr lvl="2"/>
            <a:r>
              <a:rPr lang="en-US" dirty="0" smtClean="0"/>
              <a:t>Example: NOT NULL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r>
              <a:rPr lang="en-US" b="1" dirty="0" smtClean="0"/>
              <a:t>Note : </a:t>
            </a:r>
            <a:r>
              <a:rPr lang="en-US" dirty="0" smtClean="0"/>
              <a:t>‘Not Null’ constraint can be defined only at the column level. </a:t>
            </a:r>
          </a:p>
          <a:p>
            <a:pPr lvl="2"/>
            <a:r>
              <a:rPr lang="en-US" dirty="0" smtClean="0"/>
              <a:t>If any NULL values are encountered during insertion, Oracle raises exception 	‘ORA-01400: cannot insert NULL into [Column description]’. </a:t>
            </a:r>
          </a:p>
          <a:p>
            <a:pPr lvl="2"/>
            <a:r>
              <a:rPr lang="en-US" dirty="0" smtClean="0"/>
              <a:t>NOT NULL constraint is also active during update operation; violation of the rule results in exception </a:t>
            </a:r>
          </a:p>
          <a:p>
            <a:pPr lvl="3">
              <a:buNone/>
            </a:pPr>
            <a:r>
              <a:rPr lang="en-US" dirty="0" smtClean="0"/>
              <a:t>		‘</a:t>
            </a:r>
            <a:r>
              <a:rPr lang="en-US" sz="1600" dirty="0" smtClean="0"/>
              <a:t>ORA-10407: cannot update [Column description] to NULL’.</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295400" y="2057400"/>
            <a:ext cx="73914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TEXT UNIQUE,</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cost numeric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CREATE TABLE: </a:t>
            </a:r>
          </a:p>
          <a:p>
            <a:pPr lvl="2"/>
            <a:r>
              <a:rPr lang="en-US" dirty="0" smtClean="0"/>
              <a:t>Example: UNIQUE</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r>
              <a:rPr lang="en-US" dirty="0" smtClean="0"/>
              <a:t>It prevents duplication of the column data, but interestingly allows NULLs. It allows multiple NULLs during creation as well as modification of the column data.</a:t>
            </a:r>
          </a:p>
          <a:p>
            <a:pPr lvl="2"/>
            <a:r>
              <a:rPr lang="en-US" dirty="0" smtClean="0"/>
              <a:t>Can also be defined at Table-level as :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6" name="Rounded Rectangle 5"/>
          <p:cNvSpPr/>
          <p:nvPr/>
        </p:nvSpPr>
        <p:spPr bwMode="auto">
          <a:xfrm>
            <a:off x="1371600" y="4419600"/>
            <a:ext cx="7391400"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TEXT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cost numeric,</a:t>
            </a:r>
          </a:p>
          <a:p>
            <a:r>
              <a:rPr lang="en-US" dirty="0" smtClean="0">
                <a:solidFill>
                  <a:schemeClr val="tx1">
                    <a:lumMod val="95000"/>
                    <a:lumOff val="5000"/>
                  </a:schemeClr>
                </a:solidFill>
                <a:latin typeface="Times New Roman" pitchFamily="18" charset="0"/>
                <a:cs typeface="Times New Roman" pitchFamily="18" charset="0"/>
              </a:rPr>
              <a:t>	CONSTRAINT UN_NAME UNIQUE(</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295400" y="3810000"/>
            <a:ext cx="73914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 PRIMARY KEY,</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TEXT UNIQUE,</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cost numeric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20000"/>
          </a:bodyPr>
          <a:lstStyle/>
          <a:p>
            <a:r>
              <a:rPr lang="en-US" dirty="0" smtClean="0"/>
              <a:t>DDL:</a:t>
            </a:r>
          </a:p>
          <a:p>
            <a:pPr lvl="1"/>
            <a:r>
              <a:rPr lang="en-US" dirty="0" smtClean="0"/>
              <a:t>CREATE TABLE: </a:t>
            </a:r>
          </a:p>
          <a:p>
            <a:pPr lvl="2"/>
            <a:r>
              <a:rPr lang="en-US" dirty="0" smtClean="0"/>
              <a:t>Example: PRIMARY KEY</a:t>
            </a:r>
          </a:p>
          <a:p>
            <a:pPr lvl="2"/>
            <a:r>
              <a:rPr lang="en-US" dirty="0" smtClean="0"/>
              <a:t>It is referred to as the hybrid evolution of NOT NULL and UNIQUE</a:t>
            </a:r>
          </a:p>
          <a:p>
            <a:pPr lvl="2"/>
            <a:r>
              <a:rPr lang="en-US" dirty="0" smtClean="0"/>
              <a:t>The declaration can be either made at Column level, Table level or using ALTER TABLE command.</a:t>
            </a:r>
          </a:p>
          <a:p>
            <a:pPr lvl="2"/>
            <a:r>
              <a:rPr lang="en-US" dirty="0" smtClean="0"/>
              <a:t>Unlike other constraints, there can be one and only one Primary Key in a table. It can be either a single column or a composite primary key.</a:t>
            </a:r>
          </a:p>
          <a:p>
            <a:pPr lvl="2"/>
            <a:r>
              <a:rPr lang="en-US" dirty="0" smtClean="0"/>
              <a:t>Composite primary keys can accommodate maximum of 32 columns.</a:t>
            </a:r>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1"/>
            <a:r>
              <a:rPr lang="en-US" dirty="0" smtClean="0"/>
              <a:t>Similar to UNIQUE key, a unique b-tree index is always created whenever a primary key is created, with the same name as that of primary key constraint.</a:t>
            </a:r>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295400" y="4114800"/>
            <a:ext cx="73914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Sales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sales_id</a:t>
            </a:r>
            <a:r>
              <a:rPr lang="en-US" dirty="0" smtClean="0">
                <a:solidFill>
                  <a:schemeClr val="tx1">
                    <a:lumMod val="95000"/>
                    <a:lumOff val="5000"/>
                  </a:schemeClr>
                </a:solidFill>
                <a:latin typeface="Times New Roman" pitchFamily="18" charset="0"/>
                <a:cs typeface="Times New Roman" pitchFamily="18" charset="0"/>
              </a:rPr>
              <a:t> NUMBER(4) PRIMARY KEY,</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 </a:t>
            </a:r>
          </a:p>
          <a:p>
            <a:r>
              <a:rPr lang="en-US" dirty="0" smtClean="0">
                <a:solidFill>
                  <a:schemeClr val="tx1">
                    <a:lumMod val="95000"/>
                    <a:lumOff val="5000"/>
                  </a:schemeClr>
                </a:solidFill>
                <a:latin typeface="Times New Roman" pitchFamily="18" charset="0"/>
                <a:cs typeface="Times New Roman" pitchFamily="18" charset="0"/>
              </a:rPr>
              <a:t>		REFERENCES Product(</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a:t>
            </a:r>
          </a:p>
          <a:p>
            <a:r>
              <a:rPr lang="en-US" dirty="0" smtClean="0">
                <a:solidFill>
                  <a:schemeClr val="tx1">
                    <a:lumMod val="95000"/>
                    <a:lumOff val="5000"/>
                  </a:schemeClr>
                </a:solidFill>
                <a:latin typeface="Times New Roman" pitchFamily="18" charset="0"/>
                <a:cs typeface="Times New Roman" pitchFamily="18" charset="0"/>
              </a:rPr>
              <a:t>	quantity INT CHECK(quantity &gt;0),</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order_date</a:t>
            </a:r>
            <a:r>
              <a:rPr lang="en-US" dirty="0" smtClean="0">
                <a:solidFill>
                  <a:schemeClr val="tx1">
                    <a:lumMod val="95000"/>
                    <a:lumOff val="5000"/>
                  </a:schemeClr>
                </a:solidFill>
                <a:latin typeface="Times New Roman" pitchFamily="18" charset="0"/>
                <a:cs typeface="Times New Roman" pitchFamily="18" charset="0"/>
              </a:rPr>
              <a:t> DATE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CREATE TABLE: </a:t>
            </a:r>
          </a:p>
          <a:p>
            <a:pPr lvl="2"/>
            <a:r>
              <a:rPr lang="en-US" dirty="0" smtClean="0"/>
              <a:t>Example: FOREIGN KEY</a:t>
            </a:r>
          </a:p>
          <a:p>
            <a:pPr lvl="2"/>
            <a:r>
              <a:rPr lang="en-US" dirty="0" smtClean="0"/>
              <a:t>Two tables can be connected through a column, where one table acts as Parent table while the other one is the child table.</a:t>
            </a:r>
          </a:p>
          <a:p>
            <a:pPr lvl="2"/>
            <a:r>
              <a:rPr lang="en-US" dirty="0" smtClean="0"/>
              <a:t>The key column value set in the child table is always the subset of key column value set in the parent table, thus establishing the Parent Child relationship and obeys the referential integrity of data.</a:t>
            </a:r>
          </a:p>
          <a:p>
            <a:pPr lvl="2"/>
            <a:r>
              <a:rPr lang="en-US" dirty="0" smtClean="0"/>
              <a:t>The key column in child table is known as Foreign Key i.e. its data references an ‘external or foreign’ set of values.</a:t>
            </a:r>
          </a:p>
          <a:p>
            <a:pPr lvl="2"/>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371600" y="3733800"/>
            <a:ext cx="7391400" cy="2590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Sales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sales_id</a:t>
            </a:r>
            <a:r>
              <a:rPr lang="en-US" dirty="0" smtClean="0">
                <a:solidFill>
                  <a:schemeClr val="tx1">
                    <a:lumMod val="95000"/>
                    <a:lumOff val="5000"/>
                  </a:schemeClr>
                </a:solidFill>
                <a:latin typeface="Times New Roman" pitchFamily="18" charset="0"/>
                <a:cs typeface="Times New Roman" pitchFamily="18" charset="0"/>
              </a:rPr>
              <a:t> NUMBER(4) PRIMARY KEY,</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		</a:t>
            </a:r>
          </a:p>
          <a:p>
            <a:r>
              <a:rPr lang="en-US" dirty="0" smtClean="0">
                <a:solidFill>
                  <a:schemeClr val="tx1">
                    <a:lumMod val="95000"/>
                    <a:lumOff val="5000"/>
                  </a:schemeClr>
                </a:solidFill>
                <a:latin typeface="Times New Roman" pitchFamily="18" charset="0"/>
                <a:cs typeface="Times New Roman" pitchFamily="18" charset="0"/>
              </a:rPr>
              <a:t>	quantity INT CHECK(quantity &gt;0),</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order_date</a:t>
            </a:r>
            <a:r>
              <a:rPr lang="en-US" dirty="0" smtClean="0">
                <a:solidFill>
                  <a:schemeClr val="tx1">
                    <a:lumMod val="95000"/>
                    <a:lumOff val="5000"/>
                  </a:schemeClr>
                </a:solidFill>
                <a:latin typeface="Times New Roman" pitchFamily="18" charset="0"/>
                <a:cs typeface="Times New Roman" pitchFamily="18" charset="0"/>
              </a:rPr>
              <a:t> DATE,</a:t>
            </a:r>
          </a:p>
          <a:p>
            <a:r>
              <a:rPr lang="en-US" dirty="0" smtClean="0">
                <a:solidFill>
                  <a:schemeClr val="tx1">
                    <a:lumMod val="95000"/>
                    <a:lumOff val="5000"/>
                  </a:schemeClr>
                </a:solidFill>
                <a:latin typeface="Times New Roman" pitchFamily="18" charset="0"/>
                <a:cs typeface="Times New Roman" pitchFamily="18" charset="0"/>
              </a:rPr>
              <a:t>	CONSTRAINT FK_PRODUCT FOREIGN KEY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REFERENCES Product(</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ON DELETE CASCADE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CREATE TABLE: </a:t>
            </a:r>
          </a:p>
          <a:p>
            <a:pPr lvl="2"/>
            <a:r>
              <a:rPr lang="en-US" dirty="0" smtClean="0"/>
              <a:t>Example: FOREIGN KEY</a:t>
            </a:r>
          </a:p>
          <a:p>
            <a:pPr lvl="2"/>
            <a:r>
              <a:rPr lang="en-US" dirty="0" smtClean="0"/>
              <a:t>Oracle prevents the deletion of a Parent record, if its corresponding child exists in the child table. </a:t>
            </a:r>
          </a:p>
          <a:p>
            <a:pPr lvl="3"/>
            <a:r>
              <a:rPr lang="en-US" dirty="0" smtClean="0"/>
              <a:t>This can be solved by adding the CASCADE clause with the constraint :</a:t>
            </a:r>
          </a:p>
          <a:p>
            <a:pPr lvl="4"/>
            <a:r>
              <a:rPr lang="en-US" dirty="0" smtClean="0"/>
              <a:t>ON DELETE CASCADE : This will remove the record from child table, if that value of foreign key is deleted from the main table.</a:t>
            </a:r>
          </a:p>
          <a:p>
            <a:pPr lvl="4"/>
            <a:r>
              <a:rPr lang="en-US" dirty="0" smtClean="0"/>
              <a:t> and ON DELETE SET NULL : This will set all the values in that record of child table as NULL, for which the value of foreign key is deleted from the main table.</a:t>
            </a:r>
          </a:p>
          <a:p>
            <a:pPr lvl="4"/>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4294967295"/>
          </p:nvPr>
        </p:nvSpPr>
        <p:spPr>
          <a:xfrm>
            <a:off x="3468688" y="6526213"/>
            <a:ext cx="5675312" cy="230187"/>
          </a:xfrm>
          <a:prstGeom prst="rect">
            <a:avLst/>
          </a:prstGeom>
        </p:spPr>
        <p:txBody>
          <a:bodyPr/>
          <a:lstStyle/>
          <a:p>
            <a:pPr>
              <a:defRPr/>
            </a:pPr>
            <a:r>
              <a:rPr lang="en-US" dirty="0" smtClean="0"/>
              <a:t>Introduction to Hibernate</a:t>
            </a:r>
            <a:endParaRPr lang="en-US" dirty="0"/>
          </a:p>
        </p:txBody>
      </p:sp>
      <p:sp>
        <p:nvSpPr>
          <p:cNvPr id="6147"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5410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4227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4303486" y="4539343"/>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3963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3669620"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818" y="1661432"/>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2124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5886451" y="4566104"/>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5722257" y="3842657"/>
            <a:ext cx="1320800" cy="584200"/>
          </a:xfrm>
          <a:prstGeom prst="rect">
            <a:avLst/>
          </a:prstGeom>
          <a:noFill/>
          <a:ln w="9525">
            <a:noFill/>
            <a:miter lim="800000"/>
            <a:headEnd/>
            <a:tailEnd/>
          </a:ln>
        </p:spPr>
        <p:txBody>
          <a:bodyPr>
            <a:spAutoFit/>
          </a:bodyPr>
          <a:lstStyle/>
          <a:p>
            <a:r>
              <a:rPr lang="en-US" sz="1600" dirty="0" smtClean="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016" y="1393372"/>
            <a:ext cx="2090984" cy="1274990"/>
          </a:xfrm>
          <a:prstGeom prst="rect">
            <a:avLst/>
          </a:prstGeom>
          <a:noFill/>
        </p:spPr>
      </p:pic>
      <p:sp>
        <p:nvSpPr>
          <p:cNvPr id="23" name="TextBox 8"/>
          <p:cNvSpPr txBox="1">
            <a:spLocks noChangeArrowheads="1"/>
          </p:cNvSpPr>
          <p:nvPr/>
        </p:nvSpPr>
        <p:spPr bwMode="auto">
          <a:xfrm>
            <a:off x="7224485" y="928913"/>
            <a:ext cx="1676400" cy="338554"/>
          </a:xfrm>
          <a:prstGeom prst="rect">
            <a:avLst/>
          </a:prstGeom>
          <a:noFill/>
          <a:ln w="9525">
            <a:noFill/>
            <a:miter lim="800000"/>
            <a:headEnd/>
            <a:tailEnd/>
          </a:ln>
        </p:spPr>
        <p:txBody>
          <a:bodyPr>
            <a:spAutoFit/>
          </a:bodyPr>
          <a:lstStyle/>
          <a:p>
            <a:r>
              <a:rPr lang="en-US" sz="1600" dirty="0" smtClean="0">
                <a:latin typeface="Papyrus" pitchFamily="66" charset="0"/>
              </a:rPr>
              <a:t>FAQ</a:t>
            </a:r>
            <a:endParaRPr lang="en-US" sz="1600" dirty="0">
              <a:latin typeface="Papyru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333565" y="883024"/>
            <a:ext cx="2819400" cy="2971800"/>
            <a:chOff x="6639238" y="914400"/>
            <a:chExt cx="2504762" cy="2457450"/>
          </a:xfrm>
        </p:grpSpPr>
        <p:pic>
          <p:nvPicPr>
            <p:cNvPr id="6" name="Picture 5" descr="2.bmp"/>
            <p:cNvPicPr>
              <a:picLocks noChangeAspect="1"/>
            </p:cNvPicPr>
            <p:nvPr/>
          </p:nvPicPr>
          <p:blipFill>
            <a:blip r:embed="rId3"/>
            <a:srcRect t="16669" b="12489"/>
            <a:stretch>
              <a:fillRect/>
            </a:stretch>
          </p:blipFill>
          <p:spPr>
            <a:xfrm>
              <a:off x="6639238" y="914400"/>
              <a:ext cx="2504762" cy="1295400"/>
            </a:xfrm>
            <a:prstGeom prst="rect">
              <a:avLst/>
            </a:prstGeom>
          </p:spPr>
        </p:pic>
        <p:pic>
          <p:nvPicPr>
            <p:cNvPr id="7" name="Picture 6" descr="0359.jpg"/>
            <p:cNvPicPr>
              <a:picLocks noChangeAspect="1"/>
            </p:cNvPicPr>
            <p:nvPr/>
          </p:nvPicPr>
          <p:blipFill>
            <a:blip r:embed="rId4"/>
            <a:srcRect l="16602" t="4124" r="16216"/>
            <a:stretch>
              <a:fillRect/>
            </a:stretch>
          </p:blipFill>
          <p:spPr>
            <a:xfrm>
              <a:off x="7486650" y="1600200"/>
              <a:ext cx="1657350" cy="1771650"/>
            </a:xfrm>
            <a:prstGeom prst="rect">
              <a:avLst/>
            </a:prstGeom>
          </p:spPr>
        </p:pic>
      </p:grpSp>
      <p:sp>
        <p:nvSpPr>
          <p:cNvPr id="7171" name="Rectangle 3"/>
          <p:cNvSpPr>
            <a:spLocks noGrp="1" noChangeArrowheads="1"/>
          </p:cNvSpPr>
          <p:nvPr>
            <p:ph type="body" idx="4294967295"/>
          </p:nvPr>
        </p:nvSpPr>
        <p:spPr>
          <a:xfrm>
            <a:off x="0" y="990600"/>
            <a:ext cx="7391400" cy="5410200"/>
          </a:xfrm>
        </p:spPr>
        <p:txBody>
          <a:bodyPr>
            <a:normAutofit fontScale="92500"/>
          </a:bodyPr>
          <a:lstStyle/>
          <a:p>
            <a:r>
              <a:rPr lang="en-US" dirty="0" smtClean="0"/>
              <a:t>DDL:</a:t>
            </a:r>
          </a:p>
          <a:p>
            <a:pPr lvl="1"/>
            <a:r>
              <a:rPr lang="en-US" dirty="0" smtClean="0"/>
              <a:t>CREATE TABLE: </a:t>
            </a:r>
          </a:p>
          <a:p>
            <a:pPr lvl="2"/>
            <a:r>
              <a:rPr lang="en-US" dirty="0" smtClean="0"/>
              <a:t>Example: FOREIGN KEY</a:t>
            </a:r>
          </a:p>
          <a:p>
            <a:pPr lvl="2"/>
            <a:r>
              <a:rPr lang="en-US" dirty="0" smtClean="0"/>
              <a:t>Guidelines for establishing Relationship</a:t>
            </a:r>
          </a:p>
          <a:p>
            <a:pPr lvl="3"/>
            <a:r>
              <a:rPr lang="en-US" dirty="0" smtClean="0"/>
              <a:t>The key column in the Parent table must be a Primary Key.</a:t>
            </a:r>
          </a:p>
          <a:p>
            <a:pPr lvl="3"/>
            <a:r>
              <a:rPr lang="en-US" dirty="0" smtClean="0"/>
              <a:t>Multiple Child key columns can refer single Parent key column.</a:t>
            </a:r>
          </a:p>
          <a:p>
            <a:pPr lvl="3"/>
            <a:r>
              <a:rPr lang="en-US" dirty="0" smtClean="0"/>
              <a:t>Though the Parent table key column is a Primary Key (which does not allows NULLs), foreign key can accommodate NULL values.</a:t>
            </a:r>
          </a:p>
          <a:p>
            <a:pPr lvl="3"/>
            <a:r>
              <a:rPr lang="en-US" dirty="0" smtClean="0"/>
              <a:t>Oracle prevents the deletion of a Parent record, if its corresponding child exists in the child table.</a:t>
            </a:r>
            <a:br>
              <a:rPr lang="en-US" dirty="0" smtClean="0"/>
            </a:br>
            <a:r>
              <a:rPr lang="en-US" dirty="0" smtClean="0"/>
              <a:t>If the constraint is enforced with ON DELETE CASCADE option, then the child record would also be deleted.</a:t>
            </a:r>
            <a:br>
              <a:rPr lang="en-US" dirty="0" smtClean="0"/>
            </a:br>
            <a:r>
              <a:rPr lang="en-US" dirty="0" smtClean="0"/>
              <a:t>If the constraint is enforced with ON DELETE SET NULL option, then the child record would not be deleted, but their key column value would be set to NULL</a:t>
            </a:r>
          </a:p>
          <a:p>
            <a:pPr lvl="3"/>
            <a:r>
              <a:rPr lang="en-US" dirty="0" smtClean="0"/>
              <a:t>Oracle prevents the creation of a Child record, for which value of key column does not exists in the Parent table.</a:t>
            </a:r>
          </a:p>
          <a:p>
            <a:pPr lvl="3"/>
            <a:endParaRPr lang="en-US" dirty="0" smtClean="0"/>
          </a:p>
          <a:p>
            <a:pPr lvl="2"/>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295400" y="1981200"/>
            <a:ext cx="7391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AS (SELECT Query);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lnSpcReduction="10000"/>
          </a:bodyPr>
          <a:lstStyle/>
          <a:p>
            <a:r>
              <a:rPr lang="en-US" dirty="0" smtClean="0"/>
              <a:t>DDL:</a:t>
            </a:r>
          </a:p>
          <a:p>
            <a:pPr lvl="1"/>
            <a:r>
              <a:rPr lang="en-US" dirty="0" smtClean="0"/>
              <a:t>CREATE TABLE: Creating a Table From an Existing Table</a:t>
            </a:r>
          </a:p>
          <a:p>
            <a:pPr lvl="1"/>
            <a:endParaRPr lang="en-US" dirty="0" smtClean="0"/>
          </a:p>
          <a:p>
            <a:pPr lvl="1"/>
            <a:endParaRPr lang="en-US" dirty="0" smtClean="0"/>
          </a:p>
          <a:p>
            <a:pPr lvl="1"/>
            <a:endParaRPr lang="en-US" dirty="0" smtClean="0"/>
          </a:p>
          <a:p>
            <a:pPr lvl="1"/>
            <a:r>
              <a:rPr lang="en-US" dirty="0" smtClean="0"/>
              <a:t>Example:</a:t>
            </a:r>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The new Table Emp_New will be created with the data populated from HR.Employees.</a:t>
            </a:r>
          </a:p>
          <a:p>
            <a:pPr lvl="1"/>
            <a:r>
              <a:rPr lang="en-US" dirty="0" smtClean="0"/>
              <a:t>Although the table structure and data is copied the constraints are not copied.</a:t>
            </a:r>
          </a:p>
          <a:p>
            <a:pPr lvl="2"/>
            <a:endParaRPr lang="en-US" dirty="0" smtClean="0"/>
          </a:p>
          <a:p>
            <a:pPr lvl="2"/>
            <a:endParaRPr lang="en-US" dirty="0" smtClean="0"/>
          </a:p>
        </p:txBody>
      </p:sp>
      <p:sp>
        <p:nvSpPr>
          <p:cNvPr id="6" name="Rounded Rectangle 5"/>
          <p:cNvSpPr/>
          <p:nvPr/>
        </p:nvSpPr>
        <p:spPr bwMode="auto">
          <a:xfrm>
            <a:off x="1371600" y="3276600"/>
            <a:ext cx="73914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Emp_New AS (</a:t>
            </a:r>
          </a:p>
          <a:p>
            <a:r>
              <a:rPr lang="en-US" dirty="0" smtClean="0">
                <a:solidFill>
                  <a:schemeClr val="tx1">
                    <a:lumMod val="95000"/>
                    <a:lumOff val="5000"/>
                  </a:schemeClr>
                </a:solidFill>
                <a:latin typeface="Times New Roman" pitchFamily="18" charset="0"/>
                <a:cs typeface="Times New Roman" pitchFamily="18" charset="0"/>
              </a:rPr>
              <a:t>	SELECT * from HR.Employees</a:t>
            </a:r>
          </a:p>
          <a:p>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43000" y="2209800"/>
            <a:ext cx="73914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Emp_New AS (</a:t>
            </a:r>
          </a:p>
          <a:p>
            <a:r>
              <a:rPr lang="en-US" dirty="0" smtClean="0">
                <a:solidFill>
                  <a:schemeClr val="tx1">
                    <a:lumMod val="95000"/>
                    <a:lumOff val="5000"/>
                  </a:schemeClr>
                </a:solidFill>
                <a:latin typeface="Times New Roman" pitchFamily="18" charset="0"/>
                <a:cs typeface="Times New Roman" pitchFamily="18" charset="0"/>
              </a:rPr>
              <a:t>	SELECT * from HR.Employees where 1=2</a:t>
            </a:r>
          </a:p>
          <a:p>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CREATE TABLE: Creating a Table with the same structure as an existing Table.</a:t>
            </a:r>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The structure of a table can be copied by giving in a WHERE condition that evaluates to false</a:t>
            </a:r>
          </a:p>
          <a:p>
            <a:pPr lvl="1"/>
            <a:endParaRPr lang="en-US" dirty="0" smtClean="0"/>
          </a:p>
          <a:p>
            <a:pPr lvl="2"/>
            <a:endParaRPr lang="en-US" dirty="0" smtClean="0"/>
          </a:p>
          <a:p>
            <a:pPr lvl="2"/>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lstStyle/>
          <a:p>
            <a:pPr>
              <a:buNone/>
            </a:pPr>
            <a:r>
              <a:rPr lang="en-US" sz="2000" dirty="0" smtClean="0"/>
              <a:t>How will you find out the structure of a table in oracle?</a:t>
            </a:r>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313613" cy="1371600"/>
          </a:xfrm>
          <a:prstGeom prst="rect">
            <a:avLst/>
          </a:prstGeom>
          <a:noFill/>
          <a:ln w="9525">
            <a:noFill/>
            <a:miter lim="800000"/>
            <a:headEnd/>
            <a:tailEnd/>
          </a:ln>
        </p:spPr>
        <p:txBody>
          <a:bodyPr/>
          <a:lstStyle/>
          <a:p>
            <a:pPr marL="342900" indent="-342900"/>
            <a:r>
              <a:rPr lang="en-US" sz="2000" dirty="0">
                <a:cs typeface="Times New Roman" pitchFamily="18" charset="0"/>
              </a:rPr>
              <a:t>Answer</a:t>
            </a:r>
            <a:r>
              <a:rPr lang="en-US" sz="2000" dirty="0" smtClean="0">
                <a:cs typeface="Times New Roman" pitchFamily="18" charset="0"/>
              </a:rPr>
              <a:t>: Using DESCRIBE/DESC Command</a:t>
            </a:r>
          </a:p>
          <a:p>
            <a:pPr marL="342900" indent="-342900"/>
            <a:endParaRPr lang="en-US" dirty="0" smtClean="0">
              <a:cs typeface="Times New Roman" pitchFamily="18" charset="0"/>
            </a:endParaRPr>
          </a:p>
          <a:p>
            <a:pPr marL="342900" indent="-342900"/>
            <a:r>
              <a:rPr lang="en-US" sz="2000" dirty="0" smtClean="0">
                <a:cs typeface="Times New Roman" pitchFamily="18" charset="0"/>
              </a:rPr>
              <a:t>E.g. DESC Employees;</a:t>
            </a:r>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a:xfrm>
            <a:off x="558061" y="209550"/>
            <a:ext cx="8357339" cy="704850"/>
          </a:xfrm>
        </p:spPr>
        <p:txBody>
          <a:bodyPr/>
          <a:lstStyle/>
          <a:p>
            <a:endParaRPr lang="en-US" dirty="0"/>
          </a:p>
        </p:txBody>
      </p:sp>
      <p:sp>
        <p:nvSpPr>
          <p:cNvPr id="18436" name="Content Placeholder 4"/>
          <p:cNvSpPr>
            <a:spLocks noGrp="1"/>
          </p:cNvSpPr>
          <p:nvPr>
            <p:ph idx="1"/>
          </p:nvPr>
        </p:nvSpPr>
        <p:spPr>
          <a:xfrm>
            <a:off x="233363" y="1112838"/>
            <a:ext cx="7158037" cy="2925762"/>
          </a:xfrm>
        </p:spPr>
        <p:txBody>
          <a:bodyPr/>
          <a:lstStyle/>
          <a:p>
            <a:pPr>
              <a:buNone/>
            </a:pPr>
            <a:r>
              <a:rPr lang="en-US" sz="2000" dirty="0" smtClean="0"/>
              <a:t>If an unique key constraint on DATE column is created, will it validate the rows that are inserted with SYSDATE ?</a:t>
            </a:r>
            <a:br>
              <a:rPr lang="en-US" sz="2000" dirty="0" smtClean="0"/>
            </a:br>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313613" cy="1371600"/>
          </a:xfrm>
          <a:prstGeom prst="rect">
            <a:avLst/>
          </a:prstGeom>
          <a:noFill/>
          <a:ln w="9525">
            <a:noFill/>
            <a:miter lim="800000"/>
            <a:headEnd/>
            <a:tailEnd/>
          </a:ln>
        </p:spPr>
        <p:txBody>
          <a:bodyPr/>
          <a:lstStyle/>
          <a:p>
            <a:pPr marL="342900" indent="-342900"/>
            <a:r>
              <a:rPr lang="en-US" sz="2000" dirty="0">
                <a:cs typeface="Times New Roman" pitchFamily="18" charset="0"/>
              </a:rPr>
              <a:t>Answer</a:t>
            </a:r>
            <a:r>
              <a:rPr lang="en-US" sz="2000" dirty="0" smtClean="0">
                <a:cs typeface="Times New Roman" pitchFamily="18" charset="0"/>
              </a:rPr>
              <a:t>: </a:t>
            </a:r>
            <a:r>
              <a:rPr lang="en-US" dirty="0" smtClean="0"/>
              <a:t>It won't, Because SYSDATE format contains time attached with it.</a:t>
            </a:r>
            <a:br>
              <a:rPr lang="en-US" dirty="0" smtClean="0"/>
            </a:br>
            <a:r>
              <a:rPr lang="en-US" dirty="0" smtClean="0"/>
              <a:t/>
            </a:r>
            <a:br>
              <a:rPr lang="en-US" dirty="0" smtClean="0"/>
            </a:br>
            <a:r>
              <a:rPr lang="en-US" dirty="0" smtClean="0"/>
              <a:t/>
            </a:r>
            <a:br>
              <a:rPr lang="en-US" dirty="0" smtClean="0"/>
            </a:br>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3581400" y="2286000"/>
            <a:ext cx="2187575" cy="2514600"/>
          </a:xfrm>
          <a:prstGeom prst="rect">
            <a:avLst/>
          </a:prstGeom>
          <a:noFill/>
          <a:ln w="12700">
            <a:noFill/>
            <a:miter lim="800000"/>
            <a:headEnd/>
            <a:tailEnd/>
          </a:ln>
        </p:spPr>
      </p:pic>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3886200" y="1676400"/>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endParaRPr lang="en-US" dirty="0" smtClean="0"/>
          </a:p>
          <a:p>
            <a:r>
              <a:rPr lang="en-US" dirty="0" smtClean="0"/>
              <a:t>DDL:</a:t>
            </a:r>
          </a:p>
          <a:p>
            <a:pPr lvl="1"/>
            <a:r>
              <a:rPr lang="en-US" dirty="0" smtClean="0"/>
              <a:t>ALTER TABLE: </a:t>
            </a:r>
          </a:p>
          <a:p>
            <a:pPr lvl="2"/>
            <a:r>
              <a:rPr lang="en-US" dirty="0" smtClean="0"/>
              <a:t>It is used for alteration of table structures. There are various uses of </a:t>
            </a:r>
            <a:r>
              <a:rPr lang="en-US" i="1" dirty="0" smtClean="0"/>
              <a:t>alter</a:t>
            </a:r>
            <a:r>
              <a:rPr lang="en-US" dirty="0" smtClean="0"/>
              <a:t> command, such as,</a:t>
            </a:r>
          </a:p>
          <a:p>
            <a:pPr lvl="3"/>
            <a:r>
              <a:rPr lang="en-US" dirty="0" smtClean="0"/>
              <a:t>To add a column to existing table</a:t>
            </a:r>
          </a:p>
          <a:p>
            <a:pPr lvl="3"/>
            <a:r>
              <a:rPr lang="en-US" dirty="0" smtClean="0"/>
              <a:t>To rename any existing column</a:t>
            </a:r>
          </a:p>
          <a:p>
            <a:pPr lvl="3"/>
            <a:r>
              <a:rPr lang="en-US" dirty="0" smtClean="0"/>
              <a:t>To change data type of any column or to modify its size.</a:t>
            </a:r>
          </a:p>
          <a:p>
            <a:pPr lvl="3"/>
            <a:r>
              <a:rPr lang="en-US" dirty="0" smtClean="0"/>
              <a:t>alter is also used to drop a column</a:t>
            </a:r>
          </a:p>
          <a:p>
            <a:pPr lvl="3"/>
            <a:r>
              <a:rPr lang="en-US" dirty="0" smtClean="0"/>
              <a:t>Rename a Table</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1961030"/>
            <a:ext cx="7239000"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table_name ADD (column_1 column-definition, column_2 column-definition, ... column_n column_definition); </a:t>
            </a: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Columns</a:t>
            </a:r>
          </a:p>
          <a:p>
            <a:pPr lvl="2"/>
            <a:r>
              <a:rPr lang="en-US" dirty="0" smtClean="0"/>
              <a:t>Add Column to an Existing Table</a:t>
            </a:r>
          </a:p>
          <a:p>
            <a:pPr lvl="2"/>
            <a:r>
              <a:rPr lang="en-US" dirty="0" smtClean="0"/>
              <a:t>Syntax:</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3"/>
            <a:r>
              <a:rPr lang="en-US" dirty="0" smtClean="0"/>
              <a:t>Adding multiple columns</a:t>
            </a: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34035" y="3876115"/>
            <a:ext cx="72390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Products ADD price NUMBER(4) NOT NULL</a:t>
            </a:r>
            <a:r>
              <a:rPr lang="en-US" dirty="0" smtClean="0"/>
              <a:t/>
            </a:r>
            <a:br>
              <a:rPr lang="en-US" dirty="0" smtClean="0"/>
            </a:br>
            <a:r>
              <a:rPr lang="en-US" dirty="0" smtClean="0"/>
              <a:t> </a:t>
            </a:r>
            <a:br>
              <a:rPr lang="en-US" dirty="0" smtClean="0"/>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 name="Rounded Rectangle 6"/>
          <p:cNvSpPr/>
          <p:nvPr/>
        </p:nvSpPr>
        <p:spPr bwMode="auto">
          <a:xfrm>
            <a:off x="1143000" y="4572000"/>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 ADD (</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varchar2(50), </a:t>
            </a:r>
          </a:p>
          <a:p>
            <a:r>
              <a:rPr lang="en-US" dirty="0" smtClean="0">
                <a:solidFill>
                  <a:schemeClr val="tx1">
                    <a:lumMod val="95000"/>
                    <a:lumOff val="5000"/>
                  </a:schemeClr>
                </a:solidFill>
                <a:latin typeface="Times New Roman" pitchFamily="18" charset="0"/>
                <a:cs typeface="Times New Roman" pitchFamily="18" charset="0"/>
              </a:rPr>
              <a:t>	city varchar2(45));  </a:t>
            </a:r>
            <a:r>
              <a:rPr lang="en-US" dirty="0" smtClean="0"/>
              <a:t/>
            </a:r>
            <a:br>
              <a:rPr lang="en-US" dirty="0" smtClean="0"/>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2362200"/>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MODIFY </a:t>
            </a:r>
            <a:r>
              <a:rPr lang="en-US" dirty="0" err="1" smtClean="0">
                <a:solidFill>
                  <a:schemeClr val="tx1">
                    <a:lumMod val="95000"/>
                    <a:lumOff val="5000"/>
                  </a:schemeClr>
                </a:solidFill>
                <a:latin typeface="Times New Roman" pitchFamily="18" charset="0"/>
                <a:cs typeface="Times New Roman" pitchFamily="18" charset="0"/>
              </a:rPr>
              <a:t>column_name</a:t>
            </a:r>
            <a:r>
              <a:rPr lang="en-US" dirty="0" smtClean="0">
                <a:solidFill>
                  <a:schemeClr val="tx1">
                    <a:lumMod val="95000"/>
                    <a:lumOff val="5000"/>
                  </a:schemeClr>
                </a:solidFill>
                <a:latin typeface="Times New Roman" pitchFamily="18" charset="0"/>
                <a:cs typeface="Times New Roman" pitchFamily="18" charset="0"/>
              </a:rPr>
              <a:t> column-definition[, column_2 column-definition, ... </a:t>
            </a:r>
            <a:r>
              <a:rPr lang="en-US" dirty="0" err="1" smtClean="0">
                <a:solidFill>
                  <a:schemeClr val="tx1">
                    <a:lumMod val="95000"/>
                    <a:lumOff val="5000"/>
                  </a:schemeClr>
                </a:solidFill>
                <a:latin typeface="Times New Roman" pitchFamily="18" charset="0"/>
                <a:cs typeface="Times New Roman" pitchFamily="18" charset="0"/>
              </a:rPr>
              <a:t>column_n</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column_definition</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Columns</a:t>
            </a:r>
          </a:p>
          <a:p>
            <a:pPr lvl="2"/>
            <a:r>
              <a:rPr lang="en-US" dirty="0" smtClean="0"/>
              <a:t>Modifying an Existing Column</a:t>
            </a:r>
          </a:p>
          <a:p>
            <a:pPr lvl="2"/>
            <a:r>
              <a:rPr lang="en-US" dirty="0" smtClean="0"/>
              <a:t>Syntax:</a:t>
            </a:r>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r>
              <a:rPr lang="en-US" dirty="0" smtClean="0"/>
              <a:t>Example:</a:t>
            </a:r>
          </a:p>
          <a:p>
            <a:pPr lvl="3"/>
            <a:r>
              <a:rPr lang="en-US" dirty="0" smtClean="0"/>
              <a:t>Altering the size of the column</a:t>
            </a:r>
          </a:p>
          <a:p>
            <a:pPr lvl="3"/>
            <a:endParaRPr lang="en-US" dirty="0" smtClean="0"/>
          </a:p>
          <a:p>
            <a:pPr lvl="3"/>
            <a:endParaRPr lang="en-US" dirty="0"/>
          </a:p>
          <a:p>
            <a:pPr lvl="3"/>
            <a:endParaRPr lang="en-US" dirty="0" smtClean="0"/>
          </a:p>
          <a:p>
            <a:pPr lvl="3"/>
            <a:endParaRPr lang="en-US" dirty="0"/>
          </a:p>
          <a:p>
            <a:pPr lvl="3"/>
            <a:r>
              <a:rPr lang="en-US" dirty="0" smtClean="0"/>
              <a:t>Altering multiple columns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43000" y="3924300"/>
            <a:ext cx="72390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a:t>
            </a:r>
          </a:p>
          <a:p>
            <a:r>
              <a:rPr lang="en-US" dirty="0" smtClean="0">
                <a:solidFill>
                  <a:schemeClr val="tx1">
                    <a:lumMod val="95000"/>
                    <a:lumOff val="5000"/>
                  </a:schemeClr>
                </a:solidFill>
                <a:latin typeface="Times New Roman" pitchFamily="18" charset="0"/>
                <a:cs typeface="Times New Roman" pitchFamily="18" charset="0"/>
              </a:rPr>
              <a:t>	MODIFY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varchar2(70) not null;</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 name="Rounded Rectangle 6"/>
          <p:cNvSpPr/>
          <p:nvPr/>
        </p:nvSpPr>
        <p:spPr bwMode="auto">
          <a:xfrm>
            <a:off x="1143000" y="5105400"/>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 MODIFY (</a:t>
            </a:r>
          </a:p>
          <a:p>
            <a:r>
              <a:rPr lang="en-US" dirty="0" smtClean="0">
                <a:solidFill>
                  <a:schemeClr val="tx1">
                    <a:lumMod val="95000"/>
                    <a:lumOff val="5000"/>
                  </a:schemeClr>
                </a:solidFill>
                <a:latin typeface="Times New Roman" pitchFamily="18" charset="0"/>
                <a:cs typeface="Times New Roman" pitchFamily="18" charset="0"/>
              </a:rPr>
              <a:t>	city varchar2(75)  NOT NULL, </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(75)) NOT NULL;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44443" y="427383"/>
            <a:ext cx="8229600" cy="436563"/>
          </a:xfrm>
        </p:spPr>
        <p:txBody>
          <a:bodyPr>
            <a:normAutofit fontScale="90000"/>
          </a:bodyPr>
          <a:lstStyle/>
          <a:p>
            <a:pPr eaLnBrk="1" hangingPunct="1"/>
            <a:r>
              <a:rPr lang="en-US" dirty="0" smtClean="0"/>
              <a:t>Objectives</a:t>
            </a:r>
          </a:p>
        </p:txBody>
      </p:sp>
      <p:sp>
        <p:nvSpPr>
          <p:cNvPr id="7171" name="Rectangle 3"/>
          <p:cNvSpPr>
            <a:spLocks noGrp="1" noChangeArrowheads="1"/>
          </p:cNvSpPr>
          <p:nvPr>
            <p:ph type="body" idx="4294967295"/>
          </p:nvPr>
        </p:nvSpPr>
        <p:spPr>
          <a:xfrm>
            <a:off x="0" y="893763"/>
            <a:ext cx="8737600" cy="5354637"/>
          </a:xfrm>
        </p:spPr>
        <p:txBody>
          <a:bodyPr/>
          <a:lstStyle/>
          <a:p>
            <a:endParaRPr lang="en-US" dirty="0" smtClean="0"/>
          </a:p>
          <a:p>
            <a:r>
              <a:rPr lang="en-US" dirty="0" smtClean="0"/>
              <a:t>SQL</a:t>
            </a:r>
          </a:p>
          <a:p>
            <a:endParaRPr lang="en-US" dirty="0" smtClean="0"/>
          </a:p>
          <a:p>
            <a:pPr lvl="1"/>
            <a:r>
              <a:rPr lang="en-US" dirty="0" smtClean="0"/>
              <a:t>Data Definition Language(DDL) </a:t>
            </a:r>
          </a:p>
          <a:p>
            <a:pPr lvl="2"/>
            <a:r>
              <a:rPr lang="en-US" dirty="0" smtClean="0"/>
              <a:t>CREATE</a:t>
            </a:r>
          </a:p>
          <a:p>
            <a:pPr lvl="2"/>
            <a:r>
              <a:rPr lang="en-US" dirty="0" smtClean="0"/>
              <a:t>ALTER</a:t>
            </a:r>
          </a:p>
          <a:p>
            <a:pPr lvl="2"/>
            <a:r>
              <a:rPr lang="en-US" dirty="0" smtClean="0"/>
              <a:t>DROP</a:t>
            </a:r>
          </a:p>
          <a:p>
            <a:pPr lvl="2"/>
            <a:r>
              <a:rPr lang="en-US" dirty="0" smtClean="0"/>
              <a:t>TRUNCATE</a:t>
            </a:r>
          </a:p>
          <a:p>
            <a:pPr lvl="2"/>
            <a:endParaRPr lang="en-US" dirty="0" smtClean="0"/>
          </a:p>
          <a:p>
            <a:pPr lvl="1"/>
            <a:r>
              <a:rPr lang="en-US" dirty="0" smtClean="0"/>
              <a:t>Data Manipulation Language(DML)</a:t>
            </a:r>
          </a:p>
          <a:p>
            <a:pPr lvl="2"/>
            <a:r>
              <a:rPr lang="en-US" dirty="0" smtClean="0"/>
              <a:t>INSERT</a:t>
            </a:r>
          </a:p>
          <a:p>
            <a:pPr lvl="2"/>
            <a:r>
              <a:rPr lang="en-US" dirty="0" smtClean="0"/>
              <a:t>UPDATE</a:t>
            </a:r>
          </a:p>
          <a:p>
            <a:pPr lvl="2"/>
            <a:r>
              <a:rPr lang="en-US" dirty="0" smtClean="0"/>
              <a:t>DELETE</a:t>
            </a:r>
          </a:p>
          <a:p>
            <a:pPr lvl="2"/>
            <a:r>
              <a:rPr lang="en-US" dirty="0" smtClean="0"/>
              <a:t>MERGE</a:t>
            </a:r>
          </a:p>
          <a:p>
            <a:pPr lvl="1"/>
            <a:endParaRPr lang="en-US" dirty="0" smtClean="0"/>
          </a:p>
          <a:p>
            <a:pPr lvl="2"/>
            <a:endParaRPr lang="en-US" dirty="0" smtClean="0"/>
          </a:p>
          <a:p>
            <a:pPr lvl="1"/>
            <a:endParaRPr lang="en-US" dirty="0" smtClean="0"/>
          </a:p>
          <a:p>
            <a:pPr lvl="1"/>
            <a:endParaRPr lang="en-US" dirty="0" smtClean="0"/>
          </a:p>
          <a:p>
            <a:pPr lvl="0"/>
            <a:endParaRPr lang="en-US" b="1" dirty="0"/>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2286000"/>
            <a:ext cx="72390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DROP COLUMN </a:t>
            </a:r>
            <a:r>
              <a:rPr lang="en-US" dirty="0" err="1" smtClean="0">
                <a:solidFill>
                  <a:schemeClr val="tx1">
                    <a:lumMod val="95000"/>
                    <a:lumOff val="5000"/>
                  </a:schemeClr>
                </a:solidFill>
                <a:latin typeface="Times New Roman" pitchFamily="18" charset="0"/>
                <a:cs typeface="Times New Roman" pitchFamily="18" charset="0"/>
              </a:rPr>
              <a:t>column_name</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Columns</a:t>
            </a:r>
          </a:p>
          <a:p>
            <a:pPr lvl="2"/>
            <a:r>
              <a:rPr lang="en-US" dirty="0" smtClean="0"/>
              <a:t>Dropping an Existing Column</a:t>
            </a:r>
          </a:p>
          <a:p>
            <a:pPr lvl="2"/>
            <a:r>
              <a:rPr lang="en-US" dirty="0" smtClean="0"/>
              <a:t>Syntax:</a:t>
            </a:r>
          </a:p>
          <a:p>
            <a:pPr lvl="2"/>
            <a:endParaRPr lang="en-US" dirty="0" smtClean="0"/>
          </a:p>
          <a:p>
            <a:pPr lvl="2"/>
            <a:endParaRPr lang="en-US" dirty="0" smtClean="0"/>
          </a:p>
          <a:p>
            <a:pPr lvl="2"/>
            <a:endParaRPr lang="en-US" dirty="0"/>
          </a:p>
          <a:p>
            <a:pPr lvl="2"/>
            <a:endParaRPr lang="en-US" dirty="0" smtClean="0"/>
          </a:p>
          <a:p>
            <a:pPr lvl="2"/>
            <a:endParaRPr lang="en-US" dirty="0" smtClean="0"/>
          </a:p>
          <a:p>
            <a:pPr lvl="2"/>
            <a:r>
              <a:rPr lang="en-US" dirty="0" smtClean="0"/>
              <a:t>Example:</a:t>
            </a: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43000" y="3505200"/>
            <a:ext cx="72390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 DROP COLUMN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95400" y="2895600"/>
            <a:ext cx="72390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RENAME </a:t>
            </a:r>
            <a:r>
              <a:rPr lang="en-US" dirty="0" err="1" smtClean="0">
                <a:solidFill>
                  <a:schemeClr val="tx1">
                    <a:lumMod val="95000"/>
                    <a:lumOff val="5000"/>
                  </a:schemeClr>
                </a:solidFill>
                <a:latin typeface="Times New Roman" pitchFamily="18" charset="0"/>
                <a:cs typeface="Times New Roman" pitchFamily="18" charset="0"/>
              </a:rPr>
              <a:t>old_column</a:t>
            </a:r>
            <a:r>
              <a:rPr lang="en-US" dirty="0" smtClean="0">
                <a:solidFill>
                  <a:schemeClr val="tx1">
                    <a:lumMod val="95000"/>
                    <a:lumOff val="5000"/>
                  </a:schemeClr>
                </a:solidFill>
                <a:latin typeface="Times New Roman" pitchFamily="18" charset="0"/>
                <a:cs typeface="Times New Roman" pitchFamily="18" charset="0"/>
              </a:rPr>
              <a:t> TO </a:t>
            </a:r>
            <a:r>
              <a:rPr lang="en-US" dirty="0" err="1" smtClean="0">
                <a:solidFill>
                  <a:schemeClr val="tx1">
                    <a:lumMod val="95000"/>
                    <a:lumOff val="5000"/>
                  </a:schemeClr>
                </a:solidFill>
                <a:latin typeface="Times New Roman" pitchFamily="18" charset="0"/>
                <a:cs typeface="Times New Roman" pitchFamily="18" charset="0"/>
              </a:rPr>
              <a:t>new_column_name</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a:t>
            </a:r>
          </a:p>
          <a:p>
            <a:pPr lvl="2"/>
            <a:r>
              <a:rPr lang="en-US" dirty="0" smtClean="0"/>
              <a:t>Renaming a Column</a:t>
            </a:r>
          </a:p>
          <a:p>
            <a:pPr lvl="3"/>
            <a:r>
              <a:rPr lang="en-US" dirty="0" smtClean="0"/>
              <a:t>Starting in Oracle 9i Release 2, you can now rename a column.</a:t>
            </a:r>
          </a:p>
          <a:p>
            <a:pPr lvl="3"/>
            <a:endParaRPr lang="en-US" dirty="0" smtClean="0"/>
          </a:p>
          <a:p>
            <a:pPr lvl="2"/>
            <a:r>
              <a:rPr lang="en-US" dirty="0" smtClean="0"/>
              <a:t>Syntax:</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295400" y="4343400"/>
            <a:ext cx="72390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 RENAME COLUMN city TO </a:t>
            </a:r>
            <a:r>
              <a:rPr lang="en-US" dirty="0" err="1" smtClean="0">
                <a:solidFill>
                  <a:schemeClr val="tx1">
                    <a:lumMod val="95000"/>
                    <a:lumOff val="5000"/>
                  </a:schemeClr>
                </a:solidFill>
                <a:latin typeface="Times New Roman" pitchFamily="18" charset="0"/>
                <a:cs typeface="Times New Roman" pitchFamily="18" charset="0"/>
              </a:rPr>
              <a:t>supplier_city</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pic>
        <p:nvPicPr>
          <p:cNvPr id="7" name="Picture 6" descr="untitled3.bmp"/>
          <p:cNvPicPr>
            <a:picLocks noChangeAspect="1"/>
          </p:cNvPicPr>
          <p:nvPr/>
        </p:nvPicPr>
        <p:blipFill>
          <a:blip r:embed="rId4"/>
          <a:stretch>
            <a:fillRect/>
          </a:stretch>
        </p:blipFill>
        <p:spPr>
          <a:xfrm>
            <a:off x="0" y="2057400"/>
            <a:ext cx="1180857" cy="1180857"/>
          </a:xfrm>
          <a:prstGeom prst="rect">
            <a:avLst/>
          </a:prstGeom>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2286000"/>
            <a:ext cx="72390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 ALTER TABLE  </a:t>
            </a:r>
            <a:r>
              <a:rPr lang="en-US" dirty="0" err="1" smtClean="0">
                <a:solidFill>
                  <a:schemeClr val="tx1">
                    <a:lumMod val="95000"/>
                    <a:lumOff val="5000"/>
                  </a:schemeClr>
                </a:solidFill>
                <a:latin typeface="Times New Roman" pitchFamily="18" charset="0"/>
                <a:cs typeface="Times New Roman" pitchFamily="18" charset="0"/>
              </a:rPr>
              <a:t>table_name</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ENABLE/DISABLE constraint  </a:t>
            </a:r>
            <a:r>
              <a:rPr lang="en-US" dirty="0" err="1" smtClean="0">
                <a:solidFill>
                  <a:schemeClr val="tx1">
                    <a:lumMod val="95000"/>
                    <a:lumOff val="5000"/>
                  </a:schemeClr>
                </a:solidFill>
                <a:latin typeface="Times New Roman" pitchFamily="18" charset="0"/>
                <a:cs typeface="Times New Roman" pitchFamily="18" charset="0"/>
              </a:rPr>
              <a:t>ConstraintName</a:t>
            </a:r>
            <a:r>
              <a:rPr lang="en-US" dirty="0" smtClean="0">
                <a:solidFill>
                  <a:schemeClr val="tx1">
                    <a:lumMod val="95000"/>
                    <a:lumOff val="5000"/>
                  </a:schemeClr>
                </a:solidFill>
                <a:latin typeface="Times New Roman" pitchFamily="18" charset="0"/>
                <a:cs typeface="Times New Roman" pitchFamily="18" charset="0"/>
              </a:rPr>
              <a:t>;</a:t>
            </a: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Constraints</a:t>
            </a:r>
          </a:p>
          <a:p>
            <a:pPr lvl="2"/>
            <a:r>
              <a:rPr lang="en-US" dirty="0" smtClean="0"/>
              <a:t>Enable / Disable a Constraint</a:t>
            </a:r>
          </a:p>
          <a:p>
            <a:pPr lvl="2"/>
            <a:r>
              <a:rPr lang="en-US" dirty="0" smtClean="0"/>
              <a:t>Syntax:</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43000" y="4146176"/>
            <a:ext cx="72390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Sales </a:t>
            </a:r>
          </a:p>
          <a:p>
            <a:r>
              <a:rPr lang="en-US" dirty="0" smtClean="0">
                <a:solidFill>
                  <a:schemeClr val="tx1">
                    <a:lumMod val="95000"/>
                    <a:lumOff val="5000"/>
                  </a:schemeClr>
                </a:solidFill>
                <a:latin typeface="Times New Roman" pitchFamily="18" charset="0"/>
                <a:cs typeface="Times New Roman" pitchFamily="18" charset="0"/>
              </a:rPr>
              <a:t>	DISABLE CONSTRAINT FK_PRODUCT</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2057400"/>
            <a:ext cx="6826312"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ADD/DROP CONSTRAINT </a:t>
            </a:r>
            <a:r>
              <a:rPr lang="en-US" dirty="0" err="1" smtClean="0">
                <a:solidFill>
                  <a:schemeClr val="tx1">
                    <a:lumMod val="95000"/>
                    <a:lumOff val="5000"/>
                  </a:schemeClr>
                </a:solidFill>
                <a:latin typeface="Times New Roman" pitchFamily="18" charset="0"/>
                <a:cs typeface="Times New Roman" pitchFamily="18" charset="0"/>
              </a:rPr>
              <a:t>ConstraintName</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ALTER TABLE: Constraints</a:t>
            </a:r>
          </a:p>
          <a:p>
            <a:pPr lvl="2"/>
            <a:r>
              <a:rPr lang="en-US" dirty="0" smtClean="0"/>
              <a:t>Add /Drop Constraints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spcBef>
                <a:spcPct val="0"/>
              </a:spcBef>
            </a:pPr>
            <a:endParaRPr lang="en-US" sz="2000" b="1" kern="1200" dirty="0" smtClean="0">
              <a:solidFill>
                <a:schemeClr val="bg1"/>
              </a:solidFill>
              <a:latin typeface="Times New Roman" pitchFamily="18" charset="0"/>
              <a:ea typeface="+mn-ea"/>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2">
              <a:buNone/>
            </a:pPr>
            <a:endParaRPr lang="en-US" dirty="0" smtClean="0"/>
          </a:p>
        </p:txBody>
      </p:sp>
      <p:sp>
        <p:nvSpPr>
          <p:cNvPr id="5" name="Rounded Rectangle 4"/>
          <p:cNvSpPr/>
          <p:nvPr/>
        </p:nvSpPr>
        <p:spPr bwMode="auto">
          <a:xfrm>
            <a:off x="1143000" y="3581400"/>
            <a:ext cx="6765956"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Sales </a:t>
            </a:r>
          </a:p>
          <a:p>
            <a:r>
              <a:rPr lang="en-US" dirty="0" smtClean="0">
                <a:solidFill>
                  <a:schemeClr val="tx1">
                    <a:lumMod val="95000"/>
                    <a:lumOff val="5000"/>
                  </a:schemeClr>
                </a:solidFill>
                <a:latin typeface="Times New Roman" pitchFamily="18" charset="0"/>
                <a:cs typeface="Times New Roman" pitchFamily="18" charset="0"/>
              </a:rPr>
              <a:t>	DROP CONSTRAINT FK_PRODUCT</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82914" y="2057400"/>
            <a:ext cx="6894286"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RENAME </a:t>
            </a:r>
            <a:r>
              <a:rPr lang="en-US" dirty="0" err="1" smtClean="0">
                <a:solidFill>
                  <a:schemeClr val="tx1">
                    <a:lumMod val="95000"/>
                    <a:lumOff val="5000"/>
                  </a:schemeClr>
                </a:solidFill>
                <a:latin typeface="Times New Roman" pitchFamily="18" charset="0"/>
                <a:cs typeface="Times New Roman" pitchFamily="18" charset="0"/>
              </a:rPr>
              <a:t>old_table_name</a:t>
            </a:r>
            <a:r>
              <a:rPr lang="en-US" dirty="0" smtClean="0">
                <a:solidFill>
                  <a:schemeClr val="tx1">
                    <a:lumMod val="95000"/>
                    <a:lumOff val="5000"/>
                  </a:schemeClr>
                </a:solidFill>
                <a:latin typeface="Times New Roman" pitchFamily="18" charset="0"/>
                <a:cs typeface="Times New Roman" pitchFamily="18" charset="0"/>
              </a:rPr>
              <a:t>  TO </a:t>
            </a:r>
            <a:r>
              <a:rPr lang="en-US" dirty="0" err="1" smtClean="0">
                <a:solidFill>
                  <a:schemeClr val="tx1">
                    <a:lumMod val="95000"/>
                    <a:lumOff val="5000"/>
                  </a:schemeClr>
                </a:solidFill>
                <a:latin typeface="Times New Roman" pitchFamily="18" charset="0"/>
                <a:cs typeface="Times New Roman" pitchFamily="18" charset="0"/>
              </a:rPr>
              <a:t>New_Table_name</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ALTER TABLE: Table</a:t>
            </a:r>
          </a:p>
          <a:p>
            <a:pPr lvl="2"/>
            <a:r>
              <a:rPr lang="en-US" dirty="0" smtClean="0"/>
              <a:t>Rename a Table</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r>
              <a:rPr lang="en-US" b="1" dirty="0" smtClean="0"/>
              <a:t>Note : </a:t>
            </a:r>
            <a:r>
              <a:rPr lang="en-US" dirty="0" smtClean="0"/>
              <a:t>If you change the object's name any reference to the old name will be affected. You have to manually change the old name to the new name in every reference.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spcBef>
                <a:spcPct val="0"/>
              </a:spcBef>
            </a:pPr>
            <a:endParaRPr lang="en-US" sz="2000" b="1" kern="1200" dirty="0" smtClean="0">
              <a:solidFill>
                <a:schemeClr val="bg1"/>
              </a:solidFill>
              <a:latin typeface="Times New Roman" pitchFamily="18" charset="0"/>
              <a:ea typeface="+mn-ea"/>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2">
              <a:buNone/>
            </a:pPr>
            <a:endParaRPr lang="en-US" dirty="0" smtClean="0"/>
          </a:p>
        </p:txBody>
      </p:sp>
      <p:sp>
        <p:nvSpPr>
          <p:cNvPr id="5" name="Rounded Rectangle 4"/>
          <p:cNvSpPr/>
          <p:nvPr/>
        </p:nvSpPr>
        <p:spPr bwMode="auto">
          <a:xfrm>
            <a:off x="1182007" y="3276600"/>
            <a:ext cx="687705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RENAME TABLE Suppliers TO vendors</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371600" y="2590800"/>
            <a:ext cx="60198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DROP TABLE table_name</a:t>
            </a:r>
          </a:p>
          <a:p>
            <a:r>
              <a:rPr lang="en-US" dirty="0" smtClean="0">
                <a:solidFill>
                  <a:schemeClr val="tx1">
                    <a:lumMod val="95000"/>
                    <a:lumOff val="5000"/>
                  </a:schemeClr>
                </a:solidFill>
                <a:latin typeface="Times New Roman" pitchFamily="18" charset="0"/>
                <a:cs typeface="Times New Roman" pitchFamily="18" charset="0"/>
              </a:rPr>
              <a:t>DROP TABLE table_name CASCADE constraints; </a:t>
            </a:r>
          </a:p>
          <a:p>
            <a:r>
              <a:rPr lang="en-US" dirty="0" smtClean="0">
                <a:solidFill>
                  <a:schemeClr val="tx1">
                    <a:lumMod val="95000"/>
                    <a:lumOff val="5000"/>
                  </a:schemeClr>
                </a:solidFill>
                <a:latin typeface="Times New Roman" pitchFamily="18" charset="0"/>
                <a:cs typeface="Times New Roman" pitchFamily="18" charset="0"/>
              </a:rPr>
              <a:t>DROP TABLE table_name PURGE;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20000"/>
          </a:bodyPr>
          <a:lstStyle/>
          <a:p>
            <a:r>
              <a:rPr lang="en-US" dirty="0" smtClean="0"/>
              <a:t>DDL:</a:t>
            </a:r>
          </a:p>
          <a:p>
            <a:pPr lvl="1"/>
            <a:r>
              <a:rPr lang="en-US" dirty="0" smtClean="0"/>
              <a:t>DROP TABLE: </a:t>
            </a:r>
          </a:p>
          <a:p>
            <a:pPr lvl="2"/>
            <a:r>
              <a:rPr lang="en-US" dirty="0" smtClean="0"/>
              <a:t>Used to delete one or more table structure which is no longer in use.</a:t>
            </a:r>
          </a:p>
          <a:p>
            <a:pPr lvl="2"/>
            <a:r>
              <a:rPr lang="en-US" dirty="0" smtClean="0"/>
              <a:t>When a table is dropped, all the tables' rows, indexes and privileges will also be removed.</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r>
              <a:rPr lang="en-US" dirty="0" smtClean="0"/>
              <a:t>CASCADE Constraints :</a:t>
            </a:r>
          </a:p>
          <a:p>
            <a:pPr lvl="3"/>
            <a:r>
              <a:rPr lang="en-US" dirty="0" smtClean="0"/>
              <a:t>Deletes all  foreign keys that reference the table to be dropped, then drops the table.</a:t>
            </a:r>
          </a:p>
          <a:p>
            <a:pPr lvl="3">
              <a:buNone/>
            </a:pPr>
            <a:endParaRPr lang="en-US" dirty="0" smtClean="0"/>
          </a:p>
          <a:p>
            <a:pPr lvl="2"/>
            <a:r>
              <a:rPr lang="en-US" dirty="0" smtClean="0"/>
              <a:t>PURGE :</a:t>
            </a:r>
          </a:p>
          <a:p>
            <a:pPr lvl="3"/>
            <a:r>
              <a:rPr lang="en-US" dirty="0" smtClean="0"/>
              <a:t>As of Oracle 10g, when a table is dropped it is moved into the recycle bin unless the PURGE modifier is used. If the PURGE modifier is used then the table is dropped completely from the database and is unrecoverable.</a:t>
            </a:r>
          </a:p>
          <a:p>
            <a:pPr lvl="3"/>
            <a:endParaRPr lang="en-US" dirty="0" smtClean="0"/>
          </a:p>
          <a:p>
            <a:pPr lvl="1"/>
            <a:endParaRPr lang="en-US" dirty="0" smtClean="0"/>
          </a:p>
          <a:p>
            <a:pPr lvl="2">
              <a:buNone/>
            </a:pPr>
            <a:endParaRPr lang="en-US" dirty="0" smtClean="0"/>
          </a:p>
        </p:txBody>
      </p:sp>
      <p:pic>
        <p:nvPicPr>
          <p:cNvPr id="5" name="Picture 4" descr="untitled3.bmp"/>
          <p:cNvPicPr>
            <a:picLocks noChangeAspect="1"/>
          </p:cNvPicPr>
          <p:nvPr/>
        </p:nvPicPr>
        <p:blipFill>
          <a:blip r:embed="rId3"/>
          <a:stretch>
            <a:fillRect/>
          </a:stretch>
        </p:blipFill>
        <p:spPr>
          <a:xfrm>
            <a:off x="0" y="2514600"/>
            <a:ext cx="1180857" cy="1180857"/>
          </a:xfrm>
          <a:prstGeom prst="rect">
            <a:avLst/>
          </a:prstGeom>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447800" y="3790950"/>
            <a:ext cx="6019800" cy="70485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FLASHBACK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TO BEFORE DROP;</a:t>
            </a:r>
            <a:r>
              <a:rPr lang="en-US" i="1" dirty="0" smtClean="0"/>
              <a:t/>
            </a:r>
            <a:br>
              <a:rPr lang="en-US" i="1" dirty="0" smtClean="0"/>
            </a:b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20000"/>
          </a:bodyPr>
          <a:lstStyle/>
          <a:p>
            <a:r>
              <a:rPr lang="en-US" dirty="0" smtClean="0"/>
              <a:t>DDL:</a:t>
            </a:r>
          </a:p>
          <a:p>
            <a:pPr lvl="1"/>
            <a:r>
              <a:rPr lang="en-US" dirty="0" smtClean="0"/>
              <a:t>DROP TABLE: Retrieving the Table Back</a:t>
            </a:r>
          </a:p>
          <a:p>
            <a:pPr lvl="2"/>
            <a:r>
              <a:rPr lang="en-US" dirty="0" smtClean="0"/>
              <a:t>With Oracle 10g, the table once dropped, cannot be queried or acted upon and is moved from schema to Oracle Recycle bin. </a:t>
            </a:r>
          </a:p>
          <a:p>
            <a:pPr lvl="2"/>
            <a:r>
              <a:rPr lang="en-US" dirty="0" smtClean="0"/>
              <a:t>We can see the contents of user’s recycle bin:</a:t>
            </a:r>
          </a:p>
          <a:p>
            <a:pPr lvl="2"/>
            <a:endParaRPr lang="en-US" dirty="0" smtClean="0"/>
          </a:p>
          <a:p>
            <a:pPr lvl="2"/>
            <a:endParaRPr lang="en-US" dirty="0" smtClean="0"/>
          </a:p>
          <a:p>
            <a:pPr lvl="2"/>
            <a:endParaRPr lang="en-US" dirty="0" smtClean="0"/>
          </a:p>
          <a:p>
            <a:pPr lvl="2"/>
            <a:endParaRPr lang="en-US" dirty="0"/>
          </a:p>
          <a:p>
            <a:pPr lvl="2"/>
            <a:endParaRPr lang="en-US" dirty="0" smtClean="0"/>
          </a:p>
          <a:p>
            <a:pPr lvl="2"/>
            <a:r>
              <a:rPr lang="en-US" dirty="0" smtClean="0"/>
              <a:t>Table can be retrieved back from the </a:t>
            </a:r>
            <a:r>
              <a:rPr lang="en-US" dirty="0" err="1" smtClean="0"/>
              <a:t>recyclebin</a:t>
            </a:r>
            <a:r>
              <a:rPr lang="en-US" dirty="0" smtClean="0"/>
              <a:t> using </a:t>
            </a:r>
            <a:r>
              <a:rPr lang="en-US" i="1" dirty="0" smtClean="0"/>
              <a:t>FLASHBACK</a:t>
            </a:r>
            <a:r>
              <a:rPr lang="en-US" dirty="0" smtClean="0"/>
              <a:t> utility as:</a:t>
            </a:r>
            <a:br>
              <a:rPr lang="en-US" dirty="0" smtClean="0"/>
            </a:br>
            <a:r>
              <a:rPr lang="en-US" dirty="0" smtClean="0"/>
              <a:t> </a:t>
            </a:r>
            <a:br>
              <a:rPr lang="en-US" dirty="0" smtClean="0"/>
            </a:br>
            <a:endParaRPr lang="en-US" dirty="0" smtClean="0"/>
          </a:p>
          <a:p>
            <a:pPr lvl="2"/>
            <a:endParaRPr lang="en-US" dirty="0" smtClean="0"/>
          </a:p>
          <a:p>
            <a:pPr lvl="2"/>
            <a:endParaRPr lang="en-US" dirty="0" smtClean="0"/>
          </a:p>
          <a:p>
            <a:pPr lvl="2"/>
            <a:endParaRPr lang="en-US" dirty="0" smtClean="0"/>
          </a:p>
          <a:p>
            <a:pPr lvl="2"/>
            <a:r>
              <a:rPr lang="en-US" dirty="0" smtClean="0"/>
              <a:t>To drop the table entirely and release the space, use “PURGE” clause.</a:t>
            </a:r>
          </a:p>
          <a:p>
            <a:pPr lvl="3"/>
            <a:r>
              <a:rPr lang="en-US" dirty="0" smtClean="0"/>
              <a:t>Unless you purge them, Oracle will leave objects in the </a:t>
            </a:r>
            <a:r>
              <a:rPr lang="en-US" dirty="0" err="1" smtClean="0"/>
              <a:t>recyclebin</a:t>
            </a:r>
            <a:r>
              <a:rPr lang="en-US" dirty="0" smtClean="0"/>
              <a:t> until the </a:t>
            </a:r>
            <a:r>
              <a:rPr lang="en-US" dirty="0" err="1" smtClean="0"/>
              <a:t>tablespace</a:t>
            </a:r>
            <a:r>
              <a:rPr lang="en-US" dirty="0" smtClean="0"/>
              <a:t> runs out of space, or until you hit your user quota on the </a:t>
            </a:r>
            <a:r>
              <a:rPr lang="en-US" dirty="0" err="1" smtClean="0"/>
              <a:t>tablespace</a:t>
            </a:r>
            <a:r>
              <a:rPr lang="en-US" dirty="0" smtClean="0"/>
              <a:t>. </a:t>
            </a:r>
          </a:p>
          <a:p>
            <a:pPr lvl="3"/>
            <a:r>
              <a:rPr lang="en-US" dirty="0" smtClean="0"/>
              <a:t>At that point, Oracle purges the objects one at a time, starting with the ones dropped the longest time ago, until there is enough space for the current operation.</a:t>
            </a:r>
          </a:p>
          <a:p>
            <a:pPr lvl="2"/>
            <a:endParaRPr lang="en-US" dirty="0" smtClean="0"/>
          </a:p>
          <a:p>
            <a:pPr lvl="3"/>
            <a:endParaRPr lang="en-US" dirty="0" smtClean="0"/>
          </a:p>
          <a:p>
            <a:pPr lvl="1"/>
            <a:endParaRPr lang="en-US" dirty="0" smtClean="0"/>
          </a:p>
          <a:p>
            <a:pPr lvl="2">
              <a:buNone/>
            </a:pPr>
            <a:endParaRPr lang="en-US" dirty="0" smtClean="0"/>
          </a:p>
        </p:txBody>
      </p:sp>
      <p:sp>
        <p:nvSpPr>
          <p:cNvPr id="5" name="Rounded Rectangle 4"/>
          <p:cNvSpPr/>
          <p:nvPr/>
        </p:nvSpPr>
        <p:spPr bwMode="auto">
          <a:xfrm>
            <a:off x="1447800" y="2609850"/>
            <a:ext cx="60198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recyclebin</a:t>
            </a:r>
            <a:r>
              <a:rPr lang="en-US" dirty="0" smtClean="0">
                <a:solidFill>
                  <a:schemeClr val="tx1">
                    <a:lumMod val="95000"/>
                    <a:lumOff val="5000"/>
                  </a:schemeClr>
                </a:solidFill>
                <a:latin typeface="Times New Roman" pitchFamily="18" charset="0"/>
                <a:cs typeface="Times New Roman" pitchFamily="18" charset="0"/>
              </a:rPr>
              <a:t>;</a:t>
            </a:r>
            <a:r>
              <a:rPr lang="en-US" i="1" dirty="0" smtClean="0"/>
              <a:t/>
            </a:r>
            <a:br>
              <a:rPr lang="en-US" i="1" dirty="0" smtClean="0"/>
            </a:b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371600" y="2590800"/>
            <a:ext cx="5105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TRUNCATE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TRUNCATE : </a:t>
            </a:r>
          </a:p>
          <a:p>
            <a:pPr lvl="2"/>
            <a:r>
              <a:rPr lang="en-US" dirty="0" smtClean="0"/>
              <a:t>Used to remove (delete) all rows from a table.</a:t>
            </a:r>
          </a:p>
          <a:p>
            <a:pPr lvl="2"/>
            <a:r>
              <a:rPr lang="en-US" dirty="0" smtClean="0"/>
              <a:t>Also deallocates all of the space used by the removed rows</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3"/>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lstStyle/>
          <a:p>
            <a:pPr>
              <a:buNone/>
            </a:pPr>
            <a:r>
              <a:rPr lang="en-US" sz="2000" dirty="0" smtClean="0"/>
              <a:t>How do you force a  DROP command to drop the parent table even when a child table is existing?</a:t>
            </a:r>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313613" cy="1371600"/>
          </a:xfrm>
          <a:prstGeom prst="rect">
            <a:avLst/>
          </a:prstGeom>
          <a:noFill/>
          <a:ln w="9525">
            <a:noFill/>
            <a:miter lim="800000"/>
            <a:headEnd/>
            <a:tailEnd/>
          </a:ln>
        </p:spPr>
        <p:txBody>
          <a:bodyPr/>
          <a:lstStyle/>
          <a:p>
            <a:pPr marL="342900" indent="-342900"/>
            <a:r>
              <a:rPr lang="en-US" sz="2000" dirty="0">
                <a:cs typeface="Times New Roman" pitchFamily="18" charset="0"/>
              </a:rPr>
              <a:t>Answer</a:t>
            </a:r>
            <a:r>
              <a:rPr lang="en-US" sz="2000" dirty="0" smtClean="0">
                <a:cs typeface="Times New Roman" pitchFamily="18" charset="0"/>
              </a:rPr>
              <a:t>: Using the CASCADE CONSTRAINTS Option with the DROP Command</a:t>
            </a:r>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lstStyle/>
          <a:p>
            <a:pPr>
              <a:buNone/>
            </a:pPr>
            <a:r>
              <a:rPr lang="en-US" sz="2000" dirty="0" smtClean="0"/>
              <a:t>Where the integrity constraints are stored in Data Dictionary ?</a:t>
            </a:r>
            <a:br>
              <a:rPr lang="en-US" sz="2000" dirty="0" smtClean="0"/>
            </a:br>
            <a:endParaRPr lang="en-US" sz="2000" dirty="0" smtClean="0"/>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313613" cy="1371600"/>
          </a:xfrm>
          <a:prstGeom prst="rect">
            <a:avLst/>
          </a:prstGeom>
          <a:noFill/>
          <a:ln w="9525">
            <a:noFill/>
            <a:miter lim="800000"/>
            <a:headEnd/>
            <a:tailEnd/>
          </a:ln>
        </p:spPr>
        <p:txBody>
          <a:bodyPr/>
          <a:lstStyle/>
          <a:p>
            <a:pPr marL="342900" indent="-342900"/>
            <a:r>
              <a:rPr lang="en-US" sz="2000" dirty="0">
                <a:cs typeface="Times New Roman" pitchFamily="18" charset="0"/>
              </a:rPr>
              <a:t>Answer</a:t>
            </a:r>
            <a:r>
              <a:rPr lang="en-US" sz="2000" dirty="0" smtClean="0">
                <a:cs typeface="Times New Roman" pitchFamily="18" charset="0"/>
              </a:rPr>
              <a:t>: </a:t>
            </a:r>
            <a:r>
              <a:rPr lang="en-US" dirty="0" smtClean="0"/>
              <a:t>The integrity constraints are stored in USER_CONSTRAINTS.</a:t>
            </a:r>
            <a:br>
              <a:rPr lang="en-US" dirty="0" smtClean="0"/>
            </a:br>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19200" y="27432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2743200" y="5562600"/>
            <a:ext cx="6151563" cy="931863"/>
          </a:xfrm>
        </p:spPr>
        <p:txBody>
          <a:bodyPr>
            <a:normAutofit fontScale="92500" lnSpcReduction="20000"/>
          </a:bodyPr>
          <a:lstStyle/>
          <a:p>
            <a:pPr eaLnBrk="1" hangingPunct="1"/>
            <a:endParaRPr lang="en-US" sz="3200" dirty="0" smtClean="0"/>
          </a:p>
          <a:p>
            <a:pPr eaLnBrk="1" hangingPunct="1"/>
            <a:r>
              <a:rPr lang="en-US" sz="3200" dirty="0" smtClean="0"/>
              <a:t>Data Control Language</a:t>
            </a:r>
          </a:p>
        </p:txBody>
      </p:sp>
    </p:spTree>
    <p:extLst>
      <p:ext uri="{BB962C8B-B14F-4D97-AF65-F5344CB8AC3E}">
        <p14:creationId xmlns:p14="http://schemas.microsoft.com/office/powerpoint/2010/main" val="2089515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3581400"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533400" y="381000"/>
            <a:ext cx="8910637" cy="476250"/>
          </a:xfrm>
        </p:spPr>
        <p:txBody>
          <a:bodyPr>
            <a:normAutofit fontScale="90000"/>
          </a:bodyPr>
          <a:lstStyle/>
          <a:p>
            <a:pPr eaLnBrk="1" hangingPunct="1"/>
            <a:r>
              <a:rPr lang="en-US" altLang="ja-JP" dirty="0" smtClean="0">
                <a:ea typeface="ＭＳ Ｐゴシック" pitchFamily="34" charset="-128"/>
              </a:rPr>
              <a:t>Brainstorm</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3886200" y="1676400"/>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47800" y="28194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1981200" y="5562600"/>
            <a:ext cx="6913563" cy="931863"/>
          </a:xfrm>
        </p:spPr>
        <p:txBody>
          <a:bodyPr>
            <a:normAutofit fontScale="92500" lnSpcReduction="20000"/>
          </a:bodyPr>
          <a:lstStyle/>
          <a:p>
            <a:pPr eaLnBrk="1" hangingPunct="1"/>
            <a:endParaRPr lang="en-US" sz="3200" dirty="0" smtClean="0"/>
          </a:p>
          <a:p>
            <a:pPr eaLnBrk="1" hangingPunct="1"/>
            <a:r>
              <a:rPr lang="en-US" sz="3200" dirty="0" smtClean="0"/>
              <a:t>DML – Data Manipulation  Language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DML:</a:t>
            </a:r>
          </a:p>
          <a:p>
            <a:pPr lvl="1"/>
            <a:r>
              <a:rPr lang="en-US" dirty="0" smtClean="0"/>
              <a:t>Data Manipulation Language</a:t>
            </a:r>
          </a:p>
          <a:p>
            <a:pPr lvl="1"/>
            <a:r>
              <a:rPr lang="en-US" dirty="0" smtClean="0"/>
              <a:t>Used to manipulate the data stored in the database.</a:t>
            </a:r>
          </a:p>
          <a:p>
            <a:pPr lvl="2"/>
            <a:r>
              <a:rPr lang="en-US" dirty="0" smtClean="0"/>
              <a:t>Inserting Data</a:t>
            </a:r>
          </a:p>
          <a:p>
            <a:pPr lvl="2"/>
            <a:r>
              <a:rPr lang="en-US" dirty="0" smtClean="0"/>
              <a:t>Updating Data</a:t>
            </a:r>
          </a:p>
          <a:p>
            <a:pPr lvl="2"/>
            <a:r>
              <a:rPr lang="en-US" dirty="0" smtClean="0"/>
              <a:t>Deleting Data </a:t>
            </a:r>
          </a:p>
          <a:p>
            <a:pPr lvl="2"/>
            <a:r>
              <a:rPr lang="en-US" dirty="0" smtClean="0"/>
              <a:t>Merging Data</a:t>
            </a:r>
          </a:p>
          <a:p>
            <a:pPr lvl="2"/>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447800" y="1981200"/>
            <a:ext cx="6934200"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table_name (column-1, column-2, ... column-n) VALUES (value-1, value-2, ... value-n);</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890000" cy="5410200"/>
          </a:xfrm>
        </p:spPr>
        <p:txBody>
          <a:bodyPr>
            <a:normAutofit lnSpcReduction="10000"/>
          </a:bodyPr>
          <a:lstStyle/>
          <a:p>
            <a:r>
              <a:rPr lang="en-US" dirty="0" smtClean="0"/>
              <a:t>DML:</a:t>
            </a:r>
          </a:p>
          <a:p>
            <a:pPr lvl="1"/>
            <a:r>
              <a:rPr lang="en-US" dirty="0" smtClean="0"/>
              <a:t>INSERT : </a:t>
            </a:r>
          </a:p>
          <a:p>
            <a:pPr lvl="2"/>
            <a:r>
              <a:rPr lang="en-US" dirty="0" smtClean="0"/>
              <a:t>Data can be inserted into the table using INSERT Statement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buNone/>
            </a:pPr>
            <a:r>
              <a:rPr lang="en-US" dirty="0" smtClean="0"/>
              <a:t> </a:t>
            </a:r>
          </a:p>
          <a:p>
            <a:pPr lvl="2"/>
            <a:endParaRPr lang="en-US" dirty="0" smtClean="0"/>
          </a:p>
          <a:p>
            <a:pPr lvl="3"/>
            <a:r>
              <a:rPr lang="en-US" dirty="0" smtClean="0"/>
              <a:t>If  data is inserted into all the columns of the table the </a:t>
            </a:r>
            <a:r>
              <a:rPr lang="en-US" dirty="0" err="1" smtClean="0"/>
              <a:t>column_name</a:t>
            </a:r>
            <a:r>
              <a:rPr lang="en-US" dirty="0" smtClean="0"/>
              <a:t> can be skipped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5" name="Rounded Rectangle 4"/>
          <p:cNvSpPr/>
          <p:nvPr/>
        </p:nvSpPr>
        <p:spPr bwMode="auto">
          <a:xfrm>
            <a:off x="1524000" y="3505200"/>
            <a:ext cx="68580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suppliers (</a:t>
            </a:r>
            <a:r>
              <a:rPr lang="en-US" dirty="0" err="1" smtClean="0">
                <a:solidFill>
                  <a:schemeClr val="tx1">
                    <a:lumMod val="95000"/>
                    <a:lumOff val="5000"/>
                  </a:schemeClr>
                </a:solidFill>
                <a:latin typeface="Times New Roman" pitchFamily="18" charset="0"/>
                <a:cs typeface="Times New Roman" pitchFamily="18" charset="0"/>
              </a:rPr>
              <a:t>supplier_id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supplier_name,supplier_city,phone</a:t>
            </a:r>
            <a:r>
              <a:rPr lang="en-US" dirty="0" smtClean="0">
                <a:solidFill>
                  <a:schemeClr val="tx1">
                    <a:lumMod val="95000"/>
                    <a:lumOff val="5000"/>
                  </a:schemeClr>
                </a:solidFill>
                <a:latin typeface="Times New Roman" pitchFamily="18" charset="0"/>
                <a:cs typeface="Times New Roman" pitchFamily="18" charset="0"/>
              </a:rPr>
              <a:t>) VALUES(‘S01’,’UPS’,’Columbia’,’0441-782-7892’);</a:t>
            </a: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6" name="Rounded Rectangle 5"/>
          <p:cNvSpPr/>
          <p:nvPr/>
        </p:nvSpPr>
        <p:spPr bwMode="auto">
          <a:xfrm>
            <a:off x="1524000" y="5257800"/>
            <a:ext cx="6934200" cy="8023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suppliers 	VALUES(‘S01’,’UPS’,’Columbia’,’0441-782-7892’);</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43000" y="2362200"/>
            <a:ext cx="69342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ALL</a:t>
            </a:r>
          </a:p>
          <a:p>
            <a:r>
              <a:rPr lang="en-US" dirty="0" smtClean="0">
                <a:solidFill>
                  <a:schemeClr val="tx1">
                    <a:lumMod val="95000"/>
                    <a:lumOff val="5000"/>
                  </a:schemeClr>
                </a:solidFill>
                <a:latin typeface="Times New Roman" pitchFamily="18" charset="0"/>
                <a:cs typeface="Times New Roman" pitchFamily="18" charset="0"/>
              </a:rPr>
              <a:t>          INTO table_name (column-1, ..) VALUES (value-1... )</a:t>
            </a:r>
          </a:p>
          <a:p>
            <a:r>
              <a:rPr lang="en-US" dirty="0" smtClean="0">
                <a:solidFill>
                  <a:schemeClr val="tx1">
                    <a:lumMod val="95000"/>
                    <a:lumOff val="5000"/>
                  </a:schemeClr>
                </a:solidFill>
                <a:latin typeface="Times New Roman" pitchFamily="18" charset="0"/>
                <a:cs typeface="Times New Roman" pitchFamily="18" charset="0"/>
              </a:rPr>
              <a:t>          INTO table_name (column-1, ..) VALUES (value-1... )</a:t>
            </a:r>
          </a:p>
          <a:p>
            <a:pPr algn="ct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INSERT : INSERT ALL</a:t>
            </a:r>
          </a:p>
          <a:p>
            <a:pPr lvl="2"/>
            <a:r>
              <a:rPr lang="en-US" dirty="0" smtClean="0"/>
              <a:t>INSERT ALL can be used for inserting multiple rows  at a time</a:t>
            </a:r>
          </a:p>
          <a:p>
            <a:pPr lvl="2"/>
            <a:r>
              <a:rPr lang="en-US" dirty="0" smtClean="0"/>
              <a:t>Applicable only to Oracle10g and above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0" name="Rounded Rectangle 9"/>
          <p:cNvSpPr/>
          <p:nvPr/>
        </p:nvSpPr>
        <p:spPr bwMode="auto">
          <a:xfrm>
            <a:off x="1143000" y="4114800"/>
            <a:ext cx="6934200"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ALL </a:t>
            </a:r>
          </a:p>
          <a:p>
            <a:r>
              <a:rPr lang="en-US" dirty="0" smtClean="0">
                <a:solidFill>
                  <a:schemeClr val="tx1">
                    <a:lumMod val="95000"/>
                    <a:lumOff val="5000"/>
                  </a:schemeClr>
                </a:solidFill>
                <a:latin typeface="Times New Roman" pitchFamily="18" charset="0"/>
                <a:cs typeface="Times New Roman" pitchFamily="18" charset="0"/>
              </a:rPr>
              <a:t>	INTO Supplier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VALUES (‘A') </a:t>
            </a:r>
          </a:p>
          <a:p>
            <a:r>
              <a:rPr lang="en-US" dirty="0" smtClean="0">
                <a:solidFill>
                  <a:schemeClr val="tx1">
                    <a:lumMod val="95000"/>
                    <a:lumOff val="5000"/>
                  </a:schemeClr>
                </a:solidFill>
                <a:latin typeface="Times New Roman" pitchFamily="18" charset="0"/>
                <a:cs typeface="Times New Roman" pitchFamily="18" charset="0"/>
              </a:rPr>
              <a:t>	INTO Supplier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VALUES (‘B') </a:t>
            </a:r>
          </a:p>
          <a:p>
            <a:r>
              <a:rPr lang="en-US" dirty="0" smtClean="0">
                <a:solidFill>
                  <a:schemeClr val="tx1">
                    <a:lumMod val="95000"/>
                    <a:lumOff val="5000"/>
                  </a:schemeClr>
                </a:solidFill>
                <a:latin typeface="Times New Roman" pitchFamily="18" charset="0"/>
                <a:cs typeface="Times New Roman" pitchFamily="18" charset="0"/>
              </a:rPr>
              <a:t>	INTO Supplier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VALUES (‘C') </a:t>
            </a:r>
          </a:p>
          <a:p>
            <a:r>
              <a:rPr lang="en-US" dirty="0" smtClean="0">
                <a:solidFill>
                  <a:schemeClr val="tx1">
                    <a:lumMod val="95000"/>
                    <a:lumOff val="5000"/>
                  </a:schemeClr>
                </a:solidFill>
                <a:latin typeface="Times New Roman" pitchFamily="18" charset="0"/>
                <a:cs typeface="Times New Roman" pitchFamily="18" charset="0"/>
              </a:rPr>
              <a:t>SELECT * FROM dual;</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5" name="Rounded Rectangle 4"/>
          <p:cNvSpPr/>
          <p:nvPr/>
        </p:nvSpPr>
        <p:spPr bwMode="auto">
          <a:xfrm>
            <a:off x="1219200" y="2019300"/>
            <a:ext cx="68580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table_name (column-1, column-2, ... column-n) </a:t>
            </a:r>
          </a:p>
          <a:p>
            <a:r>
              <a:rPr lang="en-US" dirty="0" smtClean="0">
                <a:solidFill>
                  <a:schemeClr val="tx1">
                    <a:lumMod val="95000"/>
                    <a:lumOff val="5000"/>
                  </a:schemeClr>
                </a:solidFill>
                <a:latin typeface="Times New Roman" pitchFamily="18" charset="0"/>
                <a:cs typeface="Times New Roman" pitchFamily="18" charset="0"/>
              </a:rPr>
              <a:t>SELECT column1,column2 FROM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INSERT : </a:t>
            </a:r>
          </a:p>
          <a:p>
            <a:pPr lvl="2"/>
            <a:r>
              <a:rPr lang="en-US" dirty="0" smtClean="0"/>
              <a:t>We can also use sub-selects in an INSERT Statement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6" name="Rounded Rectangle 5"/>
          <p:cNvSpPr/>
          <p:nvPr/>
        </p:nvSpPr>
        <p:spPr bwMode="auto">
          <a:xfrm>
            <a:off x="1143000" y="3790950"/>
            <a:ext cx="69342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suppliers (</a:t>
            </a:r>
            <a:r>
              <a:rPr lang="en-US" dirty="0" err="1" smtClean="0">
                <a:solidFill>
                  <a:schemeClr val="tx1">
                    <a:lumMod val="95000"/>
                    <a:lumOff val="5000"/>
                  </a:schemeClr>
                </a:solidFill>
                <a:latin typeface="Times New Roman" pitchFamily="18" charset="0"/>
                <a:cs typeface="Times New Roman" pitchFamily="18" charset="0"/>
              </a:rPr>
              <a:t>supplier_id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SELECT </a:t>
            </a:r>
            <a:r>
              <a:rPr lang="en-US" dirty="0" err="1" smtClean="0">
                <a:solidFill>
                  <a:schemeClr val="tx1">
                    <a:lumMod val="95000"/>
                    <a:lumOff val="5000"/>
                  </a:schemeClr>
                </a:solidFill>
                <a:latin typeface="Times New Roman" pitchFamily="18" charset="0"/>
                <a:cs typeface="Times New Roman" pitchFamily="18" charset="0"/>
              </a:rPr>
              <a:t>account_no</a:t>
            </a:r>
            <a:r>
              <a:rPr lang="en-US" dirty="0" smtClean="0">
                <a:solidFill>
                  <a:schemeClr val="tx1">
                    <a:lumMod val="95000"/>
                    <a:lumOff val="5000"/>
                  </a:schemeClr>
                </a:solidFill>
                <a:latin typeface="Times New Roman" pitchFamily="18" charset="0"/>
                <a:cs typeface="Times New Roman" pitchFamily="18" charset="0"/>
              </a:rPr>
              <a:t>, name </a:t>
            </a:r>
          </a:p>
          <a:p>
            <a:r>
              <a:rPr lang="en-US" dirty="0" smtClean="0">
                <a:solidFill>
                  <a:schemeClr val="tx1">
                    <a:lumMod val="95000"/>
                    <a:lumOff val="5000"/>
                  </a:schemeClr>
                </a:solidFill>
                <a:latin typeface="Times New Roman" pitchFamily="18" charset="0"/>
                <a:cs typeface="Times New Roman" pitchFamily="18" charset="0"/>
              </a:rPr>
              <a:t>FROM customers WHERE city = 'Newark';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447800" y="2057400"/>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table_name</a:t>
            </a:r>
          </a:p>
          <a:p>
            <a:r>
              <a:rPr lang="en-US" dirty="0" smtClean="0">
                <a:solidFill>
                  <a:schemeClr val="tx1">
                    <a:lumMod val="95000"/>
                    <a:lumOff val="5000"/>
                  </a:schemeClr>
                </a:solidFill>
                <a:latin typeface="Times New Roman" pitchFamily="18" charset="0"/>
                <a:cs typeface="Times New Roman" pitchFamily="18" charset="0"/>
              </a:rPr>
              <a:t> SET column-1= value-1[, column-2 = value-2, ... column-n) [WHERE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normAutofit fontScale="92500"/>
          </a:bodyPr>
          <a:lstStyle/>
          <a:p>
            <a:r>
              <a:rPr lang="en-US" dirty="0" smtClean="0"/>
              <a:t>DML:</a:t>
            </a:r>
          </a:p>
          <a:p>
            <a:pPr lvl="1"/>
            <a:r>
              <a:rPr lang="en-US" dirty="0" smtClean="0"/>
              <a:t>UPDATE : </a:t>
            </a:r>
          </a:p>
          <a:p>
            <a:pPr lvl="2"/>
            <a:r>
              <a:rPr lang="en-US" dirty="0" smtClean="0"/>
              <a:t>Used to modify the existing data in the table.</a:t>
            </a:r>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r>
              <a:rPr lang="en-US" dirty="0" smtClean="0"/>
              <a:t>Example:</a:t>
            </a:r>
          </a:p>
          <a:p>
            <a:pPr lvl="2"/>
            <a:endParaRPr lang="en-US" dirty="0" smtClean="0"/>
          </a:p>
          <a:p>
            <a:pPr lvl="2"/>
            <a:endParaRPr lang="en-US" dirty="0" smtClean="0"/>
          </a:p>
          <a:p>
            <a:pPr lvl="2"/>
            <a:endParaRPr lang="en-US" dirty="0" smtClean="0"/>
          </a:p>
          <a:p>
            <a:pPr lvl="3"/>
            <a:r>
              <a:rPr lang="en-US" dirty="0" smtClean="0"/>
              <a:t>If the WHERE Clause is ignored it will update all the rows in the table.</a:t>
            </a:r>
          </a:p>
          <a:p>
            <a:pPr lvl="2"/>
            <a:r>
              <a:rPr lang="en-US" dirty="0" smtClean="0"/>
              <a:t>Example : Updating Multiple Columns</a:t>
            </a:r>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5" name="Rounded Rectangle 4"/>
          <p:cNvSpPr/>
          <p:nvPr/>
        </p:nvSpPr>
        <p:spPr bwMode="auto">
          <a:xfrm>
            <a:off x="1447800" y="3810000"/>
            <a:ext cx="69342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suppliers </a:t>
            </a:r>
          </a:p>
          <a:p>
            <a:r>
              <a:rPr lang="en-US" dirty="0" smtClean="0">
                <a:solidFill>
                  <a:schemeClr val="tx1">
                    <a:lumMod val="95000"/>
                    <a:lumOff val="5000"/>
                  </a:schemeClr>
                </a:solidFill>
                <a:latin typeface="Times New Roman" pitchFamily="18" charset="0"/>
                <a:cs typeface="Times New Roman" pitchFamily="18" charset="0"/>
              </a:rPr>
              <a:t>SET name = ‘Samsung' WHERE name = ‘Apple’;</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6" name="Rounded Rectangle 5"/>
          <p:cNvSpPr/>
          <p:nvPr/>
        </p:nvSpPr>
        <p:spPr bwMode="auto">
          <a:xfrm>
            <a:off x="1524000" y="5257800"/>
            <a:ext cx="69342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suppliers </a:t>
            </a:r>
          </a:p>
          <a:p>
            <a:r>
              <a:rPr lang="en-US" dirty="0" smtClean="0">
                <a:solidFill>
                  <a:schemeClr val="tx1">
                    <a:lumMod val="95000"/>
                    <a:lumOff val="5000"/>
                  </a:schemeClr>
                </a:solidFill>
                <a:latin typeface="Times New Roman" pitchFamily="18" charset="0"/>
                <a:cs typeface="Times New Roman" pitchFamily="18" charset="0"/>
              </a:rPr>
              <a:t>SET name = ‘Nokia', product = ‘Nokia 910' </a:t>
            </a:r>
          </a:p>
          <a:p>
            <a:r>
              <a:rPr lang="en-US" dirty="0" smtClean="0">
                <a:solidFill>
                  <a:schemeClr val="tx1">
                    <a:lumMod val="95000"/>
                    <a:lumOff val="5000"/>
                  </a:schemeClr>
                </a:solidFill>
                <a:latin typeface="Times New Roman" pitchFamily="18" charset="0"/>
                <a:cs typeface="Times New Roman" pitchFamily="18" charset="0"/>
              </a:rPr>
              <a:t>WHERE name = ‘Samsung';</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90600" y="2133600"/>
            <a:ext cx="7696200" cy="3429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suppliers </a:t>
            </a:r>
          </a:p>
          <a:p>
            <a:r>
              <a:rPr lang="en-US" dirty="0" smtClean="0">
                <a:solidFill>
                  <a:schemeClr val="tx1">
                    <a:lumMod val="95000"/>
                    <a:lumOff val="5000"/>
                  </a:schemeClr>
                </a:solidFill>
                <a:latin typeface="Times New Roman" pitchFamily="18" charset="0"/>
                <a:cs typeface="Times New Roman" pitchFamily="18" charset="0"/>
              </a:rPr>
              <a:t>SET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 (SELECT customers.name </a:t>
            </a:r>
          </a:p>
          <a:p>
            <a:r>
              <a:rPr lang="en-US" dirty="0" smtClean="0">
                <a:solidFill>
                  <a:schemeClr val="tx1">
                    <a:lumMod val="95000"/>
                    <a:lumOff val="5000"/>
                  </a:schemeClr>
                </a:solidFill>
                <a:latin typeface="Times New Roman" pitchFamily="18" charset="0"/>
                <a:cs typeface="Times New Roman" pitchFamily="18" charset="0"/>
              </a:rPr>
              <a:t>			FROM customers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customers.customer_id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suppliers.supplier_id</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WHERE EXISTS </a:t>
            </a:r>
          </a:p>
          <a:p>
            <a:r>
              <a:rPr lang="en-US" dirty="0" smtClean="0">
                <a:solidFill>
                  <a:schemeClr val="tx1">
                    <a:lumMod val="95000"/>
                    <a:lumOff val="5000"/>
                  </a:schemeClr>
                </a:solidFill>
                <a:latin typeface="Times New Roman" pitchFamily="18" charset="0"/>
                <a:cs typeface="Times New Roman" pitchFamily="18" charset="0"/>
              </a:rPr>
              <a:t>		(SELECT customers.name</a:t>
            </a:r>
          </a:p>
          <a:p>
            <a:r>
              <a:rPr lang="en-US" dirty="0" smtClean="0">
                <a:solidFill>
                  <a:schemeClr val="tx1">
                    <a:lumMod val="95000"/>
                    <a:lumOff val="5000"/>
                  </a:schemeClr>
                </a:solidFill>
                <a:latin typeface="Times New Roman" pitchFamily="18" charset="0"/>
                <a:cs typeface="Times New Roman" pitchFamily="18" charset="0"/>
              </a:rPr>
              <a:t>		 FROM customers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customers.customer_id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suppliers.supplier_id</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UPDATE : </a:t>
            </a:r>
          </a:p>
          <a:p>
            <a:pPr lvl="2"/>
            <a:r>
              <a:rPr lang="en-US" dirty="0" smtClean="0"/>
              <a:t>Example: Update records in one table based on values in another table.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5" name="Rounded Rectangle 4"/>
          <p:cNvSpPr/>
          <p:nvPr/>
        </p:nvSpPr>
        <p:spPr bwMode="auto">
          <a:xfrm>
            <a:off x="990600" y="2133600"/>
            <a:ext cx="76962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suppliers </a:t>
            </a:r>
          </a:p>
          <a:p>
            <a:r>
              <a:rPr lang="en-US" dirty="0" smtClean="0">
                <a:solidFill>
                  <a:schemeClr val="tx1">
                    <a:lumMod val="95000"/>
                    <a:lumOff val="5000"/>
                  </a:schemeClr>
                </a:solidFill>
                <a:latin typeface="Times New Roman" pitchFamily="18" charset="0"/>
                <a:cs typeface="Times New Roman" pitchFamily="18" charset="0"/>
              </a:rPr>
              <a:t>SET (</a:t>
            </a:r>
            <a:r>
              <a:rPr lang="en-US" dirty="0" err="1" smtClean="0">
                <a:solidFill>
                  <a:schemeClr val="tx1">
                    <a:lumMod val="95000"/>
                    <a:lumOff val="5000"/>
                  </a:schemeClr>
                </a:solidFill>
                <a:latin typeface="Times New Roman" pitchFamily="18" charset="0"/>
                <a:cs typeface="Times New Roman" pitchFamily="18" charset="0"/>
              </a:rPr>
              <a:t>supplier_name,city</a:t>
            </a:r>
            <a:r>
              <a:rPr lang="en-US" dirty="0" smtClean="0">
                <a:solidFill>
                  <a:schemeClr val="tx1">
                    <a:lumMod val="95000"/>
                    <a:lumOff val="5000"/>
                  </a:schemeClr>
                </a:solidFill>
                <a:latin typeface="Times New Roman" pitchFamily="18" charset="0"/>
                <a:cs typeface="Times New Roman" pitchFamily="18" charset="0"/>
              </a:rPr>
              <a:t>) = (SELECT </a:t>
            </a:r>
            <a:r>
              <a:rPr lang="en-US" dirty="0" err="1" smtClean="0">
                <a:solidFill>
                  <a:schemeClr val="tx1">
                    <a:lumMod val="95000"/>
                    <a:lumOff val="5000"/>
                  </a:schemeClr>
                </a:solidFill>
                <a:latin typeface="Times New Roman" pitchFamily="18" charset="0"/>
                <a:cs typeface="Times New Roman" pitchFamily="18" charset="0"/>
              </a:rPr>
              <a:t>customers.name,city</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FROM customers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customers.customer_id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suppliers.supplier_id</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supplier_id</a:t>
            </a:r>
            <a:r>
              <a:rPr lang="en-US" dirty="0" smtClean="0">
                <a:solidFill>
                  <a:schemeClr val="tx1">
                    <a:lumMod val="95000"/>
                    <a:lumOff val="5000"/>
                  </a:schemeClr>
                </a:solidFill>
                <a:latin typeface="Times New Roman" pitchFamily="18" charset="0"/>
                <a:cs typeface="Times New Roman" pitchFamily="18" charset="0"/>
              </a:rPr>
              <a:t>=10;</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UPDATE : </a:t>
            </a:r>
          </a:p>
          <a:p>
            <a:pPr lvl="2"/>
            <a:r>
              <a:rPr lang="en-US" dirty="0" smtClean="0"/>
              <a:t>Example: Update based on a query returning multiple values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838200" y="1752600"/>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a:t>
            </a:r>
            <a:r>
              <a:rPr lang="en-US" dirty="0">
                <a:solidFill>
                  <a:schemeClr val="tx1">
                    <a:lumMod val="95000"/>
                    <a:lumOff val="5000"/>
                  </a:schemeClr>
                </a:solidFill>
                <a:latin typeface="Times New Roman" pitchFamily="18" charset="0"/>
                <a:cs typeface="Times New Roman" pitchFamily="18" charset="0"/>
              </a:rPr>
              <a:t>USER Trainer</a:t>
            </a:r>
          </a:p>
          <a:p>
            <a:r>
              <a:rPr lang="en-US" dirty="0">
                <a:solidFill>
                  <a:schemeClr val="tx1">
                    <a:lumMod val="95000"/>
                    <a:lumOff val="5000"/>
                  </a:schemeClr>
                </a:solidFill>
                <a:latin typeface="Times New Roman" pitchFamily="18" charset="0"/>
                <a:cs typeface="Times New Roman" pitchFamily="18" charset="0"/>
              </a:rPr>
              <a:t>  IDENTIFIED BY </a:t>
            </a:r>
            <a:r>
              <a:rPr lang="en-US" dirty="0" smtClean="0">
                <a:solidFill>
                  <a:schemeClr val="tx1">
                    <a:lumMod val="95000"/>
                    <a:lumOff val="5000"/>
                  </a:schemeClr>
                </a:solidFill>
                <a:latin typeface="Times New Roman" pitchFamily="18" charset="0"/>
                <a:cs typeface="Times New Roman" pitchFamily="18" charset="0"/>
              </a:rPr>
              <a:t>Syntel123;</a:t>
            </a:r>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171" name="Rectangle 3"/>
          <p:cNvSpPr>
            <a:spLocks noGrp="1" noChangeArrowheads="1"/>
          </p:cNvSpPr>
          <p:nvPr>
            <p:ph type="body" idx="4294967295"/>
          </p:nvPr>
        </p:nvSpPr>
        <p:spPr>
          <a:xfrm>
            <a:off x="0" y="1066800"/>
            <a:ext cx="8661400" cy="5257800"/>
          </a:xfrm>
        </p:spPr>
        <p:txBody>
          <a:bodyPr/>
          <a:lstStyle/>
          <a:p>
            <a:r>
              <a:rPr lang="en-US" dirty="0" smtClean="0"/>
              <a:t>DCL:</a:t>
            </a:r>
          </a:p>
          <a:p>
            <a:pPr lvl="1"/>
            <a:r>
              <a:rPr lang="en-US" dirty="0" smtClean="0"/>
              <a:t>Creating User Statement</a:t>
            </a:r>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r>
              <a:rPr lang="en-US" dirty="0" smtClean="0"/>
              <a:t>creating a new user account name as Trainer and password as syntel123.</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marL="178308" lvl="1" indent="0">
              <a:buNone/>
            </a:pPr>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ellipse">
            <a:avLst/>
          </a:prstGeom>
          <a:ln>
            <a:noFill/>
          </a:ln>
          <a:effectLst>
            <a:softEdge rad="63500"/>
          </a:effectLst>
        </p:spPr>
      </p:pic>
      <p:sp>
        <p:nvSpPr>
          <p:cNvPr id="10" name="Rounded Rectangle 9"/>
          <p:cNvSpPr/>
          <p:nvPr/>
        </p:nvSpPr>
        <p:spPr bwMode="auto">
          <a:xfrm>
            <a:off x="990600" y="3628103"/>
            <a:ext cx="65532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USER Trainer IDENTIFIED BY </a:t>
            </a:r>
            <a:r>
              <a:rPr lang="en-US" dirty="0" smtClean="0">
                <a:solidFill>
                  <a:schemeClr val="tx1">
                    <a:lumMod val="95000"/>
                    <a:lumOff val="5000"/>
                  </a:schemeClr>
                </a:solidFill>
                <a:latin typeface="Times New Roman" pitchFamily="18" charset="0"/>
                <a:cs typeface="Times New Roman" pitchFamily="18" charset="0"/>
              </a:rPr>
              <a:t>Password123</a:t>
            </a:r>
            <a:r>
              <a:rPr lang="en-US" dirty="0">
                <a:solidFill>
                  <a:schemeClr val="tx1">
                    <a:lumMod val="95000"/>
                    <a:lumOff val="5000"/>
                  </a:schemeClr>
                </a:solidFill>
                <a:latin typeface="Times New Roman" pitchFamily="18" charset="0"/>
                <a:cs typeface="Times New Roman" pitchFamily="18" charset="0"/>
              </a:rPr>
              <a:t>;</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 name="Title 1"/>
          <p:cNvSpPr>
            <a:spLocks noGrp="1"/>
          </p:cNvSpPr>
          <p:nvPr>
            <p:ph type="title" idx="4294967295"/>
          </p:nvPr>
        </p:nvSpPr>
        <p:spPr>
          <a:xfrm>
            <a:off x="549727" y="266700"/>
            <a:ext cx="8357339" cy="704850"/>
          </a:xfrm>
          <a:prstGeom prst="rect">
            <a:avLst/>
          </a:prstGeom>
        </p:spPr>
        <p:txBody>
          <a:bodyPr/>
          <a:lstStyle/>
          <a:p>
            <a:endParaRPr lang="en-US"/>
          </a:p>
        </p:txBody>
      </p:sp>
    </p:spTree>
    <p:extLst>
      <p:ext uri="{BB962C8B-B14F-4D97-AF65-F5344CB8AC3E}">
        <p14:creationId xmlns:p14="http://schemas.microsoft.com/office/powerpoint/2010/main" val="5691118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066800" y="2667000"/>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DELETE</a:t>
            </a:r>
          </a:p>
          <a:p>
            <a:r>
              <a:rPr lang="en-US" dirty="0" smtClean="0">
                <a:solidFill>
                  <a:schemeClr val="tx1">
                    <a:lumMod val="95000"/>
                    <a:lumOff val="5000"/>
                  </a:schemeClr>
                </a:solidFill>
                <a:latin typeface="Times New Roman" pitchFamily="18" charset="0"/>
                <a:cs typeface="Times New Roman" pitchFamily="18" charset="0"/>
              </a:rPr>
              <a:t>FROM table_name</a:t>
            </a:r>
          </a:p>
          <a:p>
            <a:r>
              <a:rPr lang="en-US" dirty="0" smtClean="0">
                <a:solidFill>
                  <a:schemeClr val="tx1">
                    <a:lumMod val="95000"/>
                    <a:lumOff val="5000"/>
                  </a:schemeClr>
                </a:solidFill>
                <a:latin typeface="Times New Roman" pitchFamily="18" charset="0"/>
                <a:cs typeface="Times New Roman" pitchFamily="18" charset="0"/>
              </a:rPr>
              <a:t>[WHERE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DELETE : </a:t>
            </a:r>
          </a:p>
          <a:p>
            <a:pPr lvl="2"/>
            <a:r>
              <a:rPr lang="en-US" dirty="0" smtClean="0"/>
              <a:t>Used to delete the data in the table</a:t>
            </a:r>
          </a:p>
          <a:p>
            <a:pPr lvl="2"/>
            <a:r>
              <a:rPr lang="en-US" dirty="0" smtClean="0"/>
              <a:t>DELETE Statement by default deletes all the data from the table unless specified using a WHERE clause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19200" y="3352800"/>
            <a:ext cx="6934200" cy="2743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&lt;target table&gt; </a:t>
            </a:r>
          </a:p>
          <a:p>
            <a:r>
              <a:rPr lang="en-US" dirty="0" smtClean="0">
                <a:solidFill>
                  <a:schemeClr val="tx1">
                    <a:lumMod val="95000"/>
                    <a:lumOff val="5000"/>
                  </a:schemeClr>
                </a:solidFill>
                <a:latin typeface="Times New Roman" pitchFamily="18" charset="0"/>
                <a:cs typeface="Times New Roman" pitchFamily="18" charset="0"/>
              </a:rPr>
              <a:t>USING  &lt;</a:t>
            </a:r>
            <a:r>
              <a:rPr lang="en-US" dirty="0" err="1" smtClean="0">
                <a:solidFill>
                  <a:schemeClr val="tx1">
                    <a:lumMod val="95000"/>
                    <a:lumOff val="5000"/>
                  </a:schemeClr>
                </a:solidFill>
                <a:latin typeface="Times New Roman" pitchFamily="18" charset="0"/>
                <a:cs typeface="Times New Roman" pitchFamily="18" charset="0"/>
              </a:rPr>
              <a:t>souce</a:t>
            </a:r>
            <a:r>
              <a:rPr lang="en-US" dirty="0" smtClean="0">
                <a:solidFill>
                  <a:schemeClr val="tx1">
                    <a:lumMod val="95000"/>
                    <a:lumOff val="5000"/>
                  </a:schemeClr>
                </a:solidFill>
                <a:latin typeface="Times New Roman" pitchFamily="18" charset="0"/>
                <a:cs typeface="Times New Roman" pitchFamily="18" charset="0"/>
              </a:rPr>
              <a:t> table/view/result of </a:t>
            </a:r>
            <a:r>
              <a:rPr lang="en-US" dirty="0" err="1" smtClean="0">
                <a:solidFill>
                  <a:schemeClr val="tx1">
                    <a:lumMod val="95000"/>
                    <a:lumOff val="5000"/>
                  </a:schemeClr>
                </a:solidFill>
                <a:latin typeface="Times New Roman" pitchFamily="18" charset="0"/>
                <a:cs typeface="Times New Roman" pitchFamily="18" charset="0"/>
              </a:rPr>
              <a:t>subquery</a:t>
            </a:r>
            <a:r>
              <a:rPr lang="en-US" dirty="0" smtClean="0">
                <a:solidFill>
                  <a:schemeClr val="tx1">
                    <a:lumMod val="95000"/>
                    <a:lumOff val="5000"/>
                  </a:schemeClr>
                </a:solidFill>
                <a:latin typeface="Times New Roman" pitchFamily="18" charset="0"/>
                <a:cs typeface="Times New Roman" pitchFamily="18" charset="0"/>
              </a:rPr>
              <a:t>&gt; </a:t>
            </a:r>
          </a:p>
          <a:p>
            <a:r>
              <a:rPr lang="en-US" dirty="0" smtClean="0">
                <a:solidFill>
                  <a:schemeClr val="tx1">
                    <a:lumMod val="95000"/>
                    <a:lumOff val="5000"/>
                  </a:schemeClr>
                </a:solidFill>
                <a:latin typeface="Times New Roman" pitchFamily="18" charset="0"/>
                <a:cs typeface="Times New Roman" pitchFamily="18" charset="0"/>
              </a:rPr>
              <a:t>ON  &lt;match condition&gt; </a:t>
            </a:r>
          </a:p>
          <a:p>
            <a:r>
              <a:rPr lang="en-US" dirty="0" smtClean="0">
                <a:solidFill>
                  <a:schemeClr val="tx1">
                    <a:lumMod val="95000"/>
                    <a:lumOff val="5000"/>
                  </a:schemeClr>
                </a:solidFill>
                <a:latin typeface="Times New Roman" pitchFamily="18" charset="0"/>
                <a:cs typeface="Times New Roman" pitchFamily="18" charset="0"/>
              </a:rPr>
              <a:t>WHEN MATCHED THEN</a:t>
            </a:r>
          </a:p>
          <a:p>
            <a:r>
              <a:rPr lang="en-US" dirty="0" smtClean="0">
                <a:solidFill>
                  <a:schemeClr val="tx1">
                    <a:lumMod val="95000"/>
                    <a:lumOff val="5000"/>
                  </a:schemeClr>
                </a:solidFill>
                <a:latin typeface="Times New Roman" pitchFamily="18" charset="0"/>
                <a:cs typeface="Times New Roman" pitchFamily="18" charset="0"/>
              </a:rPr>
              <a:t>    &lt;update clause&gt; </a:t>
            </a:r>
          </a:p>
          <a:p>
            <a:r>
              <a:rPr lang="en-US" dirty="0" smtClean="0">
                <a:solidFill>
                  <a:schemeClr val="tx1">
                    <a:lumMod val="95000"/>
                    <a:lumOff val="5000"/>
                  </a:schemeClr>
                </a:solidFill>
                <a:latin typeface="Times New Roman" pitchFamily="18" charset="0"/>
                <a:cs typeface="Times New Roman" pitchFamily="18" charset="0"/>
              </a:rPr>
              <a:t>    &lt;delete clause&gt; </a:t>
            </a:r>
          </a:p>
          <a:p>
            <a:r>
              <a:rPr lang="en-US" dirty="0" smtClean="0">
                <a:solidFill>
                  <a:schemeClr val="tx1">
                    <a:lumMod val="95000"/>
                    <a:lumOff val="5000"/>
                  </a:schemeClr>
                </a:solidFill>
                <a:latin typeface="Times New Roman" pitchFamily="18" charset="0"/>
                <a:cs typeface="Times New Roman" pitchFamily="18" charset="0"/>
              </a:rPr>
              <a:t>WHEN NOT MATCHED THEN</a:t>
            </a:r>
          </a:p>
          <a:p>
            <a:r>
              <a:rPr lang="en-US" dirty="0" smtClean="0">
                <a:solidFill>
                  <a:schemeClr val="tx1">
                    <a:lumMod val="95000"/>
                    <a:lumOff val="5000"/>
                  </a:schemeClr>
                </a:solidFill>
                <a:latin typeface="Times New Roman" pitchFamily="18" charset="0"/>
                <a:cs typeface="Times New Roman" pitchFamily="18" charset="0"/>
              </a:rPr>
              <a:t>    &lt;insert clause&gt;</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MERGE : </a:t>
            </a:r>
          </a:p>
          <a:p>
            <a:pPr lvl="2"/>
            <a:r>
              <a:rPr lang="en-US" dirty="0" smtClean="0"/>
              <a:t>The MERGE statement was introduced in Oracle 9i to conditionally insert or update data in a single atomic statement, depending on the existence of a record.</a:t>
            </a:r>
          </a:p>
          <a:p>
            <a:pPr lvl="2"/>
            <a:r>
              <a:rPr lang="en-US" dirty="0" smtClean="0"/>
              <a:t>The MERGE statement reduces table scans and can perform the operation in parallel if required.</a:t>
            </a:r>
          </a:p>
          <a:p>
            <a:pPr lvl="2"/>
            <a:r>
              <a:rPr lang="en-US" dirty="0" smtClean="0"/>
              <a:t>Syntax:</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066800" y="2133600"/>
            <a:ext cx="7239000" cy="2667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dept d </a:t>
            </a:r>
          </a:p>
          <a:p>
            <a:r>
              <a:rPr lang="en-US" dirty="0" smtClean="0">
                <a:solidFill>
                  <a:schemeClr val="tx1">
                    <a:lumMod val="95000"/>
                    <a:lumOff val="5000"/>
                  </a:schemeClr>
                </a:solidFill>
                <a:latin typeface="Times New Roman" pitchFamily="18" charset="0"/>
                <a:cs typeface="Times New Roman" pitchFamily="18" charset="0"/>
              </a:rPr>
              <a:t>USING </a:t>
            </a:r>
            <a:r>
              <a:rPr lang="en-US" dirty="0" err="1" smtClean="0">
                <a:solidFill>
                  <a:schemeClr val="tx1">
                    <a:lumMod val="95000"/>
                    <a:lumOff val="5000"/>
                  </a:schemeClr>
                </a:solidFill>
                <a:latin typeface="Times New Roman" pitchFamily="18" charset="0"/>
                <a:cs typeface="Times New Roman" pitchFamily="18" charset="0"/>
              </a:rPr>
              <a:t>dept_online</a:t>
            </a:r>
            <a:r>
              <a:rPr lang="en-US" dirty="0" smtClean="0">
                <a:solidFill>
                  <a:schemeClr val="tx1">
                    <a:lumMod val="95000"/>
                    <a:lumOff val="5000"/>
                  </a:schemeClr>
                </a:solidFill>
                <a:latin typeface="Times New Roman" pitchFamily="18" charset="0"/>
                <a:cs typeface="Times New Roman" pitchFamily="18" charset="0"/>
              </a:rPr>
              <a:t> o</a:t>
            </a:r>
          </a:p>
          <a:p>
            <a:r>
              <a:rPr lang="en-US" dirty="0" smtClean="0">
                <a:solidFill>
                  <a:schemeClr val="tx1">
                    <a:lumMod val="95000"/>
                    <a:lumOff val="5000"/>
                  </a:schemeClr>
                </a:solidFill>
                <a:latin typeface="Times New Roman" pitchFamily="18" charset="0"/>
                <a:cs typeface="Times New Roman" pitchFamily="18" charset="0"/>
              </a:rPr>
              <a:t> ON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o.deptno</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WHEN MATCHED THEN </a:t>
            </a:r>
          </a:p>
          <a:p>
            <a:r>
              <a:rPr lang="en-US" dirty="0" smtClean="0">
                <a:solidFill>
                  <a:schemeClr val="tx1">
                    <a:lumMod val="95000"/>
                    <a:lumOff val="5000"/>
                  </a:schemeClr>
                </a:solidFill>
                <a:latin typeface="Times New Roman" pitchFamily="18" charset="0"/>
                <a:cs typeface="Times New Roman" pitchFamily="18" charset="0"/>
              </a:rPr>
              <a:t>	UPDATE SET </a:t>
            </a:r>
            <a:r>
              <a:rPr lang="en-US" dirty="0" err="1" smtClean="0">
                <a:solidFill>
                  <a:schemeClr val="tx1">
                    <a:lumMod val="95000"/>
                    <a:lumOff val="5000"/>
                  </a:schemeClr>
                </a:solidFill>
                <a:latin typeface="Times New Roman" pitchFamily="18" charset="0"/>
                <a:cs typeface="Times New Roman" pitchFamily="18" charset="0"/>
              </a:rPr>
              <a:t>d.dname</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o.dname</a:t>
            </a:r>
            <a:r>
              <a:rPr lang="en-US" dirty="0" smtClean="0">
                <a:solidFill>
                  <a:schemeClr val="tx1">
                    <a:lumMod val="95000"/>
                    <a:lumOff val="5000"/>
                  </a:schemeClr>
                </a:solidFill>
                <a:latin typeface="Times New Roman" pitchFamily="18" charset="0"/>
                <a:cs typeface="Times New Roman" pitchFamily="18" charset="0"/>
              </a:rPr>
              <a:t>, d.loc = o.loc </a:t>
            </a:r>
          </a:p>
          <a:p>
            <a:r>
              <a:rPr lang="en-US" dirty="0" smtClean="0">
                <a:solidFill>
                  <a:schemeClr val="tx1">
                    <a:lumMod val="95000"/>
                    <a:lumOff val="5000"/>
                  </a:schemeClr>
                </a:solidFill>
                <a:latin typeface="Times New Roman" pitchFamily="18" charset="0"/>
                <a:cs typeface="Times New Roman" pitchFamily="18" charset="0"/>
              </a:rPr>
              <a:t>WHEN NOT MATCHED THEN</a:t>
            </a:r>
          </a:p>
          <a:p>
            <a:r>
              <a:rPr lang="en-US" dirty="0" smtClean="0">
                <a:solidFill>
                  <a:schemeClr val="tx1">
                    <a:lumMod val="95000"/>
                    <a:lumOff val="5000"/>
                  </a:schemeClr>
                </a:solidFill>
                <a:latin typeface="Times New Roman" pitchFamily="18" charset="0"/>
                <a:cs typeface="Times New Roman" pitchFamily="18" charset="0"/>
              </a:rPr>
              <a:t>	 INSERT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d.dname</a:t>
            </a:r>
            <a:r>
              <a:rPr lang="en-US" dirty="0" smtClean="0">
                <a:solidFill>
                  <a:schemeClr val="tx1">
                    <a:lumMod val="95000"/>
                    <a:lumOff val="5000"/>
                  </a:schemeClr>
                </a:solidFill>
                <a:latin typeface="Times New Roman" pitchFamily="18" charset="0"/>
                <a:cs typeface="Times New Roman" pitchFamily="18" charset="0"/>
              </a:rPr>
              <a:t>, d.loc) VALUES (</a:t>
            </a:r>
            <a:r>
              <a:rPr lang="en-US" dirty="0" err="1" smtClean="0">
                <a:solidFill>
                  <a:schemeClr val="tx1">
                    <a:lumMod val="95000"/>
                    <a:lumOff val="5000"/>
                  </a:schemeClr>
                </a:solidFill>
                <a:latin typeface="Times New Roman" pitchFamily="18" charset="0"/>
                <a:cs typeface="Times New Roman" pitchFamily="18" charset="0"/>
              </a:rPr>
              <a:t>o.deptno</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o.dname</a:t>
            </a:r>
            <a:r>
              <a:rPr lang="en-US" dirty="0" smtClean="0">
                <a:solidFill>
                  <a:schemeClr val="tx1">
                    <a:lumMod val="95000"/>
                    <a:lumOff val="5000"/>
                  </a:schemeClr>
                </a:solidFill>
                <a:latin typeface="Times New Roman" pitchFamily="18" charset="0"/>
                <a:cs typeface="Times New Roman" pitchFamily="18" charset="0"/>
              </a:rPr>
              <a:t>, o.loc);</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MERGE : </a:t>
            </a:r>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914400" y="3657600"/>
            <a:ext cx="7239000" cy="1905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dept d </a:t>
            </a:r>
          </a:p>
          <a:p>
            <a:r>
              <a:rPr lang="en-US" dirty="0" smtClean="0">
                <a:solidFill>
                  <a:schemeClr val="tx1">
                    <a:lumMod val="95000"/>
                    <a:lumOff val="5000"/>
                  </a:schemeClr>
                </a:solidFill>
                <a:latin typeface="Times New Roman" pitchFamily="18" charset="0"/>
                <a:cs typeface="Times New Roman" pitchFamily="18" charset="0"/>
              </a:rPr>
              <a:t>USING </a:t>
            </a:r>
            <a:r>
              <a:rPr lang="en-US" dirty="0" err="1" smtClean="0">
                <a:solidFill>
                  <a:schemeClr val="tx1">
                    <a:lumMod val="95000"/>
                    <a:lumOff val="5000"/>
                  </a:schemeClr>
                </a:solidFill>
                <a:latin typeface="Times New Roman" pitchFamily="18" charset="0"/>
                <a:cs typeface="Times New Roman" pitchFamily="18" charset="0"/>
              </a:rPr>
              <a:t>dept_online</a:t>
            </a:r>
            <a:r>
              <a:rPr lang="en-US" dirty="0" smtClean="0">
                <a:solidFill>
                  <a:schemeClr val="tx1">
                    <a:lumMod val="95000"/>
                    <a:lumOff val="5000"/>
                  </a:schemeClr>
                </a:solidFill>
                <a:latin typeface="Times New Roman" pitchFamily="18" charset="0"/>
                <a:cs typeface="Times New Roman" pitchFamily="18" charset="0"/>
              </a:rPr>
              <a:t> o</a:t>
            </a:r>
          </a:p>
          <a:p>
            <a:r>
              <a:rPr lang="en-US" dirty="0" smtClean="0">
                <a:solidFill>
                  <a:schemeClr val="tx1">
                    <a:lumMod val="95000"/>
                    <a:lumOff val="5000"/>
                  </a:schemeClr>
                </a:solidFill>
                <a:latin typeface="Times New Roman" pitchFamily="18" charset="0"/>
                <a:cs typeface="Times New Roman" pitchFamily="18" charset="0"/>
              </a:rPr>
              <a:t> ON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o.deptno</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WHEN MATCHED THEN </a:t>
            </a:r>
          </a:p>
          <a:p>
            <a:r>
              <a:rPr lang="en-US" dirty="0" smtClean="0">
                <a:solidFill>
                  <a:schemeClr val="tx1">
                    <a:lumMod val="95000"/>
                    <a:lumOff val="5000"/>
                  </a:schemeClr>
                </a:solidFill>
                <a:latin typeface="Times New Roman" pitchFamily="18" charset="0"/>
                <a:cs typeface="Times New Roman" pitchFamily="18" charset="0"/>
              </a:rPr>
              <a:t>	UPDATE SET </a:t>
            </a:r>
            <a:r>
              <a:rPr lang="en-US" dirty="0" err="1" smtClean="0">
                <a:solidFill>
                  <a:schemeClr val="tx1">
                    <a:lumMod val="95000"/>
                    <a:lumOff val="5000"/>
                  </a:schemeClr>
                </a:solidFill>
                <a:latin typeface="Times New Roman" pitchFamily="18" charset="0"/>
                <a:cs typeface="Times New Roman" pitchFamily="18" charset="0"/>
              </a:rPr>
              <a:t>d.dname</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o.dname</a:t>
            </a:r>
            <a:r>
              <a:rPr lang="en-US" dirty="0" smtClean="0">
                <a:solidFill>
                  <a:schemeClr val="tx1">
                    <a:lumMod val="95000"/>
                    <a:lumOff val="5000"/>
                  </a:schemeClr>
                </a:solidFill>
                <a:latin typeface="Times New Roman" pitchFamily="18" charset="0"/>
                <a:cs typeface="Times New Roman" pitchFamily="18" charset="0"/>
              </a:rPr>
              <a:t>, d.loc = o.loc </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normAutofit fontScale="85000" lnSpcReduction="20000"/>
          </a:bodyPr>
          <a:lstStyle/>
          <a:p>
            <a:r>
              <a:rPr lang="en-US" dirty="0" smtClean="0"/>
              <a:t>DML:</a:t>
            </a:r>
          </a:p>
          <a:p>
            <a:pPr lvl="1"/>
            <a:r>
              <a:rPr lang="en-US" dirty="0" smtClean="0"/>
              <a:t>MERGE : </a:t>
            </a:r>
          </a:p>
          <a:p>
            <a:pPr lvl="2"/>
            <a:r>
              <a:rPr lang="en-US" dirty="0" smtClean="0"/>
              <a:t>With the release of 10g, Oracle has added many enhancements to MERGE statement</a:t>
            </a:r>
          </a:p>
          <a:p>
            <a:pPr lvl="3"/>
            <a:r>
              <a:rPr lang="en-US" dirty="0" smtClean="0"/>
              <a:t>It can now UPDATE, DELETE and INSERT with separate conditions for each.</a:t>
            </a:r>
          </a:p>
          <a:p>
            <a:pPr lvl="3"/>
            <a:r>
              <a:rPr lang="en-US" dirty="0" smtClean="0"/>
              <a:t>It also supports UPDATE-only or INSERT-only operations.</a:t>
            </a:r>
          </a:p>
          <a:p>
            <a:pPr lvl="3"/>
            <a:r>
              <a:rPr lang="en-US" dirty="0" smtClean="0"/>
              <a:t>Deleting during the merge operation</a:t>
            </a:r>
          </a:p>
          <a:p>
            <a:pPr lvl="2"/>
            <a:endParaRPr lang="en-US" dirty="0" smtClean="0"/>
          </a:p>
          <a:p>
            <a:pPr lvl="2"/>
            <a:endParaRPr lang="en-US" dirty="0"/>
          </a:p>
          <a:p>
            <a:pPr lvl="2"/>
            <a:endParaRPr lang="en-US" dirty="0" smtClean="0"/>
          </a:p>
          <a:p>
            <a:pPr lvl="2"/>
            <a:endParaRPr lang="en-US" dirty="0" smtClean="0"/>
          </a:p>
          <a:p>
            <a:pPr lvl="2"/>
            <a:r>
              <a:rPr lang="en-US" dirty="0" smtClean="0"/>
              <a:t>Example: Oracle 10g : UPDATE- only</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Similarly for INSERT-only operations.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7" name="Picture 6" descr="untitled3.bmp"/>
          <p:cNvPicPr>
            <a:picLocks noChangeAspect="1"/>
          </p:cNvPicPr>
          <p:nvPr/>
        </p:nvPicPr>
        <p:blipFill>
          <a:blip r:embed="rId4"/>
          <a:stretch>
            <a:fillRect/>
          </a:stretch>
        </p:blipFill>
        <p:spPr>
          <a:xfrm>
            <a:off x="0" y="2057400"/>
            <a:ext cx="1180857" cy="1180857"/>
          </a:xfrm>
          <a:prstGeom prst="rect">
            <a:avLst/>
          </a:prstGeom>
        </p:spPr>
      </p:pic>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066800" y="3657600"/>
            <a:ext cx="72390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dept d </a:t>
            </a:r>
          </a:p>
          <a:p>
            <a:r>
              <a:rPr lang="en-US" dirty="0" smtClean="0">
                <a:solidFill>
                  <a:schemeClr val="tx1">
                    <a:lumMod val="95000"/>
                    <a:lumOff val="5000"/>
                  </a:schemeClr>
                </a:solidFill>
                <a:latin typeface="Times New Roman" pitchFamily="18" charset="0"/>
                <a:cs typeface="Times New Roman" pitchFamily="18" charset="0"/>
              </a:rPr>
              <a:t>USING </a:t>
            </a:r>
            <a:r>
              <a:rPr lang="en-US" dirty="0" err="1" smtClean="0">
                <a:solidFill>
                  <a:schemeClr val="tx1">
                    <a:lumMod val="95000"/>
                    <a:lumOff val="5000"/>
                  </a:schemeClr>
                </a:solidFill>
                <a:latin typeface="Times New Roman" pitchFamily="18" charset="0"/>
                <a:cs typeface="Times New Roman" pitchFamily="18" charset="0"/>
              </a:rPr>
              <a:t>dept_online</a:t>
            </a:r>
            <a:r>
              <a:rPr lang="en-US" dirty="0" smtClean="0">
                <a:solidFill>
                  <a:schemeClr val="tx1">
                    <a:lumMod val="95000"/>
                    <a:lumOff val="5000"/>
                  </a:schemeClr>
                </a:solidFill>
                <a:latin typeface="Times New Roman" pitchFamily="18" charset="0"/>
                <a:cs typeface="Times New Roman" pitchFamily="18" charset="0"/>
              </a:rPr>
              <a:t> o</a:t>
            </a:r>
          </a:p>
          <a:p>
            <a:r>
              <a:rPr lang="en-US" dirty="0" smtClean="0">
                <a:solidFill>
                  <a:schemeClr val="tx1">
                    <a:lumMod val="95000"/>
                    <a:lumOff val="5000"/>
                  </a:schemeClr>
                </a:solidFill>
                <a:latin typeface="Times New Roman" pitchFamily="18" charset="0"/>
                <a:cs typeface="Times New Roman" pitchFamily="18" charset="0"/>
              </a:rPr>
              <a:t> ON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o.deptno</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WHEN MATCHED THEN </a:t>
            </a:r>
          </a:p>
          <a:p>
            <a:r>
              <a:rPr lang="en-US" dirty="0" smtClean="0">
                <a:solidFill>
                  <a:schemeClr val="tx1">
                    <a:lumMod val="95000"/>
                    <a:lumOff val="5000"/>
                  </a:schemeClr>
                </a:solidFill>
                <a:latin typeface="Times New Roman" pitchFamily="18" charset="0"/>
                <a:cs typeface="Times New Roman" pitchFamily="18" charset="0"/>
              </a:rPr>
              <a:t>	UPDATE SET </a:t>
            </a:r>
            <a:r>
              <a:rPr lang="en-US" dirty="0" err="1" smtClean="0">
                <a:solidFill>
                  <a:schemeClr val="tx1">
                    <a:lumMod val="95000"/>
                    <a:lumOff val="5000"/>
                  </a:schemeClr>
                </a:solidFill>
                <a:latin typeface="Times New Roman" pitchFamily="18" charset="0"/>
                <a:cs typeface="Times New Roman" pitchFamily="18" charset="0"/>
              </a:rPr>
              <a:t>d.dname</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o.dname</a:t>
            </a:r>
            <a:r>
              <a:rPr lang="en-US" dirty="0" smtClean="0">
                <a:solidFill>
                  <a:schemeClr val="tx1">
                    <a:lumMod val="95000"/>
                    <a:lumOff val="5000"/>
                  </a:schemeClr>
                </a:solidFill>
                <a:latin typeface="Times New Roman" pitchFamily="18" charset="0"/>
                <a:cs typeface="Times New Roman" pitchFamily="18" charset="0"/>
              </a:rPr>
              <a:t>, d.loc = o.loc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IN (10,20,30)</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MERGE : </a:t>
            </a:r>
          </a:p>
          <a:p>
            <a:pPr lvl="2"/>
            <a:r>
              <a:rPr lang="en-US" dirty="0" smtClean="0"/>
              <a:t>With Oracle 10g, we can  now apply additional conditions to the UPDATE or INSERT operation within a MERGE. </a:t>
            </a:r>
          </a:p>
          <a:p>
            <a:pPr lvl="3"/>
            <a:r>
              <a:rPr lang="en-US" dirty="0" smtClean="0"/>
              <a:t>This is extremely useful if we have different rules for when a record is updated or inserted but we do not wish to restrict the ON condition that joins source and target together.</a:t>
            </a:r>
          </a:p>
          <a:p>
            <a:pPr lvl="2"/>
            <a:endParaRPr lang="en-US" dirty="0" smtClean="0"/>
          </a:p>
          <a:p>
            <a:pPr lvl="2"/>
            <a:endParaRPr lang="en-US" dirty="0"/>
          </a:p>
          <a:p>
            <a:pPr lvl="2"/>
            <a:endParaRPr lang="en-US" dirty="0" smtClean="0"/>
          </a:p>
          <a:p>
            <a:pPr lvl="2"/>
            <a:endParaRPr lang="en-US" dirty="0"/>
          </a:p>
          <a:p>
            <a:pPr lvl="2"/>
            <a:endParaRPr lang="en-US" dirty="0" smtClean="0"/>
          </a:p>
          <a:p>
            <a:pPr lvl="2"/>
            <a:r>
              <a:rPr lang="en-US" dirty="0" smtClean="0"/>
              <a:t>Example: Oracle 10g : Conditional </a:t>
            </a:r>
            <a:r>
              <a:rPr lang="en-US" dirty="0" err="1" smtClean="0"/>
              <a:t>dml</a:t>
            </a: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7" name="Picture 6" descr="untitled3.bmp"/>
          <p:cNvPicPr>
            <a:picLocks noChangeAspect="1"/>
          </p:cNvPicPr>
          <p:nvPr/>
        </p:nvPicPr>
        <p:blipFill>
          <a:blip r:embed="rId4"/>
          <a:stretch>
            <a:fillRect/>
          </a:stretch>
        </p:blipFill>
        <p:spPr>
          <a:xfrm>
            <a:off x="0" y="2057400"/>
            <a:ext cx="1180857" cy="1180857"/>
          </a:xfrm>
          <a:prstGeom prst="rect">
            <a:avLst/>
          </a:prstGeom>
        </p:spPr>
      </p:pic>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066800" y="3429000"/>
            <a:ext cx="7543800" cy="29337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a:t>
            </a:r>
            <a:r>
              <a:rPr lang="en-US" dirty="0" err="1" smtClean="0">
                <a:solidFill>
                  <a:schemeClr val="tx1">
                    <a:lumMod val="95000"/>
                    <a:lumOff val="5000"/>
                  </a:schemeClr>
                </a:solidFill>
                <a:latin typeface="Times New Roman" pitchFamily="18" charset="0"/>
                <a:cs typeface="Times New Roman" pitchFamily="18" charset="0"/>
              </a:rPr>
              <a:t>emp</a:t>
            </a:r>
            <a:r>
              <a:rPr lang="en-US" dirty="0" smtClean="0">
                <a:solidFill>
                  <a:schemeClr val="tx1">
                    <a:lumMod val="95000"/>
                    <a:lumOff val="5000"/>
                  </a:schemeClr>
                </a:solidFill>
                <a:latin typeface="Times New Roman" pitchFamily="18" charset="0"/>
                <a:cs typeface="Times New Roman" pitchFamily="18" charset="0"/>
              </a:rPr>
              <a:t> e1 </a:t>
            </a:r>
          </a:p>
          <a:p>
            <a:r>
              <a:rPr lang="en-US" dirty="0" smtClean="0">
                <a:solidFill>
                  <a:schemeClr val="tx1">
                    <a:lumMod val="95000"/>
                    <a:lumOff val="5000"/>
                  </a:schemeClr>
                </a:solidFill>
                <a:latin typeface="Times New Roman" pitchFamily="18" charset="0"/>
                <a:cs typeface="Times New Roman" pitchFamily="18" charset="0"/>
              </a:rPr>
              <a:t>USING </a:t>
            </a:r>
            <a:r>
              <a:rPr lang="en-US" dirty="0" err="1" smtClean="0">
                <a:solidFill>
                  <a:schemeClr val="tx1">
                    <a:lumMod val="95000"/>
                    <a:lumOff val="5000"/>
                  </a:schemeClr>
                </a:solidFill>
                <a:latin typeface="Times New Roman" pitchFamily="18" charset="0"/>
                <a:cs typeface="Times New Roman" pitchFamily="18" charset="0"/>
              </a:rPr>
              <a:t>emp_load</a:t>
            </a:r>
            <a:r>
              <a:rPr lang="en-US" dirty="0" smtClean="0">
                <a:solidFill>
                  <a:schemeClr val="tx1">
                    <a:lumMod val="95000"/>
                    <a:lumOff val="5000"/>
                  </a:schemeClr>
                </a:solidFill>
                <a:latin typeface="Times New Roman" pitchFamily="18" charset="0"/>
                <a:cs typeface="Times New Roman" pitchFamily="18" charset="0"/>
              </a:rPr>
              <a:t> e2 </a:t>
            </a:r>
          </a:p>
          <a:p>
            <a:r>
              <a:rPr lang="en-US" dirty="0" smtClean="0">
                <a:solidFill>
                  <a:schemeClr val="tx1">
                    <a:lumMod val="95000"/>
                    <a:lumOff val="5000"/>
                  </a:schemeClr>
                </a:solidFill>
                <a:latin typeface="Times New Roman" pitchFamily="18" charset="0"/>
                <a:cs typeface="Times New Roman" pitchFamily="18" charset="0"/>
              </a:rPr>
              <a:t>ON (e2.empno = e1.empno) </a:t>
            </a:r>
          </a:p>
          <a:p>
            <a:r>
              <a:rPr lang="en-US" dirty="0" smtClean="0">
                <a:solidFill>
                  <a:schemeClr val="tx1">
                    <a:lumMod val="95000"/>
                    <a:lumOff val="5000"/>
                  </a:schemeClr>
                </a:solidFill>
                <a:latin typeface="Times New Roman" pitchFamily="18" charset="0"/>
                <a:cs typeface="Times New Roman" pitchFamily="18" charset="0"/>
              </a:rPr>
              <a:t>WHEN MATCHED THEN </a:t>
            </a:r>
          </a:p>
          <a:p>
            <a:r>
              <a:rPr lang="en-US" dirty="0" smtClean="0">
                <a:solidFill>
                  <a:schemeClr val="tx1">
                    <a:lumMod val="95000"/>
                    <a:lumOff val="5000"/>
                  </a:schemeClr>
                </a:solidFill>
                <a:latin typeface="Times New Roman" pitchFamily="18" charset="0"/>
                <a:cs typeface="Times New Roman" pitchFamily="18" charset="0"/>
              </a:rPr>
              <a:t>	UPDATE SET e1.sal = e2.sal DELETE WHERE </a:t>
            </a:r>
            <a:r>
              <a:rPr lang="en-US" dirty="0" err="1" smtClean="0">
                <a:solidFill>
                  <a:schemeClr val="tx1">
                    <a:lumMod val="95000"/>
                    <a:lumOff val="5000"/>
                  </a:schemeClr>
                </a:solidFill>
                <a:latin typeface="Times New Roman" pitchFamily="18" charset="0"/>
                <a:cs typeface="Times New Roman" pitchFamily="18" charset="0"/>
              </a:rPr>
              <a:t>sal</a:t>
            </a:r>
            <a:r>
              <a:rPr lang="en-US" dirty="0" smtClean="0">
                <a:solidFill>
                  <a:schemeClr val="tx1">
                    <a:lumMod val="95000"/>
                    <a:lumOff val="5000"/>
                  </a:schemeClr>
                </a:solidFill>
                <a:latin typeface="Times New Roman" pitchFamily="18" charset="0"/>
                <a:cs typeface="Times New Roman" pitchFamily="18" charset="0"/>
              </a:rPr>
              <a:t> &lt;= 0 </a:t>
            </a:r>
          </a:p>
          <a:p>
            <a:r>
              <a:rPr lang="en-US" dirty="0" smtClean="0">
                <a:solidFill>
                  <a:schemeClr val="tx1">
                    <a:lumMod val="95000"/>
                    <a:lumOff val="5000"/>
                  </a:schemeClr>
                </a:solidFill>
                <a:latin typeface="Times New Roman" pitchFamily="18" charset="0"/>
                <a:cs typeface="Times New Roman" pitchFamily="18" charset="0"/>
              </a:rPr>
              <a:t>WHEN NOT MATCHED THEN </a:t>
            </a:r>
          </a:p>
          <a:p>
            <a:r>
              <a:rPr lang="en-US" dirty="0" smtClean="0">
                <a:solidFill>
                  <a:schemeClr val="tx1">
                    <a:lumMod val="95000"/>
                    <a:lumOff val="5000"/>
                  </a:schemeClr>
                </a:solidFill>
                <a:latin typeface="Times New Roman" pitchFamily="18" charset="0"/>
                <a:cs typeface="Times New Roman" pitchFamily="18" charset="0"/>
              </a:rPr>
              <a:t>	INSERT (</a:t>
            </a:r>
            <a:r>
              <a:rPr lang="en-US" dirty="0" err="1" smtClean="0">
                <a:solidFill>
                  <a:schemeClr val="tx1">
                    <a:lumMod val="95000"/>
                    <a:lumOff val="5000"/>
                  </a:schemeClr>
                </a:solidFill>
                <a:latin typeface="Times New Roman" pitchFamily="18" charset="0"/>
                <a:cs typeface="Times New Roman" pitchFamily="18" charset="0"/>
              </a:rPr>
              <a:t>empno</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ename</a:t>
            </a:r>
            <a:r>
              <a:rPr lang="en-US" dirty="0" smtClean="0">
                <a:solidFill>
                  <a:schemeClr val="tx1">
                    <a:lumMod val="95000"/>
                    <a:lumOff val="5000"/>
                  </a:schemeClr>
                </a:solidFill>
                <a:latin typeface="Times New Roman" pitchFamily="18" charset="0"/>
                <a:cs typeface="Times New Roman" pitchFamily="18" charset="0"/>
              </a:rPr>
              <a:t>, job, mgr, </a:t>
            </a:r>
            <a:r>
              <a:rPr lang="en-US" dirty="0" err="1" smtClean="0">
                <a:solidFill>
                  <a:schemeClr val="tx1">
                    <a:lumMod val="95000"/>
                    <a:lumOff val="5000"/>
                  </a:schemeClr>
                </a:solidFill>
                <a:latin typeface="Times New Roman" pitchFamily="18" charset="0"/>
                <a:cs typeface="Times New Roman" pitchFamily="18" charset="0"/>
              </a:rPr>
              <a:t>hiredate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sal</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comm</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deptno</a:t>
            </a:r>
            <a:r>
              <a:rPr lang="en-US" dirty="0" smtClean="0">
                <a:solidFill>
                  <a:schemeClr val="tx1">
                    <a:lumMod val="95000"/>
                    <a:lumOff val="5000"/>
                  </a:schemeClr>
                </a:solidFill>
                <a:latin typeface="Times New Roman" pitchFamily="18" charset="0"/>
                <a:cs typeface="Times New Roman" pitchFamily="18" charset="0"/>
              </a:rPr>
              <a:t>) VALUES (e2.empno, e2.ename, e2.job, e2.mgr, e2.hiredate, e2.sal, e2.comm, e2.deptno);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915400" cy="5410200"/>
          </a:xfrm>
        </p:spPr>
        <p:txBody>
          <a:bodyPr/>
          <a:lstStyle/>
          <a:p>
            <a:r>
              <a:rPr lang="en-US" dirty="0" smtClean="0"/>
              <a:t>DML:</a:t>
            </a:r>
          </a:p>
          <a:p>
            <a:pPr lvl="1"/>
            <a:r>
              <a:rPr lang="en-US" dirty="0" smtClean="0"/>
              <a:t>MERGE : </a:t>
            </a:r>
          </a:p>
          <a:p>
            <a:pPr lvl="2"/>
            <a:r>
              <a:rPr lang="en-US" dirty="0" smtClean="0"/>
              <a:t>With Oracle 10g, we can  conditionally DELETE rows from the target dataset during an UPDATE operation.  </a:t>
            </a:r>
          </a:p>
          <a:p>
            <a:pPr lvl="3"/>
            <a:r>
              <a:rPr lang="en-US" dirty="0" smtClean="0"/>
              <a:t>The DELETE works against conditions on the </a:t>
            </a:r>
            <a:r>
              <a:rPr lang="en-US" b="1" dirty="0" smtClean="0"/>
              <a:t>target</a:t>
            </a:r>
            <a:r>
              <a:rPr lang="en-US" dirty="0" smtClean="0"/>
              <a:t> data, not the source. </a:t>
            </a:r>
          </a:p>
          <a:p>
            <a:pPr lvl="3"/>
            <a:r>
              <a:rPr lang="en-US" dirty="0" smtClean="0"/>
              <a:t>The DELETE works only on rows that have been updated as a result of the MERGE. Any rows in the target table that are not touched by the MERGE are not deleted, even if they satisfy the DELETE criteria.</a:t>
            </a:r>
          </a:p>
          <a:p>
            <a:pPr lvl="3"/>
            <a:endParaRPr lang="en-US" dirty="0"/>
          </a:p>
          <a:p>
            <a:pPr lvl="3"/>
            <a:endParaRPr lang="en-US" dirty="0" smtClean="0"/>
          </a:p>
          <a:p>
            <a:pPr lvl="3"/>
            <a:endParaRPr lang="en-US" dirty="0" smtClean="0"/>
          </a:p>
          <a:p>
            <a:pPr lvl="2"/>
            <a:r>
              <a:rPr lang="en-US" dirty="0" smtClean="0"/>
              <a:t>Example: Oracle 10g : Conditional </a:t>
            </a:r>
            <a:r>
              <a:rPr lang="en-US" dirty="0" err="1" smtClean="0"/>
              <a:t>dml</a:t>
            </a: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6" name="Picture 5" descr="untitled3.bmp"/>
          <p:cNvPicPr>
            <a:picLocks noChangeAspect="1"/>
          </p:cNvPicPr>
          <p:nvPr/>
        </p:nvPicPr>
        <p:blipFill>
          <a:blip r:embed="rId4"/>
          <a:stretch>
            <a:fillRect/>
          </a:stretch>
        </p:blipFill>
        <p:spPr>
          <a:xfrm>
            <a:off x="0" y="2057400"/>
            <a:ext cx="1180857" cy="1180857"/>
          </a:xfrm>
          <a:prstGeom prst="rect">
            <a:avLst/>
          </a:prstGeom>
        </p:spPr>
      </p:pic>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3581400"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533400" y="304800"/>
            <a:ext cx="8910637" cy="504825"/>
          </a:xfrm>
        </p:spPr>
        <p:txBody>
          <a:bodyPr>
            <a:normAutofit fontScale="90000"/>
          </a:bodyPr>
          <a:lstStyle/>
          <a:p>
            <a:pPr eaLnBrk="1" hangingPunct="1"/>
            <a:r>
              <a:rPr lang="en-US" altLang="ja-JP" dirty="0" smtClean="0">
                <a:ea typeface="ＭＳ Ｐゴシック" pitchFamily="34" charset="-128"/>
              </a:rPr>
              <a:t>Brainstorm</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3886200" y="1676400"/>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47800" y="28194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1981200" y="5562600"/>
            <a:ext cx="6913563" cy="931863"/>
          </a:xfrm>
        </p:spPr>
        <p:txBody>
          <a:bodyPr>
            <a:normAutofit fontScale="92500" lnSpcReduction="20000"/>
          </a:bodyPr>
          <a:lstStyle/>
          <a:p>
            <a:pPr eaLnBrk="1" hangingPunct="1"/>
            <a:endParaRPr lang="en-US" sz="3200" dirty="0" smtClean="0"/>
          </a:p>
          <a:p>
            <a:pPr eaLnBrk="1" hangingPunct="1"/>
            <a:r>
              <a:rPr lang="en-US" sz="3200" dirty="0" smtClean="0"/>
              <a:t>TCL – Transaction Control  Language</a:t>
            </a:r>
          </a:p>
        </p:txBody>
      </p:sp>
    </p:spTree>
    <p:extLst>
      <p:ext uri="{BB962C8B-B14F-4D97-AF65-F5344CB8AC3E}">
        <p14:creationId xmlns:p14="http://schemas.microsoft.com/office/powerpoint/2010/main" val="10371546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TCL:</a:t>
            </a:r>
          </a:p>
          <a:p>
            <a:pPr lvl="1"/>
            <a:r>
              <a:rPr lang="en-US" dirty="0" smtClean="0"/>
              <a:t>Transaction Control Language</a:t>
            </a:r>
          </a:p>
          <a:p>
            <a:pPr lvl="2"/>
            <a:r>
              <a:rPr lang="en-US" dirty="0" smtClean="0"/>
              <a:t>Properties of TCL</a:t>
            </a:r>
          </a:p>
          <a:p>
            <a:pPr lvl="2"/>
            <a:r>
              <a:rPr lang="en-US" dirty="0" smtClean="0"/>
              <a:t>Commit</a:t>
            </a:r>
          </a:p>
          <a:p>
            <a:pPr lvl="2"/>
            <a:r>
              <a:rPr lang="en-US" dirty="0" smtClean="0"/>
              <a:t>Rollback</a:t>
            </a:r>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1757869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838200" y="2094578"/>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t>GRANT SELECT, INSERT, UPDATE, DELETE ON </a:t>
            </a:r>
            <a:r>
              <a:rPr lang="en-US" dirty="0" err="1"/>
              <a:t>training.employees</a:t>
            </a:r>
            <a:r>
              <a:rPr lang="en-US" dirty="0"/>
              <a:t> TO Trainer</a:t>
            </a:r>
            <a:r>
              <a:rPr lang="en-US" dirty="0" smtClean="0"/>
              <a:t>;</a:t>
            </a:r>
            <a:r>
              <a:rPr lang="en-US" dirty="0" smtClean="0">
                <a:solidFill>
                  <a:schemeClr val="tx1">
                    <a:lumMod val="95000"/>
                    <a:lumOff val="5000"/>
                  </a:schemeClr>
                </a:solidFill>
                <a:latin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171" name="Rectangle 3"/>
          <p:cNvSpPr>
            <a:spLocks noGrp="1" noChangeArrowheads="1"/>
          </p:cNvSpPr>
          <p:nvPr>
            <p:ph type="body" idx="4294967295"/>
          </p:nvPr>
        </p:nvSpPr>
        <p:spPr>
          <a:xfrm>
            <a:off x="0" y="1066800"/>
            <a:ext cx="8661400" cy="5257800"/>
          </a:xfrm>
        </p:spPr>
        <p:txBody>
          <a:bodyPr/>
          <a:lstStyle/>
          <a:p>
            <a:r>
              <a:rPr lang="en-US" dirty="0" smtClean="0"/>
              <a:t>DCL:</a:t>
            </a:r>
          </a:p>
          <a:p>
            <a:pPr lvl="1"/>
            <a:r>
              <a:rPr lang="en-US" dirty="0"/>
              <a:t>Provide SELECT, INSERT, UPDATE, DELETE </a:t>
            </a:r>
            <a:r>
              <a:rPr lang="en-US" dirty="0" smtClean="0"/>
              <a:t>privileges on training. Employee table</a:t>
            </a:r>
          </a:p>
          <a:p>
            <a:pPr marL="178308" lvl="1" indent="0">
              <a:buNone/>
            </a:pPr>
            <a:r>
              <a:rPr lang="en-US" dirty="0" smtClean="0"/>
              <a:t>   </a:t>
            </a:r>
            <a:r>
              <a:rPr lang="en-US" dirty="0"/>
              <a:t>to username(Trainer) </a:t>
            </a:r>
          </a:p>
          <a:p>
            <a:pPr marL="178308" lvl="1" indent="0">
              <a:buNone/>
            </a:pPr>
            <a:endParaRPr lang="en-US" dirty="0" smtClean="0"/>
          </a:p>
          <a:p>
            <a:pPr lvl="1"/>
            <a:endParaRPr lang="en-US" dirty="0" smtClean="0"/>
          </a:p>
          <a:p>
            <a:pPr lvl="1"/>
            <a:endParaRPr lang="en-US" dirty="0" smtClean="0"/>
          </a:p>
          <a:p>
            <a:pPr lvl="1"/>
            <a:endParaRPr lang="en-US" dirty="0"/>
          </a:p>
          <a:p>
            <a:pPr lvl="1"/>
            <a:endParaRPr lang="en-US" dirty="0" smtClean="0"/>
          </a:p>
          <a:p>
            <a:pPr marL="178308" lvl="1" indent="0">
              <a:buNone/>
            </a:pPr>
            <a:r>
              <a:rPr lang="en-US" dirty="0" smtClean="0"/>
              <a:t>.</a:t>
            </a:r>
          </a:p>
          <a:p>
            <a:pPr lvl="1"/>
            <a:r>
              <a:rPr lang="en-US" dirty="0"/>
              <a:t>Provide </a:t>
            </a:r>
            <a:r>
              <a:rPr lang="en-US" dirty="0" smtClean="0"/>
              <a:t>ALL privileges on </a:t>
            </a:r>
            <a:r>
              <a:rPr lang="en-US" dirty="0"/>
              <a:t>training. Employee </a:t>
            </a:r>
            <a:r>
              <a:rPr lang="en-US" dirty="0" smtClean="0"/>
              <a:t>table </a:t>
            </a:r>
            <a:r>
              <a:rPr lang="en-US" dirty="0"/>
              <a:t>to username(Trainer)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marL="178308" lvl="1" indent="0">
              <a:buNone/>
            </a:pPr>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ellipse">
            <a:avLst/>
          </a:prstGeom>
          <a:ln>
            <a:noFill/>
          </a:ln>
          <a:effectLst>
            <a:softEdge rad="63500"/>
          </a:effectLst>
        </p:spPr>
      </p:pic>
      <p:sp>
        <p:nvSpPr>
          <p:cNvPr id="10" name="Rounded Rectangle 9"/>
          <p:cNvSpPr/>
          <p:nvPr/>
        </p:nvSpPr>
        <p:spPr bwMode="auto">
          <a:xfrm>
            <a:off x="990600" y="3945807"/>
            <a:ext cx="65532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GRANT </a:t>
            </a:r>
            <a:r>
              <a:rPr lang="en-US" dirty="0">
                <a:solidFill>
                  <a:schemeClr val="tx1">
                    <a:lumMod val="95000"/>
                    <a:lumOff val="5000"/>
                  </a:schemeClr>
                </a:solidFill>
                <a:latin typeface="Times New Roman" pitchFamily="18" charset="0"/>
                <a:cs typeface="Times New Roman" pitchFamily="18" charset="0"/>
              </a:rPr>
              <a:t>ALL ON </a:t>
            </a:r>
            <a:r>
              <a:rPr lang="en-US" dirty="0" err="1">
                <a:solidFill>
                  <a:schemeClr val="tx1">
                    <a:lumMod val="95000"/>
                    <a:lumOff val="5000"/>
                  </a:schemeClr>
                </a:solidFill>
                <a:latin typeface="Times New Roman" pitchFamily="18" charset="0"/>
                <a:cs typeface="Times New Roman" pitchFamily="18" charset="0"/>
              </a:rPr>
              <a:t>training.departments</a:t>
            </a:r>
            <a:r>
              <a:rPr lang="en-US" dirty="0">
                <a:solidFill>
                  <a:schemeClr val="tx1">
                    <a:lumMod val="95000"/>
                    <a:lumOff val="5000"/>
                  </a:schemeClr>
                </a:solidFill>
                <a:latin typeface="Times New Roman" pitchFamily="18" charset="0"/>
                <a:cs typeface="Times New Roman" pitchFamily="18" charset="0"/>
              </a:rPr>
              <a:t> TO Trainer</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 name="Title 1"/>
          <p:cNvSpPr>
            <a:spLocks noGrp="1"/>
          </p:cNvSpPr>
          <p:nvPr>
            <p:ph type="title" idx="4294967295"/>
          </p:nvPr>
        </p:nvSpPr>
        <p:spPr>
          <a:xfrm>
            <a:off x="549727" y="266700"/>
            <a:ext cx="8357339" cy="704850"/>
          </a:xfrm>
          <a:prstGeom prst="rect">
            <a:avLst/>
          </a:prstGeom>
        </p:spPr>
        <p:txBody>
          <a:bodyPr/>
          <a:lstStyle/>
          <a:p>
            <a:endParaRPr lang="en-US"/>
          </a:p>
        </p:txBody>
      </p:sp>
    </p:spTree>
    <p:extLst>
      <p:ext uri="{BB962C8B-B14F-4D97-AF65-F5344CB8AC3E}">
        <p14:creationId xmlns:p14="http://schemas.microsoft.com/office/powerpoint/2010/main" val="13454771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14400"/>
            <a:ext cx="8890000" cy="5410200"/>
          </a:xfrm>
        </p:spPr>
        <p:txBody>
          <a:bodyPr>
            <a:normAutofit fontScale="92500" lnSpcReduction="10000"/>
          </a:bodyPr>
          <a:lstStyle/>
          <a:p>
            <a:r>
              <a:rPr lang="en-US" dirty="0"/>
              <a:t>Properties of </a:t>
            </a:r>
            <a:r>
              <a:rPr lang="en-US" dirty="0" smtClean="0"/>
              <a:t>TCL:</a:t>
            </a:r>
          </a:p>
          <a:p>
            <a:pPr lvl="1"/>
            <a:endParaRPr lang="en-US" b="1" dirty="0" smtClean="0"/>
          </a:p>
          <a:p>
            <a:pPr lvl="1"/>
            <a:endParaRPr lang="en-US" b="1" dirty="0" smtClean="0"/>
          </a:p>
          <a:p>
            <a:pPr lvl="1"/>
            <a:endParaRPr lang="en-US" b="1" dirty="0" smtClean="0"/>
          </a:p>
          <a:p>
            <a:pPr lvl="1"/>
            <a:endParaRPr lang="en-US" b="1" dirty="0" smtClean="0"/>
          </a:p>
          <a:p>
            <a:pPr lvl="1"/>
            <a:r>
              <a:rPr lang="en-US" b="1" dirty="0" smtClean="0"/>
              <a:t>Atomicity</a:t>
            </a:r>
            <a:r>
              <a:rPr lang="en-US" dirty="0"/>
              <a:t>: This property ensures that either all the operations of a transaction reflect in database or none. </a:t>
            </a:r>
            <a:endParaRPr lang="en-US" dirty="0" smtClean="0"/>
          </a:p>
          <a:p>
            <a:pPr lvl="1"/>
            <a:endParaRPr lang="en-US" dirty="0"/>
          </a:p>
          <a:p>
            <a:pPr lvl="1"/>
            <a:r>
              <a:rPr lang="en-US" b="1" dirty="0"/>
              <a:t>Consistency</a:t>
            </a:r>
            <a:r>
              <a:rPr lang="en-US" dirty="0"/>
              <a:t>: To preserve the consistency of database, the execution of transaction should take place in isolation (that means no other transaction should run concurrently when there is a transaction already running). </a:t>
            </a:r>
            <a:endParaRPr lang="en-US" dirty="0" smtClean="0"/>
          </a:p>
          <a:p>
            <a:pPr lvl="1"/>
            <a:endParaRPr lang="en-US" dirty="0"/>
          </a:p>
          <a:p>
            <a:pPr lvl="1"/>
            <a:r>
              <a:rPr lang="en-US" b="1" dirty="0"/>
              <a:t>Isolation</a:t>
            </a:r>
            <a:r>
              <a:rPr lang="en-US" dirty="0"/>
              <a:t>: For every pair of transactions, one transaction should start execution only when the other finished </a:t>
            </a:r>
            <a:r>
              <a:rPr lang="en-US" dirty="0" smtClean="0"/>
              <a:t>execution</a:t>
            </a:r>
          </a:p>
          <a:p>
            <a:pPr lvl="1"/>
            <a:endParaRPr lang="en-US" dirty="0"/>
          </a:p>
          <a:p>
            <a:pPr lvl="1"/>
            <a:r>
              <a:rPr lang="en-US" b="1" dirty="0"/>
              <a:t>Durability</a:t>
            </a:r>
            <a:r>
              <a:rPr lang="en-US" dirty="0"/>
              <a:t>: Once a transaction completes successfully, the changes it has made into the database should be permanent even if there is a system failure. The recovery-management component of database systems ensures the durability of transaction.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76192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828978" y="1990725"/>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UPDATE suppliers </a:t>
            </a:r>
          </a:p>
          <a:p>
            <a:r>
              <a:rPr lang="en-US" dirty="0">
                <a:solidFill>
                  <a:schemeClr val="tx1">
                    <a:lumMod val="95000"/>
                    <a:lumOff val="5000"/>
                  </a:schemeClr>
                </a:solidFill>
                <a:latin typeface="Times New Roman" pitchFamily="18" charset="0"/>
                <a:cs typeface="Times New Roman" pitchFamily="18" charset="0"/>
              </a:rPr>
              <a:t>SET name = ‘Samsung' WHERE name = ‘Apple’;</a:t>
            </a:r>
          </a:p>
          <a:p>
            <a:r>
              <a:rPr lang="en-US" dirty="0" smtClean="0">
                <a:solidFill>
                  <a:schemeClr val="tx1">
                    <a:lumMod val="95000"/>
                    <a:lumOff val="5000"/>
                  </a:schemeClr>
                </a:solidFill>
                <a:latin typeface="Times New Roman" pitchFamily="18" charset="0"/>
                <a:cs typeface="Times New Roman" pitchFamily="18" charset="0"/>
              </a:rPr>
              <a:t>Commit;</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TCL:</a:t>
            </a:r>
          </a:p>
          <a:p>
            <a:pPr lvl="1"/>
            <a:r>
              <a:rPr lang="en-US" dirty="0" smtClean="0"/>
              <a:t>Commit : </a:t>
            </a:r>
          </a:p>
          <a:p>
            <a:pPr lvl="2"/>
            <a:r>
              <a:rPr lang="en-US" dirty="0" smtClean="0"/>
              <a:t>Save changes permanently made on tables after query is executed successfully</a:t>
            </a:r>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1"/>
            <a:r>
              <a:rPr lang="en-US" dirty="0" err="1" smtClean="0"/>
              <a:t>Rollbackl</a:t>
            </a:r>
            <a:r>
              <a:rPr lang="en-US" dirty="0" smtClean="0"/>
              <a:t>: </a:t>
            </a:r>
            <a:endParaRPr lang="en-US" dirty="0"/>
          </a:p>
          <a:p>
            <a:pPr lvl="2"/>
            <a:r>
              <a:rPr lang="en-US" dirty="0" smtClean="0"/>
              <a:t>undo the changes made </a:t>
            </a:r>
            <a:r>
              <a:rPr lang="en-US" dirty="0"/>
              <a:t>on </a:t>
            </a:r>
            <a:r>
              <a:rPr lang="en-US" dirty="0" smtClean="0"/>
              <a:t>tables </a:t>
            </a:r>
            <a:r>
              <a:rPr lang="en-US" dirty="0"/>
              <a:t>after query is </a:t>
            </a:r>
            <a:r>
              <a:rPr lang="en-US" dirty="0" smtClean="0"/>
              <a:t>execution getting failure</a:t>
            </a:r>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
        <p:nvSpPr>
          <p:cNvPr id="8" name="Rounded Rectangle 7"/>
          <p:cNvSpPr/>
          <p:nvPr/>
        </p:nvSpPr>
        <p:spPr bwMode="auto">
          <a:xfrm>
            <a:off x="863600" y="5219700"/>
            <a:ext cx="6934200" cy="3429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UPDATE suppliers </a:t>
            </a:r>
          </a:p>
          <a:p>
            <a:r>
              <a:rPr lang="en-US" dirty="0">
                <a:solidFill>
                  <a:schemeClr val="tx1">
                    <a:lumMod val="95000"/>
                    <a:lumOff val="5000"/>
                  </a:schemeClr>
                </a:solidFill>
                <a:latin typeface="Times New Roman" pitchFamily="18" charset="0"/>
                <a:cs typeface="Times New Roman" pitchFamily="18" charset="0"/>
              </a:rPr>
              <a:t>SET name = ‘Samsung' WHERE name = ‘Apple’;</a:t>
            </a:r>
          </a:p>
          <a:p>
            <a:r>
              <a:rPr lang="en-US" dirty="0" smtClean="0">
                <a:solidFill>
                  <a:schemeClr val="tx1">
                    <a:lumMod val="95000"/>
                    <a:lumOff val="5000"/>
                  </a:schemeClr>
                </a:solidFill>
                <a:latin typeface="Times New Roman" pitchFamily="18" charset="0"/>
                <a:cs typeface="Times New Roman" pitchFamily="18" charset="0"/>
              </a:rPr>
              <a:t>rollback;</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498635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3"/>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normAutofit/>
          </a:bodyPr>
          <a:lstStyle/>
          <a:p>
            <a:pPr>
              <a:buNone/>
            </a:pPr>
            <a:r>
              <a:rPr lang="en-US" sz="1350" dirty="0"/>
              <a:t>How is DELETE different from TRUNCATE?</a:t>
            </a:r>
          </a:p>
          <a:p>
            <a:endParaRPr lang="en-US" sz="1350" dirty="0"/>
          </a:p>
          <a:p>
            <a:pPr>
              <a:buNone/>
            </a:pPr>
            <a:endParaRPr lang="en-US" sz="1350" dirty="0"/>
          </a:p>
          <a:p>
            <a:pPr>
              <a:buNone/>
            </a:pPr>
            <a:endParaRPr lang="en-US" sz="1350" dirty="0"/>
          </a:p>
          <a:p>
            <a:pPr marL="749300" lvl="1" indent="-292100">
              <a:buFont typeface="Wingdings" pitchFamily="2" charset="2"/>
              <a:buNone/>
            </a:pPr>
            <a:endParaRPr lang="en-US" dirty="0"/>
          </a:p>
          <a:p>
            <a:endParaRPr lang="en-US" sz="1350" dirty="0"/>
          </a:p>
        </p:txBody>
      </p:sp>
      <p:sp>
        <p:nvSpPr>
          <p:cNvPr id="5" name="Rectangle 4"/>
          <p:cNvSpPr>
            <a:spLocks noChangeArrowheads="1"/>
          </p:cNvSpPr>
          <p:nvPr/>
        </p:nvSpPr>
        <p:spPr bwMode="auto">
          <a:xfrm>
            <a:off x="381000" y="1905000"/>
            <a:ext cx="7313613" cy="1371600"/>
          </a:xfrm>
          <a:prstGeom prst="rect">
            <a:avLst/>
          </a:prstGeom>
          <a:noFill/>
          <a:ln w="9525">
            <a:noFill/>
            <a:miter lim="800000"/>
            <a:headEnd/>
            <a:tailEnd/>
          </a:ln>
        </p:spPr>
        <p:txBody>
          <a:bodyPr/>
          <a:lstStyle/>
          <a:p>
            <a:pPr marL="342900" indent="-342900"/>
            <a:r>
              <a:rPr lang="en-US" sz="1350" dirty="0">
                <a:latin typeface="+mn-lt"/>
              </a:rPr>
              <a:t>Answer: Delete is a DML Operation. After performing a DELETE we need to COMMIT or ROLLBACK the transaction to make the change permanent or to undo it and this operation will cause all DELETE triggers on the table to fire.</a:t>
            </a:r>
          </a:p>
          <a:p>
            <a:pPr marL="342900" indent="-342900"/>
            <a:endParaRPr lang="en-US" dirty="0" smtClean="0"/>
          </a:p>
          <a:p>
            <a:pPr marL="342900" indent="-342900"/>
            <a:r>
              <a:rPr lang="en-US" sz="1350" dirty="0">
                <a:latin typeface="+mn-lt"/>
              </a:rPr>
              <a:t>TRUNCATE operation is a DDL Operation. It cannot be rolled back and no triggers will be fired. As far as performance is concerned TRUCATE is faster and doesn't use as much undo space as a DELETE.</a:t>
            </a:r>
          </a:p>
          <a:p>
            <a:pPr marL="342900" indent="-342900"/>
            <a:endParaRPr lang="en-US" sz="1350" dirty="0">
              <a:latin typeface="+mn-lt"/>
            </a:endParaRPr>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normAutofit/>
          </a:bodyPr>
          <a:lstStyle/>
          <a:p>
            <a:pPr>
              <a:buNone/>
            </a:pPr>
            <a:r>
              <a:rPr lang="en-US" sz="1350" dirty="0"/>
              <a:t>Why is TRUNCATE faster than DELETE? </a:t>
            </a:r>
          </a:p>
          <a:p>
            <a:endParaRPr lang="en-US" sz="1350" dirty="0"/>
          </a:p>
          <a:p>
            <a:pPr>
              <a:buNone/>
            </a:pPr>
            <a:endParaRPr lang="en-US" sz="1350" dirty="0"/>
          </a:p>
          <a:p>
            <a:pPr>
              <a:buNone/>
            </a:pPr>
            <a:endParaRPr lang="en-US" sz="1350" dirty="0"/>
          </a:p>
          <a:p>
            <a:pPr marL="749300" lvl="1" indent="-292100">
              <a:buFont typeface="Wingdings" pitchFamily="2" charset="2"/>
              <a:buNone/>
            </a:pPr>
            <a:endParaRPr lang="en-US" b="1" dirty="0"/>
          </a:p>
          <a:p>
            <a:endParaRPr lang="en-US" sz="1350" dirty="0"/>
          </a:p>
        </p:txBody>
      </p:sp>
      <p:sp>
        <p:nvSpPr>
          <p:cNvPr id="5" name="Rectangle 4"/>
          <p:cNvSpPr>
            <a:spLocks noChangeArrowheads="1"/>
          </p:cNvSpPr>
          <p:nvPr/>
        </p:nvSpPr>
        <p:spPr bwMode="auto">
          <a:xfrm>
            <a:off x="381000" y="2057400"/>
            <a:ext cx="7848600" cy="3810000"/>
          </a:xfrm>
          <a:prstGeom prst="rect">
            <a:avLst/>
          </a:prstGeom>
          <a:noFill/>
          <a:ln w="9525">
            <a:noFill/>
            <a:miter lim="800000"/>
            <a:headEnd/>
            <a:tailEnd/>
          </a:ln>
        </p:spPr>
        <p:txBody>
          <a:bodyPr/>
          <a:lstStyle/>
          <a:p>
            <a:r>
              <a:rPr lang="en-US" sz="1350" dirty="0">
                <a:latin typeface="+mn-lt"/>
              </a:rPr>
              <a:t>Answer: When you type DELETE. All the data get copied into the Rollback Tablespace first and then delete operation is performed. That’s how when you type ROLLBACK after deleting a table ,you can get back the data. All this process is time consuming. </a:t>
            </a:r>
          </a:p>
          <a:p>
            <a:endParaRPr lang="en-US" sz="1350" dirty="0">
              <a:latin typeface="+mn-lt"/>
            </a:endParaRPr>
          </a:p>
          <a:p>
            <a:r>
              <a:rPr lang="en-US" sz="1350" dirty="0">
                <a:latin typeface="+mn-lt"/>
              </a:rPr>
              <a:t>Whereas when you type TRUNCATE, it removes data directly without copying it into the Rollback Tablespace and makes TRUNCATE a faster operation in comparison. Once you Truncate the data cannot be retrieved.</a:t>
            </a:r>
          </a:p>
          <a:p>
            <a:pPr marL="342900" indent="-342900"/>
            <a:endParaRPr lang="en-US"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sz="2000" dirty="0" smtClean="0"/>
              <a:t>DDL Statements</a:t>
            </a:r>
          </a:p>
          <a:p>
            <a:pPr lvl="1" eaLnBrk="1" hangingPunct="1"/>
            <a:r>
              <a:rPr lang="en-US" sz="1600" dirty="0" smtClean="0"/>
              <a:t>Help in Defining and Modifying the database structure</a:t>
            </a:r>
          </a:p>
          <a:p>
            <a:pPr lvl="1" eaLnBrk="1" hangingPunct="1"/>
            <a:r>
              <a:rPr lang="en-US" sz="1600" dirty="0" smtClean="0"/>
              <a:t>CREATE TABLE:</a:t>
            </a:r>
          </a:p>
          <a:p>
            <a:pPr lvl="2" eaLnBrk="1" hangingPunct="1"/>
            <a:r>
              <a:rPr lang="en-US" sz="1200" dirty="0" smtClean="0"/>
              <a:t>Creates the Table and also help in providing in the different constraints to maintain the integrity of the data</a:t>
            </a:r>
          </a:p>
          <a:p>
            <a:pPr lvl="1" eaLnBrk="1" hangingPunct="1"/>
            <a:r>
              <a:rPr lang="en-US" sz="1600" dirty="0" smtClean="0"/>
              <a:t>ALTER TABLE:</a:t>
            </a:r>
          </a:p>
          <a:p>
            <a:pPr lvl="2" eaLnBrk="1" hangingPunct="1"/>
            <a:r>
              <a:rPr lang="en-US" sz="1200" dirty="0" smtClean="0"/>
              <a:t>Used to modify the existing data structure which includes adding a new column or constraint, dropping an existing column or constraint, enabling or disabling a </a:t>
            </a:r>
            <a:r>
              <a:rPr lang="en-US" sz="1200" dirty="0" err="1" smtClean="0"/>
              <a:t>constraint,etc</a:t>
            </a:r>
            <a:r>
              <a:rPr lang="en-US" sz="1200" dirty="0" smtClean="0"/>
              <a:t>…</a:t>
            </a:r>
          </a:p>
          <a:p>
            <a:pPr lvl="1" eaLnBrk="1" hangingPunct="1"/>
            <a:r>
              <a:rPr lang="en-US" sz="1600" dirty="0" smtClean="0"/>
              <a:t>DROP TABLE:</a:t>
            </a:r>
          </a:p>
          <a:p>
            <a:pPr lvl="2" eaLnBrk="1" hangingPunct="1"/>
            <a:r>
              <a:rPr lang="en-US" sz="1200" dirty="0" smtClean="0"/>
              <a:t>Dropping an existing data structure temporarily or permanently and also retrieving the data structure using the FLASHBACK utility of Oracle 10g.</a:t>
            </a:r>
          </a:p>
          <a:p>
            <a:pPr lvl="1" eaLnBrk="1" hangingPunct="1"/>
            <a:r>
              <a:rPr lang="en-US" sz="1600" dirty="0" smtClean="0"/>
              <a:t>TRUNCATE TABLE;</a:t>
            </a:r>
          </a:p>
          <a:p>
            <a:pPr lvl="2" eaLnBrk="1" hangingPunct="1"/>
            <a:r>
              <a:rPr lang="en-US" sz="1200" dirty="0" smtClean="0"/>
              <a:t>Used to remove all the data from the table.</a:t>
            </a:r>
          </a:p>
          <a:p>
            <a:pPr eaLnBrk="1" hangingPunct="1"/>
            <a:r>
              <a:rPr lang="en-US" sz="2000" dirty="0" smtClean="0"/>
              <a:t>DML Statements</a:t>
            </a:r>
          </a:p>
          <a:p>
            <a:pPr lvl="1" eaLnBrk="1" hangingPunct="1"/>
            <a:r>
              <a:rPr lang="en-US" sz="1600" dirty="0" smtClean="0"/>
              <a:t>Manipulate the data store in the tables</a:t>
            </a:r>
          </a:p>
          <a:p>
            <a:pPr lvl="1" eaLnBrk="1" hangingPunct="1"/>
            <a:r>
              <a:rPr lang="en-US" sz="1600" dirty="0" smtClean="0"/>
              <a:t>INSERT,UPDATE,DELETE and MERGER</a:t>
            </a:r>
          </a:p>
        </p:txBody>
      </p:sp>
      <p:pic>
        <p:nvPicPr>
          <p:cNvPr id="45060" name="Picture 11" descr="http://appworkbench.com/Content/products/geeknotes/images/help/GeekNotesIcon.png"/>
          <p:cNvPicPr>
            <a:picLocks noChangeAspect="1" noChangeArrowheads="1"/>
          </p:cNvPicPr>
          <p:nvPr/>
        </p:nvPicPr>
        <p:blipFill>
          <a:blip r:embed="rId2"/>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838200" y="2094578"/>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t>REVOKE SELECT</a:t>
            </a:r>
            <a:r>
              <a:rPr lang="en-US" dirty="0"/>
              <a:t>, INSERT, UPDATE, DELETE ON </a:t>
            </a:r>
            <a:r>
              <a:rPr lang="en-US" dirty="0" err="1"/>
              <a:t>training.employees</a:t>
            </a:r>
            <a:r>
              <a:rPr lang="en-US" dirty="0"/>
              <a:t> </a:t>
            </a:r>
            <a:r>
              <a:rPr lang="en-US" dirty="0" smtClean="0"/>
              <a:t>FROM </a:t>
            </a:r>
            <a:r>
              <a:rPr lang="en-US" dirty="0"/>
              <a:t>Trainer</a:t>
            </a:r>
            <a:r>
              <a:rPr lang="en-US" dirty="0" smtClean="0"/>
              <a:t>;</a:t>
            </a:r>
            <a:r>
              <a:rPr lang="en-US" dirty="0" smtClean="0">
                <a:solidFill>
                  <a:schemeClr val="tx1">
                    <a:lumMod val="95000"/>
                    <a:lumOff val="5000"/>
                  </a:schemeClr>
                </a:solidFill>
                <a:latin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171" name="Rectangle 3"/>
          <p:cNvSpPr>
            <a:spLocks noGrp="1" noChangeArrowheads="1"/>
          </p:cNvSpPr>
          <p:nvPr>
            <p:ph type="body" idx="4294967295"/>
          </p:nvPr>
        </p:nvSpPr>
        <p:spPr>
          <a:xfrm>
            <a:off x="0" y="1066800"/>
            <a:ext cx="8661400" cy="5257800"/>
          </a:xfrm>
        </p:spPr>
        <p:txBody>
          <a:bodyPr/>
          <a:lstStyle/>
          <a:p>
            <a:r>
              <a:rPr lang="en-US" dirty="0" smtClean="0"/>
              <a:t>DCL:</a:t>
            </a:r>
          </a:p>
          <a:p>
            <a:pPr lvl="1"/>
            <a:r>
              <a:rPr lang="en-US" dirty="0" smtClean="0"/>
              <a:t>Revoke SELECT</a:t>
            </a:r>
            <a:r>
              <a:rPr lang="en-US" dirty="0"/>
              <a:t>, INSERT, UPDATE, DELETE </a:t>
            </a:r>
            <a:r>
              <a:rPr lang="en-US" dirty="0" smtClean="0"/>
              <a:t>privileges on training. Employee table</a:t>
            </a:r>
          </a:p>
          <a:p>
            <a:pPr marL="178308" lvl="1" indent="0">
              <a:buNone/>
            </a:pPr>
            <a:r>
              <a:rPr lang="en-US" dirty="0" smtClean="0"/>
              <a:t>   </a:t>
            </a:r>
            <a:r>
              <a:rPr lang="en-US" dirty="0"/>
              <a:t>to username(Trainer) </a:t>
            </a:r>
          </a:p>
          <a:p>
            <a:pPr marL="178308" lvl="1" indent="0">
              <a:buNone/>
            </a:pPr>
            <a:endParaRPr lang="en-US" dirty="0" smtClean="0"/>
          </a:p>
          <a:p>
            <a:pPr lvl="1"/>
            <a:endParaRPr lang="en-US" dirty="0" smtClean="0"/>
          </a:p>
          <a:p>
            <a:pPr lvl="1"/>
            <a:endParaRPr lang="en-US" dirty="0" smtClean="0"/>
          </a:p>
          <a:p>
            <a:pPr lvl="1"/>
            <a:endParaRPr lang="en-US" dirty="0"/>
          </a:p>
          <a:p>
            <a:pPr lvl="1"/>
            <a:endParaRPr lang="en-US" dirty="0" smtClean="0"/>
          </a:p>
          <a:p>
            <a:pPr marL="178308" lvl="1" indent="0">
              <a:buNone/>
            </a:pPr>
            <a:r>
              <a:rPr lang="en-US" dirty="0" smtClean="0"/>
              <a:t>.</a:t>
            </a:r>
          </a:p>
          <a:p>
            <a:pPr lvl="1"/>
            <a:r>
              <a:rPr lang="en-US" dirty="0"/>
              <a:t>Revoke </a:t>
            </a:r>
            <a:r>
              <a:rPr lang="en-US" dirty="0" smtClean="0"/>
              <a:t>ALL privileges on </a:t>
            </a:r>
            <a:r>
              <a:rPr lang="en-US" dirty="0"/>
              <a:t>training. Employee </a:t>
            </a:r>
            <a:r>
              <a:rPr lang="en-US" dirty="0" smtClean="0"/>
              <a:t>table </a:t>
            </a:r>
            <a:r>
              <a:rPr lang="en-US" dirty="0"/>
              <a:t>to username(Trainer)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marL="178308" lvl="1" indent="0">
              <a:buNone/>
            </a:pPr>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ellipse">
            <a:avLst/>
          </a:prstGeom>
          <a:ln>
            <a:noFill/>
          </a:ln>
          <a:effectLst>
            <a:softEdge rad="63500"/>
          </a:effectLst>
        </p:spPr>
      </p:pic>
      <p:sp>
        <p:nvSpPr>
          <p:cNvPr id="10" name="Rounded Rectangle 9"/>
          <p:cNvSpPr/>
          <p:nvPr/>
        </p:nvSpPr>
        <p:spPr bwMode="auto">
          <a:xfrm>
            <a:off x="990600" y="3945807"/>
            <a:ext cx="65532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REVOKE ALL </a:t>
            </a:r>
            <a:r>
              <a:rPr lang="en-US" dirty="0">
                <a:solidFill>
                  <a:schemeClr val="tx1">
                    <a:lumMod val="95000"/>
                    <a:lumOff val="5000"/>
                  </a:schemeClr>
                </a:solidFill>
                <a:latin typeface="Times New Roman" pitchFamily="18" charset="0"/>
                <a:cs typeface="Times New Roman" pitchFamily="18" charset="0"/>
              </a:rPr>
              <a:t>ON </a:t>
            </a:r>
            <a:r>
              <a:rPr lang="en-US" dirty="0" err="1">
                <a:solidFill>
                  <a:schemeClr val="tx1">
                    <a:lumMod val="95000"/>
                    <a:lumOff val="5000"/>
                  </a:schemeClr>
                </a:solidFill>
                <a:latin typeface="Times New Roman" pitchFamily="18" charset="0"/>
                <a:cs typeface="Times New Roman" pitchFamily="18" charset="0"/>
              </a:rPr>
              <a:t>training.departments</a:t>
            </a:r>
            <a:r>
              <a:rPr lang="en-US" dirty="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FROM </a:t>
            </a:r>
            <a:r>
              <a:rPr lang="en-US" dirty="0">
                <a:solidFill>
                  <a:schemeClr val="tx1">
                    <a:lumMod val="95000"/>
                    <a:lumOff val="5000"/>
                  </a:schemeClr>
                </a:solidFill>
                <a:latin typeface="Times New Roman" pitchFamily="18" charset="0"/>
                <a:cs typeface="Times New Roman" pitchFamily="18" charset="0"/>
              </a:rPr>
              <a:t>Trainer</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 name="Title 1"/>
          <p:cNvSpPr>
            <a:spLocks noGrp="1"/>
          </p:cNvSpPr>
          <p:nvPr>
            <p:ph type="title" idx="4294967295"/>
          </p:nvPr>
        </p:nvSpPr>
        <p:spPr>
          <a:xfrm>
            <a:off x="549727" y="266700"/>
            <a:ext cx="8357339" cy="704850"/>
          </a:xfrm>
          <a:prstGeom prst="rect">
            <a:avLst/>
          </a:prstGeom>
        </p:spPr>
        <p:txBody>
          <a:bodyPr/>
          <a:lstStyle/>
          <a:p>
            <a:endParaRPr lang="en-US"/>
          </a:p>
        </p:txBody>
      </p:sp>
    </p:spTree>
    <p:extLst>
      <p:ext uri="{BB962C8B-B14F-4D97-AF65-F5344CB8AC3E}">
        <p14:creationId xmlns:p14="http://schemas.microsoft.com/office/powerpoint/2010/main" val="2426395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SQL</a:t>
            </a:r>
          </a:p>
        </p:txBody>
      </p:sp>
      <p:sp>
        <p:nvSpPr>
          <p:cNvPr id="5123" name="Rectangle 3"/>
          <p:cNvSpPr>
            <a:spLocks noGrp="1" noChangeArrowheads="1"/>
          </p:cNvSpPr>
          <p:nvPr>
            <p:ph type="subTitle" idx="1"/>
          </p:nvPr>
        </p:nvSpPr>
        <p:spPr>
          <a:xfrm>
            <a:off x="2743200" y="5562600"/>
            <a:ext cx="6151563" cy="931863"/>
          </a:xfrm>
        </p:spPr>
        <p:txBody>
          <a:bodyPr>
            <a:normAutofit fontScale="92500" lnSpcReduction="20000"/>
          </a:bodyPr>
          <a:lstStyle/>
          <a:p>
            <a:pPr eaLnBrk="1" hangingPunct="1"/>
            <a:endParaRPr lang="en-US" sz="3200" dirty="0" smtClean="0"/>
          </a:p>
          <a:p>
            <a:pPr eaLnBrk="1" hangingPunct="1"/>
            <a:r>
              <a:rPr lang="en-US" sz="3200" dirty="0" smtClean="0"/>
              <a:t>DDL – Data Definition Language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endParaRPr lang="en-US" dirty="0" smtClean="0"/>
          </a:p>
          <a:p>
            <a:r>
              <a:rPr lang="en-US" dirty="0" smtClean="0"/>
              <a:t>DDL:</a:t>
            </a:r>
          </a:p>
          <a:p>
            <a:pPr lvl="1"/>
            <a:r>
              <a:rPr lang="en-US" dirty="0" smtClean="0"/>
              <a:t>Data Definition Language</a:t>
            </a:r>
          </a:p>
          <a:p>
            <a:pPr lvl="1"/>
            <a:endParaRPr lang="en-US" dirty="0" smtClean="0"/>
          </a:p>
          <a:p>
            <a:pPr lvl="1"/>
            <a:r>
              <a:rPr lang="en-US" dirty="0" smtClean="0"/>
              <a:t>Used to define , modify or drop the database objects like tables , views, sequences, synonyms, etc..</a:t>
            </a:r>
          </a:p>
          <a:p>
            <a:pPr lvl="1"/>
            <a:endParaRPr lang="en-US" dirty="0" smtClean="0"/>
          </a:p>
          <a:p>
            <a:pPr lvl="1"/>
            <a:r>
              <a:rPr lang="en-US" dirty="0" smtClean="0"/>
              <a:t>Some Statements are:</a:t>
            </a:r>
          </a:p>
          <a:p>
            <a:pPr lvl="2"/>
            <a:r>
              <a:rPr lang="en-US" dirty="0" smtClean="0"/>
              <a:t>CREATE  : Creates the database object</a:t>
            </a:r>
          </a:p>
          <a:p>
            <a:pPr lvl="2"/>
            <a:r>
              <a:rPr lang="en-US" dirty="0" smtClean="0"/>
              <a:t>ALTER : Modify the object</a:t>
            </a:r>
          </a:p>
          <a:p>
            <a:pPr lvl="2"/>
            <a:r>
              <a:rPr lang="en-US" dirty="0" smtClean="0"/>
              <a:t>DROP : Delete the object</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New_Widescreen" id="{B6195AAE-F7F4-41B5-B2B7-D8DED0FA970E}" vid="{62D03F61-F30C-439A-B018-61117239AD4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22901</TotalTime>
  <Words>3267</Words>
  <Application>Microsoft Office PowerPoint</Application>
  <PresentationFormat>On-screen Show (4:3)</PresentationFormat>
  <Paragraphs>1258</Paragraphs>
  <Slides>65</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ＭＳ Ｐゴシック</vt:lpstr>
      <vt:lpstr>Arial</vt:lpstr>
      <vt:lpstr>Lucida Console</vt:lpstr>
      <vt:lpstr>Papyrus</vt:lpstr>
      <vt:lpstr>Times</vt:lpstr>
      <vt:lpstr>Times New Roman</vt:lpstr>
      <vt:lpstr>Wingdings</vt:lpstr>
      <vt:lpstr>1_Global</vt:lpstr>
      <vt:lpstr>Oracle SQL</vt:lpstr>
      <vt:lpstr>Iconic Representations.......</vt:lpstr>
      <vt:lpstr>Objectives</vt:lpstr>
      <vt:lpstr>Oracle SQL</vt:lpstr>
      <vt:lpstr>PowerPoint Presentation</vt:lpstr>
      <vt:lpstr>PowerPoint Presentation</vt:lpstr>
      <vt:lpstr>PowerPoint Presentation</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Brainstorm</vt:lpstr>
      <vt:lpstr>Queries</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Brainstorm</vt:lpstr>
      <vt:lpstr>Queries</vt:lpstr>
      <vt:lpstr>Oracle SQL</vt:lpstr>
      <vt:lpstr>Oracle SQL</vt:lpstr>
      <vt:lpstr>Oracle SQL</vt:lpstr>
      <vt:lpstr>Oracle SQL</vt:lpstr>
      <vt:lpstr>PowerPoint Presentation</vt:lpstr>
      <vt:lpstr>PowerPoint Presentation</vt:lpstr>
      <vt:lpstr>Recap</vt:lpstr>
      <vt:lpstr>PowerPoint Presentation</vt:lpstr>
    </vt:vector>
  </TitlesOfParts>
  <Company>coreservlets.com, Inc. (http://courses.coreservlets.com)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dc:title>
  <dc:creator>Selvaraj, Janarthanan2</dc:creator>
  <cp:lastModifiedBy>syntel</cp:lastModifiedBy>
  <cp:revision>1487</cp:revision>
  <cp:lastPrinted>2000-09-07T14:17:00Z</cp:lastPrinted>
  <dcterms:created xsi:type="dcterms:W3CDTF">2000-05-05T21:02:18Z</dcterms:created>
  <dcterms:modified xsi:type="dcterms:W3CDTF">2018-01-10T08:57:34Z</dcterms:modified>
</cp:coreProperties>
</file>