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8" r:id="rId1"/>
  </p:sldMasterIdLst>
  <p:notesMasterIdLst>
    <p:notesMasterId r:id="rId49"/>
  </p:notesMasterIdLst>
  <p:handoutMasterIdLst>
    <p:handoutMasterId r:id="rId50"/>
  </p:handoutMasterIdLst>
  <p:sldIdLst>
    <p:sldId id="953" r:id="rId2"/>
    <p:sldId id="1019" r:id="rId3"/>
    <p:sldId id="1020" r:id="rId4"/>
    <p:sldId id="1115" r:id="rId5"/>
    <p:sldId id="1083" r:id="rId6"/>
    <p:sldId id="1082" r:id="rId7"/>
    <p:sldId id="1114" r:id="rId8"/>
    <p:sldId id="1110" r:id="rId9"/>
    <p:sldId id="1111" r:id="rId10"/>
    <p:sldId id="1113" r:id="rId11"/>
    <p:sldId id="1112" r:id="rId12"/>
    <p:sldId id="1109" r:id="rId13"/>
    <p:sldId id="1085" r:id="rId14"/>
    <p:sldId id="1118" r:id="rId15"/>
    <p:sldId id="1105" r:id="rId16"/>
    <p:sldId id="1106" r:id="rId17"/>
    <p:sldId id="1119" r:id="rId18"/>
    <p:sldId id="1107" r:id="rId19"/>
    <p:sldId id="1108" r:id="rId20"/>
    <p:sldId id="1120" r:id="rId21"/>
    <p:sldId id="1121" r:id="rId22"/>
    <p:sldId id="1122" r:id="rId23"/>
    <p:sldId id="1123" r:id="rId24"/>
    <p:sldId id="1125" r:id="rId25"/>
    <p:sldId id="1124" r:id="rId26"/>
    <p:sldId id="1126" r:id="rId27"/>
    <p:sldId id="1116" r:id="rId28"/>
    <p:sldId id="1127" r:id="rId29"/>
    <p:sldId id="1128" r:id="rId30"/>
    <p:sldId id="1131" r:id="rId31"/>
    <p:sldId id="1135" r:id="rId32"/>
    <p:sldId id="1139" r:id="rId33"/>
    <p:sldId id="1132" r:id="rId34"/>
    <p:sldId id="1129" r:id="rId35"/>
    <p:sldId id="1137" r:id="rId36"/>
    <p:sldId id="1138" r:id="rId37"/>
    <p:sldId id="1130" r:id="rId38"/>
    <p:sldId id="1133" r:id="rId39"/>
    <p:sldId id="1136" r:id="rId40"/>
    <p:sldId id="1134" r:id="rId41"/>
    <p:sldId id="1140" r:id="rId42"/>
    <p:sldId id="1141" r:id="rId43"/>
    <p:sldId id="1142" r:id="rId44"/>
    <p:sldId id="1143" r:id="rId45"/>
    <p:sldId id="1104" r:id="rId46"/>
    <p:sldId id="1144" r:id="rId47"/>
    <p:sldId id="1003" r:id="rId48"/>
  </p:sldIdLst>
  <p:sldSz cx="9144000" cy="6858000" type="screen4x3"/>
  <p:notesSz cx="6845300" cy="9396413"/>
  <p:defaultTextStyle>
    <a:defPPr>
      <a:defRPr lang="en-US"/>
    </a:defPPr>
    <a:lvl1pPr algn="l" rtl="0" eaLnBrk="0" fontAlgn="base" hangingPunct="0">
      <a:spcBef>
        <a:spcPct val="0"/>
      </a:spcBef>
      <a:spcAft>
        <a:spcPct val="0"/>
      </a:spcAft>
      <a:defRPr sz="2000" b="1"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000" b="1"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000" b="1"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000" b="1"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000" b="1" kern="1200">
        <a:solidFill>
          <a:schemeClr val="tx1"/>
        </a:solidFill>
        <a:latin typeface="Lucida Console" pitchFamily="49" charset="0"/>
        <a:ea typeface="+mn-ea"/>
        <a:cs typeface="+mn-cs"/>
      </a:defRPr>
    </a:lvl5pPr>
    <a:lvl6pPr marL="2286000" algn="l" defTabSz="914400" rtl="0" eaLnBrk="1" latinLnBrk="0" hangingPunct="1">
      <a:defRPr sz="2000" b="1" kern="1200">
        <a:solidFill>
          <a:schemeClr val="tx1"/>
        </a:solidFill>
        <a:latin typeface="Lucida Console" pitchFamily="49" charset="0"/>
        <a:ea typeface="+mn-ea"/>
        <a:cs typeface="+mn-cs"/>
      </a:defRPr>
    </a:lvl6pPr>
    <a:lvl7pPr marL="2743200" algn="l" defTabSz="914400" rtl="0" eaLnBrk="1" latinLnBrk="0" hangingPunct="1">
      <a:defRPr sz="2000" b="1" kern="1200">
        <a:solidFill>
          <a:schemeClr val="tx1"/>
        </a:solidFill>
        <a:latin typeface="Lucida Console" pitchFamily="49" charset="0"/>
        <a:ea typeface="+mn-ea"/>
        <a:cs typeface="+mn-cs"/>
      </a:defRPr>
    </a:lvl7pPr>
    <a:lvl8pPr marL="3200400" algn="l" defTabSz="914400" rtl="0" eaLnBrk="1" latinLnBrk="0" hangingPunct="1">
      <a:defRPr sz="2000" b="1" kern="1200">
        <a:solidFill>
          <a:schemeClr val="tx1"/>
        </a:solidFill>
        <a:latin typeface="Lucida Console" pitchFamily="49" charset="0"/>
        <a:ea typeface="+mn-ea"/>
        <a:cs typeface="+mn-cs"/>
      </a:defRPr>
    </a:lvl8pPr>
    <a:lvl9pPr marL="3657600" algn="l" defTabSz="914400" rtl="0" eaLnBrk="1" latinLnBrk="0" hangingPunct="1">
      <a:defRPr sz="2000" b="1"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87267" autoAdjust="0"/>
  </p:normalViewPr>
  <p:slideViewPr>
    <p:cSldViewPr>
      <p:cViewPr varScale="1">
        <p:scale>
          <a:sx n="95" d="100"/>
          <a:sy n="95" d="100"/>
        </p:scale>
        <p:origin x="276" y="7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2994"/>
    </p:cViewPr>
  </p:sorterViewPr>
  <p:notesViewPr>
    <p:cSldViewPr>
      <p:cViewPr>
        <p:scale>
          <a:sx n="66" d="100"/>
          <a:sy n="66" d="100"/>
        </p:scale>
        <p:origin x="-1524" y="756"/>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charset="0"/>
              </a:defRPr>
            </a:lvl1pPr>
          </a:lstStyle>
          <a:p>
            <a:pPr>
              <a:defRPr/>
            </a:pPr>
            <a:endParaRPr lang="en-US" altLang="en-US" dirty="0"/>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charset="0"/>
              </a:defRPr>
            </a:lvl1pPr>
          </a:lstStyle>
          <a:p>
            <a:pPr>
              <a:defRPr/>
            </a:pPr>
            <a:r>
              <a:rPr lang="en-US" dirty="0" smtClean="0"/>
              <a:t>Aug 2012</a:t>
            </a:r>
            <a:endParaRPr lang="en-US" altLang="en-US" dirty="0"/>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charset="0"/>
              </a:defRPr>
            </a:lvl1pPr>
          </a:lstStyle>
          <a:p>
            <a:pPr>
              <a:defRPr/>
            </a:pPr>
            <a:fld id="{7F15C8D0-6729-4903-A89C-88821C2FACE7}" type="slidenum">
              <a:rPr lang="en-US" altLang="en-US"/>
              <a:pPr>
                <a:defRPr/>
              </a:pPr>
              <a:t>‹#›</a:t>
            </a:fld>
            <a:endParaRPr lang="en-US" altLang="en-US" dirty="0"/>
          </a:p>
        </p:txBody>
      </p:sp>
    </p:spTree>
    <p:extLst>
      <p:ext uri="{BB962C8B-B14F-4D97-AF65-F5344CB8AC3E}">
        <p14:creationId xmlns:p14="http://schemas.microsoft.com/office/powerpoint/2010/main" val="2369182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New Roman" pitchFamily="18" charset="0"/>
              </a:defRPr>
            </a:lvl1pPr>
          </a:lstStyle>
          <a:p>
            <a:pPr>
              <a:defRPr/>
            </a:pPr>
            <a:endParaRPr lang="en-US" dirty="0"/>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New Roman" pitchFamily="18" charset="0"/>
              </a:defRPr>
            </a:lvl1pPr>
          </a:lstStyle>
          <a:p>
            <a:pPr>
              <a:defRPr/>
            </a:pPr>
            <a:fld id="{9C898F72-69C2-42F3-968D-9E63646F8D15}" type="datetime1">
              <a:rPr lang="en-US"/>
              <a:pPr>
                <a:defRPr/>
              </a:pPr>
              <a:t>1/10/2018</a:t>
            </a:fld>
            <a:endParaRPr lang="en-US" dirty="0"/>
          </a:p>
        </p:txBody>
      </p:sp>
      <p:sp>
        <p:nvSpPr>
          <p:cNvPr id="49156"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New Roman" pitchFamily="18" charset="0"/>
              </a:defRPr>
            </a:lvl1pPr>
          </a:lstStyle>
          <a:p>
            <a:pPr>
              <a:defRPr/>
            </a:pPr>
            <a:fld id="{135A4532-4A94-4754-A63D-D3D2A5F3E4AE}" type="slidenum">
              <a:rPr lang="en-US"/>
              <a:pPr>
                <a:defRPr/>
              </a:pPr>
              <a:t>‹#›</a:t>
            </a:fld>
            <a:endParaRPr lang="en-US" dirty="0"/>
          </a:p>
        </p:txBody>
      </p:sp>
    </p:spTree>
    <p:extLst>
      <p:ext uri="{BB962C8B-B14F-4D97-AF65-F5344CB8AC3E}">
        <p14:creationId xmlns:p14="http://schemas.microsoft.com/office/powerpoint/2010/main" val="4193066625"/>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1226453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65376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4211979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12</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528589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dirty="0"/>
          </a:p>
        </p:txBody>
      </p:sp>
    </p:spTree>
    <p:extLst>
      <p:ext uri="{BB962C8B-B14F-4D97-AF65-F5344CB8AC3E}">
        <p14:creationId xmlns:p14="http://schemas.microsoft.com/office/powerpoint/2010/main" val="219038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3049684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2415519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3722509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2862150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2674930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13699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a:t>
            </a:fld>
            <a:endParaRPr lang="en-US" dirty="0"/>
          </a:p>
        </p:txBody>
      </p:sp>
    </p:spTree>
    <p:extLst>
      <p:ext uri="{BB962C8B-B14F-4D97-AF65-F5344CB8AC3E}">
        <p14:creationId xmlns:p14="http://schemas.microsoft.com/office/powerpoint/2010/main" val="1674717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2176073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1156482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1688920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178636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2430380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dirty="0"/>
          </a:p>
        </p:txBody>
      </p:sp>
    </p:spTree>
    <p:extLst>
      <p:ext uri="{BB962C8B-B14F-4D97-AF65-F5344CB8AC3E}">
        <p14:creationId xmlns:p14="http://schemas.microsoft.com/office/powerpoint/2010/main" val="1626446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dirty="0"/>
          </a:p>
        </p:txBody>
      </p:sp>
    </p:spTree>
    <p:extLst>
      <p:ext uri="{BB962C8B-B14F-4D97-AF65-F5344CB8AC3E}">
        <p14:creationId xmlns:p14="http://schemas.microsoft.com/office/powerpoint/2010/main" val="3311714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3779119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28</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1826061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1834866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dirty="0"/>
          </a:p>
        </p:txBody>
      </p:sp>
    </p:spTree>
    <p:extLst>
      <p:ext uri="{BB962C8B-B14F-4D97-AF65-F5344CB8AC3E}">
        <p14:creationId xmlns:p14="http://schemas.microsoft.com/office/powerpoint/2010/main" val="3379702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1930318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80426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918529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1866230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1432892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4042178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1023310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dirty="0"/>
          </a:p>
        </p:txBody>
      </p:sp>
    </p:spTree>
    <p:extLst>
      <p:ext uri="{BB962C8B-B14F-4D97-AF65-F5344CB8AC3E}">
        <p14:creationId xmlns:p14="http://schemas.microsoft.com/office/powerpoint/2010/main" val="42547231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38</a:t>
            </a:fld>
            <a:endParaRPr lang="en-US" dirty="0"/>
          </a:p>
        </p:txBody>
      </p:sp>
    </p:spTree>
    <p:extLst>
      <p:ext uri="{BB962C8B-B14F-4D97-AF65-F5344CB8AC3E}">
        <p14:creationId xmlns:p14="http://schemas.microsoft.com/office/powerpoint/2010/main" val="2324455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39</a:t>
            </a:fld>
            <a:endParaRPr lang="en-US" dirty="0"/>
          </a:p>
        </p:txBody>
      </p:sp>
    </p:spTree>
    <p:extLst>
      <p:ext uri="{BB962C8B-B14F-4D97-AF65-F5344CB8AC3E}">
        <p14:creationId xmlns:p14="http://schemas.microsoft.com/office/powerpoint/2010/main" val="2108997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4</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9767018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dirty="0"/>
          </a:p>
        </p:txBody>
      </p:sp>
    </p:spTree>
    <p:extLst>
      <p:ext uri="{BB962C8B-B14F-4D97-AF65-F5344CB8AC3E}">
        <p14:creationId xmlns:p14="http://schemas.microsoft.com/office/powerpoint/2010/main" val="3094783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dirty="0"/>
          </a:p>
        </p:txBody>
      </p:sp>
    </p:spTree>
    <p:extLst>
      <p:ext uri="{BB962C8B-B14F-4D97-AF65-F5344CB8AC3E}">
        <p14:creationId xmlns:p14="http://schemas.microsoft.com/office/powerpoint/2010/main" val="3475385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42</a:t>
            </a:fld>
            <a:endParaRPr lang="en-US" dirty="0"/>
          </a:p>
        </p:txBody>
      </p:sp>
    </p:spTree>
    <p:extLst>
      <p:ext uri="{BB962C8B-B14F-4D97-AF65-F5344CB8AC3E}">
        <p14:creationId xmlns:p14="http://schemas.microsoft.com/office/powerpoint/2010/main" val="1275331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43</a:t>
            </a:fld>
            <a:endParaRPr lang="en-US" dirty="0"/>
          </a:p>
        </p:txBody>
      </p:sp>
    </p:spTree>
    <p:extLst>
      <p:ext uri="{BB962C8B-B14F-4D97-AF65-F5344CB8AC3E}">
        <p14:creationId xmlns:p14="http://schemas.microsoft.com/office/powerpoint/2010/main" val="34651679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44</a:t>
            </a:fld>
            <a:endParaRPr lang="en-US" dirty="0"/>
          </a:p>
        </p:txBody>
      </p:sp>
    </p:spTree>
    <p:extLst>
      <p:ext uri="{BB962C8B-B14F-4D97-AF65-F5344CB8AC3E}">
        <p14:creationId xmlns:p14="http://schemas.microsoft.com/office/powerpoint/2010/main" val="33965407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dirty="0"/>
          </a:p>
        </p:txBody>
      </p:sp>
    </p:spTree>
    <p:extLst>
      <p:ext uri="{BB962C8B-B14F-4D97-AF65-F5344CB8AC3E}">
        <p14:creationId xmlns:p14="http://schemas.microsoft.com/office/powerpoint/2010/main" val="3452520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dirty="0"/>
          </a:p>
        </p:txBody>
      </p:sp>
    </p:spTree>
    <p:extLst>
      <p:ext uri="{BB962C8B-B14F-4D97-AF65-F5344CB8AC3E}">
        <p14:creationId xmlns:p14="http://schemas.microsoft.com/office/powerpoint/2010/main" val="1195828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103934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193208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dirty="0"/>
          </a:p>
        </p:txBody>
      </p:sp>
    </p:spTree>
    <p:extLst>
      <p:ext uri="{BB962C8B-B14F-4D97-AF65-F5344CB8AC3E}">
        <p14:creationId xmlns:p14="http://schemas.microsoft.com/office/powerpoint/2010/main" val="2497645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4180555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6581282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6582" y="5"/>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a:off x="5206582" y="5512688"/>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lvl="0" algn="r"/>
            <a:r>
              <a:rPr lang="en-US" sz="4800" b="1" dirty="0">
                <a:effectLst>
                  <a:outerShdw blurRad="38100" dist="38100" dir="2700000" algn="tl">
                    <a:srgbClr val="000000">
                      <a:alpha val="43137"/>
                    </a:srgbClr>
                  </a:outerShdw>
                </a:effectLst>
              </a:rPr>
              <a:t>Thank You!</a:t>
            </a:r>
          </a:p>
        </p:txBody>
      </p:sp>
      <p:sp>
        <p:nvSpPr>
          <p:cNvPr id="12" name="Rectangle 11"/>
          <p:cNvSpPr/>
          <p:nvPr userDrawn="1"/>
        </p:nvSpPr>
        <p:spPr>
          <a:xfrm>
            <a:off x="-19050" y="1352548"/>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3" name="Rectangle 12"/>
          <p:cNvSpPr/>
          <p:nvPr userDrawn="1"/>
        </p:nvSpPr>
        <p:spPr>
          <a:xfrm>
            <a:off x="-19050" y="536754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3358707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11105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5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7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8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36771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5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6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7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8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9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96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1713396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46">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46">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47">
            <a:extLst>
              <a:ext uri="{28A0092B-C50C-407E-A947-70E740481C1C}">
                <a14:useLocalDpi xmlns:a14="http://schemas.microsoft.com/office/drawing/2010/main" val="0"/>
              </a:ext>
            </a:extLst>
          </a:blip>
          <a:srcRect b="41183"/>
          <a:stretch/>
        </p:blipFill>
        <p:spPr>
          <a:xfrm>
            <a:off x="7381395" y="6429692"/>
            <a:ext cx="1520863" cy="324679"/>
          </a:xfrm>
          <a:prstGeom prst="rect">
            <a:avLst/>
          </a:prstGeom>
        </p:spPr>
      </p:pic>
      <p:pic>
        <p:nvPicPr>
          <p:cNvPr id="12" name="Picture 11" descr="FF_trans.png"/>
          <p:cNvPicPr>
            <a:picLocks noChangeAspect="1"/>
          </p:cNvPicPr>
          <p:nvPr userDrawn="1"/>
        </p:nvPicPr>
        <p:blipFill>
          <a:blip r:embed="rId48"/>
          <a:stretch>
            <a:fillRect/>
          </a:stretch>
        </p:blipFill>
        <p:spPr>
          <a:xfrm>
            <a:off x="242889" y="395291"/>
            <a:ext cx="203221" cy="447675"/>
          </a:xfrm>
          <a:prstGeom prst="rect">
            <a:avLst/>
          </a:prstGeom>
        </p:spPr>
      </p:pic>
      <p:sp>
        <p:nvSpPr>
          <p:cNvPr id="2" name="Title Placeholder 1"/>
          <p:cNvSpPr>
            <a:spLocks noGrp="1"/>
          </p:cNvSpPr>
          <p:nvPr>
            <p:ph type="title"/>
          </p:nvPr>
        </p:nvSpPr>
        <p:spPr>
          <a:xfrm>
            <a:off x="549728"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2"/>
            <a:ext cx="904094" cy="123111"/>
          </a:xfrm>
          <a:prstGeom prst="rect">
            <a:avLst/>
          </a:prstGeom>
          <a:noFill/>
        </p:spPr>
        <p:txBody>
          <a:bodyPr wrap="none" lIns="0" tIns="0" rIns="0" bIns="0" rtlCol="0">
            <a:spAutoFit/>
          </a:bodyPr>
          <a:lstStyle/>
          <a:p>
            <a:r>
              <a:rPr lang="en-US" sz="800" dirty="0">
                <a:solidFill>
                  <a:schemeClr val="bg1"/>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pic>
        <p:nvPicPr>
          <p:cNvPr id="13" name="Picture 12"/>
          <p:cNvPicPr>
            <a:picLocks noChangeAspect="1"/>
          </p:cNvPicPr>
          <p:nvPr userDrawn="1"/>
        </p:nvPicPr>
        <p:blipFill>
          <a:blip r:embed="rId49" cstate="print">
            <a:extLst>
              <a:ext uri="{28A0092B-C50C-407E-A947-70E740481C1C}">
                <a14:useLocalDpi xmlns:a14="http://schemas.microsoft.com/office/drawing/2010/main" val="0"/>
              </a:ext>
            </a:extLst>
          </a:blip>
          <a:stretch>
            <a:fillRect/>
          </a:stretch>
        </p:blipFill>
        <p:spPr>
          <a:xfrm>
            <a:off x="177404" y="6411899"/>
            <a:ext cx="554561" cy="421466"/>
          </a:xfrm>
          <a:prstGeom prst="rect">
            <a:avLst/>
          </a:prstGeom>
        </p:spPr>
      </p:pic>
    </p:spTree>
    <p:extLst>
      <p:ext uri="{BB962C8B-B14F-4D97-AF65-F5344CB8AC3E}">
        <p14:creationId xmlns:p14="http://schemas.microsoft.com/office/powerpoint/2010/main" val="3982554176"/>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8.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95400" y="27432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2743200" y="5562600"/>
            <a:ext cx="6151563" cy="931863"/>
          </a:xfrm>
        </p:spPr>
        <p:txBody>
          <a:bodyPr/>
          <a:lstStyle/>
          <a:p>
            <a:pPr eaLnBrk="1" hangingPunct="1"/>
            <a:endParaRPr lang="en-US" sz="3200" dirty="0" smtClean="0"/>
          </a:p>
          <a:p>
            <a:pPr eaLnBrk="1" hangingPunct="1"/>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Getting Connected to Oracle:</a:t>
            </a:r>
          </a:p>
          <a:p>
            <a:pPr lvl="1"/>
            <a:r>
              <a:rPr lang="en-US" dirty="0" smtClean="0"/>
              <a:t>Command Line :Set of commands to start working with the CLI.</a:t>
            </a:r>
          </a:p>
          <a:p>
            <a:pPr lvl="2"/>
            <a:endParaRPr lang="en-US" dirty="0" smtClean="0"/>
          </a:p>
          <a:p>
            <a:pPr lvl="1"/>
            <a:endParaRPr lang="en-US" dirty="0" smtClean="0"/>
          </a:p>
          <a:p>
            <a:pPr lvl="1"/>
            <a:endParaRPr lang="en-US" dirty="0" smtClean="0"/>
          </a:p>
          <a:p>
            <a:pPr lvl="2"/>
            <a:endParaRPr lang="en-US" dirty="0" smtClean="0"/>
          </a:p>
        </p:txBody>
      </p:sp>
      <p:graphicFrame>
        <p:nvGraphicFramePr>
          <p:cNvPr id="6" name="Table 5"/>
          <p:cNvGraphicFramePr>
            <a:graphicFrameLocks noGrp="1"/>
          </p:cNvGraphicFramePr>
          <p:nvPr/>
        </p:nvGraphicFramePr>
        <p:xfrm>
          <a:off x="457200" y="1920240"/>
          <a:ext cx="8382001" cy="3362960"/>
        </p:xfrm>
        <a:graphic>
          <a:graphicData uri="http://schemas.openxmlformats.org/drawingml/2006/table">
            <a:tbl>
              <a:tblPr firstRow="1" bandRow="1">
                <a:tableStyleId>{5C22544A-7EE6-4342-B048-85BDC9FD1C3A}</a:tableStyleId>
              </a:tblPr>
              <a:tblGrid>
                <a:gridCol w="2895600"/>
                <a:gridCol w="5486401"/>
              </a:tblGrid>
              <a:tr h="370840">
                <a:tc>
                  <a:txBody>
                    <a:bodyPr/>
                    <a:lstStyle/>
                    <a:p>
                      <a:r>
                        <a:rPr lang="en-US" dirty="0" smtClean="0"/>
                        <a:t>Command</a:t>
                      </a:r>
                      <a:endParaRPr lang="en-US" dirty="0"/>
                    </a:p>
                  </a:txBody>
                  <a:tcPr/>
                </a:tc>
                <a:tc>
                  <a:txBody>
                    <a:bodyPr/>
                    <a:lstStyle/>
                    <a:p>
                      <a:r>
                        <a:rPr lang="en-US" dirty="0" smtClean="0"/>
                        <a:t>Description</a:t>
                      </a:r>
                      <a:endParaRPr lang="en-US" dirty="0"/>
                    </a:p>
                  </a:txBody>
                  <a:tcPr/>
                </a:tc>
              </a:tr>
              <a:tr h="370840">
                <a:tc>
                  <a:txBody>
                    <a:bodyPr/>
                    <a:lstStyle/>
                    <a:p>
                      <a:r>
                        <a:rPr lang="en-US" dirty="0" smtClean="0"/>
                        <a:t>SQL</a:t>
                      </a:r>
                      <a:r>
                        <a:rPr lang="en-US" baseline="0" dirty="0" smtClean="0"/>
                        <a:t> &gt; LIST</a:t>
                      </a:r>
                      <a:endParaRPr lang="en-US" dirty="0"/>
                    </a:p>
                  </a:txBody>
                  <a:tcPr/>
                </a:tc>
                <a:tc>
                  <a:txBody>
                    <a:bodyPr/>
                    <a:lstStyle/>
                    <a:p>
                      <a:r>
                        <a:rPr lang="en-US" dirty="0" smtClean="0"/>
                        <a:t>Lists the SQL Command in the Buffer</a:t>
                      </a:r>
                      <a:endParaRPr lang="en-US" dirty="0"/>
                    </a:p>
                  </a:txBody>
                  <a:tcPr/>
                </a:tc>
              </a:tr>
              <a:tr h="370840">
                <a:tc>
                  <a:txBody>
                    <a:bodyPr/>
                    <a:lstStyle/>
                    <a:p>
                      <a:r>
                        <a:rPr lang="en-US" dirty="0" smtClean="0"/>
                        <a:t>SQL &gt; SAVE &lt;&lt;filename&gt;&gt;</a:t>
                      </a:r>
                      <a:endParaRPr lang="en-US" dirty="0"/>
                    </a:p>
                  </a:txBody>
                  <a:tcPr/>
                </a:tc>
                <a:tc>
                  <a:txBody>
                    <a:bodyPr/>
                    <a:lstStyle/>
                    <a:p>
                      <a:r>
                        <a:rPr lang="en-US" dirty="0" smtClean="0"/>
                        <a:t>Save the Contents</a:t>
                      </a:r>
                      <a:r>
                        <a:rPr lang="en-US" baseline="0" dirty="0" smtClean="0"/>
                        <a:t> of the Buffer to a file</a:t>
                      </a:r>
                      <a:endParaRPr lang="en-US" dirty="0"/>
                    </a:p>
                  </a:txBody>
                  <a:tcPr/>
                </a:tc>
              </a:tr>
              <a:tr h="370840">
                <a:tc>
                  <a:txBody>
                    <a:bodyPr/>
                    <a:lstStyle/>
                    <a:p>
                      <a:r>
                        <a:rPr lang="en-US" dirty="0" smtClean="0"/>
                        <a:t>CLEAR BUFFER</a:t>
                      </a:r>
                      <a:endParaRPr lang="en-US" dirty="0"/>
                    </a:p>
                  </a:txBody>
                  <a:tcPr/>
                </a:tc>
                <a:tc>
                  <a:txBody>
                    <a:bodyPr/>
                    <a:lstStyle/>
                    <a:p>
                      <a:r>
                        <a:rPr lang="en-US" dirty="0" smtClean="0"/>
                        <a:t>Flushes the buffer</a:t>
                      </a:r>
                      <a:endParaRPr lang="en-US" dirty="0"/>
                    </a:p>
                  </a:txBody>
                  <a:tcPr/>
                </a:tc>
              </a:tr>
              <a:tr h="370840">
                <a:tc>
                  <a:txBody>
                    <a:bodyPr/>
                    <a:lstStyle/>
                    <a:p>
                      <a:r>
                        <a:rPr lang="en-US" dirty="0" smtClean="0"/>
                        <a:t>SQL &gt; GET &lt;&lt;filename&gt;&gt;</a:t>
                      </a:r>
                      <a:endParaRPr lang="en-US" dirty="0"/>
                    </a:p>
                  </a:txBody>
                  <a:tcPr/>
                </a:tc>
                <a:tc>
                  <a:txBody>
                    <a:bodyPr/>
                    <a:lstStyle/>
                    <a:p>
                      <a:r>
                        <a:rPr lang="en-US" dirty="0" smtClean="0"/>
                        <a:t>Load the contents</a:t>
                      </a:r>
                      <a:r>
                        <a:rPr lang="en-US" baseline="0" dirty="0" smtClean="0"/>
                        <a:t> of the file into memory</a:t>
                      </a:r>
                      <a:endParaRPr lang="en-US" dirty="0"/>
                    </a:p>
                  </a:txBody>
                  <a:tcPr/>
                </a:tc>
              </a:tr>
              <a:tr h="370840">
                <a:tc>
                  <a:txBody>
                    <a:bodyPr/>
                    <a:lstStyle/>
                    <a:p>
                      <a:r>
                        <a:rPr lang="en-US" dirty="0" smtClean="0"/>
                        <a:t>SQL &gt; @filename or SQL &gt; START &lt;&lt;filename&gt;&gt;</a:t>
                      </a:r>
                      <a:endParaRPr lang="en-US" dirty="0"/>
                    </a:p>
                  </a:txBody>
                  <a:tcPr/>
                </a:tc>
                <a:tc>
                  <a:txBody>
                    <a:bodyPr/>
                    <a:lstStyle/>
                    <a:p>
                      <a:r>
                        <a:rPr lang="en-US" dirty="0" smtClean="0"/>
                        <a:t>Load the contents of the file into the memory and execute the commands in the file.</a:t>
                      </a:r>
                      <a:endParaRPr lang="en-US" dirty="0"/>
                    </a:p>
                  </a:txBody>
                  <a:tcPr/>
                </a:tc>
              </a:tr>
              <a:tr h="370840">
                <a:tc>
                  <a:txBody>
                    <a:bodyPr/>
                    <a:lstStyle/>
                    <a:p>
                      <a:r>
                        <a:rPr lang="en-US" dirty="0" smtClean="0"/>
                        <a:t>SQL &gt; RUN or SQL &gt; /</a:t>
                      </a:r>
                      <a:endParaRPr lang="en-US" dirty="0"/>
                    </a:p>
                  </a:txBody>
                  <a:tcPr/>
                </a:tc>
                <a:tc>
                  <a:txBody>
                    <a:bodyPr/>
                    <a:lstStyle/>
                    <a:p>
                      <a:r>
                        <a:rPr lang="en-US" dirty="0" smtClean="0"/>
                        <a:t>Executes the commands in the buffer(RUN displays the contents of the buffer before execution)</a:t>
                      </a:r>
                      <a:endParaRPr lang="en-US" dirty="0"/>
                    </a:p>
                  </a:txBody>
                  <a:tcPr/>
                </a:tc>
              </a:tr>
              <a:tr h="370840">
                <a:tc>
                  <a:txBody>
                    <a:bodyPr/>
                    <a:lstStyle/>
                    <a:p>
                      <a:r>
                        <a:rPr lang="en-US" dirty="0" smtClean="0"/>
                        <a:t>SQL &gt; SPO[OL ]</a:t>
                      </a:r>
                      <a:r>
                        <a:rPr lang="en-US" baseline="0" dirty="0" smtClean="0"/>
                        <a:t> &lt;&lt;</a:t>
                      </a:r>
                      <a:r>
                        <a:rPr lang="en-US" baseline="0" dirty="0" err="1" smtClean="0"/>
                        <a:t>filename|OFF|OUT</a:t>
                      </a:r>
                      <a:r>
                        <a:rPr lang="en-US" baseline="0" dirty="0" smtClean="0"/>
                        <a:t>&gt;&gt;</a:t>
                      </a:r>
                      <a:endParaRPr lang="en-US" dirty="0"/>
                    </a:p>
                  </a:txBody>
                  <a:tcPr/>
                </a:tc>
                <a:tc>
                  <a:txBody>
                    <a:bodyPr/>
                    <a:lstStyle/>
                    <a:p>
                      <a:r>
                        <a:rPr lang="en-US" dirty="0" smtClean="0"/>
                        <a:t>To store/print the queries and the Output.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Writing a Query:</a:t>
            </a:r>
          </a:p>
          <a:p>
            <a:pPr lvl="1"/>
            <a:r>
              <a:rPr lang="en-US" dirty="0" smtClean="0"/>
              <a:t>GUI Environment:</a:t>
            </a:r>
          </a:p>
          <a:p>
            <a:pPr lvl="3"/>
            <a:endParaRPr lang="en-US" dirty="0" smtClean="0"/>
          </a:p>
          <a:p>
            <a:pPr lvl="3"/>
            <a:endParaRPr lang="en-US" dirty="0" smtClean="0"/>
          </a:p>
          <a:p>
            <a:pPr lvl="3"/>
            <a:endParaRPr lang="en-US" dirty="0" smtClean="0"/>
          </a:p>
          <a:p>
            <a:pPr lvl="3"/>
            <a:endParaRPr lang="en-US" dirty="0" smtClean="0"/>
          </a:p>
          <a:p>
            <a:pPr lvl="2"/>
            <a:endParaRPr lang="en-US" dirty="0" smtClean="0"/>
          </a:p>
          <a:p>
            <a:pPr lvl="1"/>
            <a:endParaRPr lang="en-US" dirty="0" smtClean="0"/>
          </a:p>
          <a:p>
            <a:pPr lvl="1"/>
            <a:endParaRPr lang="en-US" dirty="0" smtClean="0"/>
          </a:p>
          <a:p>
            <a:pPr lvl="2"/>
            <a:endParaRPr lang="en-US" dirty="0" smtClean="0"/>
          </a:p>
        </p:txBody>
      </p:sp>
      <p:sp>
        <p:nvSpPr>
          <p:cNvPr id="12" name="Rounded Rectangle 11"/>
          <p:cNvSpPr/>
          <p:nvPr/>
        </p:nvSpPr>
        <p:spPr bwMode="auto">
          <a:xfrm>
            <a:off x="6172200" y="2743200"/>
            <a:ext cx="25146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Specify the username and password</a:t>
            </a:r>
          </a:p>
          <a:p>
            <a:r>
              <a:rPr lang="en-US" sz="2400" dirty="0" smtClean="0"/>
              <a:t/>
            </a:r>
            <a:br>
              <a:rPr lang="en-US" sz="2400" dirty="0" smtClean="0"/>
            </a:br>
            <a:endParaRPr lang="en-US" sz="2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pic>
        <p:nvPicPr>
          <p:cNvPr id="7" name="Picture 2"/>
          <p:cNvPicPr>
            <a:picLocks noChangeAspect="1" noChangeArrowheads="1"/>
          </p:cNvPicPr>
          <p:nvPr/>
        </p:nvPicPr>
        <p:blipFill>
          <a:blip r:embed="rId3"/>
          <a:srcRect/>
          <a:stretch>
            <a:fillRect/>
          </a:stretch>
        </p:blipFill>
        <p:spPr bwMode="auto">
          <a:xfrm>
            <a:off x="381000" y="1828800"/>
            <a:ext cx="5410200" cy="4147820"/>
          </a:xfrm>
          <a:prstGeom prst="rect">
            <a:avLst/>
          </a:prstGeom>
          <a:noFill/>
          <a:ln w="9525">
            <a:noFill/>
            <a:miter lim="800000"/>
            <a:headEnd/>
            <a:tailEnd/>
          </a:ln>
          <a:effectLst/>
        </p:spPr>
      </p:pic>
      <p:cxnSp>
        <p:nvCxnSpPr>
          <p:cNvPr id="9" name="Straight Arrow Connector 8"/>
          <p:cNvCxnSpPr/>
          <p:nvPr/>
        </p:nvCxnSpPr>
        <p:spPr bwMode="auto">
          <a:xfrm flipV="1">
            <a:off x="2133600" y="3429000"/>
            <a:ext cx="4191000" cy="381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SQL</a:t>
            </a:r>
          </a:p>
        </p:txBody>
      </p:sp>
      <p:sp>
        <p:nvSpPr>
          <p:cNvPr id="5123" name="Rectangle 3"/>
          <p:cNvSpPr>
            <a:spLocks noGrp="1" noChangeArrowheads="1"/>
          </p:cNvSpPr>
          <p:nvPr>
            <p:ph type="subTitle" idx="1"/>
          </p:nvPr>
        </p:nvSpPr>
        <p:spPr>
          <a:xfrm>
            <a:off x="2743200" y="5562600"/>
            <a:ext cx="6151563" cy="931863"/>
          </a:xfrm>
        </p:spPr>
        <p:txBody>
          <a:bodyPr>
            <a:normAutofit fontScale="92500" lnSpcReduction="20000"/>
          </a:bodyPr>
          <a:lstStyle/>
          <a:p>
            <a:pPr eaLnBrk="1" hangingPunct="1"/>
            <a:endParaRPr lang="en-US" sz="3200" dirty="0" smtClean="0"/>
          </a:p>
          <a:p>
            <a:pPr eaLnBrk="1" hangingPunct="1"/>
            <a:r>
              <a:rPr lang="en-US" sz="3200" dirty="0" smtClean="0"/>
              <a:t>DQL – Data Query Language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20000"/>
          </a:bodyPr>
          <a:lstStyle/>
          <a:p>
            <a:r>
              <a:rPr lang="en-US" dirty="0" smtClean="0"/>
              <a:t>DQL:</a:t>
            </a:r>
          </a:p>
          <a:p>
            <a:pPr lvl="1"/>
            <a:r>
              <a:rPr lang="en-US" dirty="0" smtClean="0"/>
              <a:t>Data Query Language</a:t>
            </a:r>
          </a:p>
          <a:p>
            <a:pPr lvl="1"/>
            <a:r>
              <a:rPr lang="en-US" dirty="0" smtClean="0"/>
              <a:t>Used to fetch records from Database.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2"/>
            <a:r>
              <a:rPr lang="en-US" dirty="0" smtClean="0"/>
              <a:t>DISTINCT : Selecting DISTINCT records from the set</a:t>
            </a:r>
          </a:p>
          <a:p>
            <a:pPr lvl="2"/>
            <a:r>
              <a:rPr lang="en-US" dirty="0" smtClean="0"/>
              <a:t>WHERE : Filtering Records based on some criteria</a:t>
            </a:r>
          </a:p>
          <a:p>
            <a:pPr lvl="2"/>
            <a:r>
              <a:rPr lang="en-US" dirty="0" smtClean="0"/>
              <a:t>GROUP BY : Grouping Records</a:t>
            </a:r>
          </a:p>
          <a:p>
            <a:pPr lvl="3"/>
            <a:r>
              <a:rPr lang="en-US" dirty="0" smtClean="0"/>
              <a:t>HAVING BY : Applying condition on GROUPS</a:t>
            </a:r>
          </a:p>
          <a:p>
            <a:pPr lvl="2"/>
            <a:r>
              <a:rPr lang="en-US" dirty="0" smtClean="0"/>
              <a:t>ORDER BY : Arranging in Ascending / Descending Order.</a:t>
            </a:r>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19" name="Rounded Rectangle 18"/>
          <p:cNvSpPr/>
          <p:nvPr/>
        </p:nvSpPr>
        <p:spPr bwMode="auto">
          <a:xfrm>
            <a:off x="1066800" y="2178426"/>
            <a:ext cx="48768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[DISTINCT ]</a:t>
            </a:r>
            <a:r>
              <a:rPr lang="en-US" i="1" dirty="0" err="1" smtClean="0">
                <a:solidFill>
                  <a:schemeClr val="tx1">
                    <a:lumMod val="95000"/>
                    <a:lumOff val="5000"/>
                  </a:schemeClr>
                </a:solidFill>
                <a:latin typeface="Times New Roman" pitchFamily="18" charset="0"/>
                <a:cs typeface="Times New Roman" pitchFamily="18" charset="0"/>
              </a:rPr>
              <a:t>column_list</a:t>
            </a:r>
            <a:r>
              <a:rPr lang="en-US" dirty="0" smtClean="0">
                <a:solidFill>
                  <a:schemeClr val="tx1">
                    <a:lumMod val="95000"/>
                    <a:lumOff val="5000"/>
                  </a:schemeClr>
                </a:solidFill>
                <a:latin typeface="Times New Roman" pitchFamily="18" charset="0"/>
                <a:cs typeface="Times New Roman" pitchFamily="18" charset="0"/>
              </a:rPr>
              <a:t> |* </a:t>
            </a:r>
          </a:p>
          <a:p>
            <a:r>
              <a:rPr lang="en-US" dirty="0" smtClean="0">
                <a:solidFill>
                  <a:schemeClr val="tx1">
                    <a:lumMod val="95000"/>
                    <a:lumOff val="5000"/>
                  </a:schemeClr>
                </a:solidFill>
                <a:latin typeface="Times New Roman" pitchFamily="18" charset="0"/>
                <a:cs typeface="Times New Roman" pitchFamily="18" charset="0"/>
              </a:rPr>
              <a:t> FROM </a:t>
            </a:r>
            <a:r>
              <a:rPr lang="en-US" i="1" dirty="0" smtClean="0">
                <a:solidFill>
                  <a:schemeClr val="tx1">
                    <a:lumMod val="95000"/>
                    <a:lumOff val="5000"/>
                  </a:schemeClr>
                </a:solidFill>
                <a:latin typeface="Times New Roman" pitchFamily="18" charset="0"/>
                <a:cs typeface="Times New Roman" pitchFamily="18" charset="0"/>
              </a:rPr>
              <a:t>table-name</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[WHERE Clause]</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[GROUP BY clause]</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[HAVING clause]</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[ORDER BY clause];</a:t>
            </a:r>
            <a:r>
              <a:rPr lang="en-US" sz="2400" dirty="0" smtClean="0"/>
              <a:t/>
            </a:r>
            <a:br>
              <a:rPr lang="en-US" sz="2400" dirty="0" smtClean="0"/>
            </a:br>
            <a:endParaRPr lang="en-US" sz="2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pic>
        <p:nvPicPr>
          <p:cNvPr id="5" name="Picture 4" descr="imagesCAVUE8IH.jpg"/>
          <p:cNvPicPr>
            <a:picLocks noChangeAspect="1"/>
          </p:cNvPicPr>
          <p:nvPr/>
        </p:nvPicPr>
        <p:blipFill>
          <a:blip r:embed="rId3"/>
          <a:srcRect b="10345"/>
          <a:stretch>
            <a:fillRect/>
          </a:stretch>
        </p:blipFill>
        <p:spPr>
          <a:xfrm>
            <a:off x="6893169" y="1143000"/>
            <a:ext cx="2250831" cy="1828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DQL:</a:t>
            </a:r>
          </a:p>
          <a:p>
            <a:pPr lvl="1"/>
            <a:r>
              <a:rPr lang="en-US" dirty="0" smtClean="0"/>
              <a:t>Fetching Records  from the table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marL="237744" lvl="1" indent="0">
              <a:buNone/>
            </a:pPr>
            <a:r>
              <a:rPr lang="en-US" dirty="0" smtClean="0"/>
              <a:t>Expressions </a:t>
            </a:r>
            <a:r>
              <a:rPr lang="en-US" dirty="0" smtClean="0"/>
              <a:t>in SELECT Statement</a:t>
            </a:r>
          </a:p>
          <a:p>
            <a:pPr lvl="2"/>
            <a:r>
              <a:rPr lang="en-US" dirty="0" smtClean="0"/>
              <a:t>‘ ||’  is the concatenation operator in Oracle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19" name="Rounded Rectangle 18"/>
          <p:cNvSpPr/>
          <p:nvPr/>
        </p:nvSpPr>
        <p:spPr bwMode="auto">
          <a:xfrm>
            <a:off x="838200" y="1752600"/>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HR.Employees</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first_name,last_name,department_id</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6" name="Rounded Rectangle 5"/>
          <p:cNvSpPr/>
          <p:nvPr/>
        </p:nvSpPr>
        <p:spPr bwMode="auto">
          <a:xfrm>
            <a:off x="838200" y="3048000"/>
            <a:ext cx="67056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DISTINCT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FROM </a:t>
            </a:r>
            <a:r>
              <a:rPr lang="en-US" dirty="0" err="1" smtClean="0">
                <a:solidFill>
                  <a:schemeClr val="tx1">
                    <a:lumMod val="95000"/>
                    <a:lumOff val="5000"/>
                  </a:schemeClr>
                </a:solidFill>
                <a:latin typeface="Times New Roman" pitchFamily="18" charset="0"/>
                <a:cs typeface="Times New Roman" pitchFamily="18" charset="0"/>
              </a:rPr>
              <a:t>HR.Employees</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 name="Rounded Rectangle 9"/>
          <p:cNvSpPr/>
          <p:nvPr/>
        </p:nvSpPr>
        <p:spPr bwMode="auto">
          <a:xfrm>
            <a:off x="914400" y="4419600"/>
            <a:ext cx="6553200" cy="1600200"/>
          </a:xfrm>
          <a:prstGeom prst="roundRect">
            <a:avLst>
              <a:gd name="adj" fmla="val 5278"/>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first_name</a:t>
            </a:r>
            <a:r>
              <a:rPr lang="en-US" dirty="0" smtClean="0">
                <a:solidFill>
                  <a:schemeClr val="tx1">
                    <a:lumMod val="95000"/>
                    <a:lumOff val="5000"/>
                  </a:schemeClr>
                </a:solidFill>
                <a:latin typeface="Times New Roman" pitchFamily="18" charset="0"/>
                <a:cs typeface="Times New Roman" pitchFamily="18" charset="0"/>
              </a:rPr>
              <a:t>||</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Emp</a:t>
            </a:r>
            <a:r>
              <a:rPr lang="en-US" dirty="0" smtClean="0">
                <a:solidFill>
                  <a:schemeClr val="tx1">
                    <a:lumMod val="95000"/>
                    <a:lumOff val="5000"/>
                  </a:schemeClr>
                </a:solidFill>
                <a:latin typeface="Times New Roman" pitchFamily="18" charset="0"/>
                <a:cs typeface="Times New Roman" pitchFamily="18" charset="0"/>
              </a:rPr>
              <a:t> Name”</a:t>
            </a:r>
          </a:p>
          <a:p>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pPr algn="ctr"/>
            <a:r>
              <a:rPr lang="en-US" dirty="0" smtClean="0">
                <a:solidFill>
                  <a:schemeClr val="tx1">
                    <a:lumMod val="95000"/>
                    <a:lumOff val="5000"/>
                  </a:schemeClr>
                </a:solidFill>
                <a:latin typeface="Times New Roman" pitchFamily="18" charset="0"/>
                <a:cs typeface="Times New Roman" pitchFamily="18" charset="0"/>
              </a:rPr>
              <a:t>OR</a:t>
            </a:r>
          </a:p>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first_name</a:t>
            </a:r>
            <a:r>
              <a:rPr lang="en-US" dirty="0" smtClean="0">
                <a:solidFill>
                  <a:schemeClr val="tx1">
                    <a:lumMod val="95000"/>
                    <a:lumOff val="5000"/>
                  </a:schemeClr>
                </a:solidFill>
                <a:latin typeface="Times New Roman" pitchFamily="18" charset="0"/>
                <a:cs typeface="Times New Roman" pitchFamily="18" charset="0"/>
              </a:rPr>
              <a:t>||</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AS “</a:t>
            </a:r>
            <a:r>
              <a:rPr lang="en-US" dirty="0" err="1" smtClean="0">
                <a:solidFill>
                  <a:schemeClr val="tx1">
                    <a:lumMod val="95000"/>
                    <a:lumOff val="5000"/>
                  </a:schemeClr>
                </a:solidFill>
                <a:latin typeface="Times New Roman" pitchFamily="18" charset="0"/>
                <a:cs typeface="Times New Roman" pitchFamily="18" charset="0"/>
              </a:rPr>
              <a:t>Emp</a:t>
            </a:r>
            <a:r>
              <a:rPr lang="en-US" dirty="0" smtClean="0">
                <a:solidFill>
                  <a:schemeClr val="tx1">
                    <a:lumMod val="95000"/>
                    <a:lumOff val="5000"/>
                  </a:schemeClr>
                </a:solidFill>
                <a:latin typeface="Times New Roman" pitchFamily="18" charset="0"/>
                <a:cs typeface="Times New Roman" pitchFamily="18" charset="0"/>
              </a:rPr>
              <a:t> Name”</a:t>
            </a:r>
          </a:p>
          <a:p>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DQL:</a:t>
            </a:r>
          </a:p>
          <a:p>
            <a:pPr lvl="1"/>
            <a:r>
              <a:rPr lang="en-US" dirty="0" smtClean="0"/>
              <a:t>Filtering Information using Where Condition</a:t>
            </a:r>
          </a:p>
          <a:p>
            <a:pPr lvl="1"/>
            <a:endParaRPr lang="en-US" dirty="0" smtClean="0"/>
          </a:p>
          <a:p>
            <a:pPr lvl="1"/>
            <a:endParaRPr lang="en-US" dirty="0" smtClean="0"/>
          </a:p>
          <a:p>
            <a:pPr lvl="1"/>
            <a:endParaRPr lang="en-US" dirty="0" smtClean="0"/>
          </a:p>
          <a:p>
            <a:pPr marL="457200" lvl="2" indent="0">
              <a:buNone/>
            </a:pPr>
            <a:r>
              <a:rPr lang="en-US" dirty="0" smtClean="0"/>
              <a:t>When </a:t>
            </a:r>
            <a:r>
              <a:rPr lang="en-US" dirty="0" smtClean="0"/>
              <a:t>filtering out String or Date data enclose the data in quotes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8" name="Rounded Rectangle 7"/>
          <p:cNvSpPr/>
          <p:nvPr/>
        </p:nvSpPr>
        <p:spPr bwMode="auto">
          <a:xfrm>
            <a:off x="914400" y="1752600"/>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HR.Employees</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WHERE Salary  &gt; 5000;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ounded Rectangle 8"/>
          <p:cNvSpPr/>
          <p:nvPr/>
        </p:nvSpPr>
        <p:spPr bwMode="auto">
          <a:xfrm>
            <a:off x="1066800" y="2971800"/>
            <a:ext cx="67056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HR.Employees</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=‘HR_REP’;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pic>
        <p:nvPicPr>
          <p:cNvPr id="3074" name="Picture 2"/>
          <p:cNvPicPr>
            <a:picLocks noChangeAspect="1" noChangeArrowheads="1"/>
          </p:cNvPicPr>
          <p:nvPr/>
        </p:nvPicPr>
        <p:blipFill>
          <a:blip r:embed="rId4"/>
          <a:srcRect/>
          <a:stretch>
            <a:fillRect/>
          </a:stretch>
        </p:blipFill>
        <p:spPr bwMode="auto">
          <a:xfrm>
            <a:off x="2286000" y="4191000"/>
            <a:ext cx="44958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27" y="266700"/>
            <a:ext cx="8357339" cy="571500"/>
          </a:xfrm>
        </p:spPr>
        <p:txBody>
          <a:bodyPr/>
          <a:lstStyle/>
          <a:p>
            <a:endParaRPr lang="en-US" dirty="0"/>
          </a:p>
        </p:txBody>
      </p:sp>
      <p:sp>
        <p:nvSpPr>
          <p:cNvPr id="7171" name="Rectangle 3"/>
          <p:cNvSpPr>
            <a:spLocks noGrp="1" noChangeArrowheads="1"/>
          </p:cNvSpPr>
          <p:nvPr>
            <p:ph type="body" idx="4294967295"/>
          </p:nvPr>
        </p:nvSpPr>
        <p:spPr>
          <a:xfrm>
            <a:off x="0" y="838200"/>
            <a:ext cx="8661400" cy="5562600"/>
          </a:xfrm>
        </p:spPr>
        <p:txBody>
          <a:bodyPr>
            <a:normAutofit/>
          </a:bodyPr>
          <a:lstStyle/>
          <a:p>
            <a:r>
              <a:rPr lang="en-US" dirty="0" smtClean="0"/>
              <a:t>DQL:</a:t>
            </a:r>
          </a:p>
          <a:p>
            <a:pPr lvl="1"/>
            <a:r>
              <a:rPr lang="en-US" dirty="0" smtClean="0"/>
              <a:t>Logical Conditions (Contd..)</a:t>
            </a:r>
          </a:p>
          <a:p>
            <a:pPr lvl="2"/>
            <a:r>
              <a:rPr lang="en-US" dirty="0" smtClean="0"/>
              <a:t>AND Operator : Returns TRUE if both component conditions are TRUE.</a:t>
            </a:r>
          </a:p>
          <a:p>
            <a:pPr lvl="2"/>
            <a:endParaRPr lang="en-US" dirty="0" smtClean="0"/>
          </a:p>
          <a:p>
            <a:pPr lvl="2"/>
            <a:endParaRPr lang="en-US" dirty="0" smtClean="0"/>
          </a:p>
          <a:p>
            <a:pPr lvl="2"/>
            <a:endParaRPr lang="en-US" dirty="0"/>
          </a:p>
          <a:p>
            <a:pPr lvl="2"/>
            <a:endParaRPr lang="en-US" dirty="0" smtClean="0"/>
          </a:p>
          <a:p>
            <a:pPr marL="457200" lvl="2" indent="0">
              <a:buNone/>
            </a:pPr>
            <a:r>
              <a:rPr lang="en-US" dirty="0" smtClean="0"/>
              <a:t>OR </a:t>
            </a:r>
            <a:r>
              <a:rPr lang="en-US" dirty="0" smtClean="0"/>
              <a:t>Operator : Returns TRUE if  either component conditions are TRUE.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NOT Operator : Returns TRUE if the following condition is FALSE.</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2021542"/>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p>
          <a:p>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first_name</a:t>
            </a:r>
            <a:r>
              <a:rPr lang="en-US" dirty="0" smtClean="0">
                <a:solidFill>
                  <a:schemeClr val="tx1">
                    <a:lumMod val="95000"/>
                    <a:lumOff val="5000"/>
                  </a:schemeClr>
                </a:solidFill>
                <a:latin typeface="Times New Roman" pitchFamily="18" charset="0"/>
                <a:cs typeface="Times New Roman" pitchFamily="18" charset="0"/>
              </a:rPr>
              <a:t> ='SAMI‘ AND salary=3000;</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ounded Rectangle 7"/>
          <p:cNvSpPr/>
          <p:nvPr/>
        </p:nvSpPr>
        <p:spPr bwMode="auto">
          <a:xfrm>
            <a:off x="990600" y="3769658"/>
            <a:ext cx="6705600" cy="10309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p>
          <a:p>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first_name</a:t>
            </a:r>
            <a:r>
              <a:rPr lang="en-US" dirty="0" smtClean="0">
                <a:solidFill>
                  <a:schemeClr val="tx1">
                    <a:lumMod val="95000"/>
                    <a:lumOff val="5000"/>
                  </a:schemeClr>
                </a:solidFill>
                <a:latin typeface="Times New Roman" pitchFamily="18" charset="0"/>
                <a:cs typeface="Times New Roman" pitchFamily="18" charset="0"/>
              </a:rPr>
              <a:t> = 'SAMI‘  OR salary &gt;= 1000;</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ounded Rectangle 8"/>
          <p:cNvSpPr/>
          <p:nvPr/>
        </p:nvSpPr>
        <p:spPr bwMode="auto">
          <a:xfrm>
            <a:off x="986886" y="5410200"/>
            <a:ext cx="6705600" cy="990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p>
          <a:p>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WHERE NOT (salary BETWEEN  1000 AND 2000);</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DQL:</a:t>
            </a:r>
          </a:p>
          <a:p>
            <a:pPr lvl="1"/>
            <a:r>
              <a:rPr lang="en-US" dirty="0" smtClean="0"/>
              <a:t>Logical Conditions (Contd..)</a:t>
            </a:r>
          </a:p>
          <a:p>
            <a:pPr lvl="2"/>
            <a:r>
              <a:rPr lang="en-US" dirty="0" smtClean="0"/>
              <a:t>Order of Precedence of Operators is as follows:</a:t>
            </a:r>
          </a:p>
          <a:p>
            <a:pPr lvl="2">
              <a:buNone/>
            </a:pPr>
            <a:r>
              <a:rPr lang="en-US" dirty="0" smtClean="0"/>
              <a:t> </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10" name="Picture 9" descr="imagesCALH89BO.jpg"/>
          <p:cNvPicPr>
            <a:picLocks noChangeAspect="1"/>
          </p:cNvPicPr>
          <p:nvPr/>
        </p:nvPicPr>
        <p:blipFill>
          <a:blip r:embed="rId3"/>
          <a:stretch>
            <a:fillRect/>
          </a:stretch>
        </p:blipFill>
        <p:spPr>
          <a:xfrm>
            <a:off x="1295400" y="1981201"/>
            <a:ext cx="3581400" cy="305082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DQL:</a:t>
            </a:r>
          </a:p>
          <a:p>
            <a:pPr lvl="1"/>
            <a:r>
              <a:rPr lang="en-US" dirty="0" smtClean="0"/>
              <a:t>Other Keywords:</a:t>
            </a:r>
          </a:p>
          <a:p>
            <a:pPr lvl="2"/>
            <a:r>
              <a:rPr lang="en-US" dirty="0" smtClean="0"/>
              <a:t>IN </a:t>
            </a:r>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r>
              <a:rPr lang="en-US" dirty="0" smtClean="0"/>
              <a:t>NOT IN : Equivalent to "!=ALL". Evaluates to FALSE if any member of the set is NULL..</a:t>
            </a:r>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2057400"/>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a:t>
            </a:r>
          </a:p>
          <a:p>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deparmentid</a:t>
            </a:r>
            <a:r>
              <a:rPr lang="en-US" dirty="0" smtClean="0">
                <a:solidFill>
                  <a:schemeClr val="tx1">
                    <a:lumMod val="95000"/>
                    <a:lumOff val="5000"/>
                  </a:schemeClr>
                </a:solidFill>
                <a:latin typeface="Times New Roman" pitchFamily="18" charset="0"/>
                <a:cs typeface="Times New Roman" pitchFamily="18" charset="0"/>
              </a:rPr>
              <a:t> IN (10,20);</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ounded Rectangle 7"/>
          <p:cNvSpPr/>
          <p:nvPr/>
        </p:nvSpPr>
        <p:spPr bwMode="auto">
          <a:xfrm>
            <a:off x="990600" y="5029200"/>
            <a:ext cx="6705600" cy="1219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a:t>
            </a:r>
          </a:p>
          <a:p>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first_name</a:t>
            </a:r>
            <a:r>
              <a:rPr lang="en-US" dirty="0" smtClean="0">
                <a:solidFill>
                  <a:schemeClr val="tx1">
                    <a:lumMod val="95000"/>
                    <a:lumOff val="5000"/>
                  </a:schemeClr>
                </a:solidFill>
                <a:latin typeface="Times New Roman" pitchFamily="18" charset="0"/>
                <a:cs typeface="Times New Roman" pitchFamily="18" charset="0"/>
              </a:rPr>
              <a:t> NOT IN  ('SCOTT', 'SMITH');</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DQL:</a:t>
            </a:r>
          </a:p>
          <a:p>
            <a:pPr lvl="1"/>
            <a:r>
              <a:rPr lang="en-US" dirty="0" smtClean="0"/>
              <a:t>NULL:</a:t>
            </a:r>
          </a:p>
          <a:p>
            <a:pPr lvl="2"/>
            <a:r>
              <a:rPr lang="en-US" dirty="0" smtClean="0"/>
              <a:t>If a column is empty or no value has been inserted in it then it is called null.</a:t>
            </a:r>
          </a:p>
          <a:p>
            <a:pPr lvl="2"/>
            <a:r>
              <a:rPr lang="en-US" dirty="0" smtClean="0"/>
              <a:t>NULL  doesn’t mean 0 (Zero) or blank String “ “.</a:t>
            </a:r>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1"/>
            <a:r>
              <a:rPr lang="en-US" dirty="0" smtClean="0"/>
              <a:t>LIKE :</a:t>
            </a:r>
          </a:p>
          <a:p>
            <a:pPr lvl="2"/>
            <a:r>
              <a:rPr lang="en-US" dirty="0" smtClean="0"/>
              <a:t>Used to search for a pattern</a:t>
            </a:r>
          </a:p>
          <a:p>
            <a:pPr lvl="2"/>
            <a:r>
              <a:rPr lang="en-US" dirty="0" smtClean="0"/>
              <a:t>Wildcards like % and _ (Underscore) is used to match the pattern.</a:t>
            </a:r>
          </a:p>
          <a:p>
            <a:pPr lvl="3"/>
            <a:r>
              <a:rPr lang="en-US" dirty="0" smtClean="0"/>
              <a:t>% Matches any number of characters</a:t>
            </a:r>
          </a:p>
          <a:p>
            <a:pPr lvl="3"/>
            <a:r>
              <a:rPr lang="en-US" dirty="0" smtClean="0"/>
              <a:t>_ (underscore) matches a single character</a:t>
            </a:r>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1066800" y="2362200"/>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commission_pct</a:t>
            </a:r>
            <a:r>
              <a:rPr lang="en-US" dirty="0" smtClean="0">
                <a:solidFill>
                  <a:schemeClr val="tx1">
                    <a:lumMod val="95000"/>
                    <a:lumOff val="5000"/>
                  </a:schemeClr>
                </a:solidFill>
                <a:latin typeface="Times New Roman" pitchFamily="18" charset="0"/>
                <a:cs typeface="Times New Roman" pitchFamily="18" charset="0"/>
              </a:rPr>
              <a:t> IS NULL</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ounded Rectangle 8"/>
          <p:cNvSpPr/>
          <p:nvPr/>
        </p:nvSpPr>
        <p:spPr bwMode="auto">
          <a:xfrm>
            <a:off x="1066800" y="5029200"/>
            <a:ext cx="67056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LIKE ‘HR%’</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4294967295"/>
          </p:nvPr>
        </p:nvSpPr>
        <p:spPr>
          <a:xfrm>
            <a:off x="3468688" y="6526213"/>
            <a:ext cx="5675312" cy="230187"/>
          </a:xfrm>
          <a:prstGeom prst="rect">
            <a:avLst/>
          </a:prstGeom>
        </p:spPr>
        <p:txBody>
          <a:bodyPr/>
          <a:lstStyle/>
          <a:p>
            <a:pPr>
              <a:defRPr/>
            </a:pPr>
            <a:r>
              <a:rPr lang="en-US" dirty="0" smtClean="0"/>
              <a:t>Introduction to Hibernate</a:t>
            </a:r>
            <a:endParaRPr lang="en-US" dirty="0"/>
          </a:p>
        </p:txBody>
      </p:sp>
      <p:sp>
        <p:nvSpPr>
          <p:cNvPr id="6147"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5410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4227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4303486" y="4539343"/>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3963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3669620"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818" y="1661432"/>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2124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5886451" y="4566104"/>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5722257" y="3842657"/>
            <a:ext cx="1320800" cy="584200"/>
          </a:xfrm>
          <a:prstGeom prst="rect">
            <a:avLst/>
          </a:prstGeom>
          <a:noFill/>
          <a:ln w="9525">
            <a:noFill/>
            <a:miter lim="800000"/>
            <a:headEnd/>
            <a:tailEnd/>
          </a:ln>
        </p:spPr>
        <p:txBody>
          <a:bodyPr>
            <a:spAutoFit/>
          </a:bodyPr>
          <a:lstStyle/>
          <a:p>
            <a:r>
              <a:rPr lang="en-US" sz="1600" dirty="0" smtClean="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016" y="1393372"/>
            <a:ext cx="2090984" cy="1274990"/>
          </a:xfrm>
          <a:prstGeom prst="rect">
            <a:avLst/>
          </a:prstGeom>
          <a:noFill/>
        </p:spPr>
      </p:pic>
      <p:sp>
        <p:nvSpPr>
          <p:cNvPr id="23" name="TextBox 8"/>
          <p:cNvSpPr txBox="1">
            <a:spLocks noChangeArrowheads="1"/>
          </p:cNvSpPr>
          <p:nvPr/>
        </p:nvSpPr>
        <p:spPr bwMode="auto">
          <a:xfrm>
            <a:off x="7224485" y="928913"/>
            <a:ext cx="1676400" cy="338554"/>
          </a:xfrm>
          <a:prstGeom prst="rect">
            <a:avLst/>
          </a:prstGeom>
          <a:noFill/>
          <a:ln w="9525">
            <a:noFill/>
            <a:miter lim="800000"/>
            <a:headEnd/>
            <a:tailEnd/>
          </a:ln>
        </p:spPr>
        <p:txBody>
          <a:bodyPr>
            <a:spAutoFit/>
          </a:bodyPr>
          <a:lstStyle/>
          <a:p>
            <a:r>
              <a:rPr lang="en-US" sz="1600" dirty="0" smtClean="0">
                <a:latin typeface="Papyrus" pitchFamily="66" charset="0"/>
              </a:rPr>
              <a:t>FAQ</a:t>
            </a:r>
            <a:endParaRPr lang="en-US" sz="1600" dirty="0">
              <a:latin typeface="Papyru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47725"/>
            <a:ext cx="8661400" cy="5410200"/>
          </a:xfrm>
        </p:spPr>
        <p:txBody>
          <a:bodyPr>
            <a:normAutofit/>
          </a:bodyPr>
          <a:lstStyle/>
          <a:p>
            <a:r>
              <a:rPr lang="en-US" dirty="0" smtClean="0"/>
              <a:t>DQL:</a:t>
            </a:r>
          </a:p>
          <a:p>
            <a:pPr lvl="1"/>
            <a:r>
              <a:rPr lang="en-US" dirty="0" smtClean="0"/>
              <a:t>Sorting the </a:t>
            </a:r>
            <a:r>
              <a:rPr lang="en-US" dirty="0" err="1" smtClean="0"/>
              <a:t>Records:ORDER</a:t>
            </a:r>
            <a:r>
              <a:rPr lang="en-US" dirty="0" smtClean="0"/>
              <a:t> BY</a:t>
            </a:r>
          </a:p>
          <a:p>
            <a:pPr lvl="2"/>
            <a:r>
              <a:rPr lang="en-US" dirty="0" smtClean="0"/>
              <a:t>Results fetched can be ordered in Ascending / Descending order using the  ORDER BY Clause</a:t>
            </a:r>
          </a:p>
          <a:p>
            <a:pPr lvl="2"/>
            <a:r>
              <a:rPr lang="en-US" dirty="0" smtClean="0"/>
              <a:t>Default order of arranging the Records is Ascending Order.</a:t>
            </a:r>
          </a:p>
          <a:p>
            <a:pPr lvl="2"/>
            <a:endParaRPr lang="en-US" dirty="0" smtClean="0"/>
          </a:p>
          <a:p>
            <a:pPr lvl="2"/>
            <a:endParaRPr lang="en-US" dirty="0" smtClean="0"/>
          </a:p>
          <a:p>
            <a:pPr lvl="2"/>
            <a:endParaRPr lang="en-US" dirty="0"/>
          </a:p>
          <a:p>
            <a:pPr marL="457200" lvl="2" indent="0">
              <a:buNone/>
            </a:pPr>
            <a:r>
              <a:rPr lang="en-US" dirty="0" smtClean="0"/>
              <a:t>Specifying </a:t>
            </a:r>
            <a:r>
              <a:rPr lang="en-US" dirty="0" smtClean="0"/>
              <a:t>the Descending order can be done by adding the DESC Keyword.</a:t>
            </a:r>
          </a:p>
          <a:p>
            <a:pPr lvl="1"/>
            <a:endParaRPr lang="en-US" dirty="0" smtClean="0"/>
          </a:p>
          <a:p>
            <a:pPr lvl="1"/>
            <a:endParaRPr lang="en-US" dirty="0" smtClean="0"/>
          </a:p>
          <a:p>
            <a:pPr lvl="2"/>
            <a:endParaRPr lang="en-US" dirty="0" smtClean="0"/>
          </a:p>
          <a:p>
            <a:pPr marL="457200" lvl="2" indent="0">
              <a:buNone/>
            </a:pPr>
            <a:r>
              <a:rPr lang="en-US" dirty="0" smtClean="0"/>
              <a:t>More </a:t>
            </a:r>
            <a:r>
              <a:rPr lang="en-US" dirty="0" smtClean="0"/>
              <a:t>than one ordering criteria can also be enforced:</a:t>
            </a:r>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1219200" y="2533188"/>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ORDER BY </a:t>
            </a:r>
            <a:r>
              <a:rPr lang="en-US" dirty="0" err="1" smtClean="0">
                <a:solidFill>
                  <a:schemeClr val="tx1">
                    <a:lumMod val="95000"/>
                    <a:lumOff val="5000"/>
                  </a:schemeClr>
                </a:solidFill>
                <a:latin typeface="Times New Roman" pitchFamily="18" charset="0"/>
                <a:cs typeface="Times New Roman" pitchFamily="18" charset="0"/>
              </a:rPr>
              <a:t>department_id</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ounded Rectangle 8"/>
          <p:cNvSpPr/>
          <p:nvPr/>
        </p:nvSpPr>
        <p:spPr bwMode="auto">
          <a:xfrm>
            <a:off x="685800" y="3876213"/>
            <a:ext cx="67056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ORDER BY Salary DESC</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ounded Rectangle 7"/>
          <p:cNvSpPr/>
          <p:nvPr/>
        </p:nvSpPr>
        <p:spPr bwMode="auto">
          <a:xfrm>
            <a:off x="977900" y="5291138"/>
            <a:ext cx="67056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HR.Employees</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ORDER BY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ASC, Salary DESC</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228600" y="990600"/>
            <a:ext cx="8915400" cy="5410200"/>
          </a:xfrm>
        </p:spPr>
        <p:txBody>
          <a:bodyPr/>
          <a:lstStyle/>
          <a:p>
            <a:r>
              <a:rPr lang="en-US" dirty="0" smtClean="0"/>
              <a:t>DQL:</a:t>
            </a:r>
          </a:p>
          <a:p>
            <a:pPr lvl="1"/>
            <a:r>
              <a:rPr lang="en-US" dirty="0" smtClean="0"/>
              <a:t>GROUP BY :</a:t>
            </a:r>
          </a:p>
          <a:p>
            <a:pPr lvl="2"/>
            <a:r>
              <a:rPr lang="en-US" dirty="0" smtClean="0"/>
              <a:t>Used to divide the rows in a table into smaller groups</a:t>
            </a:r>
          </a:p>
          <a:p>
            <a:pPr lvl="2"/>
            <a:r>
              <a:rPr lang="en-US" dirty="0" smtClean="0"/>
              <a:t>The grouping can happen after retrieves the rows from a table.</a:t>
            </a:r>
          </a:p>
          <a:p>
            <a:pPr lvl="2"/>
            <a:r>
              <a:rPr lang="en-US" dirty="0" smtClean="0"/>
              <a:t>The GROUP BY clause is rarely used without an aggregate function.</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4098" name="Picture 2"/>
          <p:cNvPicPr>
            <a:picLocks noChangeAspect="1" noChangeArrowheads="1"/>
          </p:cNvPicPr>
          <p:nvPr/>
        </p:nvPicPr>
        <p:blipFill>
          <a:blip r:embed="rId3"/>
          <a:srcRect/>
          <a:stretch>
            <a:fillRect/>
          </a:stretch>
        </p:blipFill>
        <p:spPr bwMode="auto">
          <a:xfrm>
            <a:off x="1600200" y="2743200"/>
            <a:ext cx="5257800" cy="3508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a:bodyPr>
          <a:lstStyle/>
          <a:p>
            <a:r>
              <a:rPr lang="en-US" dirty="0" smtClean="0"/>
              <a:t>DQL:</a:t>
            </a:r>
          </a:p>
          <a:p>
            <a:pPr lvl="1"/>
            <a:r>
              <a:rPr lang="en-US" dirty="0" smtClean="0"/>
              <a:t>GROUP BY : Aggregate Functions</a:t>
            </a:r>
          </a:p>
          <a:p>
            <a:pPr lvl="1"/>
            <a:r>
              <a:rPr lang="en-US" dirty="0" smtClean="0"/>
              <a:t>COUNT()</a:t>
            </a:r>
          </a:p>
          <a:p>
            <a:pPr lvl="1"/>
            <a:endParaRPr lang="en-US" dirty="0" smtClean="0"/>
          </a:p>
          <a:p>
            <a:pPr lvl="1"/>
            <a:endParaRPr lang="en-US" dirty="0" smtClean="0"/>
          </a:p>
          <a:p>
            <a:pPr lvl="1"/>
            <a:endParaRPr lang="en-US" dirty="0" smtClean="0"/>
          </a:p>
          <a:p>
            <a:pPr lvl="1"/>
            <a:endParaRPr lang="en-US" dirty="0" smtClean="0"/>
          </a:p>
          <a:p>
            <a:pPr marL="237744" lvl="1" indent="0">
              <a:buNone/>
            </a:pPr>
            <a:r>
              <a:rPr lang="en-US" dirty="0" smtClean="0"/>
              <a:t>SUM</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r>
              <a:rPr lang="en-US" dirty="0" smtClean="0"/>
              <a:t>Other Aggregate Functions are : MIN,MAX,AVG,…</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2133600"/>
            <a:ext cx="76962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"Department </a:t>
            </a:r>
            <a:r>
              <a:rPr lang="en-US" dirty="0" err="1" smtClean="0">
                <a:solidFill>
                  <a:schemeClr val="tx1">
                    <a:lumMod val="95000"/>
                    <a:lumOff val="5000"/>
                  </a:schemeClr>
                </a:solidFill>
                <a:latin typeface="Times New Roman" pitchFamily="18" charset="0"/>
                <a:cs typeface="Times New Roman" pitchFamily="18" charset="0"/>
              </a:rPr>
              <a:t>Code“,COUNT</a:t>
            </a:r>
            <a:r>
              <a:rPr lang="en-US" dirty="0" smtClean="0">
                <a:solidFill>
                  <a:schemeClr val="tx1">
                    <a:lumMod val="95000"/>
                    <a:lumOff val="5000"/>
                  </a:schemeClr>
                </a:solidFill>
                <a:latin typeface="Times New Roman" pitchFamily="18" charset="0"/>
                <a:cs typeface="Times New Roman" pitchFamily="18" charset="0"/>
              </a:rPr>
              <a:t>(*) "No of Employees"</a:t>
            </a:r>
          </a:p>
          <a:p>
            <a:r>
              <a:rPr lang="en-US" dirty="0" smtClean="0">
                <a:solidFill>
                  <a:schemeClr val="tx1">
                    <a:lumMod val="95000"/>
                    <a:lumOff val="5000"/>
                  </a:schemeClr>
                </a:solidFill>
                <a:latin typeface="Times New Roman" pitchFamily="18" charset="0"/>
                <a:cs typeface="Times New Roman" pitchFamily="18" charset="0"/>
              </a:rPr>
              <a:t>FROM employees</a:t>
            </a:r>
          </a:p>
          <a:p>
            <a:r>
              <a:rPr lang="en-US" dirty="0" smtClean="0">
                <a:solidFill>
                  <a:schemeClr val="tx1">
                    <a:lumMod val="95000"/>
                    <a:lumOff val="5000"/>
                  </a:schemeClr>
                </a:solidFill>
                <a:latin typeface="Times New Roman" pitchFamily="18" charset="0"/>
                <a:cs typeface="Times New Roman" pitchFamily="18" charset="0"/>
              </a:rPr>
              <a:t>GROUP BY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ounded Rectangle 8"/>
          <p:cNvSpPr/>
          <p:nvPr/>
        </p:nvSpPr>
        <p:spPr bwMode="auto">
          <a:xfrm>
            <a:off x="990600" y="4031172"/>
            <a:ext cx="7620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SUM(salary)</a:t>
            </a:r>
          </a:p>
          <a:p>
            <a:r>
              <a:rPr lang="en-US" dirty="0" smtClean="0">
                <a:solidFill>
                  <a:schemeClr val="tx1">
                    <a:lumMod val="95000"/>
                    <a:lumOff val="5000"/>
                  </a:schemeClr>
                </a:solidFill>
                <a:latin typeface="Times New Roman" pitchFamily="18" charset="0"/>
                <a:cs typeface="Times New Roman" pitchFamily="18" charset="0"/>
              </a:rPr>
              <a:t>FROM  employees</a:t>
            </a:r>
          </a:p>
          <a:p>
            <a:r>
              <a:rPr lang="en-US" dirty="0" smtClean="0">
                <a:solidFill>
                  <a:schemeClr val="tx1">
                    <a:lumMod val="95000"/>
                    <a:lumOff val="5000"/>
                  </a:schemeClr>
                </a:solidFill>
                <a:latin typeface="Times New Roman" pitchFamily="18" charset="0"/>
                <a:cs typeface="Times New Roman" pitchFamily="18" charset="0"/>
              </a:rPr>
              <a:t>GROUP BY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DQL:</a:t>
            </a:r>
          </a:p>
          <a:p>
            <a:pPr lvl="1"/>
            <a:r>
              <a:rPr lang="en-US" dirty="0" smtClean="0"/>
              <a:t>GROUP BY : Aggregate Functions</a:t>
            </a:r>
          </a:p>
          <a:p>
            <a:pPr lvl="1"/>
            <a:r>
              <a:rPr lang="en-US" dirty="0" smtClean="0"/>
              <a:t>Grouping more than one column is also </a:t>
            </a:r>
            <a:r>
              <a:rPr lang="en-US" dirty="0" err="1" smtClean="0"/>
              <a:t>permissble</a:t>
            </a:r>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marL="237744" lvl="1" indent="0">
              <a:buNone/>
            </a:pPr>
            <a:r>
              <a:rPr lang="en-US" smtClean="0"/>
              <a:t>GROUP </a:t>
            </a:r>
            <a:r>
              <a:rPr lang="en-US" dirty="0" smtClean="0"/>
              <a:t>BY with HAVING Clause</a:t>
            </a:r>
          </a:p>
          <a:p>
            <a:pPr lvl="2"/>
            <a:r>
              <a:rPr lang="en-US" dirty="0" smtClean="0"/>
              <a:t>Works with the GROUP BY clause to limit the results to groups that meet the criteria</a:t>
            </a:r>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2178204"/>
            <a:ext cx="76962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"Department Code",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SUM(salary) "Total Salary"</a:t>
            </a:r>
          </a:p>
          <a:p>
            <a:r>
              <a:rPr lang="en-US" dirty="0" smtClean="0">
                <a:solidFill>
                  <a:schemeClr val="tx1">
                    <a:lumMod val="95000"/>
                    <a:lumOff val="5000"/>
                  </a:schemeClr>
                </a:solidFill>
                <a:latin typeface="Times New Roman" pitchFamily="18" charset="0"/>
                <a:cs typeface="Times New Roman" pitchFamily="18" charset="0"/>
              </a:rPr>
              <a:t>FROM  employees</a:t>
            </a:r>
          </a:p>
          <a:p>
            <a:r>
              <a:rPr lang="en-US" dirty="0" smtClean="0">
                <a:solidFill>
                  <a:schemeClr val="tx1">
                    <a:lumMod val="95000"/>
                    <a:lumOff val="5000"/>
                  </a:schemeClr>
                </a:solidFill>
                <a:latin typeface="Times New Roman" pitchFamily="18" charset="0"/>
                <a:cs typeface="Times New Roman" pitchFamily="18" charset="0"/>
              </a:rPr>
              <a:t>GROUP BY  </a:t>
            </a:r>
            <a:r>
              <a:rPr lang="en-US" dirty="0" err="1" smtClean="0">
                <a:solidFill>
                  <a:schemeClr val="tx1">
                    <a:lumMod val="95000"/>
                    <a:lumOff val="5000"/>
                  </a:schemeClr>
                </a:solidFill>
                <a:latin typeface="Times New Roman" pitchFamily="18" charset="0"/>
                <a:cs typeface="Times New Roman" pitchFamily="18" charset="0"/>
              </a:rPr>
              <a:t>department_id,job_id</a:t>
            </a:r>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ounded Rectangle 7"/>
          <p:cNvSpPr/>
          <p:nvPr/>
        </p:nvSpPr>
        <p:spPr bwMode="auto">
          <a:xfrm>
            <a:off x="914400" y="4953000"/>
            <a:ext cx="76962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count(*) "No. of Employee"</a:t>
            </a:r>
          </a:p>
          <a:p>
            <a:r>
              <a:rPr lang="en-US" dirty="0" smtClean="0">
                <a:solidFill>
                  <a:schemeClr val="tx1">
                    <a:lumMod val="95000"/>
                    <a:lumOff val="5000"/>
                  </a:schemeClr>
                </a:solidFill>
                <a:latin typeface="Times New Roman" pitchFamily="18" charset="0"/>
                <a:cs typeface="Times New Roman" pitchFamily="18" charset="0"/>
              </a:rPr>
              <a:t>FROM employees</a:t>
            </a:r>
          </a:p>
          <a:p>
            <a:r>
              <a:rPr lang="en-US" dirty="0" smtClean="0">
                <a:solidFill>
                  <a:schemeClr val="tx1">
                    <a:lumMod val="95000"/>
                    <a:lumOff val="5000"/>
                  </a:schemeClr>
                </a:solidFill>
                <a:latin typeface="Times New Roman" pitchFamily="18" charset="0"/>
                <a:cs typeface="Times New Roman" pitchFamily="18" charset="0"/>
              </a:rPr>
              <a:t>GROUP BY  </a:t>
            </a:r>
            <a:r>
              <a:rPr lang="en-US" dirty="0" err="1" smtClean="0">
                <a:solidFill>
                  <a:schemeClr val="tx1">
                    <a:lumMod val="95000"/>
                    <a:lumOff val="5000"/>
                  </a:schemeClr>
                </a:solidFill>
                <a:latin typeface="Times New Roman" pitchFamily="18" charset="0"/>
                <a:cs typeface="Times New Roman" pitchFamily="18" charset="0"/>
              </a:rPr>
              <a:t>department_id</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HAVING count(*) &gt; 2;</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fontScale="85000" lnSpcReduction="20000"/>
          </a:bodyPr>
          <a:lstStyle/>
          <a:p>
            <a:r>
              <a:rPr lang="en-US" dirty="0" smtClean="0"/>
              <a:t>SQL:</a:t>
            </a:r>
          </a:p>
          <a:p>
            <a:pPr lvl="1"/>
            <a:r>
              <a:rPr lang="en-US" dirty="0" smtClean="0"/>
              <a:t>GROUP BY:</a:t>
            </a:r>
          </a:p>
          <a:p>
            <a:pPr lvl="1"/>
            <a:r>
              <a:rPr lang="en-US" dirty="0" smtClean="0"/>
              <a:t>Rules for Grouping columns are:</a:t>
            </a:r>
          </a:p>
          <a:p>
            <a:pPr lvl="2"/>
            <a:r>
              <a:rPr lang="en-US" dirty="0" smtClean="0"/>
              <a:t>If a select block does have a GROUP BY clause, any column specification specified in the SELECT clause must exclusively occur as a parameter of an aggregated function or in the list of columns given in the GROUP BY clause, or in both.</a:t>
            </a:r>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a:p>
          <a:p>
            <a:pPr lvl="2">
              <a:buNone/>
            </a:pPr>
            <a:endParaRPr lang="en-US" dirty="0" smtClean="0"/>
          </a:p>
          <a:p>
            <a:pPr lvl="2">
              <a:buNone/>
            </a:pPr>
            <a:endParaRPr lang="en-US" dirty="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3"/>
            <a:r>
              <a:rPr lang="en-US" dirty="0" smtClean="0"/>
              <a:t>The result of an aggregation function always consists of one value for each group. The result of a column specification on which grouping is performed also always consists of one value per group. These results are compatible. In contrast, the result of a column specification on which no grouping is performed consists of a set of values. This would not be compatible with the results of the other expressions in the SELECT clause.</a:t>
            </a:r>
          </a:p>
          <a:p>
            <a:pPr lvl="2"/>
            <a:endParaRPr lang="en-US" dirty="0" smtClean="0"/>
          </a:p>
          <a:p>
            <a:pPr lvl="3">
              <a:buNone/>
            </a:pPr>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4" descr="imagesCAUBTQ2J.jpg"/>
          <p:cNvPicPr>
            <a:picLocks noChangeAspect="1"/>
          </p:cNvPicPr>
          <p:nvPr/>
        </p:nvPicPr>
        <p:blipFill>
          <a:blip r:embed="rId3"/>
          <a:srcRect b="7420"/>
          <a:stretch>
            <a:fillRect/>
          </a:stretch>
        </p:blipFill>
        <p:spPr>
          <a:xfrm>
            <a:off x="3124200" y="2895600"/>
            <a:ext cx="2971800" cy="1752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DQL:</a:t>
            </a:r>
          </a:p>
          <a:p>
            <a:pPr lvl="1"/>
            <a:r>
              <a:rPr lang="en-US" dirty="0" smtClean="0"/>
              <a:t>GROUP BY :</a:t>
            </a:r>
          </a:p>
          <a:p>
            <a:pPr lvl="1"/>
            <a:r>
              <a:rPr lang="en-US" dirty="0" smtClean="0"/>
              <a:t>Although every column included in the SELECT list must also be listed in a GROUP BY clause, this restriction doesn’t apply to number and string literals, </a:t>
            </a:r>
            <a:r>
              <a:rPr lang="en-US" i="1" dirty="0" smtClean="0"/>
              <a:t>constant</a:t>
            </a:r>
            <a:r>
              <a:rPr lang="en-US" dirty="0" smtClean="0"/>
              <a:t> expressions (expressions that do not use column values), and functions such as SYSDATE.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990600" y="3352800"/>
            <a:ext cx="76962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COUNT(</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salary,  	SYSDATE, ‘String Literal’, 42*37 Expression </a:t>
            </a:r>
          </a:p>
          <a:p>
            <a:r>
              <a:rPr lang="en-US" dirty="0" smtClean="0">
                <a:solidFill>
                  <a:schemeClr val="tx1">
                    <a:lumMod val="95000"/>
                    <a:lumOff val="5000"/>
                  </a:schemeClr>
                </a:solidFill>
                <a:latin typeface="Times New Roman" pitchFamily="18" charset="0"/>
                <a:cs typeface="Times New Roman" pitchFamily="18" charset="0"/>
              </a:rPr>
              <a:t>FROM Employee </a:t>
            </a:r>
          </a:p>
          <a:p>
            <a:r>
              <a:rPr lang="en-US" dirty="0" smtClean="0">
                <a:solidFill>
                  <a:schemeClr val="tx1">
                    <a:lumMod val="95000"/>
                    <a:lumOff val="5000"/>
                  </a:schemeClr>
                </a:solidFill>
                <a:latin typeface="Times New Roman" pitchFamily="18" charset="0"/>
                <a:cs typeface="Times New Roman" pitchFamily="18" charset="0"/>
              </a:rPr>
              <a:t>GROUP BY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salary </a:t>
            </a:r>
          </a:p>
          <a:p>
            <a:r>
              <a:rPr lang="en-US" dirty="0" smtClean="0">
                <a:solidFill>
                  <a:schemeClr val="tx1">
                    <a:lumMod val="95000"/>
                    <a:lumOff val="5000"/>
                  </a:schemeClr>
                </a:solidFill>
                <a:latin typeface="Times New Roman" pitchFamily="18" charset="0"/>
                <a:cs typeface="Times New Roman" pitchFamily="18" charset="0"/>
              </a:rPr>
              <a:t>HAVING (COUNT(</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&gt; 1 OR salary &lt; 100000) </a:t>
            </a:r>
          </a:p>
          <a:p>
            <a:r>
              <a:rPr lang="en-US" dirty="0" smtClean="0">
                <a:solidFill>
                  <a:schemeClr val="tx1">
                    <a:lumMod val="95000"/>
                    <a:lumOff val="5000"/>
                  </a:schemeClr>
                </a:solidFill>
                <a:latin typeface="Times New Roman" pitchFamily="18" charset="0"/>
                <a:cs typeface="Times New Roman" pitchFamily="18" charset="0"/>
              </a:rPr>
              <a:t>ORDER BY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salary DESC;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10000"/>
          </a:bodyPr>
          <a:lstStyle/>
          <a:p>
            <a:r>
              <a:rPr lang="en-US" dirty="0" smtClean="0"/>
              <a:t>SQL:</a:t>
            </a:r>
          </a:p>
          <a:p>
            <a:pPr lvl="1"/>
            <a:r>
              <a:rPr lang="en-US" dirty="0" smtClean="0"/>
              <a:t>GROUP BY:</a:t>
            </a:r>
          </a:p>
          <a:p>
            <a:pPr lvl="1"/>
            <a:r>
              <a:rPr lang="en-US" dirty="0" smtClean="0"/>
              <a:t>Rules for Grouping columns are:</a:t>
            </a:r>
          </a:p>
          <a:p>
            <a:pPr lvl="2"/>
            <a:r>
              <a:rPr lang="en-US" dirty="0" smtClean="0"/>
              <a:t>An expression that is used to form groups can also occur in the SELECT clause within a compound expression.</a:t>
            </a:r>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For SELECT statements with a GROUP BY clause: DISTINCT (if used outside an aggregation function) that is superfluous when the SELECT clause includes all the columns specified in the GROUP BY clause. The GROUP BY clause groups the rows in such a way that the columns on which they are grouped no longer contain duplicate values.</a:t>
            </a:r>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5" name="Rounded Rectangle 4"/>
          <p:cNvSpPr/>
          <p:nvPr/>
        </p:nvSpPr>
        <p:spPr bwMode="auto">
          <a:xfrm>
            <a:off x="990600" y="2895600"/>
            <a:ext cx="76962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AMOUNT * 100 AS  AMOUNT_IN_CENTS </a:t>
            </a:r>
          </a:p>
          <a:p>
            <a:r>
              <a:rPr lang="en-US" dirty="0" smtClean="0">
                <a:solidFill>
                  <a:schemeClr val="tx1">
                    <a:lumMod val="95000"/>
                    <a:lumOff val="5000"/>
                  </a:schemeClr>
                </a:solidFill>
                <a:latin typeface="Times New Roman" pitchFamily="18" charset="0"/>
                <a:cs typeface="Times New Roman" pitchFamily="18" charset="0"/>
              </a:rPr>
              <a:t>FROM PENALTIES </a:t>
            </a:r>
          </a:p>
          <a:p>
            <a:r>
              <a:rPr lang="en-US" dirty="0" smtClean="0">
                <a:solidFill>
                  <a:schemeClr val="tx1">
                    <a:lumMod val="95000"/>
                    <a:lumOff val="5000"/>
                  </a:schemeClr>
                </a:solidFill>
                <a:latin typeface="Times New Roman" pitchFamily="18" charset="0"/>
                <a:cs typeface="Times New Roman" pitchFamily="18" charset="0"/>
              </a:rPr>
              <a:t>GROUP BY AMOUNT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Execution Order </a:t>
            </a:r>
          </a:p>
          <a:p>
            <a:pPr lvl="1"/>
            <a:r>
              <a:rPr lang="en-US" dirty="0" smtClean="0"/>
              <a:t>The Execution order of the various clauses in the SELECT Statement are as follows:</a:t>
            </a:r>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2050" name="Picture 2"/>
          <p:cNvPicPr>
            <a:picLocks noChangeAspect="1" noChangeArrowheads="1"/>
          </p:cNvPicPr>
          <p:nvPr/>
        </p:nvPicPr>
        <p:blipFill>
          <a:blip r:embed="rId3"/>
          <a:srcRect/>
          <a:stretch>
            <a:fillRect/>
          </a:stretch>
        </p:blipFill>
        <p:spPr bwMode="auto">
          <a:xfrm>
            <a:off x="189104" y="3388658"/>
            <a:ext cx="8954896" cy="2981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l="18732" t="8000" r="27415"/>
          <a:stretch>
            <a:fillRect/>
          </a:stretch>
        </p:blipFill>
        <p:spPr bwMode="auto">
          <a:xfrm>
            <a:off x="3352800" y="1981200"/>
            <a:ext cx="17526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SQL</a:t>
            </a:r>
          </a:p>
        </p:txBody>
      </p:sp>
      <p:sp>
        <p:nvSpPr>
          <p:cNvPr id="5123" name="Rectangle 3"/>
          <p:cNvSpPr>
            <a:spLocks noGrp="1" noChangeArrowheads="1"/>
          </p:cNvSpPr>
          <p:nvPr>
            <p:ph type="subTitle" idx="1"/>
          </p:nvPr>
        </p:nvSpPr>
        <p:spPr>
          <a:xfrm>
            <a:off x="2743200" y="5562600"/>
            <a:ext cx="6151563" cy="931863"/>
          </a:xfrm>
        </p:spPr>
        <p:txBody>
          <a:bodyPr>
            <a:normAutofit fontScale="92500" lnSpcReduction="20000"/>
          </a:bodyPr>
          <a:lstStyle/>
          <a:p>
            <a:pPr eaLnBrk="1" hangingPunct="1"/>
            <a:endParaRPr lang="en-US" sz="3200" dirty="0" smtClean="0"/>
          </a:p>
          <a:p>
            <a:pPr eaLnBrk="1" hangingPunct="1"/>
            <a:r>
              <a:rPr lang="en-US" sz="3200" dirty="0" smtClean="0"/>
              <a:t>Single Row Functions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Used for performing calculations on data, alter data formats for display, convert data types, etc. </a:t>
            </a:r>
          </a:p>
          <a:p>
            <a:pPr lvl="1">
              <a:spcBef>
                <a:spcPts val="480"/>
              </a:spcBef>
            </a:pPr>
            <a:r>
              <a:rPr lang="en-US" dirty="0" smtClean="0"/>
              <a:t>Return a single result row for every row of a queried table or view. </a:t>
            </a:r>
          </a:p>
          <a:p>
            <a:pPr lvl="1">
              <a:spcBef>
                <a:spcPts val="480"/>
              </a:spcBef>
            </a:pPr>
            <a:r>
              <a:rPr lang="en-US" dirty="0" smtClean="0"/>
              <a:t>Can appear in select lists, WHERE clauses, START WITH and CONNECT BY clauses, and HAVING clauses</a:t>
            </a:r>
          </a:p>
          <a:p>
            <a:pPr lvl="1">
              <a:spcBef>
                <a:spcPts val="480"/>
              </a:spcBef>
            </a:pPr>
            <a:r>
              <a:rPr lang="en-US" dirty="0" smtClean="0"/>
              <a:t>They are categorized as </a:t>
            </a:r>
          </a:p>
          <a:p>
            <a:pPr lvl="2">
              <a:spcBef>
                <a:spcPts val="480"/>
              </a:spcBef>
            </a:pPr>
            <a:r>
              <a:rPr lang="en-US" dirty="0" smtClean="0"/>
              <a:t>Numeric Functions</a:t>
            </a:r>
          </a:p>
          <a:p>
            <a:pPr lvl="2">
              <a:spcBef>
                <a:spcPts val="480"/>
              </a:spcBef>
            </a:pPr>
            <a:r>
              <a:rPr lang="en-US" dirty="0" smtClean="0"/>
              <a:t>Character Function</a:t>
            </a:r>
          </a:p>
          <a:p>
            <a:pPr lvl="2">
              <a:spcBef>
                <a:spcPts val="480"/>
              </a:spcBef>
            </a:pPr>
            <a:r>
              <a:rPr lang="en-US" dirty="0" smtClean="0"/>
              <a:t>Date Functions</a:t>
            </a:r>
          </a:p>
          <a:p>
            <a:pPr lvl="2">
              <a:spcBef>
                <a:spcPts val="480"/>
              </a:spcBef>
            </a:pPr>
            <a:r>
              <a:rPr lang="en-US" dirty="0" smtClean="0"/>
              <a:t>Conversion</a:t>
            </a:r>
          </a:p>
          <a:p>
            <a:pPr lvl="2"/>
            <a:r>
              <a:rPr lang="en-US" dirty="0" smtClean="0"/>
              <a:t>General Functions</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4" name="Group 3"/>
          <p:cNvGrpSpPr/>
          <p:nvPr/>
        </p:nvGrpSpPr>
        <p:grpSpPr>
          <a:xfrm>
            <a:off x="3276600" y="3200400"/>
            <a:ext cx="4648200" cy="3124200"/>
            <a:chOff x="1179513" y="1554163"/>
            <a:chExt cx="6729412" cy="4213225"/>
          </a:xfrm>
        </p:grpSpPr>
        <p:sp>
          <p:nvSpPr>
            <p:cNvPr id="5" name="Line 14"/>
            <p:cNvSpPr>
              <a:spLocks noChangeShapeType="1"/>
            </p:cNvSpPr>
            <p:nvPr/>
          </p:nvSpPr>
          <p:spPr bwMode="auto">
            <a:xfrm>
              <a:off x="3695700" y="3800475"/>
              <a:ext cx="0" cy="1057275"/>
            </a:xfrm>
            <a:prstGeom prst="line">
              <a:avLst/>
            </a:prstGeom>
            <a:noFill/>
            <a:ln w="28575">
              <a:solidFill>
                <a:srgbClr val="000000"/>
              </a:solidFill>
              <a:round/>
              <a:headEnd type="none" w="sm" len="sm"/>
              <a:tailEnd type="none" w="sm" len="sm"/>
            </a:ln>
            <a:effectLst/>
          </p:spPr>
          <p:txBody>
            <a:bodyPr wrap="none" anchor="ctr"/>
            <a:lstStyle/>
            <a:p>
              <a:pPr algn="ctr"/>
              <a:endParaRPr lang="en-US" sz="1600">
                <a:latin typeface="+mn-lt"/>
              </a:endParaRPr>
            </a:p>
          </p:txBody>
        </p:sp>
        <p:sp>
          <p:nvSpPr>
            <p:cNvPr id="6" name="Line 15"/>
            <p:cNvSpPr>
              <a:spLocks noChangeShapeType="1"/>
            </p:cNvSpPr>
            <p:nvPr/>
          </p:nvSpPr>
          <p:spPr bwMode="auto">
            <a:xfrm>
              <a:off x="5429250" y="3810000"/>
              <a:ext cx="0" cy="1057275"/>
            </a:xfrm>
            <a:prstGeom prst="line">
              <a:avLst/>
            </a:prstGeom>
            <a:noFill/>
            <a:ln w="28575">
              <a:solidFill>
                <a:srgbClr val="000000"/>
              </a:solidFill>
              <a:round/>
              <a:headEnd type="none" w="sm" len="sm"/>
              <a:tailEnd type="none" w="sm" len="sm"/>
            </a:ln>
            <a:effectLst/>
          </p:spPr>
          <p:txBody>
            <a:bodyPr wrap="none" anchor="ctr"/>
            <a:lstStyle/>
            <a:p>
              <a:pPr algn="ctr"/>
              <a:endParaRPr lang="en-US" sz="1600">
                <a:latin typeface="+mn-lt"/>
              </a:endParaRPr>
            </a:p>
          </p:txBody>
        </p:sp>
        <p:sp>
          <p:nvSpPr>
            <p:cNvPr id="7" name="Line 2"/>
            <p:cNvSpPr>
              <a:spLocks noChangeShapeType="1"/>
            </p:cNvSpPr>
            <p:nvPr/>
          </p:nvSpPr>
          <p:spPr bwMode="auto">
            <a:xfrm flipV="1">
              <a:off x="4562475" y="2257425"/>
              <a:ext cx="0" cy="1419225"/>
            </a:xfrm>
            <a:prstGeom prst="line">
              <a:avLst/>
            </a:prstGeom>
            <a:noFill/>
            <a:ln w="28575">
              <a:solidFill>
                <a:schemeClr val="tx1"/>
              </a:solidFill>
              <a:round/>
              <a:headEnd type="none" w="sm" len="sm"/>
              <a:tailEnd type="none" w="sm" len="sm"/>
            </a:ln>
            <a:effectLst/>
          </p:spPr>
          <p:txBody>
            <a:bodyPr/>
            <a:lstStyle/>
            <a:p>
              <a:pPr algn="ctr"/>
              <a:endParaRPr lang="en-US" sz="1600">
                <a:latin typeface="+mn-lt"/>
              </a:endParaRPr>
            </a:p>
          </p:txBody>
        </p:sp>
        <p:sp>
          <p:nvSpPr>
            <p:cNvPr id="8" name="Line 3"/>
            <p:cNvSpPr>
              <a:spLocks noChangeShapeType="1"/>
            </p:cNvSpPr>
            <p:nvPr/>
          </p:nvSpPr>
          <p:spPr bwMode="auto">
            <a:xfrm flipH="1" flipV="1">
              <a:off x="2522538" y="3430588"/>
              <a:ext cx="2027237" cy="7937"/>
            </a:xfrm>
            <a:prstGeom prst="line">
              <a:avLst/>
            </a:prstGeom>
            <a:noFill/>
            <a:ln w="28575">
              <a:solidFill>
                <a:schemeClr val="tx1"/>
              </a:solidFill>
              <a:round/>
              <a:headEnd type="none" w="sm" len="sm"/>
              <a:tailEnd type="none" w="sm" len="sm"/>
            </a:ln>
            <a:effectLst/>
          </p:spPr>
          <p:txBody>
            <a:bodyPr/>
            <a:lstStyle/>
            <a:p>
              <a:pPr algn="ctr"/>
              <a:endParaRPr lang="en-US" sz="1600">
                <a:latin typeface="+mn-lt"/>
              </a:endParaRPr>
            </a:p>
          </p:txBody>
        </p:sp>
        <p:sp>
          <p:nvSpPr>
            <p:cNvPr id="9" name="Line 4"/>
            <p:cNvSpPr>
              <a:spLocks noChangeShapeType="1"/>
            </p:cNvSpPr>
            <p:nvPr/>
          </p:nvSpPr>
          <p:spPr bwMode="auto">
            <a:xfrm flipV="1">
              <a:off x="4560888" y="3432175"/>
              <a:ext cx="2146300" cy="6350"/>
            </a:xfrm>
            <a:prstGeom prst="line">
              <a:avLst/>
            </a:prstGeom>
            <a:noFill/>
            <a:ln w="28575">
              <a:solidFill>
                <a:schemeClr val="tx1"/>
              </a:solidFill>
              <a:round/>
              <a:headEnd type="none" w="sm" len="sm"/>
              <a:tailEnd type="none" w="sm" len="sm"/>
            </a:ln>
            <a:effectLst/>
          </p:spPr>
          <p:txBody>
            <a:bodyPr/>
            <a:lstStyle/>
            <a:p>
              <a:pPr algn="ctr"/>
              <a:endParaRPr lang="en-US" sz="1600">
                <a:latin typeface="+mn-lt"/>
              </a:endParaRPr>
            </a:p>
          </p:txBody>
        </p:sp>
        <p:sp>
          <p:nvSpPr>
            <p:cNvPr id="10" name="Rectangle 8"/>
            <p:cNvSpPr>
              <a:spLocks noChangeArrowheads="1"/>
            </p:cNvSpPr>
            <p:nvPr/>
          </p:nvSpPr>
          <p:spPr bwMode="blackWhite">
            <a:xfrm>
              <a:off x="2260600" y="4835525"/>
              <a:ext cx="1785938" cy="931863"/>
            </a:xfrm>
            <a:prstGeom prst="rect">
              <a:avLst/>
            </a:prstGeom>
            <a:solidFill>
              <a:srgbClr val="FFCC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latin typeface="+mn-lt"/>
                </a:rPr>
                <a:t>Conversion</a:t>
              </a:r>
            </a:p>
          </p:txBody>
        </p:sp>
        <p:sp>
          <p:nvSpPr>
            <p:cNvPr id="11" name="Rectangle 9"/>
            <p:cNvSpPr>
              <a:spLocks noChangeArrowheads="1"/>
            </p:cNvSpPr>
            <p:nvPr/>
          </p:nvSpPr>
          <p:spPr bwMode="blackWhite">
            <a:xfrm>
              <a:off x="3692525" y="1554163"/>
              <a:ext cx="1739900" cy="911225"/>
            </a:xfrm>
            <a:prstGeom prst="rect">
              <a:avLst/>
            </a:prstGeom>
            <a:solidFill>
              <a:srgbClr val="FF99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dirty="0">
                  <a:latin typeface="+mn-lt"/>
                </a:rPr>
                <a:t>Character</a:t>
              </a:r>
            </a:p>
          </p:txBody>
        </p:sp>
        <p:sp>
          <p:nvSpPr>
            <p:cNvPr id="12" name="Rectangle 10"/>
            <p:cNvSpPr>
              <a:spLocks noChangeArrowheads="1"/>
            </p:cNvSpPr>
            <p:nvPr/>
          </p:nvSpPr>
          <p:spPr bwMode="blackWhite">
            <a:xfrm>
              <a:off x="6169025" y="2978150"/>
              <a:ext cx="1739900" cy="911225"/>
            </a:xfrm>
            <a:prstGeom prst="rect">
              <a:avLst/>
            </a:prstGeom>
            <a:solidFill>
              <a:srgbClr val="009999"/>
            </a:solidFill>
            <a:ln w="28575">
              <a:solidFill>
                <a:srgbClr val="000000"/>
              </a:solidFill>
              <a:miter lim="800000"/>
              <a:headEnd/>
              <a:tailEnd/>
            </a:ln>
            <a:effectLst/>
          </p:spPr>
          <p:txBody>
            <a:bodyPr wrap="none" lIns="122238" tIns="61913" rIns="122238" bIns="61913" anchor="ctr"/>
            <a:lstStyle/>
            <a:p>
              <a:pPr algn="ctr" defTabSz="1620838" eaLnBrk="0" hangingPunct="0">
                <a:spcBef>
                  <a:spcPct val="0"/>
                </a:spcBef>
                <a:buClrTx/>
                <a:buFontTx/>
                <a:buNone/>
              </a:pPr>
              <a:r>
                <a:rPr lang="en-US" sz="1600">
                  <a:latin typeface="+mn-lt"/>
                </a:rPr>
                <a:t>Number</a:t>
              </a:r>
            </a:p>
          </p:txBody>
        </p:sp>
        <p:sp>
          <p:nvSpPr>
            <p:cNvPr id="13" name="Rectangle 11"/>
            <p:cNvSpPr>
              <a:spLocks noChangeArrowheads="1"/>
            </p:cNvSpPr>
            <p:nvPr/>
          </p:nvSpPr>
          <p:spPr bwMode="blackWhite">
            <a:xfrm>
              <a:off x="4999038" y="4846638"/>
              <a:ext cx="1739900" cy="911225"/>
            </a:xfrm>
            <a:prstGeom prst="rect">
              <a:avLst/>
            </a:prstGeom>
            <a:solidFill>
              <a:srgbClr val="99CCFF"/>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latin typeface="+mn-lt"/>
                </a:rPr>
                <a:t>Date</a:t>
              </a:r>
            </a:p>
          </p:txBody>
        </p:sp>
        <p:sp>
          <p:nvSpPr>
            <p:cNvPr id="14" name="Rectangle 12"/>
            <p:cNvSpPr>
              <a:spLocks noChangeArrowheads="1"/>
            </p:cNvSpPr>
            <p:nvPr/>
          </p:nvSpPr>
          <p:spPr bwMode="blackWhite">
            <a:xfrm>
              <a:off x="1179513" y="2978150"/>
              <a:ext cx="1739900" cy="911225"/>
            </a:xfrm>
            <a:prstGeom prst="rect">
              <a:avLst/>
            </a:prstGeom>
            <a:solidFill>
              <a:srgbClr val="FF66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latin typeface="+mn-lt"/>
                </a:rPr>
                <a:t>General</a:t>
              </a:r>
            </a:p>
          </p:txBody>
        </p:sp>
        <p:sp>
          <p:nvSpPr>
            <p:cNvPr id="15" name="Rectangle 13"/>
            <p:cNvSpPr>
              <a:spLocks noChangeArrowheads="1"/>
            </p:cNvSpPr>
            <p:nvPr/>
          </p:nvSpPr>
          <p:spPr bwMode="blackWhite">
            <a:xfrm>
              <a:off x="3486150" y="2968625"/>
              <a:ext cx="2152650" cy="931863"/>
            </a:xfrm>
            <a:prstGeom prst="rect">
              <a:avLst/>
            </a:prstGeom>
            <a:solidFill>
              <a:srgbClr val="99CCCC"/>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latin typeface="+mn-lt"/>
                </a:rPr>
                <a:t>Single-row </a:t>
              </a:r>
            </a:p>
            <a:p>
              <a:pPr algn="ctr" eaLnBrk="0" hangingPunct="0">
                <a:spcBef>
                  <a:spcPct val="0"/>
                </a:spcBef>
                <a:buClrTx/>
                <a:buFontTx/>
                <a:buNone/>
              </a:pPr>
              <a:r>
                <a:rPr lang="en-US" sz="1600">
                  <a:latin typeface="+mn-lt"/>
                </a:rPr>
                <a:t>functions</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304799"/>
            <a:ext cx="8229600" cy="381001"/>
          </a:xfrm>
        </p:spPr>
        <p:txBody>
          <a:bodyPr>
            <a:normAutofit fontScale="90000"/>
          </a:bodyPr>
          <a:lstStyle/>
          <a:p>
            <a:pPr eaLnBrk="1" hangingPunct="1"/>
            <a:r>
              <a:rPr lang="en-US" dirty="0" smtClean="0"/>
              <a:t>	</a:t>
            </a:r>
            <a:br>
              <a:rPr lang="en-US" dirty="0" smtClean="0"/>
            </a:br>
            <a:r>
              <a:rPr lang="en-US" dirty="0" smtClean="0"/>
              <a:t>	Objectives</a:t>
            </a:r>
          </a:p>
        </p:txBody>
      </p:sp>
      <p:sp>
        <p:nvSpPr>
          <p:cNvPr id="7171" name="Rectangle 3"/>
          <p:cNvSpPr>
            <a:spLocks noGrp="1" noChangeArrowheads="1"/>
          </p:cNvSpPr>
          <p:nvPr>
            <p:ph type="body" idx="4294967295"/>
          </p:nvPr>
        </p:nvSpPr>
        <p:spPr>
          <a:xfrm>
            <a:off x="0" y="893763"/>
            <a:ext cx="8737600" cy="5354637"/>
          </a:xfrm>
        </p:spPr>
        <p:txBody>
          <a:bodyPr/>
          <a:lstStyle/>
          <a:p>
            <a:endParaRPr lang="en-US" dirty="0" smtClean="0"/>
          </a:p>
          <a:p>
            <a:r>
              <a:rPr lang="en-US" dirty="0" smtClean="0"/>
              <a:t>SQL</a:t>
            </a:r>
          </a:p>
          <a:p>
            <a:endParaRPr lang="en-US" dirty="0" smtClean="0"/>
          </a:p>
          <a:p>
            <a:pPr lvl="1"/>
            <a:r>
              <a:rPr lang="en-US" dirty="0" smtClean="0"/>
              <a:t>Introduction to SQL</a:t>
            </a:r>
          </a:p>
          <a:p>
            <a:pPr lvl="2"/>
            <a:r>
              <a:rPr lang="en-US" dirty="0" smtClean="0"/>
              <a:t>What is SQL</a:t>
            </a:r>
          </a:p>
          <a:p>
            <a:pPr lvl="2"/>
            <a:r>
              <a:rPr lang="en-US" dirty="0" smtClean="0"/>
              <a:t>Connecting to SQL</a:t>
            </a:r>
          </a:p>
          <a:p>
            <a:pPr lvl="2"/>
            <a:r>
              <a:rPr lang="en-US" dirty="0" smtClean="0"/>
              <a:t>Subsets of SQL</a:t>
            </a:r>
          </a:p>
          <a:p>
            <a:pPr marL="342900" lvl="2" indent="0">
              <a:buNone/>
            </a:pPr>
            <a:endParaRPr lang="en-US" dirty="0" smtClean="0"/>
          </a:p>
          <a:p>
            <a:pPr lvl="1"/>
            <a:r>
              <a:rPr lang="en-US" dirty="0" smtClean="0"/>
              <a:t>Data Query Language(DQL) – SELECT</a:t>
            </a:r>
          </a:p>
          <a:p>
            <a:pPr lvl="2"/>
            <a:r>
              <a:rPr lang="en-US" dirty="0" smtClean="0"/>
              <a:t>ORDER BY</a:t>
            </a:r>
          </a:p>
          <a:p>
            <a:pPr lvl="2"/>
            <a:r>
              <a:rPr lang="en-US" dirty="0" smtClean="0"/>
              <a:t>GROUP BY and HAVING</a:t>
            </a:r>
          </a:p>
          <a:p>
            <a:pPr lvl="2"/>
            <a:r>
              <a:rPr lang="en-US" dirty="0" smtClean="0"/>
              <a:t>Aggregate Functions</a:t>
            </a:r>
          </a:p>
          <a:p>
            <a:pPr lvl="1"/>
            <a:endParaRPr lang="en-US" dirty="0" smtClean="0"/>
          </a:p>
          <a:p>
            <a:pPr lvl="2"/>
            <a:endParaRPr lang="en-US" dirty="0" smtClean="0"/>
          </a:p>
          <a:p>
            <a:pPr lvl="1"/>
            <a:endParaRPr lang="en-US" dirty="0" smtClean="0"/>
          </a:p>
          <a:p>
            <a:pPr lvl="1"/>
            <a:endParaRPr lang="en-US" dirty="0" smtClean="0"/>
          </a:p>
          <a:p>
            <a:pPr lvl="0"/>
            <a:endParaRPr lang="en-US" b="1" dirty="0"/>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Numeric Function:</a:t>
            </a:r>
          </a:p>
          <a:p>
            <a:pPr lvl="2">
              <a:spcBef>
                <a:spcPts val="480"/>
              </a:spcBef>
            </a:pPr>
            <a:r>
              <a:rPr lang="en-US" dirty="0" smtClean="0"/>
              <a:t>Some of the numeric functions are :</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12" name="Group 11"/>
          <p:cNvGrpSpPr/>
          <p:nvPr/>
        </p:nvGrpSpPr>
        <p:grpSpPr>
          <a:xfrm>
            <a:off x="1981200" y="2133600"/>
            <a:ext cx="2632074" cy="4143406"/>
            <a:chOff x="3387726" y="2209800"/>
            <a:chExt cx="2311400" cy="3775732"/>
          </a:xfrm>
        </p:grpSpPr>
        <p:sp>
          <p:nvSpPr>
            <p:cNvPr id="18" name="Rectangle 3"/>
            <p:cNvSpPr>
              <a:spLocks noChangeArrowheads="1"/>
            </p:cNvSpPr>
            <p:nvPr/>
          </p:nvSpPr>
          <p:spPr bwMode="blackWhite">
            <a:xfrm>
              <a:off x="3387726" y="2209800"/>
              <a:ext cx="2311400" cy="792163"/>
            </a:xfrm>
            <a:prstGeom prst="rect">
              <a:avLst/>
            </a:prstGeom>
            <a:solidFill>
              <a:srgbClr val="FF99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b="0" dirty="0" smtClean="0">
                  <a:latin typeface="+mj-lt"/>
                </a:rPr>
                <a:t>Numeric </a:t>
              </a:r>
              <a:endParaRPr lang="en-US" b="0" dirty="0">
                <a:latin typeface="+mj-lt"/>
              </a:endParaRPr>
            </a:p>
            <a:p>
              <a:pPr algn="ctr" eaLnBrk="0" hangingPunct="0">
                <a:spcBef>
                  <a:spcPct val="0"/>
                </a:spcBef>
                <a:buClrTx/>
                <a:buFontTx/>
                <a:buNone/>
              </a:pPr>
              <a:r>
                <a:rPr lang="en-US" b="0" dirty="0" smtClean="0">
                  <a:latin typeface="+mj-lt"/>
                </a:rPr>
                <a:t>Functions</a:t>
              </a:r>
              <a:endParaRPr lang="en-US" b="0" dirty="0">
                <a:latin typeface="+mj-lt"/>
              </a:endParaRPr>
            </a:p>
          </p:txBody>
        </p:sp>
        <p:sp>
          <p:nvSpPr>
            <p:cNvPr id="19" name="Rectangle 4"/>
            <p:cNvSpPr>
              <a:spLocks noChangeArrowheads="1"/>
            </p:cNvSpPr>
            <p:nvPr/>
          </p:nvSpPr>
          <p:spPr bwMode="auto">
            <a:xfrm>
              <a:off x="3718816" y="3124200"/>
              <a:ext cx="1676399" cy="2861332"/>
            </a:xfrm>
            <a:prstGeom prst="rect">
              <a:avLst/>
            </a:prstGeom>
            <a:noFill/>
            <a:ln w="9525">
              <a:solidFill>
                <a:schemeClr val="accent1">
                  <a:lumMod val="75000"/>
                </a:schemeClr>
              </a:solidFill>
              <a:miter lim="800000"/>
              <a:headEnd/>
              <a:tailEnd/>
            </a:ln>
            <a:effectLst/>
          </p:spPr>
          <p:txBody>
            <a:bodyPr wrap="square" lIns="92075" tIns="46038" rIns="92075" bIns="46038">
              <a:spAutoFit/>
            </a:bodyPr>
            <a:lstStyle/>
            <a:p>
              <a:pPr algn="ctr" defTabSz="822325" eaLnBrk="0" hangingPunct="0">
                <a:lnSpc>
                  <a:spcPct val="90000"/>
                </a:lnSpc>
                <a:buClrTx/>
                <a:buFontTx/>
                <a:buNone/>
              </a:pPr>
              <a:r>
                <a:rPr lang="en-US" b="0" dirty="0" smtClean="0">
                  <a:latin typeface="+mj-lt"/>
                </a:rPr>
                <a:t>ROUND</a:t>
              </a:r>
              <a:endParaRPr lang="en-US" b="0" dirty="0">
                <a:latin typeface="+mj-lt"/>
              </a:endParaRPr>
            </a:p>
            <a:p>
              <a:pPr algn="ctr" defTabSz="822325" eaLnBrk="0" hangingPunct="0">
                <a:lnSpc>
                  <a:spcPct val="90000"/>
                </a:lnSpc>
                <a:buClrTx/>
                <a:buFontTx/>
                <a:buNone/>
              </a:pPr>
              <a:r>
                <a:rPr lang="en-US" b="0" dirty="0" smtClean="0">
                  <a:latin typeface="+mj-lt"/>
                </a:rPr>
                <a:t>TRUNC</a:t>
              </a:r>
              <a:endParaRPr lang="en-US" b="0" dirty="0">
                <a:latin typeface="+mj-lt"/>
              </a:endParaRPr>
            </a:p>
            <a:p>
              <a:pPr algn="ctr" defTabSz="822325" eaLnBrk="0" hangingPunct="0">
                <a:lnSpc>
                  <a:spcPct val="90000"/>
                </a:lnSpc>
                <a:buClrTx/>
                <a:buFontTx/>
                <a:buNone/>
              </a:pPr>
              <a:r>
                <a:rPr lang="en-US" b="0" dirty="0" smtClean="0">
                  <a:latin typeface="+mj-lt"/>
                </a:rPr>
                <a:t>MOD</a:t>
              </a:r>
            </a:p>
            <a:p>
              <a:pPr algn="ctr" defTabSz="822325" eaLnBrk="0" hangingPunct="0">
                <a:lnSpc>
                  <a:spcPct val="90000"/>
                </a:lnSpc>
                <a:buClrTx/>
                <a:buFontTx/>
                <a:buNone/>
              </a:pPr>
              <a:r>
                <a:rPr lang="en-US" b="0" dirty="0" smtClean="0">
                  <a:latin typeface="+mj-lt"/>
                </a:rPr>
                <a:t>SIGN</a:t>
              </a:r>
            </a:p>
            <a:p>
              <a:pPr algn="ctr" defTabSz="822325" eaLnBrk="0" hangingPunct="0">
                <a:lnSpc>
                  <a:spcPct val="90000"/>
                </a:lnSpc>
                <a:buClrTx/>
                <a:buFontTx/>
                <a:buNone/>
              </a:pPr>
              <a:r>
                <a:rPr lang="en-US" b="0" dirty="0" smtClean="0">
                  <a:latin typeface="+mj-lt"/>
                </a:rPr>
                <a:t>POWER</a:t>
              </a:r>
            </a:p>
            <a:p>
              <a:pPr algn="ctr" defTabSz="822325" eaLnBrk="0" hangingPunct="0">
                <a:lnSpc>
                  <a:spcPct val="90000"/>
                </a:lnSpc>
                <a:buClrTx/>
                <a:buFontTx/>
                <a:buNone/>
              </a:pPr>
              <a:r>
                <a:rPr lang="en-US" b="0" dirty="0" smtClean="0">
                  <a:latin typeface="+mj-lt"/>
                </a:rPr>
                <a:t>SQRT</a:t>
              </a:r>
            </a:p>
            <a:p>
              <a:pPr algn="ctr" defTabSz="822325" eaLnBrk="0" hangingPunct="0">
                <a:lnSpc>
                  <a:spcPct val="90000"/>
                </a:lnSpc>
                <a:buClrTx/>
                <a:buFontTx/>
                <a:buNone/>
              </a:pPr>
              <a:r>
                <a:rPr lang="en-US" b="0" dirty="0" smtClean="0">
                  <a:latin typeface="+mj-lt"/>
                </a:rPr>
                <a:t>GREATEST</a:t>
              </a:r>
            </a:p>
            <a:p>
              <a:pPr algn="ctr" defTabSz="822325" eaLnBrk="0" hangingPunct="0">
                <a:lnSpc>
                  <a:spcPct val="90000"/>
                </a:lnSpc>
                <a:buClrTx/>
                <a:buFontTx/>
                <a:buNone/>
              </a:pPr>
              <a:r>
                <a:rPr lang="en-US" b="0" dirty="0" smtClean="0">
                  <a:latin typeface="+mj-lt"/>
                </a:rPr>
                <a:t>LEAST</a:t>
              </a:r>
            </a:p>
            <a:p>
              <a:pPr algn="ctr" defTabSz="822325" eaLnBrk="0" hangingPunct="0">
                <a:lnSpc>
                  <a:spcPct val="90000"/>
                </a:lnSpc>
                <a:buClrTx/>
                <a:buFontTx/>
                <a:buNone/>
              </a:pPr>
              <a:r>
                <a:rPr lang="en-US" b="0" dirty="0" smtClean="0">
                  <a:latin typeface="+mj-lt"/>
                </a:rPr>
                <a:t>SIN,COS,TAN</a:t>
              </a:r>
            </a:p>
            <a:p>
              <a:pPr algn="ctr" defTabSz="822325" eaLnBrk="0" hangingPunct="0">
                <a:lnSpc>
                  <a:spcPct val="90000"/>
                </a:lnSpc>
                <a:buClrTx/>
                <a:buFontTx/>
                <a:buNone/>
              </a:pPr>
              <a:r>
                <a:rPr lang="en-US" b="0" dirty="0" smtClean="0">
                  <a:latin typeface="+mj-lt"/>
                </a:rPr>
                <a:t>LOG</a:t>
              </a:r>
            </a:p>
            <a:p>
              <a:pPr algn="ctr" defTabSz="822325" eaLnBrk="0" hangingPunct="0">
                <a:lnSpc>
                  <a:spcPct val="90000"/>
                </a:lnSpc>
                <a:buClrTx/>
                <a:buFontTx/>
                <a:buNone/>
              </a:pPr>
              <a:r>
                <a:rPr lang="en-US" b="0" dirty="0" smtClean="0">
                  <a:latin typeface="+mj-lt"/>
                </a:rPr>
                <a:t>CEIL,FLOOR</a:t>
              </a:r>
              <a:endParaRPr lang="en-US" b="0" dirty="0">
                <a:latin typeface="+mj-lt"/>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Numeric Function:</a:t>
            </a:r>
          </a:p>
          <a:p>
            <a:pPr lvl="1"/>
            <a:endParaRPr lang="en-US" dirty="0" smtClean="0"/>
          </a:p>
          <a:p>
            <a:pPr lvl="1"/>
            <a:endParaRPr lang="en-US" dirty="0" smtClean="0"/>
          </a:p>
          <a:p>
            <a:pPr lvl="1"/>
            <a:endParaRPr lang="en-US" dirty="0" smtClean="0"/>
          </a:p>
          <a:p>
            <a:pPr lvl="2">
              <a:buNone/>
            </a:pPr>
            <a:endParaRPr lang="en-US" dirty="0" smtClean="0"/>
          </a:p>
        </p:txBody>
      </p:sp>
      <p:graphicFrame>
        <p:nvGraphicFramePr>
          <p:cNvPr id="7" name="Table 6"/>
          <p:cNvGraphicFramePr>
            <a:graphicFrameLocks noGrp="1"/>
          </p:cNvGraphicFramePr>
          <p:nvPr/>
        </p:nvGraphicFramePr>
        <p:xfrm>
          <a:off x="762000" y="1905000"/>
          <a:ext cx="8001001" cy="4053840"/>
        </p:xfrm>
        <a:graphic>
          <a:graphicData uri="http://schemas.openxmlformats.org/drawingml/2006/table">
            <a:tbl>
              <a:tblPr firstRow="1" bandRow="1">
                <a:tableStyleId>{5C22544A-7EE6-4342-B048-85BDC9FD1C3A}</a:tableStyleId>
              </a:tblPr>
              <a:tblGrid>
                <a:gridCol w="1371600"/>
                <a:gridCol w="6629401"/>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tr>
              <a:tr h="457200">
                <a:tc>
                  <a:txBody>
                    <a:bodyPr/>
                    <a:lstStyle/>
                    <a:p>
                      <a:r>
                        <a:rPr lang="en-US" sz="2000" dirty="0" smtClean="0"/>
                        <a:t>ABS</a:t>
                      </a:r>
                      <a:endParaRPr lang="en-US" sz="2000" dirty="0"/>
                    </a:p>
                  </a:txBody>
                  <a:tcPr/>
                </a:tc>
                <a:tc>
                  <a:txBody>
                    <a:bodyPr/>
                    <a:lstStyle/>
                    <a:p>
                      <a:r>
                        <a:rPr lang="en-US" sz="2000" dirty="0" smtClean="0"/>
                        <a:t>Returns</a:t>
                      </a:r>
                      <a:r>
                        <a:rPr lang="en-US" sz="2000" baseline="0" dirty="0" smtClean="0"/>
                        <a:t> the absolute of the value</a:t>
                      </a:r>
                      <a:endParaRPr lang="en-US" sz="2000" dirty="0"/>
                    </a:p>
                  </a:txBody>
                  <a:tcPr/>
                </a:tc>
              </a:tr>
              <a:tr h="457200">
                <a:tc>
                  <a:txBody>
                    <a:bodyPr/>
                    <a:lstStyle/>
                    <a:p>
                      <a:r>
                        <a:rPr lang="en-US" sz="2000" dirty="0" smtClean="0"/>
                        <a:t>FLOOR</a:t>
                      </a:r>
                      <a:endParaRPr lang="en-US" sz="2000" dirty="0"/>
                    </a:p>
                  </a:txBody>
                  <a:tcPr/>
                </a:tc>
                <a:tc>
                  <a:txBody>
                    <a:bodyPr/>
                    <a:lstStyle/>
                    <a:p>
                      <a:r>
                        <a:rPr lang="en-US" sz="2000" dirty="0" smtClean="0"/>
                        <a:t>Returns largest integer equal to or less than n. </a:t>
                      </a:r>
                      <a:endParaRPr lang="en-US" sz="2000" dirty="0"/>
                    </a:p>
                  </a:txBody>
                  <a:tcPr/>
                </a:tc>
              </a:tr>
              <a:tr h="457200">
                <a:tc>
                  <a:txBody>
                    <a:bodyPr/>
                    <a:lstStyle/>
                    <a:p>
                      <a:r>
                        <a:rPr lang="en-US" sz="2000" dirty="0" smtClean="0"/>
                        <a:t>CEIL</a:t>
                      </a:r>
                      <a:endParaRPr lang="en-US" sz="2000" dirty="0"/>
                    </a:p>
                  </a:txBody>
                  <a:tcPr/>
                </a:tc>
                <a:tc>
                  <a:txBody>
                    <a:bodyPr/>
                    <a:lstStyle/>
                    <a:p>
                      <a:r>
                        <a:rPr lang="en-US" sz="2000" dirty="0" smtClean="0"/>
                        <a:t>Returns </a:t>
                      </a:r>
                      <a:r>
                        <a:rPr lang="en-US" sz="2000" baseline="0" dirty="0" smtClean="0"/>
                        <a:t> s</a:t>
                      </a:r>
                      <a:r>
                        <a:rPr lang="en-US" sz="2000" dirty="0" smtClean="0"/>
                        <a:t>mallest integer equal to or greater than n. </a:t>
                      </a:r>
                      <a:endParaRPr lang="en-US" sz="2000" dirty="0"/>
                    </a:p>
                  </a:txBody>
                  <a:tcPr/>
                </a:tc>
              </a:tr>
              <a:tr h="457200">
                <a:tc>
                  <a:txBody>
                    <a:bodyPr/>
                    <a:lstStyle/>
                    <a:p>
                      <a:r>
                        <a:rPr lang="en-US" sz="2000" dirty="0" smtClean="0"/>
                        <a:t>MOD</a:t>
                      </a:r>
                      <a:endParaRPr lang="en-US" sz="2000" dirty="0"/>
                    </a:p>
                  </a:txBody>
                  <a:tcPr/>
                </a:tc>
                <a:tc>
                  <a:txBody>
                    <a:bodyPr/>
                    <a:lstStyle/>
                    <a:p>
                      <a:r>
                        <a:rPr lang="en-US" sz="2000" dirty="0" smtClean="0"/>
                        <a:t>MOD returns the remainder of n2 divided by n1.</a:t>
                      </a:r>
                      <a:endParaRPr lang="en-US" sz="2000" dirty="0"/>
                    </a:p>
                  </a:txBody>
                  <a:tcPr/>
                </a:tc>
              </a:tr>
              <a:tr h="457200">
                <a:tc>
                  <a:txBody>
                    <a:bodyPr/>
                    <a:lstStyle/>
                    <a:p>
                      <a:r>
                        <a:rPr lang="en-US" sz="2000" dirty="0" smtClean="0"/>
                        <a:t>POWER</a:t>
                      </a:r>
                      <a:endParaRPr lang="en-US" sz="2000" dirty="0"/>
                    </a:p>
                  </a:txBody>
                  <a:tcPr/>
                </a:tc>
                <a:tc>
                  <a:txBody>
                    <a:bodyPr/>
                    <a:lstStyle/>
                    <a:p>
                      <a:r>
                        <a:rPr lang="en-US" sz="2000" dirty="0" smtClean="0"/>
                        <a:t>POWER returns n2 raised to the n1 power</a:t>
                      </a:r>
                      <a:endParaRPr lang="en-US" sz="2000" dirty="0"/>
                    </a:p>
                  </a:txBody>
                  <a:tcPr/>
                </a:tc>
              </a:tr>
              <a:tr h="457200">
                <a:tc>
                  <a:txBody>
                    <a:bodyPr/>
                    <a:lstStyle/>
                    <a:p>
                      <a:r>
                        <a:rPr lang="en-US" sz="2000" dirty="0" smtClean="0"/>
                        <a:t>ROUND</a:t>
                      </a:r>
                      <a:endParaRPr lang="en-US" sz="2000" dirty="0"/>
                    </a:p>
                  </a:txBody>
                  <a:tcPr/>
                </a:tc>
                <a:tc>
                  <a:txBody>
                    <a:bodyPr/>
                    <a:lstStyle/>
                    <a:p>
                      <a:r>
                        <a:rPr lang="en-US" sz="2000" dirty="0" smtClean="0"/>
                        <a:t>ROUND returns n rounded to integer places to the right of the decimal point. If you omit integer, then n is rounded to 0 places. The argument integer can be negative to round off digits left of the decimal point.</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Numeric Function:</a:t>
            </a:r>
          </a:p>
          <a:p>
            <a:pPr lvl="1"/>
            <a:endParaRPr lang="en-US" dirty="0" smtClean="0"/>
          </a:p>
          <a:p>
            <a:pPr lvl="1"/>
            <a:endParaRPr lang="en-US" dirty="0" smtClean="0"/>
          </a:p>
          <a:p>
            <a:pPr lvl="1"/>
            <a:endParaRPr lang="en-US" dirty="0" smtClean="0"/>
          </a:p>
          <a:p>
            <a:pPr lvl="2">
              <a:buNone/>
            </a:pPr>
            <a:endParaRPr lang="en-US" dirty="0" smtClean="0"/>
          </a:p>
        </p:txBody>
      </p:sp>
      <p:graphicFrame>
        <p:nvGraphicFramePr>
          <p:cNvPr id="7" name="Table 6"/>
          <p:cNvGraphicFramePr>
            <a:graphicFrameLocks noGrp="1"/>
          </p:cNvGraphicFramePr>
          <p:nvPr/>
        </p:nvGraphicFramePr>
        <p:xfrm>
          <a:off x="762000" y="1882698"/>
          <a:ext cx="8001001" cy="4450080"/>
        </p:xfrm>
        <a:graphic>
          <a:graphicData uri="http://schemas.openxmlformats.org/drawingml/2006/table">
            <a:tbl>
              <a:tblPr firstRow="1" bandRow="1">
                <a:tableStyleId>{5C22544A-7EE6-4342-B048-85BDC9FD1C3A}</a:tableStyleId>
              </a:tblPr>
              <a:tblGrid>
                <a:gridCol w="1371600"/>
                <a:gridCol w="6629401"/>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tr>
              <a:tr h="457200">
                <a:tc>
                  <a:txBody>
                    <a:bodyPr/>
                    <a:lstStyle/>
                    <a:p>
                      <a:r>
                        <a:rPr lang="en-US" sz="2000" dirty="0" smtClean="0"/>
                        <a:t>SIGN</a:t>
                      </a:r>
                      <a:endParaRPr lang="en-US" sz="2000" dirty="0"/>
                    </a:p>
                  </a:txBody>
                  <a:tcPr/>
                </a:tc>
                <a:tc>
                  <a:txBody>
                    <a:bodyPr/>
                    <a:lstStyle/>
                    <a:p>
                      <a:r>
                        <a:rPr lang="en-US" sz="2000" dirty="0" smtClean="0"/>
                        <a:t>SIGN returns the sign of n. This function takes as an argument any numeric </a:t>
                      </a:r>
                      <a:r>
                        <a:rPr lang="en-US" sz="2000" dirty="0" err="1" smtClean="0"/>
                        <a:t>datatype</a:t>
                      </a:r>
                      <a:r>
                        <a:rPr lang="en-US" sz="2000" dirty="0" smtClean="0"/>
                        <a:t>, or any nonnumeric </a:t>
                      </a:r>
                      <a:r>
                        <a:rPr lang="en-US" sz="2000" dirty="0" err="1" smtClean="0"/>
                        <a:t>datatype</a:t>
                      </a:r>
                      <a:r>
                        <a:rPr lang="en-US" sz="2000" dirty="0" smtClean="0"/>
                        <a:t> that can be implicitly converted to NUMBER, and returns NUMBER. of NUMBER type, the sign is:</a:t>
                      </a:r>
                      <a:br>
                        <a:rPr lang="en-US" sz="2000" dirty="0" smtClean="0"/>
                      </a:br>
                      <a:r>
                        <a:rPr lang="en-US" sz="2000" dirty="0" smtClean="0"/>
                        <a:t>-1 if n&lt;0</a:t>
                      </a:r>
                      <a:br>
                        <a:rPr lang="en-US" sz="2000" dirty="0" smtClean="0"/>
                      </a:br>
                      <a:r>
                        <a:rPr lang="en-US" sz="2000" dirty="0" smtClean="0"/>
                        <a:t>0 if n=0</a:t>
                      </a:r>
                      <a:br>
                        <a:rPr lang="en-US" sz="2000" dirty="0" smtClean="0"/>
                      </a:br>
                      <a:r>
                        <a:rPr lang="en-US" sz="2000" dirty="0" smtClean="0"/>
                        <a:t>1 if n&gt;0</a:t>
                      </a:r>
                      <a:endParaRPr lang="en-US" sz="2000" dirty="0"/>
                    </a:p>
                  </a:txBody>
                  <a:tcPr/>
                </a:tc>
              </a:tr>
              <a:tr h="457200">
                <a:tc>
                  <a:txBody>
                    <a:bodyPr/>
                    <a:lstStyle/>
                    <a:p>
                      <a:r>
                        <a:rPr lang="en-US" sz="2000" dirty="0" smtClean="0"/>
                        <a:t>SQRT</a:t>
                      </a:r>
                      <a:endParaRPr lang="en-US" sz="2000" dirty="0"/>
                    </a:p>
                  </a:txBody>
                  <a:tcPr/>
                </a:tc>
                <a:tc>
                  <a:txBody>
                    <a:bodyPr/>
                    <a:lstStyle/>
                    <a:p>
                      <a:r>
                        <a:rPr lang="en-US" sz="2000" dirty="0" smtClean="0"/>
                        <a:t>SQRT returns the square root of n.</a:t>
                      </a:r>
                      <a:endParaRPr lang="en-US" sz="2000" dirty="0"/>
                    </a:p>
                  </a:txBody>
                  <a:tcPr/>
                </a:tc>
              </a:tr>
              <a:tr h="457200">
                <a:tc>
                  <a:txBody>
                    <a:bodyPr/>
                    <a:lstStyle/>
                    <a:p>
                      <a:r>
                        <a:rPr lang="en-US" sz="2000" dirty="0" smtClean="0"/>
                        <a:t>TRUNC</a:t>
                      </a:r>
                      <a:endParaRPr lang="en-US" sz="2000" dirty="0"/>
                    </a:p>
                  </a:txBody>
                  <a:tcPr/>
                </a:tc>
                <a:tc>
                  <a:txBody>
                    <a:bodyPr/>
                    <a:lstStyle/>
                    <a:p>
                      <a:r>
                        <a:rPr lang="en-US" sz="2000" dirty="0" smtClean="0"/>
                        <a:t>The TRUNC (number) function returns n1 truncated to n2 decimal places. If n2 is omitted, then n1 is truncated to 0 places. n2 can be negative to truncate (make zero) n2 digits left of the decimal point.</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Numeric Functions :</a:t>
            </a:r>
          </a:p>
          <a:p>
            <a:pPr lvl="2"/>
            <a:r>
              <a:rPr lang="en-US" dirty="0" smtClean="0"/>
              <a:t>Example :</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r>
              <a:rPr lang="en-US" dirty="0" smtClean="0"/>
              <a:t>Output </a:t>
            </a:r>
          </a:p>
          <a:p>
            <a:pPr lvl="3"/>
            <a:r>
              <a:rPr lang="en-US" dirty="0" smtClean="0"/>
              <a:t>TRUNC : 44.4</a:t>
            </a:r>
          </a:p>
          <a:p>
            <a:pPr lvl="3"/>
            <a:r>
              <a:rPr lang="en-US" dirty="0" smtClean="0"/>
              <a:t>ROUND : 44.5</a:t>
            </a:r>
          </a:p>
          <a:p>
            <a:pPr lvl="3"/>
            <a:r>
              <a:rPr lang="en-US" dirty="0" smtClean="0"/>
              <a:t>CEIL : 45</a:t>
            </a:r>
          </a:p>
          <a:p>
            <a:pPr lvl="3"/>
            <a:r>
              <a:rPr lang="en-US" dirty="0" smtClean="0"/>
              <a:t>FLOOR : 44</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914400" y="2133600"/>
            <a:ext cx="7391400" cy="1219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TRUNC(44.46,1),ROUND(44.46,1),CEIL(44.46),FLOOR(44.46)</a:t>
            </a:r>
          </a:p>
          <a:p>
            <a:r>
              <a:rPr lang="en-US" dirty="0" smtClean="0">
                <a:solidFill>
                  <a:schemeClr val="tx1">
                    <a:lumMod val="95000"/>
                    <a:lumOff val="5000"/>
                  </a:schemeClr>
                </a:solidFill>
                <a:latin typeface="Times New Roman" pitchFamily="18" charset="0"/>
                <a:cs typeface="Times New Roman" pitchFamily="18" charset="0"/>
              </a:rPr>
              <a:t>FROM Dual;</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Character Function:</a:t>
            </a:r>
          </a:p>
          <a:p>
            <a:pPr lvl="2">
              <a:spcBef>
                <a:spcPts val="480"/>
              </a:spcBef>
            </a:pPr>
            <a:r>
              <a:rPr lang="en-US" dirty="0" smtClean="0"/>
              <a:t>Some of the character functions are :</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17" name="Group 10"/>
          <p:cNvGrpSpPr>
            <a:grpSpLocks/>
          </p:cNvGrpSpPr>
          <p:nvPr/>
        </p:nvGrpSpPr>
        <p:grpSpPr bwMode="auto">
          <a:xfrm>
            <a:off x="947738" y="2142894"/>
            <a:ext cx="7162800" cy="4211638"/>
            <a:chOff x="615" y="1081"/>
            <a:chExt cx="4512" cy="2653"/>
          </a:xfrm>
        </p:grpSpPr>
        <p:sp>
          <p:nvSpPr>
            <p:cNvPr id="18" name="Rectangle 3"/>
            <p:cNvSpPr>
              <a:spLocks noChangeArrowheads="1"/>
            </p:cNvSpPr>
            <p:nvPr/>
          </p:nvSpPr>
          <p:spPr bwMode="blackWhite">
            <a:xfrm>
              <a:off x="2152" y="1081"/>
              <a:ext cx="1456" cy="499"/>
            </a:xfrm>
            <a:prstGeom prst="rect">
              <a:avLst/>
            </a:prstGeom>
            <a:solidFill>
              <a:srgbClr val="FF99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sz="1800" b="0" dirty="0">
                  <a:latin typeface="+mj-lt"/>
                </a:rPr>
                <a:t>Character</a:t>
              </a:r>
            </a:p>
            <a:p>
              <a:pPr algn="ctr" eaLnBrk="0" hangingPunct="0">
                <a:spcBef>
                  <a:spcPct val="0"/>
                </a:spcBef>
                <a:buClrTx/>
                <a:buFontTx/>
                <a:buNone/>
              </a:pPr>
              <a:r>
                <a:rPr lang="en-US" sz="1800" b="0" dirty="0">
                  <a:latin typeface="+mj-lt"/>
                </a:rPr>
                <a:t>functions</a:t>
              </a:r>
            </a:p>
          </p:txBody>
        </p:sp>
        <p:sp>
          <p:nvSpPr>
            <p:cNvPr id="19" name="Rectangle 4"/>
            <p:cNvSpPr>
              <a:spLocks noChangeArrowheads="1"/>
            </p:cNvSpPr>
            <p:nvPr/>
          </p:nvSpPr>
          <p:spPr bwMode="auto">
            <a:xfrm>
              <a:off x="1290" y="2576"/>
              <a:ext cx="699" cy="530"/>
            </a:xfrm>
            <a:prstGeom prst="rect">
              <a:avLst/>
            </a:prstGeom>
            <a:noFill/>
            <a:ln w="9525">
              <a:solidFill>
                <a:schemeClr val="accent1">
                  <a:lumMod val="75000"/>
                </a:schemeClr>
              </a:solidFill>
              <a:miter lim="800000"/>
              <a:headEnd/>
              <a:tailEnd/>
            </a:ln>
            <a:effectLst/>
          </p:spPr>
          <p:txBody>
            <a:bodyPr wrap="none" lIns="92075" tIns="46038" rIns="92075" bIns="46038">
              <a:spAutoFit/>
            </a:bodyPr>
            <a:lstStyle/>
            <a:p>
              <a:pPr algn="ctr" defTabSz="822325" eaLnBrk="0" hangingPunct="0">
                <a:lnSpc>
                  <a:spcPct val="90000"/>
                </a:lnSpc>
                <a:buClrTx/>
                <a:buFontTx/>
                <a:buNone/>
              </a:pPr>
              <a:r>
                <a:rPr lang="en-US" sz="1800" b="0">
                  <a:latin typeface="+mj-lt"/>
                </a:rPr>
                <a:t>LOWER</a:t>
              </a:r>
            </a:p>
            <a:p>
              <a:pPr algn="ctr" defTabSz="822325" eaLnBrk="0" hangingPunct="0">
                <a:lnSpc>
                  <a:spcPct val="90000"/>
                </a:lnSpc>
                <a:buClrTx/>
                <a:buFontTx/>
                <a:buNone/>
              </a:pPr>
              <a:r>
                <a:rPr lang="en-US" sz="1800" b="0">
                  <a:latin typeface="+mj-lt"/>
                </a:rPr>
                <a:t>UPPER</a:t>
              </a:r>
            </a:p>
            <a:p>
              <a:pPr algn="ctr" defTabSz="822325" eaLnBrk="0" hangingPunct="0">
                <a:lnSpc>
                  <a:spcPct val="90000"/>
                </a:lnSpc>
                <a:buClrTx/>
                <a:buFontTx/>
                <a:buNone/>
              </a:pPr>
              <a:r>
                <a:rPr lang="en-US" sz="1800" b="0">
                  <a:latin typeface="+mj-lt"/>
                </a:rPr>
                <a:t>INITCAP</a:t>
              </a:r>
            </a:p>
          </p:txBody>
        </p:sp>
        <p:sp>
          <p:nvSpPr>
            <p:cNvPr id="20" name="Rectangle 5"/>
            <p:cNvSpPr>
              <a:spLocks noChangeArrowheads="1"/>
            </p:cNvSpPr>
            <p:nvPr/>
          </p:nvSpPr>
          <p:spPr bwMode="auto">
            <a:xfrm>
              <a:off x="3426" y="2576"/>
              <a:ext cx="1488" cy="1158"/>
            </a:xfrm>
            <a:prstGeom prst="rect">
              <a:avLst/>
            </a:prstGeom>
            <a:noFill/>
            <a:ln w="9525">
              <a:solidFill>
                <a:schemeClr val="accent1">
                  <a:lumMod val="75000"/>
                </a:schemeClr>
              </a:solidFill>
              <a:miter lim="800000"/>
              <a:headEnd/>
              <a:tailEnd/>
            </a:ln>
            <a:effectLst/>
          </p:spPr>
          <p:txBody>
            <a:bodyPr wrap="square" lIns="92075" tIns="46038" rIns="92075" bIns="46038">
              <a:spAutoFit/>
            </a:bodyPr>
            <a:lstStyle/>
            <a:p>
              <a:pPr algn="ctr" defTabSz="822325" eaLnBrk="0" hangingPunct="0">
                <a:lnSpc>
                  <a:spcPct val="90000"/>
                </a:lnSpc>
                <a:buClrTx/>
                <a:buFontTx/>
                <a:buNone/>
              </a:pPr>
              <a:r>
                <a:rPr lang="en-US" sz="1800" b="0" dirty="0">
                  <a:latin typeface="+mj-lt"/>
                </a:rPr>
                <a:t>CONCAT</a:t>
              </a:r>
            </a:p>
            <a:p>
              <a:pPr algn="ctr" defTabSz="822325" eaLnBrk="0" hangingPunct="0">
                <a:lnSpc>
                  <a:spcPct val="90000"/>
                </a:lnSpc>
                <a:buClrTx/>
                <a:buFontTx/>
                <a:buNone/>
              </a:pPr>
              <a:r>
                <a:rPr lang="en-US" sz="1800" b="0" dirty="0">
                  <a:latin typeface="+mj-lt"/>
                </a:rPr>
                <a:t>SUBSTR</a:t>
              </a:r>
            </a:p>
            <a:p>
              <a:pPr algn="ctr" defTabSz="822325" eaLnBrk="0" hangingPunct="0">
                <a:lnSpc>
                  <a:spcPct val="90000"/>
                </a:lnSpc>
                <a:buClrTx/>
                <a:buFontTx/>
                <a:buNone/>
              </a:pPr>
              <a:r>
                <a:rPr lang="en-US" sz="1800" b="0" dirty="0">
                  <a:latin typeface="+mj-lt"/>
                </a:rPr>
                <a:t>LENGTH</a:t>
              </a:r>
            </a:p>
            <a:p>
              <a:pPr algn="ctr" defTabSz="822325" eaLnBrk="0" hangingPunct="0">
                <a:lnSpc>
                  <a:spcPct val="90000"/>
                </a:lnSpc>
                <a:buClrTx/>
                <a:buFontTx/>
                <a:buNone/>
              </a:pPr>
              <a:r>
                <a:rPr lang="en-US" sz="1800" b="0" dirty="0">
                  <a:latin typeface="+mj-lt"/>
                </a:rPr>
                <a:t>INSTR</a:t>
              </a:r>
            </a:p>
            <a:p>
              <a:pPr algn="ctr" defTabSz="822325" eaLnBrk="0" hangingPunct="0">
                <a:lnSpc>
                  <a:spcPct val="90000"/>
                </a:lnSpc>
                <a:buClrTx/>
                <a:buFontTx/>
                <a:buNone/>
              </a:pPr>
              <a:r>
                <a:rPr lang="en-US" sz="1800" b="0" dirty="0">
                  <a:latin typeface="+mj-lt"/>
                </a:rPr>
                <a:t>LPAD | RPAD</a:t>
              </a:r>
            </a:p>
            <a:p>
              <a:pPr algn="ctr" defTabSz="822325" eaLnBrk="0" hangingPunct="0">
                <a:lnSpc>
                  <a:spcPct val="90000"/>
                </a:lnSpc>
                <a:buClrTx/>
                <a:buFontTx/>
                <a:buNone/>
              </a:pPr>
              <a:r>
                <a:rPr lang="en-US" sz="1800" b="0" dirty="0" smtClean="0">
                  <a:latin typeface="+mj-lt"/>
                </a:rPr>
                <a:t>RTRIM|LTRIM|TRIM</a:t>
              </a:r>
              <a:endParaRPr lang="en-US" sz="1800" b="0" dirty="0">
                <a:latin typeface="+mj-lt"/>
              </a:endParaRPr>
            </a:p>
            <a:p>
              <a:pPr algn="ctr" defTabSz="822325" eaLnBrk="0" hangingPunct="0">
                <a:lnSpc>
                  <a:spcPct val="90000"/>
                </a:lnSpc>
                <a:buClrTx/>
                <a:buFontTx/>
                <a:buNone/>
              </a:pPr>
              <a:r>
                <a:rPr lang="en-US" sz="1800" b="0" dirty="0">
                  <a:latin typeface="+mj-lt"/>
                </a:rPr>
                <a:t>REPLACE</a:t>
              </a:r>
            </a:p>
          </p:txBody>
        </p:sp>
        <p:sp>
          <p:nvSpPr>
            <p:cNvPr id="21" name="Line 6"/>
            <p:cNvSpPr>
              <a:spLocks noChangeShapeType="1"/>
            </p:cNvSpPr>
            <p:nvPr/>
          </p:nvSpPr>
          <p:spPr bwMode="auto">
            <a:xfrm flipV="1">
              <a:off x="2880" y="1581"/>
              <a:ext cx="0" cy="202"/>
            </a:xfrm>
            <a:prstGeom prst="line">
              <a:avLst/>
            </a:prstGeom>
            <a:noFill/>
            <a:ln w="28575">
              <a:solidFill>
                <a:schemeClr val="accent1">
                  <a:lumMod val="75000"/>
                </a:schemeClr>
              </a:solidFill>
              <a:round/>
              <a:headEnd type="none" w="sm" len="sm"/>
              <a:tailEnd type="none" w="sm" len="sm"/>
            </a:ln>
            <a:effectLst/>
          </p:spPr>
          <p:txBody>
            <a:bodyPr/>
            <a:lstStyle/>
            <a:p>
              <a:pPr algn="ctr"/>
              <a:endParaRPr lang="en-US" sz="1800" b="0">
                <a:latin typeface="+mj-lt"/>
              </a:endParaRPr>
            </a:p>
          </p:txBody>
        </p:sp>
        <p:sp>
          <p:nvSpPr>
            <p:cNvPr id="22" name="Freeform 7"/>
            <p:cNvSpPr>
              <a:spLocks/>
            </p:cNvSpPr>
            <p:nvPr/>
          </p:nvSpPr>
          <p:spPr bwMode="auto">
            <a:xfrm>
              <a:off x="1655" y="1786"/>
              <a:ext cx="2424" cy="337"/>
            </a:xfrm>
            <a:custGeom>
              <a:avLst/>
              <a:gdLst/>
              <a:ahLst/>
              <a:cxnLst>
                <a:cxn ang="0">
                  <a:pos x="0" y="316"/>
                </a:cxn>
                <a:cxn ang="0">
                  <a:pos x="0" y="0"/>
                </a:cxn>
                <a:cxn ang="0">
                  <a:pos x="2423" y="0"/>
                </a:cxn>
                <a:cxn ang="0">
                  <a:pos x="2423" y="148"/>
                </a:cxn>
                <a:cxn ang="0">
                  <a:pos x="2423" y="336"/>
                </a:cxn>
              </a:cxnLst>
              <a:rect l="0" t="0" r="r" b="b"/>
              <a:pathLst>
                <a:path w="2424" h="337">
                  <a:moveTo>
                    <a:pt x="0" y="316"/>
                  </a:moveTo>
                  <a:lnTo>
                    <a:pt x="0" y="0"/>
                  </a:lnTo>
                  <a:lnTo>
                    <a:pt x="2423" y="0"/>
                  </a:lnTo>
                  <a:lnTo>
                    <a:pt x="2423" y="148"/>
                  </a:lnTo>
                  <a:lnTo>
                    <a:pt x="2423" y="336"/>
                  </a:lnTo>
                </a:path>
              </a:pathLst>
            </a:custGeom>
            <a:noFill/>
            <a:ln w="28575" cap="rnd" cmpd="sng">
              <a:solidFill>
                <a:schemeClr val="accent1">
                  <a:lumMod val="75000"/>
                </a:schemeClr>
              </a:solidFill>
              <a:prstDash val="solid"/>
              <a:round/>
              <a:headEnd type="none" w="sm" len="sm"/>
              <a:tailEnd type="none" w="sm" len="sm"/>
            </a:ln>
            <a:effectLst/>
          </p:spPr>
          <p:txBody>
            <a:bodyPr/>
            <a:lstStyle/>
            <a:p>
              <a:pPr algn="ctr"/>
              <a:endParaRPr lang="en-US" sz="1800" b="0">
                <a:latin typeface="+mj-lt"/>
              </a:endParaRPr>
            </a:p>
          </p:txBody>
        </p:sp>
        <p:sp>
          <p:nvSpPr>
            <p:cNvPr id="23" name="Rectangle 8"/>
            <p:cNvSpPr>
              <a:spLocks noChangeArrowheads="1"/>
            </p:cNvSpPr>
            <p:nvPr/>
          </p:nvSpPr>
          <p:spPr bwMode="blackWhite">
            <a:xfrm>
              <a:off x="615" y="1963"/>
              <a:ext cx="2073" cy="593"/>
            </a:xfrm>
            <a:prstGeom prst="rect">
              <a:avLst/>
            </a:prstGeom>
            <a:solidFill>
              <a:srgbClr val="FFCC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sz="1800" b="0" dirty="0">
                  <a:latin typeface="+mj-lt"/>
                </a:rPr>
                <a:t>Case-manipulation </a:t>
              </a:r>
            </a:p>
            <a:p>
              <a:pPr algn="ctr" eaLnBrk="0" hangingPunct="0">
                <a:spcBef>
                  <a:spcPct val="0"/>
                </a:spcBef>
                <a:buClrTx/>
                <a:buFontTx/>
                <a:buNone/>
              </a:pPr>
              <a:r>
                <a:rPr lang="en-US" sz="1800" b="0" dirty="0">
                  <a:latin typeface="+mj-lt"/>
                </a:rPr>
                <a:t>functions</a:t>
              </a:r>
            </a:p>
          </p:txBody>
        </p:sp>
        <p:sp>
          <p:nvSpPr>
            <p:cNvPr id="24" name="Rectangle 9"/>
            <p:cNvSpPr>
              <a:spLocks noChangeArrowheads="1"/>
            </p:cNvSpPr>
            <p:nvPr/>
          </p:nvSpPr>
          <p:spPr bwMode="blackWhite">
            <a:xfrm>
              <a:off x="3054" y="1954"/>
              <a:ext cx="2073" cy="593"/>
            </a:xfrm>
            <a:prstGeom prst="rect">
              <a:avLst/>
            </a:prstGeom>
            <a:solidFill>
              <a:srgbClr val="FFCC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sz="1800" b="0" dirty="0">
                  <a:latin typeface="+mj-lt"/>
                </a:rPr>
                <a:t>Character-manipulation</a:t>
              </a:r>
            </a:p>
            <a:p>
              <a:pPr algn="ctr" eaLnBrk="0" hangingPunct="0">
                <a:spcBef>
                  <a:spcPct val="0"/>
                </a:spcBef>
                <a:buClrTx/>
                <a:buFontTx/>
                <a:buNone/>
              </a:pPr>
              <a:r>
                <a:rPr lang="en-US" sz="1800" b="0" dirty="0">
                  <a:latin typeface="+mj-lt"/>
                </a:rPr>
                <a:t>functions</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Character Functions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aphicFrame>
        <p:nvGraphicFramePr>
          <p:cNvPr id="6" name="Table 5"/>
          <p:cNvGraphicFramePr>
            <a:graphicFrameLocks noGrp="1"/>
          </p:cNvGraphicFramePr>
          <p:nvPr/>
        </p:nvGraphicFramePr>
        <p:xfrm>
          <a:off x="609600" y="1920240"/>
          <a:ext cx="8153400" cy="3931920"/>
        </p:xfrm>
        <a:graphic>
          <a:graphicData uri="http://schemas.openxmlformats.org/drawingml/2006/table">
            <a:tbl>
              <a:tblPr firstRow="1" bandRow="1">
                <a:tableStyleId>{5C22544A-7EE6-4342-B048-85BDC9FD1C3A}</a:tableStyleId>
              </a:tblPr>
              <a:tblGrid>
                <a:gridCol w="1863634"/>
                <a:gridCol w="6289766"/>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tr>
              <a:tr h="457200">
                <a:tc>
                  <a:txBody>
                    <a:bodyPr/>
                    <a:lstStyle/>
                    <a:p>
                      <a:r>
                        <a:rPr lang="en-US" sz="2000" dirty="0" smtClean="0"/>
                        <a:t>CONCAT</a:t>
                      </a:r>
                      <a:endParaRPr lang="en-US" sz="2000" dirty="0"/>
                    </a:p>
                  </a:txBody>
                  <a:tcPr/>
                </a:tc>
                <a:tc>
                  <a:txBody>
                    <a:bodyPr/>
                    <a:lstStyle/>
                    <a:p>
                      <a:r>
                        <a:rPr lang="en-US" sz="2000" dirty="0" smtClean="0"/>
                        <a:t>Returns the concatenation of 2 strings. You can also use the || command for this</a:t>
                      </a:r>
                      <a:endParaRPr lang="en-US" sz="2000" kern="1200" dirty="0" smtClean="0">
                        <a:solidFill>
                          <a:schemeClr val="dk1"/>
                        </a:solidFill>
                        <a:latin typeface="+mn-lt"/>
                        <a:ea typeface="+mn-ea"/>
                        <a:cs typeface="+mn-cs"/>
                      </a:endParaRPr>
                    </a:p>
                  </a:txBody>
                  <a:tcPr/>
                </a:tc>
              </a:tr>
              <a:tr h="457200">
                <a:tc>
                  <a:txBody>
                    <a:bodyPr/>
                    <a:lstStyle/>
                    <a:p>
                      <a:r>
                        <a:rPr lang="en-US" sz="2000" dirty="0" smtClean="0"/>
                        <a:t>SUBSTR</a:t>
                      </a:r>
                      <a:endParaRPr lang="en-US" sz="2000" dirty="0"/>
                    </a:p>
                  </a:txBody>
                  <a:tcPr/>
                </a:tc>
                <a:tc>
                  <a:txBody>
                    <a:bodyPr/>
                    <a:lstStyle/>
                    <a:p>
                      <a:r>
                        <a:rPr lang="en-US" sz="2000" kern="1200" dirty="0" smtClean="0">
                          <a:solidFill>
                            <a:schemeClr val="dk1"/>
                          </a:solidFill>
                          <a:latin typeface="+mn-lt"/>
                          <a:ea typeface="+mn-ea"/>
                          <a:cs typeface="+mn-cs"/>
                        </a:rPr>
                        <a:t>Returns a part of the String</a:t>
                      </a:r>
                    </a:p>
                  </a:txBody>
                  <a:tcPr/>
                </a:tc>
              </a:tr>
              <a:tr h="457200">
                <a:tc>
                  <a:txBody>
                    <a:bodyPr/>
                    <a:lstStyle/>
                    <a:p>
                      <a:r>
                        <a:rPr lang="en-US" sz="2000" dirty="0" smtClean="0"/>
                        <a:t>LENGTH</a:t>
                      </a:r>
                      <a:endParaRPr lang="en-US" sz="2000" dirty="0"/>
                    </a:p>
                  </a:txBody>
                  <a:tcPr/>
                </a:tc>
                <a:tc>
                  <a:txBody>
                    <a:bodyPr/>
                    <a:lstStyle/>
                    <a:p>
                      <a:r>
                        <a:rPr lang="en-US" sz="2000" kern="1200" dirty="0" smtClean="0">
                          <a:solidFill>
                            <a:schemeClr val="dk1"/>
                          </a:solidFill>
                          <a:latin typeface="+mn-lt"/>
                          <a:ea typeface="+mn-ea"/>
                          <a:cs typeface="+mn-cs"/>
                        </a:rPr>
                        <a:t>Returns the length of the String</a:t>
                      </a:r>
                    </a:p>
                  </a:txBody>
                  <a:tcPr/>
                </a:tc>
              </a:tr>
              <a:tr h="457200">
                <a:tc>
                  <a:txBody>
                    <a:bodyPr/>
                    <a:lstStyle/>
                    <a:p>
                      <a:r>
                        <a:rPr lang="en-US" sz="2000" dirty="0" smtClean="0"/>
                        <a:t>TRIM|LTRIM|RTRIM</a:t>
                      </a:r>
                      <a:endParaRPr lang="en-US" sz="2000" dirty="0"/>
                    </a:p>
                  </a:txBody>
                  <a:tcPr/>
                </a:tc>
                <a:tc>
                  <a:txBody>
                    <a:bodyPr/>
                    <a:lstStyle/>
                    <a:p>
                      <a:r>
                        <a:rPr lang="en-US" sz="2000" kern="1200" dirty="0" smtClean="0">
                          <a:solidFill>
                            <a:schemeClr val="dk1"/>
                          </a:solidFill>
                          <a:latin typeface="+mn-lt"/>
                          <a:ea typeface="+mn-ea"/>
                          <a:cs typeface="+mn-cs"/>
                        </a:rPr>
                        <a:t>Removes the spaces from the Left or</a:t>
                      </a:r>
                      <a:r>
                        <a:rPr lang="en-US" sz="2000" kern="1200" baseline="0" dirty="0" smtClean="0">
                          <a:solidFill>
                            <a:schemeClr val="dk1"/>
                          </a:solidFill>
                          <a:latin typeface="+mn-lt"/>
                          <a:ea typeface="+mn-ea"/>
                          <a:cs typeface="+mn-cs"/>
                        </a:rPr>
                        <a:t> right or both sides of the String.</a:t>
                      </a:r>
                      <a:endParaRPr lang="en-US" sz="2000" kern="1200" dirty="0" smtClean="0">
                        <a:solidFill>
                          <a:schemeClr val="dk1"/>
                        </a:solidFill>
                        <a:latin typeface="+mn-lt"/>
                        <a:ea typeface="+mn-ea"/>
                        <a:cs typeface="+mn-cs"/>
                      </a:endParaRPr>
                    </a:p>
                  </a:txBody>
                  <a:tcPr/>
                </a:tc>
              </a:tr>
              <a:tr h="457200">
                <a:tc>
                  <a:txBody>
                    <a:bodyPr/>
                    <a:lstStyle/>
                    <a:p>
                      <a:r>
                        <a:rPr lang="en-US" sz="2000" dirty="0" smtClean="0"/>
                        <a:t>INSTR</a:t>
                      </a:r>
                      <a:endParaRPr lang="en-US" sz="2000" dirty="0"/>
                    </a:p>
                  </a:txBody>
                  <a:tcPr/>
                </a:tc>
                <a:tc>
                  <a:txBody>
                    <a:bodyPr/>
                    <a:lstStyle/>
                    <a:p>
                      <a:r>
                        <a:rPr lang="en-US" sz="2000" dirty="0" smtClean="0"/>
                        <a:t>Returns the position of a String within a String.</a:t>
                      </a:r>
                      <a:endParaRPr lang="en-US" sz="2000" kern="1200" dirty="0" smtClean="0">
                        <a:solidFill>
                          <a:schemeClr val="dk1"/>
                        </a:solidFill>
                        <a:latin typeface="+mn-lt"/>
                        <a:ea typeface="+mn-ea"/>
                        <a:cs typeface="+mn-cs"/>
                      </a:endParaRPr>
                    </a:p>
                  </a:txBody>
                  <a:tcPr/>
                </a:tc>
              </a:tr>
              <a:tr h="457200">
                <a:tc>
                  <a:txBody>
                    <a:bodyPr/>
                    <a:lstStyle/>
                    <a:p>
                      <a:r>
                        <a:rPr lang="en-US" sz="2000" dirty="0" smtClean="0"/>
                        <a:t>LPAD|RPAD</a:t>
                      </a:r>
                      <a:endParaRPr lang="en-US" sz="2000" dirty="0"/>
                    </a:p>
                  </a:txBody>
                  <a:tcPr/>
                </a:tc>
                <a:tc>
                  <a:txBody>
                    <a:bodyPr/>
                    <a:lstStyle/>
                    <a:p>
                      <a:r>
                        <a:rPr lang="en-US" sz="2000" dirty="0" smtClean="0"/>
                        <a:t>Add characters to the left/right of a string until a fixed number is reached</a:t>
                      </a:r>
                      <a:endParaRPr lang="en-US" sz="20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Character Functions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aphicFrame>
        <p:nvGraphicFramePr>
          <p:cNvPr id="6" name="Table 5"/>
          <p:cNvGraphicFramePr>
            <a:graphicFrameLocks noGrp="1"/>
          </p:cNvGraphicFramePr>
          <p:nvPr/>
        </p:nvGraphicFramePr>
        <p:xfrm>
          <a:off x="609600" y="1920240"/>
          <a:ext cx="8153400" cy="2316480"/>
        </p:xfrm>
        <a:graphic>
          <a:graphicData uri="http://schemas.openxmlformats.org/drawingml/2006/table">
            <a:tbl>
              <a:tblPr firstRow="1" bandRow="1">
                <a:tableStyleId>{5C22544A-7EE6-4342-B048-85BDC9FD1C3A}</a:tableStyleId>
              </a:tblPr>
              <a:tblGrid>
                <a:gridCol w="1863634"/>
                <a:gridCol w="6289766"/>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tr>
              <a:tr h="457200">
                <a:tc>
                  <a:txBody>
                    <a:bodyPr/>
                    <a:lstStyle/>
                    <a:p>
                      <a:r>
                        <a:rPr lang="en-US" sz="2000" dirty="0" smtClean="0"/>
                        <a:t>REPLACE</a:t>
                      </a:r>
                      <a:endParaRPr lang="en-US" sz="2000" dirty="0"/>
                    </a:p>
                  </a:txBody>
                  <a:tcPr/>
                </a:tc>
                <a:tc>
                  <a:txBody>
                    <a:bodyPr/>
                    <a:lstStyle/>
                    <a:p>
                      <a:r>
                        <a:rPr lang="en-US" sz="2000" dirty="0" smtClean="0"/>
                        <a:t>Replaces every occurrence of a </a:t>
                      </a:r>
                      <a:r>
                        <a:rPr lang="en-US" sz="2000" dirty="0" err="1" smtClean="0"/>
                        <a:t>search_string</a:t>
                      </a:r>
                      <a:r>
                        <a:rPr lang="en-US" sz="2000" dirty="0" smtClean="0"/>
                        <a:t> with a new string. </a:t>
                      </a:r>
                      <a:endParaRPr lang="en-US" sz="2000" kern="1200" dirty="0" smtClean="0">
                        <a:solidFill>
                          <a:schemeClr val="dk1"/>
                        </a:solidFill>
                        <a:latin typeface="+mn-lt"/>
                        <a:ea typeface="+mn-ea"/>
                        <a:cs typeface="+mn-cs"/>
                      </a:endParaRPr>
                    </a:p>
                  </a:txBody>
                  <a:tcPr/>
                </a:tc>
              </a:tr>
              <a:tr h="457200">
                <a:tc>
                  <a:txBody>
                    <a:bodyPr/>
                    <a:lstStyle/>
                    <a:p>
                      <a:r>
                        <a:rPr lang="en-US" sz="2000" dirty="0" smtClean="0"/>
                        <a:t>REVERSE</a:t>
                      </a:r>
                      <a:endParaRPr lang="en-US" sz="2000" dirty="0"/>
                    </a:p>
                  </a:txBody>
                  <a:tcPr/>
                </a:tc>
                <a:tc>
                  <a:txBody>
                    <a:bodyPr/>
                    <a:lstStyle/>
                    <a:p>
                      <a:r>
                        <a:rPr lang="en-US" sz="2000" dirty="0" smtClean="0"/>
                        <a:t>Reverses the characters of a String</a:t>
                      </a:r>
                      <a:endParaRPr lang="en-US" sz="2000" kern="1200" dirty="0" smtClean="0">
                        <a:solidFill>
                          <a:schemeClr val="dk1"/>
                        </a:solidFill>
                        <a:latin typeface="+mn-lt"/>
                        <a:ea typeface="+mn-ea"/>
                        <a:cs typeface="+mn-cs"/>
                      </a:endParaRPr>
                    </a:p>
                  </a:txBody>
                  <a:tcPr/>
                </a:tc>
              </a:tr>
              <a:tr h="457200">
                <a:tc>
                  <a:txBody>
                    <a:bodyPr/>
                    <a:lstStyle/>
                    <a:p>
                      <a:r>
                        <a:rPr lang="en-US" sz="2000" dirty="0" smtClean="0"/>
                        <a:t>UPPER|LOWER|INITCAP</a:t>
                      </a:r>
                      <a:endParaRPr lang="en-US" sz="2000" dirty="0"/>
                    </a:p>
                  </a:txBody>
                  <a:tcPr/>
                </a:tc>
                <a:tc>
                  <a:txBody>
                    <a:bodyPr/>
                    <a:lstStyle/>
                    <a:p>
                      <a:r>
                        <a:rPr lang="en-US" sz="2000" dirty="0" smtClean="0"/>
                        <a:t>Transform a string to all upper case or lower case or sentence</a:t>
                      </a:r>
                      <a:r>
                        <a:rPr lang="en-US" sz="2000" baseline="0" dirty="0" smtClean="0"/>
                        <a:t> case</a:t>
                      </a:r>
                      <a:r>
                        <a:rPr lang="en-US" sz="2000" dirty="0" smtClean="0"/>
                        <a:t> characters</a:t>
                      </a:r>
                      <a:endParaRPr lang="en-US" sz="20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Character Functions :</a:t>
            </a:r>
          </a:p>
          <a:p>
            <a:pPr lvl="2"/>
            <a:r>
              <a:rPr lang="en-US" dirty="0" smtClean="0"/>
              <a:t>Example : Display the data for those employees whose last names end with the character “n”.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914400" y="2438400"/>
            <a:ext cx="7696200"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CONCAT(</a:t>
            </a:r>
            <a:r>
              <a:rPr lang="en-US" dirty="0" err="1" smtClean="0">
                <a:solidFill>
                  <a:schemeClr val="tx1">
                    <a:lumMod val="95000"/>
                    <a:lumOff val="5000"/>
                  </a:schemeClr>
                </a:solidFill>
                <a:latin typeface="Times New Roman" pitchFamily="18" charset="0"/>
                <a:cs typeface="Times New Roman" pitchFamily="18" charset="0"/>
              </a:rPr>
              <a:t>first_name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NAME,</a:t>
            </a:r>
          </a:p>
          <a:p>
            <a:r>
              <a:rPr lang="en-US" dirty="0" smtClean="0">
                <a:solidFill>
                  <a:schemeClr val="tx1">
                    <a:lumMod val="95000"/>
                    <a:lumOff val="5000"/>
                  </a:schemeClr>
                </a:solidFill>
                <a:latin typeface="Times New Roman" pitchFamily="18" charset="0"/>
                <a:cs typeface="Times New Roman" pitchFamily="18" charset="0"/>
              </a:rPr>
              <a:t>LENGTH (</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INSTR(</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'a') "Contains 'a'?"</a:t>
            </a:r>
          </a:p>
          <a:p>
            <a:r>
              <a:rPr lang="en-US" dirty="0" smtClean="0">
                <a:solidFill>
                  <a:schemeClr val="tx1">
                    <a:lumMod val="95000"/>
                    <a:lumOff val="5000"/>
                  </a:schemeClr>
                </a:solidFill>
                <a:latin typeface="Times New Roman" pitchFamily="18" charset="0"/>
                <a:cs typeface="Times New Roman" pitchFamily="18" charset="0"/>
              </a:rPr>
              <a:t>FROM   employees</a:t>
            </a:r>
          </a:p>
          <a:p>
            <a:r>
              <a:rPr lang="en-US" dirty="0" smtClean="0">
                <a:solidFill>
                  <a:schemeClr val="tx1">
                    <a:lumMod val="95000"/>
                    <a:lumOff val="5000"/>
                  </a:schemeClr>
                </a:solidFill>
                <a:latin typeface="Times New Roman" pitchFamily="18" charset="0"/>
                <a:cs typeface="Times New Roman" pitchFamily="18" charset="0"/>
              </a:rPr>
              <a:t>WHERE  SUBSTR(</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-1, 1) = 'n';</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Date Functions:</a:t>
            </a:r>
          </a:p>
          <a:p>
            <a:pPr lvl="2">
              <a:spcBef>
                <a:spcPts val="480"/>
              </a:spcBef>
            </a:pPr>
            <a:r>
              <a:rPr lang="en-US" dirty="0" smtClean="0"/>
              <a:t>Some of the date functions are :</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15" name="Group 14"/>
          <p:cNvGrpSpPr/>
          <p:nvPr/>
        </p:nvGrpSpPr>
        <p:grpSpPr>
          <a:xfrm>
            <a:off x="2133600" y="2438400"/>
            <a:ext cx="3200400" cy="3375766"/>
            <a:chOff x="2133600" y="2286000"/>
            <a:chExt cx="3200400" cy="3375766"/>
          </a:xfrm>
        </p:grpSpPr>
        <p:sp>
          <p:nvSpPr>
            <p:cNvPr id="13" name="Rectangle 3"/>
            <p:cNvSpPr>
              <a:spLocks noChangeArrowheads="1"/>
            </p:cNvSpPr>
            <p:nvPr/>
          </p:nvSpPr>
          <p:spPr bwMode="blackWhite">
            <a:xfrm>
              <a:off x="2133600" y="2286000"/>
              <a:ext cx="3200400" cy="937268"/>
            </a:xfrm>
            <a:prstGeom prst="rect">
              <a:avLst/>
            </a:prstGeom>
            <a:solidFill>
              <a:srgbClr val="FF99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b="0" dirty="0" smtClean="0">
                  <a:latin typeface="+mj-lt"/>
                </a:rPr>
                <a:t>Date </a:t>
              </a:r>
              <a:endParaRPr lang="en-US" b="0" dirty="0">
                <a:latin typeface="+mj-lt"/>
              </a:endParaRPr>
            </a:p>
            <a:p>
              <a:pPr algn="ctr" eaLnBrk="0" hangingPunct="0">
                <a:spcBef>
                  <a:spcPct val="0"/>
                </a:spcBef>
                <a:buClrTx/>
                <a:buFontTx/>
                <a:buNone/>
              </a:pPr>
              <a:r>
                <a:rPr lang="en-US" b="0" dirty="0" smtClean="0">
                  <a:latin typeface="+mj-lt"/>
                </a:rPr>
                <a:t>Functions</a:t>
              </a:r>
              <a:endParaRPr lang="en-US" b="0" dirty="0">
                <a:latin typeface="+mj-lt"/>
              </a:endParaRPr>
            </a:p>
          </p:txBody>
        </p:sp>
        <p:sp>
          <p:nvSpPr>
            <p:cNvPr id="14" name="Rectangle 4"/>
            <p:cNvSpPr>
              <a:spLocks noChangeArrowheads="1"/>
            </p:cNvSpPr>
            <p:nvPr/>
          </p:nvSpPr>
          <p:spPr bwMode="auto">
            <a:xfrm>
              <a:off x="2362200" y="3352800"/>
              <a:ext cx="2804882" cy="2308966"/>
            </a:xfrm>
            <a:prstGeom prst="rect">
              <a:avLst/>
            </a:prstGeom>
            <a:noFill/>
            <a:ln w="28575">
              <a:solidFill>
                <a:schemeClr val="accent1">
                  <a:lumMod val="75000"/>
                </a:schemeClr>
              </a:solidFill>
              <a:miter lim="800000"/>
              <a:headEnd/>
              <a:tailEnd/>
            </a:ln>
            <a:effectLst/>
          </p:spPr>
          <p:txBody>
            <a:bodyPr wrap="square" lIns="92075" tIns="46038" rIns="92075" bIns="46038">
              <a:spAutoFit/>
            </a:bodyPr>
            <a:lstStyle/>
            <a:p>
              <a:pPr algn="ctr" defTabSz="822325" eaLnBrk="0" hangingPunct="0">
                <a:lnSpc>
                  <a:spcPct val="90000"/>
                </a:lnSpc>
                <a:buClrTx/>
                <a:buFontTx/>
                <a:buNone/>
              </a:pPr>
              <a:r>
                <a:rPr lang="en-US" b="0" dirty="0" smtClean="0">
                  <a:latin typeface="+mj-lt"/>
                </a:rPr>
                <a:t>SYSDATE</a:t>
              </a:r>
              <a:endParaRPr lang="en-US" b="0" dirty="0">
                <a:latin typeface="+mj-lt"/>
              </a:endParaRPr>
            </a:p>
            <a:p>
              <a:pPr algn="ctr" defTabSz="822325" eaLnBrk="0" hangingPunct="0">
                <a:lnSpc>
                  <a:spcPct val="90000"/>
                </a:lnSpc>
                <a:buClrTx/>
                <a:buFontTx/>
                <a:buNone/>
              </a:pPr>
              <a:r>
                <a:rPr lang="en-US" b="0" dirty="0" smtClean="0">
                  <a:latin typeface="+mj-lt"/>
                </a:rPr>
                <a:t>ADD_MONTHS</a:t>
              </a:r>
              <a:endParaRPr lang="en-US" b="0" dirty="0">
                <a:latin typeface="+mj-lt"/>
              </a:endParaRPr>
            </a:p>
            <a:p>
              <a:pPr algn="ctr" defTabSz="822325" eaLnBrk="0" hangingPunct="0">
                <a:lnSpc>
                  <a:spcPct val="90000"/>
                </a:lnSpc>
                <a:buClrTx/>
                <a:buFontTx/>
                <a:buNone/>
              </a:pPr>
              <a:r>
                <a:rPr lang="en-US" b="0" dirty="0" smtClean="0">
                  <a:latin typeface="+mj-lt"/>
                </a:rPr>
                <a:t>MONTHS_BETWEEN</a:t>
              </a:r>
            </a:p>
            <a:p>
              <a:pPr algn="ctr" defTabSz="822325" eaLnBrk="0" hangingPunct="0">
                <a:lnSpc>
                  <a:spcPct val="90000"/>
                </a:lnSpc>
                <a:buClrTx/>
                <a:buFontTx/>
                <a:buNone/>
              </a:pPr>
              <a:r>
                <a:rPr lang="en-US" b="0" dirty="0" smtClean="0">
                  <a:latin typeface="+mj-lt"/>
                </a:rPr>
                <a:t>NEXT_DAY</a:t>
              </a:r>
            </a:p>
            <a:p>
              <a:pPr algn="ctr" defTabSz="822325" eaLnBrk="0" hangingPunct="0">
                <a:lnSpc>
                  <a:spcPct val="90000"/>
                </a:lnSpc>
                <a:buClrTx/>
                <a:buFontTx/>
                <a:buNone/>
              </a:pPr>
              <a:r>
                <a:rPr lang="en-US" b="0" dirty="0" smtClean="0">
                  <a:latin typeface="+mj-lt"/>
                </a:rPr>
                <a:t>LAST_DAY</a:t>
              </a:r>
            </a:p>
            <a:p>
              <a:pPr algn="ctr" defTabSz="822325" eaLnBrk="0" hangingPunct="0">
                <a:lnSpc>
                  <a:spcPct val="90000"/>
                </a:lnSpc>
                <a:buClrTx/>
                <a:buFontTx/>
                <a:buNone/>
              </a:pPr>
              <a:r>
                <a:rPr lang="en-US" b="0" dirty="0" smtClean="0">
                  <a:latin typeface="+mj-lt"/>
                </a:rPr>
                <a:t>GREATEST</a:t>
              </a:r>
            </a:p>
            <a:p>
              <a:pPr algn="ctr" defTabSz="822325" eaLnBrk="0" hangingPunct="0">
                <a:lnSpc>
                  <a:spcPct val="90000"/>
                </a:lnSpc>
                <a:buClrTx/>
                <a:buFontTx/>
                <a:buNone/>
              </a:pPr>
              <a:r>
                <a:rPr lang="en-US" b="0" dirty="0" smtClean="0">
                  <a:latin typeface="+mj-lt"/>
                </a:rPr>
                <a:t>LEAST</a:t>
              </a:r>
            </a:p>
            <a:p>
              <a:pPr algn="ctr" defTabSz="822325" eaLnBrk="0" hangingPunct="0">
                <a:lnSpc>
                  <a:spcPct val="90000"/>
                </a:lnSpc>
                <a:buClrTx/>
                <a:buFontTx/>
                <a:buNone/>
              </a:pPr>
              <a:r>
                <a:rPr lang="en-US" b="0" dirty="0" smtClean="0">
                  <a:latin typeface="+mj-lt"/>
                </a:rPr>
                <a:t>ROUND</a:t>
              </a:r>
              <a:endParaRPr lang="en-US" b="0" dirty="0">
                <a:latin typeface="+mj-lt"/>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Date Function:</a:t>
            </a:r>
          </a:p>
          <a:p>
            <a:pPr lvl="1"/>
            <a:endParaRPr lang="en-US" dirty="0" smtClean="0"/>
          </a:p>
          <a:p>
            <a:pPr lvl="1"/>
            <a:endParaRPr lang="en-US" dirty="0" smtClean="0"/>
          </a:p>
          <a:p>
            <a:pPr lvl="1"/>
            <a:endParaRPr lang="en-US" dirty="0" smtClean="0"/>
          </a:p>
          <a:p>
            <a:pPr lvl="2">
              <a:buNone/>
            </a:pPr>
            <a:endParaRPr lang="en-US" dirty="0" smtClean="0"/>
          </a:p>
        </p:txBody>
      </p:sp>
      <p:graphicFrame>
        <p:nvGraphicFramePr>
          <p:cNvPr id="7" name="Table 6"/>
          <p:cNvGraphicFramePr>
            <a:graphicFrameLocks noGrp="1"/>
          </p:cNvGraphicFramePr>
          <p:nvPr/>
        </p:nvGraphicFramePr>
        <p:xfrm>
          <a:off x="609600" y="1996440"/>
          <a:ext cx="8001001" cy="4328160"/>
        </p:xfrm>
        <a:graphic>
          <a:graphicData uri="http://schemas.openxmlformats.org/drawingml/2006/table">
            <a:tbl>
              <a:tblPr firstRow="1" bandRow="1">
                <a:tableStyleId>{5C22544A-7EE6-4342-B048-85BDC9FD1C3A}</a:tableStyleId>
              </a:tblPr>
              <a:tblGrid>
                <a:gridCol w="2819400"/>
                <a:gridCol w="5181601"/>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tr>
              <a:tr h="457200">
                <a:tc>
                  <a:txBody>
                    <a:bodyPr/>
                    <a:lstStyle/>
                    <a:p>
                      <a:r>
                        <a:rPr lang="en-US" sz="2000" dirty="0" smtClean="0"/>
                        <a:t>SYSDATE</a:t>
                      </a:r>
                      <a:endParaRPr lang="en-US" sz="2000" dirty="0"/>
                    </a:p>
                  </a:txBody>
                  <a:tcPr/>
                </a:tc>
                <a:tc>
                  <a:txBody>
                    <a:bodyPr/>
                    <a:lstStyle/>
                    <a:p>
                      <a:r>
                        <a:rPr lang="en-US" sz="2000" kern="1200" dirty="0" smtClean="0">
                          <a:solidFill>
                            <a:schemeClr val="dk1"/>
                          </a:solidFill>
                          <a:latin typeface="+mn-lt"/>
                          <a:ea typeface="+mn-ea"/>
                          <a:cs typeface="+mn-cs"/>
                        </a:rPr>
                        <a:t>returns the current date and time in the default Oracle date format. The default format for the date returned is MM-DD-YY</a:t>
                      </a:r>
                    </a:p>
                  </a:txBody>
                  <a:tcPr/>
                </a:tc>
              </a:tr>
              <a:tr h="457200">
                <a:tc>
                  <a:txBody>
                    <a:bodyPr/>
                    <a:lstStyle/>
                    <a:p>
                      <a:r>
                        <a:rPr lang="en-US" sz="2000" dirty="0" smtClean="0"/>
                        <a:t>MONTHS_BETWEEN</a:t>
                      </a:r>
                      <a:endParaRPr lang="en-US" sz="2000" dirty="0"/>
                    </a:p>
                  </a:txBody>
                  <a:tcPr/>
                </a:tc>
                <a:tc>
                  <a:txBody>
                    <a:bodyPr/>
                    <a:lstStyle/>
                    <a:p>
                      <a:r>
                        <a:rPr lang="en-US" sz="2000" kern="1200" dirty="0" smtClean="0">
                          <a:solidFill>
                            <a:schemeClr val="dk1"/>
                          </a:solidFill>
                          <a:latin typeface="+mn-lt"/>
                          <a:ea typeface="+mn-ea"/>
                          <a:cs typeface="+mn-cs"/>
                        </a:rPr>
                        <a:t>returns the months between two dates</a:t>
                      </a:r>
                    </a:p>
                  </a:txBody>
                  <a:tcPr/>
                </a:tc>
              </a:tr>
              <a:tr h="457200">
                <a:tc>
                  <a:txBody>
                    <a:bodyPr/>
                    <a:lstStyle/>
                    <a:p>
                      <a:r>
                        <a:rPr lang="en-US" sz="2000" dirty="0" smtClean="0"/>
                        <a:t>LAST_DAY</a:t>
                      </a:r>
                      <a:endParaRPr lang="en-US" sz="2000" dirty="0"/>
                    </a:p>
                  </a:txBody>
                  <a:tcPr/>
                </a:tc>
                <a:tc>
                  <a:txBody>
                    <a:bodyPr/>
                    <a:lstStyle/>
                    <a:p>
                      <a:r>
                        <a:rPr lang="en-US" sz="2000" kern="1200" dirty="0" smtClean="0">
                          <a:solidFill>
                            <a:schemeClr val="dk1"/>
                          </a:solidFill>
                          <a:latin typeface="+mn-lt"/>
                          <a:ea typeface="+mn-ea"/>
                          <a:cs typeface="+mn-cs"/>
                        </a:rPr>
                        <a:t>returns the date of the last day of the month that contains date.</a:t>
                      </a:r>
                    </a:p>
                  </a:txBody>
                  <a:tcPr/>
                </a:tc>
              </a:tr>
              <a:tr h="457200">
                <a:tc>
                  <a:txBody>
                    <a:bodyPr/>
                    <a:lstStyle/>
                    <a:p>
                      <a:r>
                        <a:rPr lang="en-US" sz="2000" dirty="0" smtClean="0"/>
                        <a:t>ROUND</a:t>
                      </a:r>
                      <a:endParaRPr lang="en-US" sz="2000" dirty="0"/>
                    </a:p>
                  </a:txBody>
                  <a:tcPr/>
                </a:tc>
                <a:tc>
                  <a:txBody>
                    <a:bodyPr/>
                    <a:lstStyle/>
                    <a:p>
                      <a:r>
                        <a:rPr lang="en-US" sz="2000" kern="1200" dirty="0" smtClean="0">
                          <a:solidFill>
                            <a:schemeClr val="dk1"/>
                          </a:solidFill>
                          <a:latin typeface="+mn-lt"/>
                          <a:ea typeface="+mn-ea"/>
                          <a:cs typeface="+mn-cs"/>
                        </a:rPr>
                        <a:t>Rounds of the date to the nearest month or year .</a:t>
                      </a:r>
                      <a:r>
                        <a:rPr lang="en-US" sz="2000" kern="1200" baseline="0" dirty="0" smtClean="0">
                          <a:solidFill>
                            <a:schemeClr val="dk1"/>
                          </a:solidFill>
                          <a:latin typeface="+mn-lt"/>
                          <a:ea typeface="+mn-ea"/>
                          <a:cs typeface="+mn-cs"/>
                        </a:rPr>
                        <a:t> </a:t>
                      </a:r>
                    </a:p>
                    <a:p>
                      <a:r>
                        <a:rPr lang="en-US" sz="2000" kern="1200" baseline="0" dirty="0" smtClean="0">
                          <a:solidFill>
                            <a:schemeClr val="dk1"/>
                          </a:solidFill>
                          <a:latin typeface="+mn-lt"/>
                          <a:ea typeface="+mn-ea"/>
                          <a:cs typeface="+mn-cs"/>
                        </a:rPr>
                        <a:t>Syntax: ROUND(</a:t>
                      </a:r>
                      <a:r>
                        <a:rPr lang="en-US" sz="2000" kern="1200" baseline="0" dirty="0" err="1" smtClean="0">
                          <a:solidFill>
                            <a:schemeClr val="dk1"/>
                          </a:solidFill>
                          <a:latin typeface="+mn-lt"/>
                          <a:ea typeface="+mn-ea"/>
                          <a:cs typeface="+mn-cs"/>
                        </a:rPr>
                        <a:t>date,’MONTH</a:t>
                      </a:r>
                      <a:r>
                        <a:rPr lang="en-US" sz="2000" kern="1200" baseline="0" dirty="0" smtClean="0">
                          <a:solidFill>
                            <a:schemeClr val="dk1"/>
                          </a:solidFill>
                          <a:latin typeface="+mn-lt"/>
                          <a:ea typeface="+mn-ea"/>
                          <a:cs typeface="+mn-cs"/>
                        </a:rPr>
                        <a:t>/YEAR’)</a:t>
                      </a:r>
                      <a:endParaRPr lang="en-US" sz="2000" kern="1200" dirty="0" smtClean="0">
                        <a:solidFill>
                          <a:schemeClr val="dk1"/>
                        </a:solidFill>
                        <a:latin typeface="+mn-lt"/>
                        <a:ea typeface="+mn-ea"/>
                        <a:cs typeface="+mn-cs"/>
                      </a:endParaRPr>
                    </a:p>
                  </a:txBody>
                  <a:tcPr/>
                </a:tc>
              </a:tr>
              <a:tr h="457200">
                <a:tc>
                  <a:txBody>
                    <a:bodyPr/>
                    <a:lstStyle/>
                    <a:p>
                      <a:r>
                        <a:rPr lang="en-US" sz="2000" dirty="0" smtClean="0"/>
                        <a:t>GREATEST</a:t>
                      </a:r>
                      <a:r>
                        <a:rPr lang="en-US" sz="2000" baseline="0" dirty="0" smtClean="0"/>
                        <a:t> and LEAST</a:t>
                      </a:r>
                      <a:endParaRPr lang="en-US" sz="2000" dirty="0"/>
                    </a:p>
                  </a:txBody>
                  <a:tcPr/>
                </a:tc>
                <a:tc>
                  <a:txBody>
                    <a:bodyPr/>
                    <a:lstStyle/>
                    <a:p>
                      <a:r>
                        <a:rPr lang="en-US" sz="2000" kern="1200" dirty="0" smtClean="0">
                          <a:solidFill>
                            <a:schemeClr val="dk1"/>
                          </a:solidFill>
                          <a:latin typeface="+mn-lt"/>
                          <a:ea typeface="+mn-ea"/>
                          <a:cs typeface="+mn-cs"/>
                        </a:rPr>
                        <a:t>Returns the GREATEST or</a:t>
                      </a:r>
                      <a:r>
                        <a:rPr lang="en-US" sz="2000" kern="1200" baseline="0" dirty="0" smtClean="0">
                          <a:solidFill>
                            <a:schemeClr val="dk1"/>
                          </a:solidFill>
                          <a:latin typeface="+mn-lt"/>
                          <a:ea typeface="+mn-ea"/>
                          <a:cs typeface="+mn-cs"/>
                        </a:rPr>
                        <a:t> LEAST dates out of the given set of dates.</a:t>
                      </a:r>
                      <a:endParaRPr lang="en-US" sz="20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19200" y="27432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2743200" y="5562600"/>
            <a:ext cx="6151563" cy="931863"/>
          </a:xfrm>
        </p:spPr>
        <p:txBody>
          <a:bodyPr>
            <a:normAutofit fontScale="92500" lnSpcReduction="20000"/>
          </a:bodyPr>
          <a:lstStyle/>
          <a:p>
            <a:pPr eaLnBrk="1" hangingPunct="1"/>
            <a:endParaRPr lang="en-US" sz="3200" dirty="0" smtClean="0"/>
          </a:p>
          <a:p>
            <a:pPr eaLnBrk="1" hangingPunct="1"/>
            <a:r>
              <a:rPr lang="en-US" sz="3200" dirty="0" smtClean="0"/>
              <a:t>Introduction to SQL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Date Functions :</a:t>
            </a:r>
          </a:p>
          <a:p>
            <a:pPr lvl="2"/>
            <a:r>
              <a:rPr lang="en-US" dirty="0" smtClean="0"/>
              <a:t>Example : Display how many days are left in the current month</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914400" y="2209800"/>
            <a:ext cx="7696200" cy="1981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SYSDATE,</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LAST_DAY(SYSDATE) "Last",</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LAST_DAY(SYSDATE) - SYSDATE "Days Left“,</a:t>
            </a:r>
          </a:p>
          <a:p>
            <a:r>
              <a:rPr lang="en-US" dirty="0" smtClean="0">
                <a:solidFill>
                  <a:schemeClr val="tx1">
                    <a:lumMod val="95000"/>
                    <a:lumOff val="5000"/>
                  </a:schemeClr>
                </a:solidFill>
                <a:latin typeface="Times New Roman" pitchFamily="18" charset="0"/>
                <a:cs typeface="Times New Roman" pitchFamily="18" charset="0"/>
              </a:rPr>
              <a:t>   TO_CHAR(NEXT_DAY(</a:t>
            </a:r>
            <a:r>
              <a:rPr lang="en-US" dirty="0" err="1" smtClean="0">
                <a:solidFill>
                  <a:schemeClr val="tx1">
                    <a:lumMod val="95000"/>
                    <a:lumOff val="5000"/>
                  </a:schemeClr>
                </a:solidFill>
                <a:latin typeface="Times New Roman" pitchFamily="18" charset="0"/>
                <a:cs typeface="Times New Roman" pitchFamily="18" charset="0"/>
              </a:rPr>
              <a:t>sysdate,'MON</a:t>
            </a:r>
            <a:r>
              <a:rPr lang="en-US" dirty="0" smtClean="0">
                <a:solidFill>
                  <a:schemeClr val="tx1">
                    <a:lumMod val="95000"/>
                    <a:lumOff val="5000"/>
                  </a:schemeClr>
                </a:solidFill>
                <a:latin typeface="Times New Roman" pitchFamily="18" charset="0"/>
                <a:cs typeface="Times New Roman" pitchFamily="18" charset="0"/>
              </a:rPr>
              <a:t>'),'DD.MM.YYYY') "Next Monday from now“</a:t>
            </a:r>
          </a:p>
          <a:p>
            <a:r>
              <a:rPr lang="en-US" dirty="0" smtClean="0">
                <a:solidFill>
                  <a:schemeClr val="tx1">
                    <a:lumMod val="95000"/>
                    <a:lumOff val="5000"/>
                  </a:schemeClr>
                </a:solidFill>
                <a:latin typeface="Times New Roman" pitchFamily="18" charset="0"/>
                <a:cs typeface="Times New Roman" pitchFamily="18" charset="0"/>
              </a:rPr>
              <a:t>FROM DUAL;</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Conversion Functions:</a:t>
            </a:r>
          </a:p>
          <a:p>
            <a:pPr lvl="2">
              <a:spcBef>
                <a:spcPts val="480"/>
              </a:spcBef>
            </a:pPr>
            <a:r>
              <a:rPr lang="en-US" dirty="0" smtClean="0"/>
              <a:t>These are functions that help us to convert a value in one form to another form. </a:t>
            </a:r>
          </a:p>
          <a:p>
            <a:pPr lvl="2">
              <a:spcBef>
                <a:spcPts val="480"/>
              </a:spcBef>
            </a:pPr>
            <a:r>
              <a:rPr lang="en-US" dirty="0" smtClean="0"/>
              <a:t>Some of the conversion functions are :</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2" name="Group 14"/>
          <p:cNvGrpSpPr/>
          <p:nvPr/>
        </p:nvGrpSpPr>
        <p:grpSpPr>
          <a:xfrm>
            <a:off x="2133600" y="2438400"/>
            <a:ext cx="3200400" cy="2267771"/>
            <a:chOff x="2133600" y="2286000"/>
            <a:chExt cx="3200400" cy="2267771"/>
          </a:xfrm>
        </p:grpSpPr>
        <p:sp>
          <p:nvSpPr>
            <p:cNvPr id="13" name="Rectangle 3"/>
            <p:cNvSpPr>
              <a:spLocks noChangeArrowheads="1"/>
            </p:cNvSpPr>
            <p:nvPr/>
          </p:nvSpPr>
          <p:spPr bwMode="blackWhite">
            <a:xfrm>
              <a:off x="2133600" y="2286000"/>
              <a:ext cx="3200400" cy="937268"/>
            </a:xfrm>
            <a:prstGeom prst="rect">
              <a:avLst/>
            </a:prstGeom>
            <a:solidFill>
              <a:srgbClr val="FF99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b="0" dirty="0" smtClean="0">
                  <a:latin typeface="+mj-lt"/>
                </a:rPr>
                <a:t>Conversion</a:t>
              </a:r>
              <a:endParaRPr lang="en-US" b="0" dirty="0">
                <a:latin typeface="+mj-lt"/>
              </a:endParaRPr>
            </a:p>
            <a:p>
              <a:pPr algn="ctr" eaLnBrk="0" hangingPunct="0">
                <a:spcBef>
                  <a:spcPct val="0"/>
                </a:spcBef>
                <a:buClrTx/>
                <a:buFontTx/>
                <a:buNone/>
              </a:pPr>
              <a:r>
                <a:rPr lang="en-US" b="0" dirty="0" smtClean="0">
                  <a:latin typeface="+mj-lt"/>
                </a:rPr>
                <a:t>Functions</a:t>
              </a:r>
              <a:endParaRPr lang="en-US" b="0" dirty="0">
                <a:latin typeface="+mj-lt"/>
              </a:endParaRPr>
            </a:p>
          </p:txBody>
        </p:sp>
        <p:sp>
          <p:nvSpPr>
            <p:cNvPr id="14" name="Rectangle 4"/>
            <p:cNvSpPr>
              <a:spLocks noChangeArrowheads="1"/>
            </p:cNvSpPr>
            <p:nvPr/>
          </p:nvSpPr>
          <p:spPr bwMode="auto">
            <a:xfrm>
              <a:off x="2362200" y="3352800"/>
              <a:ext cx="2804882" cy="1200971"/>
            </a:xfrm>
            <a:prstGeom prst="rect">
              <a:avLst/>
            </a:prstGeom>
            <a:noFill/>
            <a:ln w="28575">
              <a:solidFill>
                <a:schemeClr val="accent1">
                  <a:lumMod val="75000"/>
                </a:schemeClr>
              </a:solidFill>
              <a:miter lim="800000"/>
              <a:headEnd/>
              <a:tailEnd/>
            </a:ln>
            <a:effectLst/>
          </p:spPr>
          <p:txBody>
            <a:bodyPr wrap="square" lIns="92075" tIns="46038" rIns="92075" bIns="46038">
              <a:spAutoFit/>
            </a:bodyPr>
            <a:lstStyle/>
            <a:p>
              <a:pPr algn="ctr" defTabSz="822325" eaLnBrk="0" hangingPunct="0">
                <a:lnSpc>
                  <a:spcPct val="90000"/>
                </a:lnSpc>
                <a:buClrTx/>
                <a:buFontTx/>
                <a:buNone/>
              </a:pPr>
              <a:r>
                <a:rPr lang="en-US" b="0" dirty="0" smtClean="0">
                  <a:latin typeface="+mj-lt"/>
                </a:rPr>
                <a:t>TO_CHAR</a:t>
              </a:r>
              <a:endParaRPr lang="en-US" b="0" dirty="0">
                <a:latin typeface="+mj-lt"/>
              </a:endParaRPr>
            </a:p>
            <a:p>
              <a:pPr algn="ctr" defTabSz="822325" eaLnBrk="0" hangingPunct="0">
                <a:lnSpc>
                  <a:spcPct val="90000"/>
                </a:lnSpc>
                <a:buClrTx/>
                <a:buFontTx/>
                <a:buNone/>
              </a:pPr>
              <a:r>
                <a:rPr lang="en-US" b="0" dirty="0" smtClean="0">
                  <a:latin typeface="+mj-lt"/>
                </a:rPr>
                <a:t>TO_DATE</a:t>
              </a:r>
              <a:endParaRPr lang="en-US" b="0" dirty="0">
                <a:latin typeface="+mj-lt"/>
              </a:endParaRPr>
            </a:p>
            <a:p>
              <a:pPr algn="ctr" defTabSz="822325" eaLnBrk="0" hangingPunct="0">
                <a:lnSpc>
                  <a:spcPct val="90000"/>
                </a:lnSpc>
                <a:buClrTx/>
                <a:buFontTx/>
                <a:buNone/>
              </a:pPr>
              <a:r>
                <a:rPr lang="en-US" b="0" dirty="0" smtClean="0">
                  <a:latin typeface="+mj-lt"/>
                </a:rPr>
                <a:t>NVL</a:t>
              </a:r>
            </a:p>
            <a:p>
              <a:pPr algn="ctr" defTabSz="822325" eaLnBrk="0" hangingPunct="0">
                <a:lnSpc>
                  <a:spcPct val="90000"/>
                </a:lnSpc>
                <a:buClrTx/>
                <a:buFontTx/>
                <a:buNone/>
              </a:pPr>
              <a:r>
                <a:rPr lang="en-US" b="0" dirty="0" smtClean="0">
                  <a:latin typeface="+mj-lt"/>
                </a:rPr>
                <a:t>DECODE</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Conversion Function:</a:t>
            </a:r>
          </a:p>
          <a:p>
            <a:pPr lvl="1"/>
            <a:endParaRPr lang="en-US" dirty="0" smtClean="0"/>
          </a:p>
          <a:p>
            <a:pPr lvl="1"/>
            <a:endParaRPr lang="en-US" dirty="0" smtClean="0"/>
          </a:p>
          <a:p>
            <a:pPr lvl="1"/>
            <a:endParaRPr lang="en-US" dirty="0" smtClean="0"/>
          </a:p>
          <a:p>
            <a:pPr lvl="2">
              <a:buNone/>
            </a:pPr>
            <a:endParaRPr lang="en-US" dirty="0" smtClean="0"/>
          </a:p>
        </p:txBody>
      </p:sp>
      <p:graphicFrame>
        <p:nvGraphicFramePr>
          <p:cNvPr id="7" name="Table 6"/>
          <p:cNvGraphicFramePr>
            <a:graphicFrameLocks noGrp="1"/>
          </p:cNvGraphicFramePr>
          <p:nvPr/>
        </p:nvGraphicFramePr>
        <p:xfrm>
          <a:off x="609600" y="1996440"/>
          <a:ext cx="8001001" cy="4175760"/>
        </p:xfrm>
        <a:graphic>
          <a:graphicData uri="http://schemas.openxmlformats.org/drawingml/2006/table">
            <a:tbl>
              <a:tblPr firstRow="1" bandRow="1">
                <a:tableStyleId>{5C22544A-7EE6-4342-B048-85BDC9FD1C3A}</a:tableStyleId>
              </a:tblPr>
              <a:tblGrid>
                <a:gridCol w="2819400"/>
                <a:gridCol w="5181601"/>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tr>
              <a:tr h="457200">
                <a:tc>
                  <a:txBody>
                    <a:bodyPr/>
                    <a:lstStyle/>
                    <a:p>
                      <a:r>
                        <a:rPr lang="en-US" sz="2000" dirty="0" smtClean="0"/>
                        <a:t>TO_CHAR</a:t>
                      </a:r>
                      <a:endParaRPr lang="en-US" sz="2000" dirty="0"/>
                    </a:p>
                  </a:txBody>
                  <a:tcPr/>
                </a:tc>
                <a:tc>
                  <a:txBody>
                    <a:bodyPr/>
                    <a:lstStyle/>
                    <a:p>
                      <a:r>
                        <a:rPr lang="en-US" sz="2000" dirty="0" smtClean="0"/>
                        <a:t>Converts Numeric and Date values to a character string value. It cannot be used for calculations since it is a string value.</a:t>
                      </a:r>
                      <a:endParaRPr lang="en-US" sz="2000" kern="1200" dirty="0" smtClean="0">
                        <a:solidFill>
                          <a:schemeClr val="dk1"/>
                        </a:solidFill>
                        <a:latin typeface="+mn-lt"/>
                        <a:ea typeface="+mn-ea"/>
                        <a:cs typeface="+mn-cs"/>
                      </a:endParaRPr>
                    </a:p>
                  </a:txBody>
                  <a:tcPr/>
                </a:tc>
              </a:tr>
              <a:tr h="457200">
                <a:tc>
                  <a:txBody>
                    <a:bodyPr/>
                    <a:lstStyle/>
                    <a:p>
                      <a:r>
                        <a:rPr lang="en-US" sz="2000" dirty="0" smtClean="0"/>
                        <a:t>TO_DATE</a:t>
                      </a:r>
                      <a:endParaRPr lang="en-US" sz="2000" dirty="0"/>
                    </a:p>
                  </a:txBody>
                  <a:tcPr/>
                </a:tc>
                <a:tc>
                  <a:txBody>
                    <a:bodyPr/>
                    <a:lstStyle/>
                    <a:p>
                      <a:r>
                        <a:rPr lang="en-US" sz="2000" dirty="0" smtClean="0"/>
                        <a:t>Converts a valid Numeric and Character values to a Date value. Date is formatted to the format specified by </a:t>
                      </a:r>
                      <a:r>
                        <a:rPr lang="en-US" sz="2000" i="1" dirty="0" smtClean="0"/>
                        <a:t>'</a:t>
                      </a:r>
                      <a:r>
                        <a:rPr lang="en-US" sz="2000" i="1" dirty="0" err="1" smtClean="0"/>
                        <a:t>date_format</a:t>
                      </a:r>
                      <a:r>
                        <a:rPr lang="en-US" sz="2000" i="1" dirty="0" smtClean="0"/>
                        <a:t>'</a:t>
                      </a:r>
                      <a:r>
                        <a:rPr lang="en-US" sz="2000" dirty="0" smtClean="0"/>
                        <a:t>.</a:t>
                      </a:r>
                      <a:endParaRPr lang="en-US" sz="2000" kern="1200" dirty="0" smtClean="0">
                        <a:solidFill>
                          <a:schemeClr val="dk1"/>
                        </a:solidFill>
                        <a:latin typeface="+mn-lt"/>
                        <a:ea typeface="+mn-ea"/>
                        <a:cs typeface="+mn-cs"/>
                      </a:endParaRPr>
                    </a:p>
                  </a:txBody>
                  <a:tcPr/>
                </a:tc>
              </a:tr>
              <a:tr h="457200">
                <a:tc>
                  <a:txBody>
                    <a:bodyPr/>
                    <a:lstStyle/>
                    <a:p>
                      <a:pPr marL="0" algn="l" defTabSz="914400" rtl="0" eaLnBrk="1" latinLnBrk="0" hangingPunct="1"/>
                      <a:r>
                        <a:rPr lang="en-US" sz="2000" kern="1200" dirty="0" smtClean="0">
                          <a:solidFill>
                            <a:schemeClr val="dk1"/>
                          </a:solidFill>
                          <a:latin typeface="+mn-lt"/>
                          <a:ea typeface="+mn-ea"/>
                          <a:cs typeface="+mn-cs"/>
                        </a:rPr>
                        <a:t>TO_NUMBER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000" kern="1200" dirty="0" smtClean="0">
                          <a:solidFill>
                            <a:schemeClr val="dk1"/>
                          </a:solidFill>
                          <a:latin typeface="+mn-lt"/>
                          <a:ea typeface="+mn-ea"/>
                          <a:cs typeface="+mn-cs"/>
                        </a:rPr>
                        <a:t>Converts a character string containing digits to a number with the optional format model fmt.</a:t>
                      </a:r>
                      <a:endParaRPr lang="en-US" sz="2000" kern="1200" dirty="0" smtClean="0">
                        <a:solidFill>
                          <a:schemeClr val="dk1"/>
                        </a:solidFill>
                        <a:latin typeface="+mn-lt"/>
                        <a:ea typeface="+mn-ea"/>
                        <a:cs typeface="+mn-cs"/>
                      </a:endParaRPr>
                    </a:p>
                  </a:txBody>
                  <a:tcPr/>
                </a:tc>
              </a:tr>
              <a:tr h="457200">
                <a:tc>
                  <a:txBody>
                    <a:bodyPr/>
                    <a:lstStyle/>
                    <a:p>
                      <a:r>
                        <a:rPr lang="en-US" sz="2000" dirty="0" smtClean="0"/>
                        <a:t>NVL(</a:t>
                      </a:r>
                      <a:r>
                        <a:rPr lang="en-US" sz="2000" dirty="0" err="1" smtClean="0"/>
                        <a:t>x,y</a:t>
                      </a:r>
                      <a:r>
                        <a:rPr lang="en-US" sz="2000" dirty="0" smtClean="0"/>
                        <a:t>)</a:t>
                      </a:r>
                      <a:endParaRPr lang="en-US" sz="2000" dirty="0"/>
                    </a:p>
                  </a:txBody>
                  <a:tcPr/>
                </a:tc>
                <a:tc>
                  <a:txBody>
                    <a:bodyPr/>
                    <a:lstStyle/>
                    <a:p>
                      <a:r>
                        <a:rPr lang="en-US" sz="2000" dirty="0" smtClean="0"/>
                        <a:t>If </a:t>
                      </a:r>
                      <a:r>
                        <a:rPr lang="en-US" sz="2000" i="1" dirty="0" smtClean="0"/>
                        <a:t>'x'</a:t>
                      </a:r>
                      <a:r>
                        <a:rPr lang="en-US" sz="2000" dirty="0" smtClean="0"/>
                        <a:t> is NULL, replace it with </a:t>
                      </a:r>
                      <a:r>
                        <a:rPr lang="en-US" sz="2000" i="1" dirty="0" smtClean="0"/>
                        <a:t>'y'</a:t>
                      </a:r>
                      <a:r>
                        <a:rPr lang="en-US" sz="2000" dirty="0" smtClean="0"/>
                        <a:t>. </a:t>
                      </a:r>
                      <a:r>
                        <a:rPr lang="en-US" sz="2000" i="1" dirty="0" smtClean="0"/>
                        <a:t>'x'</a:t>
                      </a:r>
                      <a:r>
                        <a:rPr lang="en-US" sz="2000" dirty="0" smtClean="0"/>
                        <a:t> and </a:t>
                      </a:r>
                      <a:r>
                        <a:rPr lang="en-US" sz="2000" i="1" dirty="0" smtClean="0"/>
                        <a:t>'y'</a:t>
                      </a:r>
                      <a:r>
                        <a:rPr lang="en-US" sz="2000" dirty="0" smtClean="0"/>
                        <a:t> must be of the same </a:t>
                      </a:r>
                      <a:r>
                        <a:rPr lang="en-US" sz="2000" dirty="0" err="1" smtClean="0"/>
                        <a:t>datatype</a:t>
                      </a:r>
                      <a:r>
                        <a:rPr lang="en-US" sz="2000" dirty="0" smtClean="0"/>
                        <a:t>. </a:t>
                      </a:r>
                      <a:endParaRPr lang="en-US" sz="20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Conversion Functions :</a:t>
            </a:r>
          </a:p>
          <a:p>
            <a:pPr lvl="2"/>
            <a:r>
              <a:rPr lang="en-US" dirty="0" smtClean="0"/>
              <a:t>Example : Display how many days are left in the current month</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914400" y="2209800"/>
            <a:ext cx="7696200" cy="3200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TO_CHAR(</a:t>
            </a:r>
            <a:r>
              <a:rPr lang="en-US" dirty="0" err="1" smtClean="0">
                <a:solidFill>
                  <a:schemeClr val="tx1">
                    <a:lumMod val="95000"/>
                    <a:lumOff val="5000"/>
                  </a:schemeClr>
                </a:solidFill>
                <a:latin typeface="Times New Roman" pitchFamily="18" charset="0"/>
                <a:cs typeface="Times New Roman" pitchFamily="18" charset="0"/>
              </a:rPr>
              <a:t>hire_date</a:t>
            </a:r>
            <a:r>
              <a:rPr lang="en-US" dirty="0" smtClean="0">
                <a:solidFill>
                  <a:schemeClr val="tx1">
                    <a:lumMod val="95000"/>
                    <a:lumOff val="5000"/>
                  </a:schemeClr>
                </a:solidFill>
                <a:latin typeface="Times New Roman" pitchFamily="18" charset="0"/>
                <a:cs typeface="Times New Roman" pitchFamily="18" charset="0"/>
              </a:rPr>
              <a:t>, 'DD-MON-YYYY')</a:t>
            </a:r>
          </a:p>
          <a:p>
            <a:r>
              <a:rPr lang="en-US" dirty="0" smtClean="0">
                <a:solidFill>
                  <a:schemeClr val="tx1">
                    <a:lumMod val="95000"/>
                    <a:lumOff val="5000"/>
                  </a:schemeClr>
                </a:solidFill>
                <a:latin typeface="Times New Roman" pitchFamily="18" charset="0"/>
                <a:cs typeface="Times New Roman" pitchFamily="18" charset="0"/>
              </a:rPr>
              <a:t>FROM EMPLOYEES;</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SELECT TO_DATE('01-JAN-1985','DD-MON-YYYY') </a:t>
            </a:r>
          </a:p>
          <a:p>
            <a:r>
              <a:rPr lang="en-US" dirty="0" smtClean="0">
                <a:solidFill>
                  <a:schemeClr val="tx1">
                    <a:lumMod val="95000"/>
                    <a:lumOff val="5000"/>
                  </a:schemeClr>
                </a:solidFill>
                <a:latin typeface="Times New Roman" pitchFamily="18" charset="0"/>
                <a:cs typeface="Times New Roman" pitchFamily="18" charset="0"/>
              </a:rPr>
              <a:t>FROM DUAL; </a:t>
            </a:r>
          </a:p>
          <a:p>
            <a:endParaRPr lang="en-US" dirty="0" smtClean="0">
              <a:solidFill>
                <a:schemeClr val="tx1">
                  <a:lumMod val="95000"/>
                  <a:lumOff val="5000"/>
                </a:schemeClr>
              </a:solidFill>
              <a:latin typeface="Times New Roman" pitchFamily="18" charset="0"/>
              <a:cs typeface="Times New Roman" pitchFamily="18" charset="0"/>
            </a:endParaRPr>
          </a:p>
          <a:p>
            <a:r>
              <a:rPr lang="tr-TR"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first_name</a:t>
            </a:r>
            <a:r>
              <a:rPr lang="tr-TR" dirty="0" smtClean="0">
                <a:solidFill>
                  <a:schemeClr val="tx1">
                    <a:lumMod val="95000"/>
                    <a:lumOff val="5000"/>
                  </a:schemeClr>
                </a:solidFill>
                <a:latin typeface="Times New Roman" pitchFamily="18" charset="0"/>
                <a:cs typeface="Times New Roman" pitchFamily="18" charset="0"/>
              </a:rPr>
              <a:t>, sal</a:t>
            </a:r>
            <a:r>
              <a:rPr lang="en-US" dirty="0" err="1" smtClean="0">
                <a:solidFill>
                  <a:schemeClr val="tx1">
                    <a:lumMod val="95000"/>
                    <a:lumOff val="5000"/>
                  </a:schemeClr>
                </a:solidFill>
                <a:latin typeface="Times New Roman" pitchFamily="18" charset="0"/>
                <a:cs typeface="Times New Roman" pitchFamily="18" charset="0"/>
              </a:rPr>
              <a:t>ary</a:t>
            </a:r>
            <a:r>
              <a:rPr lang="tr-TR" dirty="0" smtClean="0">
                <a:solidFill>
                  <a:schemeClr val="tx1">
                    <a:lumMod val="95000"/>
                    <a:lumOff val="5000"/>
                  </a:schemeClr>
                </a:solidFill>
                <a:latin typeface="Times New Roman" pitchFamily="18" charset="0"/>
                <a:cs typeface="Times New Roman" pitchFamily="18" charset="0"/>
              </a:rPr>
              <a:t>, comm</a:t>
            </a:r>
            <a:r>
              <a:rPr lang="en-US" dirty="0" err="1" smtClean="0">
                <a:solidFill>
                  <a:schemeClr val="tx1">
                    <a:lumMod val="95000"/>
                    <a:lumOff val="5000"/>
                  </a:schemeClr>
                </a:solidFill>
                <a:latin typeface="Times New Roman" pitchFamily="18" charset="0"/>
                <a:cs typeface="Times New Roman" pitchFamily="18" charset="0"/>
              </a:rPr>
              <a:t>ission_pct</a:t>
            </a:r>
            <a:r>
              <a:rPr lang="tr-TR" dirty="0" smtClean="0">
                <a:solidFill>
                  <a:schemeClr val="tx1">
                    <a:lumMod val="95000"/>
                    <a:lumOff val="5000"/>
                  </a:schemeClr>
                </a:solidFill>
                <a:latin typeface="Times New Roman" pitchFamily="18" charset="0"/>
                <a:cs typeface="Times New Roman" pitchFamily="18" charset="0"/>
              </a:rPr>
              <a:t>,</a:t>
            </a:r>
          </a:p>
          <a:p>
            <a:r>
              <a:rPr lang="tr-TR" dirty="0" smtClean="0">
                <a:solidFill>
                  <a:schemeClr val="tx1">
                    <a:lumMod val="95000"/>
                    <a:lumOff val="5000"/>
                  </a:schemeClr>
                </a:solidFill>
                <a:latin typeface="Times New Roman" pitchFamily="18" charset="0"/>
                <a:cs typeface="Times New Roman" pitchFamily="18" charset="0"/>
              </a:rPr>
              <a:t>  		(sal</a:t>
            </a:r>
            <a:r>
              <a:rPr lang="en-US" dirty="0" err="1" smtClean="0">
                <a:solidFill>
                  <a:schemeClr val="tx1">
                    <a:lumMod val="95000"/>
                    <a:lumOff val="5000"/>
                  </a:schemeClr>
                </a:solidFill>
                <a:latin typeface="Times New Roman" pitchFamily="18" charset="0"/>
                <a:cs typeface="Times New Roman" pitchFamily="18" charset="0"/>
              </a:rPr>
              <a:t>ary</a:t>
            </a:r>
            <a:r>
              <a:rPr lang="tr-TR" dirty="0" smtClean="0">
                <a:solidFill>
                  <a:schemeClr val="tx1">
                    <a:lumMod val="95000"/>
                    <a:lumOff val="5000"/>
                  </a:schemeClr>
                </a:solidFill>
                <a:latin typeface="Times New Roman" pitchFamily="18" charset="0"/>
                <a:cs typeface="Times New Roman" pitchFamily="18" charset="0"/>
              </a:rPr>
              <a:t>*12)+NVL(comm</a:t>
            </a:r>
            <a:r>
              <a:rPr lang="en-US" dirty="0" err="1" smtClean="0">
                <a:solidFill>
                  <a:schemeClr val="tx1">
                    <a:lumMod val="95000"/>
                    <a:lumOff val="5000"/>
                  </a:schemeClr>
                </a:solidFill>
                <a:latin typeface="Times New Roman" pitchFamily="18" charset="0"/>
                <a:cs typeface="Times New Roman" pitchFamily="18" charset="0"/>
              </a:rPr>
              <a:t>isson_pct</a:t>
            </a:r>
            <a:r>
              <a:rPr lang="tr-TR" dirty="0" smtClean="0">
                <a:solidFill>
                  <a:schemeClr val="tx1">
                    <a:lumMod val="95000"/>
                    <a:lumOff val="5000"/>
                  </a:schemeClr>
                </a:solidFill>
                <a:latin typeface="Times New Roman" pitchFamily="18" charset="0"/>
                <a:cs typeface="Times New Roman" pitchFamily="18" charset="0"/>
              </a:rPr>
              <a:t>,0) </a:t>
            </a:r>
          </a:p>
          <a:p>
            <a:r>
              <a:rPr lang="tr-TR" dirty="0" smtClean="0">
                <a:solidFill>
                  <a:schemeClr val="tx1">
                    <a:lumMod val="95000"/>
                    <a:lumOff val="5000"/>
                  </a:schemeClr>
                </a:solidFill>
                <a:latin typeface="Times New Roman" pitchFamily="18" charset="0"/>
                <a:cs typeface="Times New Roman" pitchFamily="18" charset="0"/>
              </a:rPr>
              <a:t>FROM emp</a:t>
            </a:r>
            <a:r>
              <a:rPr lang="en-US" dirty="0" err="1" smtClean="0">
                <a:solidFill>
                  <a:schemeClr val="tx1">
                    <a:lumMod val="95000"/>
                    <a:lumOff val="5000"/>
                  </a:schemeClr>
                </a:solidFill>
                <a:latin typeface="Times New Roman" pitchFamily="18" charset="0"/>
                <a:cs typeface="Times New Roman" pitchFamily="18" charset="0"/>
              </a:rPr>
              <a:t>loyees</a:t>
            </a:r>
            <a:r>
              <a:rPr lang="tr-TR" dirty="0" smtClean="0">
                <a:solidFill>
                  <a:schemeClr val="tx1">
                    <a:lumMod val="95000"/>
                    <a:lumOff val="5000"/>
                  </a:schemeClr>
                </a:solidFill>
                <a:latin typeface="Times New Roman" pitchFamily="18" charset="0"/>
                <a:cs typeface="Times New Roman" pitchFamily="18" charset="0"/>
              </a:rPr>
              <a:t>;</a:t>
            </a:r>
          </a:p>
          <a:p>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Conversion Functions :</a:t>
            </a:r>
          </a:p>
          <a:p>
            <a:pPr lvl="2"/>
            <a:r>
              <a:rPr lang="en-US" dirty="0" smtClean="0"/>
              <a:t>DECODE:</a:t>
            </a:r>
          </a:p>
          <a:p>
            <a:pPr lvl="3"/>
            <a:r>
              <a:rPr lang="en-US" dirty="0" smtClean="0"/>
              <a:t>D</a:t>
            </a:r>
            <a:r>
              <a:rPr lang="tr-TR" dirty="0" smtClean="0"/>
              <a:t>ecodes an expression in a way similar to the </a:t>
            </a:r>
            <a:r>
              <a:rPr lang="tr-TR" b="1" dirty="0" smtClean="0"/>
              <a:t>IF-THEN-ELSE</a:t>
            </a:r>
            <a:r>
              <a:rPr lang="tr-TR" dirty="0" smtClean="0"/>
              <a:t> logic used in various languages.</a:t>
            </a:r>
            <a:endParaRPr lang="en-US" dirty="0" smtClean="0"/>
          </a:p>
          <a:p>
            <a:pPr lvl="3"/>
            <a:r>
              <a:rPr lang="tr-TR" dirty="0" smtClean="0"/>
              <a:t>The DECODE function decodes </a:t>
            </a:r>
            <a:r>
              <a:rPr lang="tr-TR" i="1" dirty="0" smtClean="0"/>
              <a:t>expression </a:t>
            </a:r>
            <a:r>
              <a:rPr lang="tr-TR" dirty="0" smtClean="0"/>
              <a:t>after comparing it to each </a:t>
            </a:r>
            <a:r>
              <a:rPr lang="tr-TR" i="1" dirty="0" smtClean="0"/>
              <a:t>search </a:t>
            </a:r>
            <a:r>
              <a:rPr lang="tr-TR" dirty="0" smtClean="0"/>
              <a:t>value. </a:t>
            </a:r>
            <a:endParaRPr lang="en-US" dirty="0" smtClean="0"/>
          </a:p>
          <a:p>
            <a:pPr lvl="4"/>
            <a:r>
              <a:rPr lang="tr-TR" dirty="0" smtClean="0"/>
              <a:t>If the expression is the same as </a:t>
            </a:r>
            <a:r>
              <a:rPr lang="tr-TR" b="1" i="1" dirty="0" smtClean="0"/>
              <a:t>search, </a:t>
            </a:r>
            <a:r>
              <a:rPr lang="en-US" b="1" i="1" dirty="0" smtClean="0"/>
              <a:t> </a:t>
            </a:r>
            <a:r>
              <a:rPr lang="tr-TR" b="1" i="1" dirty="0" smtClean="0"/>
              <a:t>result</a:t>
            </a:r>
            <a:r>
              <a:rPr lang="tr-TR" i="1" dirty="0" smtClean="0"/>
              <a:t> </a:t>
            </a:r>
            <a:r>
              <a:rPr lang="tr-TR" dirty="0" smtClean="0"/>
              <a:t>is returned.</a:t>
            </a:r>
            <a:endParaRPr lang="tr-TR" sz="200" dirty="0" smtClean="0"/>
          </a:p>
          <a:p>
            <a:pPr lvl="4"/>
            <a:r>
              <a:rPr lang="tr-TR" dirty="0" smtClean="0"/>
              <a:t>If the default </a:t>
            </a:r>
            <a:r>
              <a:rPr lang="en-US" dirty="0" smtClean="0"/>
              <a:t>value </a:t>
            </a:r>
            <a:r>
              <a:rPr lang="en-US" dirty="0" err="1" smtClean="0"/>
              <a:t>i</a:t>
            </a:r>
            <a:r>
              <a:rPr lang="tr-TR" dirty="0" smtClean="0"/>
              <a:t>s omitted</a:t>
            </a:r>
            <a:r>
              <a:rPr lang="en-US" dirty="0" smtClean="0"/>
              <a:t>, </a:t>
            </a:r>
            <a:r>
              <a:rPr lang="tr-TR" dirty="0" smtClean="0"/>
              <a:t>a null value is retuned where a search value does not match any of the  result values.</a:t>
            </a:r>
            <a:endParaRPr lang="tr-TR" sz="200" dirty="0" smtClean="0"/>
          </a:p>
          <a:p>
            <a:pPr lvl="3"/>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838200" y="3657600"/>
            <a:ext cx="80772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tr-TR" dirty="0" smtClean="0">
                <a:solidFill>
                  <a:schemeClr val="tx1">
                    <a:lumMod val="95000"/>
                    <a:lumOff val="5000"/>
                  </a:schemeClr>
                </a:solidFill>
                <a:latin typeface="Times New Roman" pitchFamily="18" charset="0"/>
                <a:cs typeface="Times New Roman" pitchFamily="18" charset="0"/>
              </a:rPr>
              <a:t>SELECT   job</a:t>
            </a:r>
            <a:r>
              <a:rPr lang="en-US" dirty="0" smtClean="0">
                <a:solidFill>
                  <a:schemeClr val="tx1">
                    <a:lumMod val="95000"/>
                    <a:lumOff val="5000"/>
                  </a:schemeClr>
                </a:solidFill>
                <a:latin typeface="Times New Roman" pitchFamily="18" charset="0"/>
                <a:cs typeface="Times New Roman" pitchFamily="18" charset="0"/>
              </a:rPr>
              <a:t>_id</a:t>
            </a:r>
            <a:r>
              <a:rPr lang="tr-TR" dirty="0" smtClean="0">
                <a:solidFill>
                  <a:schemeClr val="tx1">
                    <a:lumMod val="95000"/>
                    <a:lumOff val="5000"/>
                  </a:schemeClr>
                </a:solidFill>
                <a:latin typeface="Times New Roman" pitchFamily="18" charset="0"/>
                <a:cs typeface="Times New Roman" pitchFamily="18" charset="0"/>
              </a:rPr>
              <a:t>, sal</a:t>
            </a:r>
            <a:r>
              <a:rPr lang="en-US" dirty="0" err="1" smtClean="0">
                <a:solidFill>
                  <a:schemeClr val="tx1">
                    <a:lumMod val="95000"/>
                    <a:lumOff val="5000"/>
                  </a:schemeClr>
                </a:solidFill>
                <a:latin typeface="Times New Roman" pitchFamily="18" charset="0"/>
                <a:cs typeface="Times New Roman" pitchFamily="18" charset="0"/>
              </a:rPr>
              <a:t>ary</a:t>
            </a:r>
            <a:r>
              <a:rPr lang="tr-TR" dirty="0" smtClean="0">
                <a:solidFill>
                  <a:schemeClr val="tx1">
                    <a:lumMod val="95000"/>
                    <a:lumOff val="5000"/>
                  </a:schemeClr>
                </a:solidFill>
                <a:latin typeface="Times New Roman" pitchFamily="18" charset="0"/>
                <a:cs typeface="Times New Roman" pitchFamily="18" charset="0"/>
              </a:rPr>
              <a:t>, DECODE(job</a:t>
            </a:r>
            <a:r>
              <a:rPr lang="en-US" dirty="0" smtClean="0">
                <a:solidFill>
                  <a:schemeClr val="tx1">
                    <a:lumMod val="95000"/>
                    <a:lumOff val="5000"/>
                  </a:schemeClr>
                </a:solidFill>
                <a:latin typeface="Times New Roman" pitchFamily="18" charset="0"/>
                <a:cs typeface="Times New Roman" pitchFamily="18" charset="0"/>
              </a:rPr>
              <a:t>_id</a:t>
            </a:r>
            <a:r>
              <a:rPr lang="tr-TR"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a:t>
            </a:r>
            <a:r>
              <a:rPr lang="tr-TR" dirty="0" smtClean="0">
                <a:solidFill>
                  <a:schemeClr val="tx1">
                    <a:lumMod val="95000"/>
                    <a:lumOff val="5000"/>
                  </a:schemeClr>
                </a:solidFill>
                <a:latin typeface="Times New Roman" pitchFamily="18" charset="0"/>
                <a:cs typeface="Times New Roman" pitchFamily="18" charset="0"/>
              </a:rPr>
              <a:t>                'ANALYST' , sal*1.1,</a:t>
            </a:r>
          </a:p>
          <a:p>
            <a:r>
              <a:rPr lang="en-US" dirty="0" smtClean="0">
                <a:solidFill>
                  <a:schemeClr val="tx1">
                    <a:lumMod val="95000"/>
                    <a:lumOff val="5000"/>
                  </a:schemeClr>
                </a:solidFill>
                <a:latin typeface="Times New Roman" pitchFamily="18" charset="0"/>
                <a:cs typeface="Times New Roman" pitchFamily="18" charset="0"/>
              </a:rPr>
              <a:t>		</a:t>
            </a:r>
            <a:r>
              <a:rPr lang="tr-TR" dirty="0" smtClean="0">
                <a:solidFill>
                  <a:schemeClr val="tx1">
                    <a:lumMod val="95000"/>
                    <a:lumOff val="5000"/>
                  </a:schemeClr>
                </a:solidFill>
                <a:latin typeface="Times New Roman" pitchFamily="18" charset="0"/>
                <a:cs typeface="Times New Roman" pitchFamily="18" charset="0"/>
              </a:rPr>
              <a:t>                'CLERK'   , sal*1.15,</a:t>
            </a:r>
          </a:p>
          <a:p>
            <a:r>
              <a:rPr lang="en-US" dirty="0" smtClean="0">
                <a:solidFill>
                  <a:schemeClr val="tx1">
                    <a:lumMod val="95000"/>
                    <a:lumOff val="5000"/>
                  </a:schemeClr>
                </a:solidFill>
                <a:latin typeface="Times New Roman" pitchFamily="18" charset="0"/>
                <a:cs typeface="Times New Roman" pitchFamily="18" charset="0"/>
              </a:rPr>
              <a:t>		</a:t>
            </a:r>
            <a:r>
              <a:rPr lang="tr-TR" dirty="0" smtClean="0">
                <a:solidFill>
                  <a:schemeClr val="tx1">
                    <a:lumMod val="95000"/>
                    <a:lumOff val="5000"/>
                  </a:schemeClr>
                </a:solidFill>
                <a:latin typeface="Times New Roman" pitchFamily="18" charset="0"/>
                <a:cs typeface="Times New Roman" pitchFamily="18" charset="0"/>
              </a:rPr>
              <a:t>                'MANAGER' , sal*1.20, sal</a:t>
            </a:r>
            <a:r>
              <a:rPr lang="en-US" dirty="0" err="1" smtClean="0">
                <a:solidFill>
                  <a:schemeClr val="tx1">
                    <a:lumMod val="95000"/>
                    <a:lumOff val="5000"/>
                  </a:schemeClr>
                </a:solidFill>
                <a:latin typeface="Times New Roman" pitchFamily="18" charset="0"/>
                <a:cs typeface="Times New Roman" pitchFamily="18" charset="0"/>
              </a:rPr>
              <a:t>ary</a:t>
            </a:r>
            <a:r>
              <a:rPr lang="tr-TR" dirty="0" smtClean="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Increment</a:t>
            </a:r>
            <a:endParaRPr lang="tr-TR" dirty="0" smtClean="0">
              <a:solidFill>
                <a:schemeClr val="tx1">
                  <a:lumMod val="95000"/>
                  <a:lumOff val="5000"/>
                </a:schemeClr>
              </a:solidFill>
              <a:latin typeface="Times New Roman" pitchFamily="18" charset="0"/>
              <a:cs typeface="Times New Roman" pitchFamily="18" charset="0"/>
            </a:endParaRPr>
          </a:p>
          <a:p>
            <a:r>
              <a:rPr lang="tr-TR" dirty="0" smtClean="0">
                <a:solidFill>
                  <a:schemeClr val="tx1">
                    <a:lumMod val="95000"/>
                    <a:lumOff val="5000"/>
                  </a:schemeClr>
                </a:solidFill>
                <a:latin typeface="Times New Roman" pitchFamily="18" charset="0"/>
                <a:cs typeface="Times New Roman" pitchFamily="18" charset="0"/>
              </a:rPr>
              <a:t>FROM emp</a:t>
            </a:r>
            <a:r>
              <a:rPr lang="en-US" dirty="0" err="1" smtClean="0">
                <a:solidFill>
                  <a:schemeClr val="tx1">
                    <a:lumMod val="95000"/>
                    <a:lumOff val="5000"/>
                  </a:schemeClr>
                </a:solidFill>
                <a:latin typeface="Times New Roman" pitchFamily="18" charset="0"/>
                <a:cs typeface="Times New Roman" pitchFamily="18" charset="0"/>
              </a:rPr>
              <a:t>loyees</a:t>
            </a:r>
            <a:r>
              <a:rPr lang="tr-TR"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sz="1800" dirty="0" smtClean="0"/>
              <a:t>SQL  is the stuctured Query Language used to query the data from the database.</a:t>
            </a:r>
          </a:p>
          <a:p>
            <a:pPr lvl="1" eaLnBrk="1" hangingPunct="1"/>
            <a:r>
              <a:rPr lang="en-US" sz="1400" dirty="0" smtClean="0"/>
              <a:t>Consists of some subsets as:</a:t>
            </a:r>
          </a:p>
          <a:p>
            <a:pPr lvl="1" eaLnBrk="1" hangingPunct="1"/>
            <a:r>
              <a:rPr lang="en-US" sz="1400" dirty="0" smtClean="0"/>
              <a:t>DQL  -  SELECT</a:t>
            </a:r>
          </a:p>
          <a:p>
            <a:pPr lvl="1" eaLnBrk="1" hangingPunct="1"/>
            <a:r>
              <a:rPr lang="en-US" sz="1400" dirty="0" smtClean="0"/>
              <a:t>DDL  -  CREATE, ALTER, DROP, TRUNCATE</a:t>
            </a:r>
          </a:p>
          <a:p>
            <a:pPr lvl="1" eaLnBrk="1" hangingPunct="1"/>
            <a:r>
              <a:rPr lang="en-US" sz="1400" dirty="0" smtClean="0"/>
              <a:t>DML  - INSERT, UPDATE, DELETE</a:t>
            </a:r>
          </a:p>
          <a:p>
            <a:pPr eaLnBrk="1" hangingPunct="1"/>
            <a:r>
              <a:rPr lang="en-US" sz="1800" dirty="0" smtClean="0"/>
              <a:t>DQL Queries out the data from the database</a:t>
            </a:r>
          </a:p>
          <a:p>
            <a:pPr eaLnBrk="1" hangingPunct="1"/>
            <a:r>
              <a:rPr lang="en-US" sz="1800" dirty="0" smtClean="0"/>
              <a:t>WHERE CLAUSE : Specifies the criteria for selecting the results</a:t>
            </a:r>
          </a:p>
          <a:p>
            <a:pPr eaLnBrk="1" hangingPunct="1"/>
            <a:r>
              <a:rPr lang="en-US" sz="1800" dirty="0" smtClean="0"/>
              <a:t>ORDER BY : Sorts the Results fetched</a:t>
            </a:r>
          </a:p>
          <a:p>
            <a:pPr eaLnBrk="1" hangingPunct="1"/>
            <a:r>
              <a:rPr lang="en-US" sz="1800" dirty="0" smtClean="0"/>
              <a:t>GROUP BY : Helps in Grouping the Results and HAVING BY filters the grouped results</a:t>
            </a:r>
          </a:p>
          <a:p>
            <a:pPr eaLnBrk="1" hangingPunct="1"/>
            <a:r>
              <a:rPr lang="en-US" sz="1800" dirty="0" smtClean="0"/>
              <a:t>Aggregate Functions like COUNT,SUM,MAX,MIN and AVG  are mostly used  with GROUP BY Clause to enable data analysis.</a:t>
            </a:r>
          </a:p>
        </p:txBody>
      </p:sp>
      <p:pic>
        <p:nvPicPr>
          <p:cNvPr id="45060" name="Picture 11" descr="http://appworkbench.com/Content/products/geeknotes/images/help/GeekNotesIcon.png"/>
          <p:cNvPicPr>
            <a:picLocks noChangeAspect="1" noChangeArrowheads="1"/>
          </p:cNvPicPr>
          <p:nvPr/>
        </p:nvPicPr>
        <p:blipFill>
          <a:blip r:embed="rId2"/>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r>
              <a:rPr lang="tr-TR" sz="1800" dirty="0" smtClean="0"/>
              <a:t>Single- Row Functions</a:t>
            </a:r>
          </a:p>
          <a:p>
            <a:pPr lvl="1"/>
            <a:r>
              <a:rPr lang="tr-TR" sz="1400" dirty="0" smtClean="0"/>
              <a:t>Single-row functions can be nested to any level. Single-row functions can manipulate the following</a:t>
            </a:r>
          </a:p>
          <a:p>
            <a:pPr lvl="1"/>
            <a:r>
              <a:rPr lang="tr-TR" sz="1400" dirty="0" smtClean="0"/>
              <a:t>Character data: </a:t>
            </a:r>
          </a:p>
          <a:p>
            <a:pPr lvl="2"/>
            <a:r>
              <a:rPr lang="tr-TR" sz="1000" dirty="0" smtClean="0"/>
              <a:t>LOWER, UPPER, INITCAP, CONCAT, SUBSTR, INSTR, LENGTH</a:t>
            </a:r>
          </a:p>
          <a:p>
            <a:pPr lvl="1"/>
            <a:r>
              <a:rPr lang="tr-TR" sz="1400" dirty="0" smtClean="0"/>
              <a:t>Number data:  </a:t>
            </a:r>
          </a:p>
          <a:p>
            <a:pPr lvl="2"/>
            <a:r>
              <a:rPr lang="tr-TR" sz="1000" dirty="0" smtClean="0"/>
              <a:t>ROUND, TRUNC, MOD</a:t>
            </a:r>
          </a:p>
          <a:p>
            <a:pPr lvl="1"/>
            <a:r>
              <a:rPr lang="tr-TR" sz="1400" dirty="0" smtClean="0"/>
              <a:t>Date data: </a:t>
            </a:r>
          </a:p>
          <a:p>
            <a:pPr lvl="2"/>
            <a:r>
              <a:rPr lang="tr-TR" sz="1000" dirty="0" smtClean="0"/>
              <a:t>MONTHS_BETWEEN, ADD_MONTHS, NEXT_DAY, LAST_DAY, ROUND, TRUNC</a:t>
            </a:r>
          </a:p>
          <a:p>
            <a:pPr lvl="1"/>
            <a:r>
              <a:rPr lang="tr-TR" sz="1400" dirty="0" smtClean="0"/>
              <a:t>Date values can also use arithmetic operators.</a:t>
            </a:r>
          </a:p>
          <a:p>
            <a:pPr lvl="1"/>
            <a:r>
              <a:rPr lang="tr-TR" sz="1400" dirty="0" smtClean="0"/>
              <a:t>Conversion functions can convert character, date, and numeric </a:t>
            </a:r>
            <a:r>
              <a:rPr lang="en-US" sz="1400" dirty="0" smtClean="0"/>
              <a:t>values </a:t>
            </a:r>
          </a:p>
          <a:p>
            <a:pPr lvl="2"/>
            <a:r>
              <a:rPr lang="tr-TR" sz="1000" dirty="0" smtClean="0"/>
              <a:t>TO_CHAR, TO_DATE, TO_NUMBER</a:t>
            </a:r>
            <a:endParaRPr lang="en-US" sz="1000" dirty="0" smtClean="0"/>
          </a:p>
          <a:p>
            <a:pPr lvl="1"/>
            <a:r>
              <a:rPr lang="tr-TR" sz="1400" dirty="0" smtClean="0"/>
              <a:t>SYSDATE  and   DUAL</a:t>
            </a:r>
          </a:p>
          <a:p>
            <a:pPr lvl="2"/>
            <a:r>
              <a:rPr lang="tr-TR" sz="1000" dirty="0" smtClean="0"/>
              <a:t>SYSDATE is a date function that returns the current date and time. It is customary to select SYSDATE from a dummy table called DUAL.</a:t>
            </a:r>
          </a:p>
          <a:p>
            <a:pPr eaLnBrk="1" hangingPunct="1"/>
            <a:endParaRPr lang="en-US" sz="1800" dirty="0" smtClean="0"/>
          </a:p>
        </p:txBody>
      </p:sp>
      <p:pic>
        <p:nvPicPr>
          <p:cNvPr id="45060" name="Picture 11" descr="http://appworkbench.com/Content/products/geeknotes/images/help/GeekNotesIcon.png"/>
          <p:cNvPicPr>
            <a:picLocks noChangeAspect="1" noChangeArrowheads="1"/>
          </p:cNvPicPr>
          <p:nvPr/>
        </p:nvPicPr>
        <p:blipFill>
          <a:blip r:embed="rId2"/>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What is SQL?</a:t>
            </a:r>
          </a:p>
          <a:p>
            <a:pPr lvl="1"/>
            <a:r>
              <a:rPr lang="en-US" dirty="0" smtClean="0"/>
              <a:t>Abbreviated as Structured Query Language.</a:t>
            </a:r>
          </a:p>
          <a:p>
            <a:pPr lvl="1"/>
            <a:r>
              <a:rPr lang="en-US" dirty="0" smtClean="0"/>
              <a:t>It’s a special purpose programming language to manage the data in a RDBMS.</a:t>
            </a:r>
          </a:p>
          <a:p>
            <a:pPr lvl="1"/>
            <a:r>
              <a:rPr lang="en-US" dirty="0" smtClean="0"/>
              <a:t>One of the first commercial languages for Relational Model</a:t>
            </a:r>
          </a:p>
          <a:p>
            <a:pPr lvl="1"/>
            <a:r>
              <a:rPr lang="en-US" dirty="0" smtClean="0"/>
              <a:t>Described as a declarative language(4GL)</a:t>
            </a:r>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Subsets of SQL?</a:t>
            </a:r>
          </a:p>
          <a:p>
            <a:pPr lvl="1"/>
            <a:r>
              <a:rPr lang="en-US" dirty="0" smtClean="0"/>
              <a:t>Some subsets of SQL are:</a:t>
            </a:r>
          </a:p>
          <a:p>
            <a:pPr lvl="2"/>
            <a:r>
              <a:rPr lang="en-US" dirty="0" smtClean="0"/>
              <a:t>DQL (Data Query Language) : Querying the Data</a:t>
            </a:r>
          </a:p>
          <a:p>
            <a:pPr lvl="2"/>
            <a:r>
              <a:rPr lang="en-US" dirty="0" smtClean="0"/>
              <a:t>DML (Data Manipulation Language) : Manipulating the Data</a:t>
            </a:r>
          </a:p>
          <a:p>
            <a:pPr lvl="2"/>
            <a:r>
              <a:rPr lang="en-US" dirty="0" smtClean="0"/>
              <a:t>DDL (Data Definition Language) : Defining the structure to hold the data</a:t>
            </a:r>
          </a:p>
          <a:p>
            <a:pPr lvl="2"/>
            <a:r>
              <a:rPr lang="en-US" dirty="0" smtClean="0"/>
              <a:t>TCL (Transaction Control Language) : Controlling the Transactions</a:t>
            </a:r>
          </a:p>
          <a:p>
            <a:pPr lvl="2"/>
            <a:endParaRPr lang="en-US" dirty="0" smtClean="0"/>
          </a:p>
          <a:p>
            <a:pPr lvl="2"/>
            <a:endParaRPr lang="en-US" dirty="0" smtClean="0"/>
          </a:p>
          <a:p>
            <a:pPr lvl="1"/>
            <a:endParaRPr lang="en-US" dirty="0" smtClean="0"/>
          </a:p>
          <a:p>
            <a:pPr lvl="1"/>
            <a:endParaRPr lang="en-US" dirty="0" smtClean="0"/>
          </a:p>
          <a:p>
            <a:pPr lvl="2"/>
            <a:endParaRPr lang="en-US" dirty="0" smtClean="0"/>
          </a:p>
        </p:txBody>
      </p:sp>
      <p:sp>
        <p:nvSpPr>
          <p:cNvPr id="7" name="Down Arrow 6"/>
          <p:cNvSpPr/>
          <p:nvPr/>
        </p:nvSpPr>
        <p:spPr bwMode="auto">
          <a:xfrm>
            <a:off x="1927413" y="35814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1371600" y="3200400"/>
            <a:ext cx="12954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effectLst/>
                <a:latin typeface="Times New Roman" pitchFamily="18" charset="0"/>
              </a:rPr>
              <a:t>DQL</a:t>
            </a:r>
          </a:p>
        </p:txBody>
      </p:sp>
      <p:sp>
        <p:nvSpPr>
          <p:cNvPr id="9" name="Rectangle 8"/>
          <p:cNvSpPr/>
          <p:nvPr/>
        </p:nvSpPr>
        <p:spPr bwMode="auto">
          <a:xfrm>
            <a:off x="1371600" y="3886200"/>
            <a:ext cx="12954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itchFamily="18" charset="0"/>
              </a:rPr>
              <a:t>SELECT</a:t>
            </a:r>
          </a:p>
        </p:txBody>
      </p:sp>
      <p:sp>
        <p:nvSpPr>
          <p:cNvPr id="10" name="Rectangle 9"/>
          <p:cNvSpPr/>
          <p:nvPr/>
        </p:nvSpPr>
        <p:spPr bwMode="auto">
          <a:xfrm>
            <a:off x="2971800" y="3200400"/>
            <a:ext cx="12954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effectLst/>
                <a:latin typeface="Times New Roman" pitchFamily="18" charset="0"/>
              </a:rPr>
              <a:t>DML</a:t>
            </a:r>
          </a:p>
        </p:txBody>
      </p:sp>
      <p:sp>
        <p:nvSpPr>
          <p:cNvPr id="11" name="Rectangle 10"/>
          <p:cNvSpPr/>
          <p:nvPr/>
        </p:nvSpPr>
        <p:spPr bwMode="auto">
          <a:xfrm>
            <a:off x="2971800" y="3886200"/>
            <a:ext cx="1219200" cy="1219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itchFamily="18" charset="0"/>
              </a:rPr>
              <a:t>INSERT</a:t>
            </a:r>
          </a:p>
          <a:p>
            <a:pPr marL="0" marR="0" indent="0" algn="l" defTabSz="914400" rtl="0" eaLnBrk="0" fontAlgn="base" latinLnBrk="0" hangingPunct="0">
              <a:lnSpc>
                <a:spcPct val="100000"/>
              </a:lnSpc>
              <a:spcBef>
                <a:spcPct val="0"/>
              </a:spcBef>
              <a:spcAft>
                <a:spcPct val="0"/>
              </a:spcAft>
              <a:buClrTx/>
              <a:buSzTx/>
              <a:buFontTx/>
              <a:buNone/>
              <a:tabLst/>
            </a:pPr>
            <a:r>
              <a:rPr lang="en-US" sz="1800" b="0" dirty="0" smtClean="0">
                <a:latin typeface="Times New Roman" pitchFamily="18" charset="0"/>
              </a:rPr>
              <a:t>UPDATE</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itchFamily="18" charset="0"/>
              </a:rPr>
              <a:t>DELETE</a:t>
            </a:r>
          </a:p>
          <a:p>
            <a:pPr marL="0" marR="0" indent="0" algn="l" defTabSz="914400" rtl="0" eaLnBrk="0" fontAlgn="base" latinLnBrk="0" hangingPunct="0">
              <a:lnSpc>
                <a:spcPct val="100000"/>
              </a:lnSpc>
              <a:spcBef>
                <a:spcPct val="0"/>
              </a:spcBef>
              <a:spcAft>
                <a:spcPct val="0"/>
              </a:spcAft>
              <a:buClrTx/>
              <a:buSzTx/>
              <a:buFontTx/>
              <a:buNone/>
              <a:tabLst/>
            </a:pPr>
            <a:r>
              <a:rPr lang="en-US" sz="1800" b="0" dirty="0" smtClean="0">
                <a:latin typeface="Times New Roman" pitchFamily="18" charset="0"/>
              </a:rPr>
              <a:t>MERGE</a:t>
            </a:r>
            <a:endParaRPr kumimoji="0" lang="en-US" sz="1800" b="0" i="0" u="none" strike="noStrike" cap="none" normalizeH="0" baseline="0" dirty="0" smtClean="0">
              <a:ln>
                <a:noFill/>
              </a:ln>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Times New Roman" pitchFamily="18" charset="0"/>
            </a:endParaRPr>
          </a:p>
        </p:txBody>
      </p:sp>
      <p:sp>
        <p:nvSpPr>
          <p:cNvPr id="12" name="Down Arrow 11"/>
          <p:cNvSpPr/>
          <p:nvPr/>
        </p:nvSpPr>
        <p:spPr bwMode="auto">
          <a:xfrm>
            <a:off x="3505200" y="35814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3" name="Rectangle 12"/>
          <p:cNvSpPr/>
          <p:nvPr/>
        </p:nvSpPr>
        <p:spPr bwMode="auto">
          <a:xfrm>
            <a:off x="4572000" y="3200400"/>
            <a:ext cx="15240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effectLst/>
                <a:latin typeface="Times New Roman" pitchFamily="18" charset="0"/>
              </a:rPr>
              <a:t>DDL</a:t>
            </a:r>
          </a:p>
        </p:txBody>
      </p:sp>
      <p:sp>
        <p:nvSpPr>
          <p:cNvPr id="14" name="Rectangle 13"/>
          <p:cNvSpPr/>
          <p:nvPr/>
        </p:nvSpPr>
        <p:spPr bwMode="auto">
          <a:xfrm>
            <a:off x="4572000" y="3886200"/>
            <a:ext cx="1524000" cy="1219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itchFamily="18" charset="0"/>
              </a:rPr>
              <a:t>CREATE</a:t>
            </a:r>
          </a:p>
          <a:p>
            <a:pPr marL="0" marR="0" indent="0" algn="l" defTabSz="914400" rtl="0" eaLnBrk="0" fontAlgn="base" latinLnBrk="0" hangingPunct="0">
              <a:lnSpc>
                <a:spcPct val="100000"/>
              </a:lnSpc>
              <a:spcBef>
                <a:spcPct val="0"/>
              </a:spcBef>
              <a:spcAft>
                <a:spcPct val="0"/>
              </a:spcAft>
              <a:buClrTx/>
              <a:buSzTx/>
              <a:buFontTx/>
              <a:buNone/>
              <a:tabLst/>
            </a:pPr>
            <a:r>
              <a:rPr lang="en-US" sz="1800" b="0" dirty="0" smtClean="0">
                <a:latin typeface="Times New Roman" pitchFamily="18" charset="0"/>
              </a:rPr>
              <a:t>ALTER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itchFamily="18" charset="0"/>
              </a:rPr>
              <a:t>DROP</a:t>
            </a:r>
          </a:p>
          <a:p>
            <a:pPr marL="0" marR="0" indent="0" algn="l" defTabSz="914400" rtl="0" eaLnBrk="0" fontAlgn="base" latinLnBrk="0" hangingPunct="0">
              <a:lnSpc>
                <a:spcPct val="100000"/>
              </a:lnSpc>
              <a:spcBef>
                <a:spcPct val="0"/>
              </a:spcBef>
              <a:spcAft>
                <a:spcPct val="0"/>
              </a:spcAft>
              <a:buClrTx/>
              <a:buSzTx/>
              <a:buFontTx/>
              <a:buNone/>
              <a:tabLst/>
            </a:pPr>
            <a:r>
              <a:rPr lang="en-US" sz="1800" b="0" dirty="0" smtClean="0">
                <a:latin typeface="Times New Roman" pitchFamily="18" charset="0"/>
              </a:rPr>
              <a:t>TRUNCATE</a:t>
            </a:r>
            <a:endParaRPr kumimoji="0" lang="en-US" sz="1800" b="0" i="0" u="none" strike="noStrike" cap="none" normalizeH="0" baseline="0" dirty="0" smtClean="0">
              <a:ln>
                <a:noFill/>
              </a:ln>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Times New Roman" pitchFamily="18" charset="0"/>
            </a:endParaRPr>
          </a:p>
        </p:txBody>
      </p:sp>
      <p:sp>
        <p:nvSpPr>
          <p:cNvPr id="15" name="Down Arrow 14"/>
          <p:cNvSpPr/>
          <p:nvPr/>
        </p:nvSpPr>
        <p:spPr bwMode="auto">
          <a:xfrm>
            <a:off x="5181600" y="35814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6" name="Rectangle 15"/>
          <p:cNvSpPr/>
          <p:nvPr/>
        </p:nvSpPr>
        <p:spPr bwMode="auto">
          <a:xfrm>
            <a:off x="6400800" y="3200400"/>
            <a:ext cx="15240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effectLst/>
                <a:latin typeface="Times New Roman" pitchFamily="18" charset="0"/>
              </a:rPr>
              <a:t>TCL</a:t>
            </a:r>
          </a:p>
        </p:txBody>
      </p:sp>
      <p:sp>
        <p:nvSpPr>
          <p:cNvPr id="17" name="Rectangle 16"/>
          <p:cNvSpPr/>
          <p:nvPr/>
        </p:nvSpPr>
        <p:spPr bwMode="auto">
          <a:xfrm>
            <a:off x="6400800" y="3886200"/>
            <a:ext cx="1524000" cy="1219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b="0" dirty="0" smtClean="0">
                <a:latin typeface="Times New Roman" pitchFamily="18" charset="0"/>
              </a:rPr>
              <a:t>COMMIT</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itchFamily="18" charset="0"/>
              </a:rPr>
              <a:t>ROLLBACK</a:t>
            </a:r>
          </a:p>
          <a:p>
            <a:pPr marL="0" marR="0" indent="0" algn="l" defTabSz="914400" rtl="0" eaLnBrk="0" fontAlgn="base" latinLnBrk="0" hangingPunct="0">
              <a:lnSpc>
                <a:spcPct val="100000"/>
              </a:lnSpc>
              <a:spcBef>
                <a:spcPct val="0"/>
              </a:spcBef>
              <a:spcAft>
                <a:spcPct val="0"/>
              </a:spcAft>
              <a:buClrTx/>
              <a:buSzTx/>
              <a:buFontTx/>
              <a:buNone/>
              <a:tabLst/>
            </a:pPr>
            <a:r>
              <a:rPr lang="en-US" sz="1800" b="0" dirty="0" smtClean="0">
                <a:latin typeface="Times New Roman" pitchFamily="18" charset="0"/>
              </a:rPr>
              <a:t>SAVEPOINT</a:t>
            </a:r>
            <a:endParaRPr kumimoji="0" lang="en-US" sz="1800" b="0" i="0" u="none" strike="noStrike" cap="none" normalizeH="0" baseline="0" dirty="0" smtClean="0">
              <a:ln>
                <a:noFill/>
              </a:ln>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Times New Roman" pitchFamily="18" charset="0"/>
            </a:endParaRPr>
          </a:p>
        </p:txBody>
      </p:sp>
      <p:sp>
        <p:nvSpPr>
          <p:cNvPr id="18" name="Down Arrow 17"/>
          <p:cNvSpPr/>
          <p:nvPr/>
        </p:nvSpPr>
        <p:spPr bwMode="auto">
          <a:xfrm>
            <a:off x="7086600" y="35814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t2.gstatic.com/images?q=tbn:ANd9GcRK1UH-MdgudAtQtAqgMRMpJ9e0uAdf79cmXIWELENLMBrYJRpuCg"/>
          <p:cNvPicPr>
            <a:picLocks noChangeAspect="1" noChangeArrowheads="1"/>
          </p:cNvPicPr>
          <p:nvPr/>
        </p:nvPicPr>
        <p:blipFill>
          <a:blip r:embed="rId3"/>
          <a:srcRect/>
          <a:stretch>
            <a:fillRect/>
          </a:stretch>
        </p:blipFill>
        <p:spPr bwMode="auto">
          <a:xfrm>
            <a:off x="6534150" y="1066800"/>
            <a:ext cx="2609850" cy="1752600"/>
          </a:xfrm>
          <a:prstGeom prst="rect">
            <a:avLst/>
          </a:prstGeom>
          <a:noFill/>
        </p:spPr>
      </p:pic>
      <p:sp>
        <p:nvSpPr>
          <p:cNvPr id="3" name="Title 2"/>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6934200" cy="5410200"/>
          </a:xfrm>
        </p:spPr>
        <p:txBody>
          <a:bodyPr/>
          <a:lstStyle/>
          <a:p>
            <a:r>
              <a:rPr lang="en-US" dirty="0" smtClean="0"/>
              <a:t>Rules for writing SQL Statements</a:t>
            </a:r>
          </a:p>
          <a:p>
            <a:pPr lvl="1"/>
            <a:r>
              <a:rPr lang="en-US" dirty="0" smtClean="0"/>
              <a:t>Many DBMS systems normally terminate SQL statements with a semi-colon character.</a:t>
            </a:r>
          </a:p>
          <a:p>
            <a:pPr lvl="1"/>
            <a:r>
              <a:rPr lang="en-US" dirty="0" smtClean="0"/>
              <a:t>Character strings and date values are enclosed in single quotes</a:t>
            </a:r>
          </a:p>
          <a:p>
            <a:pPr lvl="1">
              <a:lnSpc>
                <a:spcPts val="3400"/>
              </a:lnSpc>
            </a:pPr>
            <a:r>
              <a:rPr lang="en-US" dirty="0" smtClean="0"/>
              <a:t>Character values are case-sensitive and date values are format sensitive.</a:t>
            </a:r>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Getting Connected to Oracle:</a:t>
            </a:r>
          </a:p>
          <a:p>
            <a:pPr lvl="1"/>
            <a:r>
              <a:rPr lang="en-US" dirty="0" smtClean="0"/>
              <a:t>There are two modes to get connected in Oracle 10g XE </a:t>
            </a:r>
          </a:p>
          <a:p>
            <a:pPr lvl="2"/>
            <a:r>
              <a:rPr lang="en-US" dirty="0" smtClean="0"/>
              <a:t>Command Line</a:t>
            </a:r>
          </a:p>
          <a:p>
            <a:pPr lvl="3"/>
            <a:r>
              <a:rPr lang="en-US" dirty="0" smtClean="0"/>
              <a:t>To work with the SQL Command Line go to </a:t>
            </a:r>
          </a:p>
          <a:p>
            <a:pPr lvl="3"/>
            <a:endParaRPr lang="en-US" dirty="0" smtClean="0"/>
          </a:p>
          <a:p>
            <a:pPr lvl="3"/>
            <a:endParaRPr lang="en-US" dirty="0" smtClean="0"/>
          </a:p>
          <a:p>
            <a:pPr lvl="3"/>
            <a:endParaRPr lang="en-US" dirty="0" smtClean="0"/>
          </a:p>
          <a:p>
            <a:pPr lvl="2"/>
            <a:r>
              <a:rPr lang="en-US" dirty="0" smtClean="0"/>
              <a:t>GU I</a:t>
            </a:r>
          </a:p>
          <a:p>
            <a:pPr lvl="3"/>
            <a:endParaRPr lang="en-US" dirty="0" smtClean="0"/>
          </a:p>
          <a:p>
            <a:pPr lvl="2"/>
            <a:endParaRPr lang="en-US" dirty="0" smtClean="0"/>
          </a:p>
          <a:p>
            <a:pPr lvl="1"/>
            <a:endParaRPr lang="en-US" dirty="0" smtClean="0"/>
          </a:p>
          <a:p>
            <a:pPr lvl="1"/>
            <a:endParaRPr lang="en-US" dirty="0" smtClean="0"/>
          </a:p>
          <a:p>
            <a:pPr lvl="2"/>
            <a:endParaRPr lang="en-US" dirty="0" smtClean="0"/>
          </a:p>
        </p:txBody>
      </p:sp>
      <p:sp>
        <p:nvSpPr>
          <p:cNvPr id="19" name="Rounded Rectangle 18"/>
          <p:cNvSpPr/>
          <p:nvPr/>
        </p:nvSpPr>
        <p:spPr bwMode="auto">
          <a:xfrm>
            <a:off x="1676400" y="2438400"/>
            <a:ext cx="67056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Start -&gt; Oracle 10g XE -&gt;  Run SQL Command Line</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0" name="Rounded Rectangle 19"/>
          <p:cNvSpPr/>
          <p:nvPr/>
        </p:nvSpPr>
        <p:spPr bwMode="auto">
          <a:xfrm>
            <a:off x="1653987" y="3505200"/>
            <a:ext cx="67818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Start -&gt; Oracle 10g XE -&gt;  Go to Database </a:t>
            </a:r>
            <a:r>
              <a:rPr lang="en-US" dirty="0" err="1" smtClean="0">
                <a:solidFill>
                  <a:schemeClr val="tx1">
                    <a:lumMod val="95000"/>
                    <a:lumOff val="5000"/>
                  </a:schemeClr>
                </a:solidFill>
                <a:latin typeface="Times New Roman" pitchFamily="18" charset="0"/>
                <a:cs typeface="Times New Roman" pitchFamily="18" charset="0"/>
              </a:rPr>
              <a:t>HomePage</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Writing a Query:</a:t>
            </a:r>
          </a:p>
          <a:p>
            <a:pPr lvl="1"/>
            <a:r>
              <a:rPr lang="en-US" dirty="0" smtClean="0"/>
              <a:t>Command Line:</a:t>
            </a:r>
          </a:p>
          <a:p>
            <a:pPr lvl="3"/>
            <a:endParaRPr lang="en-US" dirty="0" smtClean="0"/>
          </a:p>
          <a:p>
            <a:pPr lvl="3"/>
            <a:endParaRPr lang="en-US" dirty="0" smtClean="0"/>
          </a:p>
          <a:p>
            <a:pPr lvl="3"/>
            <a:endParaRPr lang="en-US" dirty="0" smtClean="0"/>
          </a:p>
          <a:p>
            <a:pPr lvl="3"/>
            <a:endParaRPr lang="en-US" dirty="0" smtClean="0"/>
          </a:p>
          <a:p>
            <a:pPr lvl="2"/>
            <a:endParaRPr lang="en-US" dirty="0" smtClean="0"/>
          </a:p>
          <a:p>
            <a:pPr lvl="1"/>
            <a:endParaRPr lang="en-US" dirty="0" smtClean="0"/>
          </a:p>
          <a:p>
            <a:pPr lvl="1"/>
            <a:endParaRPr lang="en-US" dirty="0" smtClean="0"/>
          </a:p>
          <a:p>
            <a:pPr lvl="2"/>
            <a:endParaRPr lang="en-US" dirty="0" smtClean="0"/>
          </a:p>
        </p:txBody>
      </p:sp>
      <p:pic>
        <p:nvPicPr>
          <p:cNvPr id="1027" name="Picture 3"/>
          <p:cNvPicPr>
            <a:picLocks noChangeAspect="1" noChangeArrowheads="1"/>
          </p:cNvPicPr>
          <p:nvPr/>
        </p:nvPicPr>
        <p:blipFill>
          <a:blip r:embed="rId3"/>
          <a:srcRect/>
          <a:stretch>
            <a:fillRect/>
          </a:stretch>
        </p:blipFill>
        <p:spPr bwMode="auto">
          <a:xfrm>
            <a:off x="609601" y="1905000"/>
            <a:ext cx="5641454" cy="3505200"/>
          </a:xfrm>
          <a:prstGeom prst="rect">
            <a:avLst/>
          </a:prstGeom>
          <a:noFill/>
          <a:ln w="9525">
            <a:noFill/>
            <a:miter lim="800000"/>
            <a:headEnd/>
            <a:tailEnd/>
          </a:ln>
          <a:effectLst/>
        </p:spPr>
      </p:pic>
      <p:sp>
        <p:nvSpPr>
          <p:cNvPr id="12" name="Rounded Rectangle 11"/>
          <p:cNvSpPr/>
          <p:nvPr/>
        </p:nvSpPr>
        <p:spPr bwMode="auto">
          <a:xfrm>
            <a:off x="6477000" y="1600200"/>
            <a:ext cx="2514600" cy="2667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To Connect using a username and password the command is:</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CONNECT &lt;&lt;username&gt;&gt; / &lt;&lt;password&gt;&gt;</a:t>
            </a:r>
            <a:r>
              <a:rPr lang="en-US" sz="2400" dirty="0" smtClean="0"/>
              <a:t/>
            </a:r>
            <a:br>
              <a:rPr lang="en-US" sz="2400" dirty="0" smtClean="0"/>
            </a:br>
            <a:endParaRPr lang="en-US" sz="2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9" name="Straight Arrow Connector 8"/>
          <p:cNvCxnSpPr/>
          <p:nvPr/>
        </p:nvCxnSpPr>
        <p:spPr bwMode="auto">
          <a:xfrm>
            <a:off x="3352800" y="2895600"/>
            <a:ext cx="3429000" cy="158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New_Widescreen" id="{B6195AAE-F7F4-41B5-B2B7-D8DED0FA970E}" vid="{62D03F61-F30C-439A-B018-61117239AD4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22832</TotalTime>
  <Words>2581</Words>
  <Application>Microsoft Office PowerPoint</Application>
  <PresentationFormat>On-screen Show (4:3)</PresentationFormat>
  <Paragraphs>1088</Paragraphs>
  <Slides>47</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Lucida Console</vt:lpstr>
      <vt:lpstr>Papyrus</vt:lpstr>
      <vt:lpstr>Times</vt:lpstr>
      <vt:lpstr>Times New Roman</vt:lpstr>
      <vt:lpstr>Wingdings</vt:lpstr>
      <vt:lpstr>1_Global</vt:lpstr>
      <vt:lpstr>Oracle SQL</vt:lpstr>
      <vt:lpstr>Iconic Representations.......</vt:lpstr>
      <vt:lpstr>   Objectives</vt:lpstr>
      <vt:lpstr>Oracle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vt:lpstr>
      <vt:lpstr>Recap</vt:lpstr>
      <vt:lpstr>PowerPoint Presentation</vt:lpstr>
    </vt:vector>
  </TitlesOfParts>
  <Company>coreservlets.com, Inc. (http://courses.coreservlets.com)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dc:title>
  <dc:creator>Liji Shynu</dc:creator>
  <cp:lastModifiedBy>syntel</cp:lastModifiedBy>
  <cp:revision>1426</cp:revision>
  <cp:lastPrinted>2000-09-07T14:17:00Z</cp:lastPrinted>
  <dcterms:created xsi:type="dcterms:W3CDTF">2000-05-05T21:02:18Z</dcterms:created>
  <dcterms:modified xsi:type="dcterms:W3CDTF">2018-01-10T09:27:04Z</dcterms:modified>
</cp:coreProperties>
</file>