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8" r:id="rId1"/>
  </p:sldMasterIdLst>
  <p:notesMasterIdLst>
    <p:notesMasterId r:id="rId52"/>
  </p:notesMasterIdLst>
  <p:handoutMasterIdLst>
    <p:handoutMasterId r:id="rId53"/>
  </p:handoutMasterIdLst>
  <p:sldIdLst>
    <p:sldId id="953" r:id="rId2"/>
    <p:sldId id="1019" r:id="rId3"/>
    <p:sldId id="1020" r:id="rId4"/>
    <p:sldId id="1156" r:id="rId5"/>
    <p:sldId id="1180" r:id="rId6"/>
    <p:sldId id="1181" r:id="rId7"/>
    <p:sldId id="1182" r:id="rId8"/>
    <p:sldId id="1186" r:id="rId9"/>
    <p:sldId id="1183" r:id="rId10"/>
    <p:sldId id="1185" r:id="rId11"/>
    <p:sldId id="1184" r:id="rId12"/>
    <p:sldId id="1115" r:id="rId13"/>
    <p:sldId id="1083" r:id="rId14"/>
    <p:sldId id="1145" r:id="rId15"/>
    <p:sldId id="1149" r:id="rId16"/>
    <p:sldId id="1151" r:id="rId17"/>
    <p:sldId id="1148" r:id="rId18"/>
    <p:sldId id="1147" r:id="rId19"/>
    <p:sldId id="1150" r:id="rId20"/>
    <p:sldId id="1146" r:id="rId21"/>
    <p:sldId id="1154" r:id="rId22"/>
    <p:sldId id="1153" r:id="rId23"/>
    <p:sldId id="1152" r:id="rId24"/>
    <p:sldId id="1106" r:id="rId25"/>
    <p:sldId id="1157" r:id="rId26"/>
    <p:sldId id="1155" r:id="rId27"/>
    <p:sldId id="1158" r:id="rId28"/>
    <p:sldId id="1160" r:id="rId29"/>
    <p:sldId id="1162" r:id="rId30"/>
    <p:sldId id="1163" r:id="rId31"/>
    <p:sldId id="1164" r:id="rId32"/>
    <p:sldId id="1159" r:id="rId33"/>
    <p:sldId id="1170" r:id="rId34"/>
    <p:sldId id="1165" r:id="rId35"/>
    <p:sldId id="1169" r:id="rId36"/>
    <p:sldId id="1166" r:id="rId37"/>
    <p:sldId id="1167" r:id="rId38"/>
    <p:sldId id="1168" r:id="rId39"/>
    <p:sldId id="1171" r:id="rId40"/>
    <p:sldId id="1172" r:id="rId41"/>
    <p:sldId id="1173" r:id="rId42"/>
    <p:sldId id="1174" r:id="rId43"/>
    <p:sldId id="1175" r:id="rId44"/>
    <p:sldId id="1176" r:id="rId45"/>
    <p:sldId id="1177" r:id="rId46"/>
    <p:sldId id="1178" r:id="rId47"/>
    <p:sldId id="1179" r:id="rId48"/>
    <p:sldId id="1161" r:id="rId49"/>
    <p:sldId id="1144" r:id="rId50"/>
    <p:sldId id="1003" r:id="rId51"/>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0513" autoAdjust="0"/>
    <p:restoredTop sz="81720" autoAdjust="0"/>
  </p:normalViewPr>
  <p:slideViewPr>
    <p:cSldViewPr>
      <p:cViewPr>
        <p:scale>
          <a:sx n="77" d="100"/>
          <a:sy n="77" d="100"/>
        </p:scale>
        <p:origin x="-1080" y="-35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66" d="100"/>
          <a:sy n="66" d="100"/>
        </p:scale>
        <p:origin x="-1524" y="75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dirty="0"/>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dirty="0"/>
          </a:p>
        </p:txBody>
      </p:sp>
    </p:spTree>
    <p:extLst>
      <p:ext uri="{BB962C8B-B14F-4D97-AF65-F5344CB8AC3E}">
        <p14:creationId xmlns:p14="http://schemas.microsoft.com/office/powerpoint/2010/main" val="489432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dirty="0"/>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10/23/2017</a:t>
            </a:fld>
            <a:endParaRPr lang="en-US" dirty="0"/>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dirty="0"/>
          </a:p>
        </p:txBody>
      </p:sp>
    </p:spTree>
    <p:extLst>
      <p:ext uri="{BB962C8B-B14F-4D97-AF65-F5344CB8AC3E}">
        <p14:creationId xmlns:p14="http://schemas.microsoft.com/office/powerpoint/2010/main" val="1013395097"/>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271323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64816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309392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12</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028928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1114363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2660064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491472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1292409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294850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1848208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355261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dirty="0"/>
          </a:p>
        </p:txBody>
      </p:sp>
    </p:spTree>
    <p:extLst>
      <p:ext uri="{BB962C8B-B14F-4D97-AF65-F5344CB8AC3E}">
        <p14:creationId xmlns:p14="http://schemas.microsoft.com/office/powerpoint/2010/main" val="81677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1305132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277953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2486189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3646054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4190534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26</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205341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151802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335447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4158027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4148388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2055097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4250366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3688546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3262530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3974360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4244579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19786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3120887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551317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1629359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1440078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878508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42105888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23105966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2721498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2917036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dirty="0"/>
          </a:p>
        </p:txBody>
      </p:sp>
    </p:spTree>
    <p:extLst>
      <p:ext uri="{BB962C8B-B14F-4D97-AF65-F5344CB8AC3E}">
        <p14:creationId xmlns:p14="http://schemas.microsoft.com/office/powerpoint/2010/main" val="98940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dirty="0"/>
          </a:p>
        </p:txBody>
      </p:sp>
    </p:spTree>
    <p:extLst>
      <p:ext uri="{BB962C8B-B14F-4D97-AF65-F5344CB8AC3E}">
        <p14:creationId xmlns:p14="http://schemas.microsoft.com/office/powerpoint/2010/main" val="426997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dirty="0"/>
          </a:p>
        </p:txBody>
      </p:sp>
    </p:spTree>
    <p:extLst>
      <p:ext uri="{BB962C8B-B14F-4D97-AF65-F5344CB8AC3E}">
        <p14:creationId xmlns:p14="http://schemas.microsoft.com/office/powerpoint/2010/main" val="984884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dirty="0"/>
          </a:p>
        </p:txBody>
      </p:sp>
    </p:spTree>
    <p:extLst>
      <p:ext uri="{BB962C8B-B14F-4D97-AF65-F5344CB8AC3E}">
        <p14:creationId xmlns:p14="http://schemas.microsoft.com/office/powerpoint/2010/main" val="3195250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50</a:t>
            </a:fld>
            <a:endParaRPr lang="en-US" dirty="0"/>
          </a:p>
        </p:txBody>
      </p:sp>
    </p:spTree>
    <p:extLst>
      <p:ext uri="{BB962C8B-B14F-4D97-AF65-F5344CB8AC3E}">
        <p14:creationId xmlns:p14="http://schemas.microsoft.com/office/powerpoint/2010/main" val="145493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3680832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274676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67254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232153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3739818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and Sectio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34719" y="196385"/>
            <a:ext cx="1830417" cy="1391117"/>
          </a:xfrm>
          <a:prstGeom prst="rect">
            <a:avLst/>
          </a:prstGeom>
        </p:spPr>
      </p:pic>
      <p:sp>
        <p:nvSpPr>
          <p:cNvPr id="7" name="Title 1"/>
          <p:cNvSpPr txBox="1">
            <a:spLocks/>
          </p:cNvSpPr>
          <p:nvPr userDrawn="1"/>
        </p:nvSpPr>
        <p:spPr>
          <a:xfrm>
            <a:off x="5083630" y="2425701"/>
            <a:ext cx="4060371" cy="1684190"/>
          </a:xfrm>
          <a:prstGeom prst="rect">
            <a:avLst/>
          </a:prstGeom>
          <a:gradFill flip="none" rotWithShape="1">
            <a:gsLst>
              <a:gs pos="11000">
                <a:schemeClr val="accent1">
                  <a:lumMod val="5000"/>
                  <a:lumOff val="95000"/>
                  <a:alpha val="0"/>
                </a:schemeClr>
              </a:gs>
              <a:gs pos="35000">
                <a:srgbClr val="0070C0"/>
              </a:gs>
              <a:gs pos="100000">
                <a:srgbClr val="0070C0"/>
              </a:gs>
            </a:gsLst>
            <a:lin ang="0" scaled="1"/>
            <a:tileRect/>
          </a:gradFill>
        </p:spPr>
        <p:txBody>
          <a:bodyPr vert="horz" lIns="91440" tIns="45720" rIns="274320" bIns="45720" rtlCol="0" anchor="ctr">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endParaRPr lang="en-US" dirty="0">
              <a:solidFill>
                <a:schemeClr val="bg1"/>
              </a:solidFill>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5438776" y="2425701"/>
            <a:ext cx="3464264" cy="1684190"/>
          </a:xfrm>
        </p:spPr>
        <p:txBody>
          <a:bodyPr rIns="0" anchor="ctr">
            <a:normAutofit/>
          </a:bodyPr>
          <a:lstStyle>
            <a:lvl1pPr algn="r">
              <a:defRPr sz="3200">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09639339"/>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2"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5206582" y="3"/>
            <a:ext cx="1029230" cy="13525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0" name="Rectangle 9"/>
          <p:cNvSpPr/>
          <p:nvPr userDrawn="1"/>
        </p:nvSpPr>
        <p:spPr>
          <a:xfrm>
            <a:off x="5206582" y="5512686"/>
            <a:ext cx="1029230" cy="136708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5760" rtlCol="0" anchor="ctr"/>
          <a:lstStyle/>
          <a:p>
            <a:pPr lvl="0" algn="r"/>
            <a:r>
              <a:rPr lang="en-US" sz="4800" b="1" dirty="0">
                <a:effectLst>
                  <a:outerShdw blurRad="38100" dist="38100" dir="2700000" algn="tl">
                    <a:srgbClr val="000000">
                      <a:alpha val="43137"/>
                    </a:srgbClr>
                  </a:outerShdw>
                </a:effectLst>
              </a:rPr>
              <a:t>Thank You!</a:t>
            </a:r>
          </a:p>
        </p:txBody>
      </p:sp>
      <p:sp>
        <p:nvSpPr>
          <p:cNvPr id="12" name="Rectangle 11"/>
          <p:cNvSpPr/>
          <p:nvPr userDrawn="1"/>
        </p:nvSpPr>
        <p:spPr>
          <a:xfrm>
            <a:off x="-19050" y="1352546"/>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sp>
        <p:nvSpPr>
          <p:cNvPr id="13" name="Rectangle 12"/>
          <p:cNvSpPr/>
          <p:nvPr userDrawn="1"/>
        </p:nvSpPr>
        <p:spPr>
          <a:xfrm>
            <a:off x="-19050" y="5367544"/>
            <a:ext cx="9170474" cy="145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p>
        </p:txBody>
      </p:sp>
      <p:grpSp>
        <p:nvGrpSpPr>
          <p:cNvPr id="16" name="Group 15"/>
          <p:cNvGrpSpPr/>
          <p:nvPr userDrawn="1"/>
        </p:nvGrpSpPr>
        <p:grpSpPr>
          <a:xfrm>
            <a:off x="-21773" y="1497686"/>
            <a:ext cx="5223944" cy="3874414"/>
            <a:chOff x="0" y="0"/>
            <a:chExt cx="12192000" cy="685800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72489" y="196382"/>
              <a:ext cx="2440556" cy="1391117"/>
            </a:xfrm>
            <a:prstGeom prst="rect">
              <a:avLst/>
            </a:prstGeom>
          </p:spPr>
        </p:pic>
      </p:grpSp>
    </p:spTree>
    <p:extLst>
      <p:ext uri="{BB962C8B-B14F-4D97-AF65-F5344CB8AC3E}">
        <p14:creationId xmlns:p14="http://schemas.microsoft.com/office/powerpoint/2010/main" val="2671950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848964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404118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5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6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7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8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9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36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727" y="266700"/>
            <a:ext cx="835733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9452769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49">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49">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50">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51"/>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16" name="TextBox 15"/>
          <p:cNvSpPr txBox="1"/>
          <p:nvPr userDrawn="1"/>
        </p:nvSpPr>
        <p:spPr>
          <a:xfrm>
            <a:off x="4294321" y="6659550"/>
            <a:ext cx="904094" cy="123111"/>
          </a:xfrm>
          <a:prstGeom prst="rect">
            <a:avLst/>
          </a:prstGeom>
          <a:noFill/>
        </p:spPr>
        <p:txBody>
          <a:bodyPr wrap="none" lIns="0" tIns="0" rIns="0" bIns="0" rtlCol="0">
            <a:spAutoFit/>
          </a:bodyPr>
          <a:lstStyle/>
          <a:p>
            <a:r>
              <a:rPr lang="en-US" sz="800" dirty="0">
                <a:solidFill>
                  <a:schemeClr val="bg1"/>
                </a:solidFill>
              </a:rPr>
              <a:t>© 2017, Syntel, Inc.</a:t>
            </a:r>
          </a:p>
        </p:txBody>
      </p:sp>
      <p:sp>
        <p:nvSpPr>
          <p:cNvPr id="18" name="TextBox 17"/>
          <p:cNvSpPr txBox="1">
            <a:spLocks/>
          </p:cNvSpPr>
          <p:nvPr userDrawn="1"/>
        </p:nvSpPr>
        <p:spPr>
          <a:xfrm>
            <a:off x="4554810" y="6459941"/>
            <a:ext cx="157094" cy="153888"/>
          </a:xfrm>
          <a:prstGeom prst="rect">
            <a:avLst/>
          </a:prstGeom>
          <a:noFill/>
        </p:spPr>
        <p:txBody>
          <a:bodyPr wrap="none" lIns="0" tIns="0" rIns="0" bIns="0" rtlCol="0" anchor="ctr">
            <a:spAutoFit/>
          </a:bodyPr>
          <a:lstStyle/>
          <a:p>
            <a:pPr algn="ctr"/>
            <a:fld id="{D57F77B6-B758-40B3-B8D6-F52E566FE122}" type="slidenum">
              <a:rPr lang="en-US" sz="1000" b="1" smtClean="0">
                <a:solidFill>
                  <a:schemeClr val="bg1"/>
                </a:solidFill>
              </a:rPr>
              <a:pPr algn="ctr"/>
              <a:t>‹#›</a:t>
            </a:fld>
            <a:endParaRPr lang="en-US" sz="1000" b="1" dirty="0">
              <a:solidFill>
                <a:schemeClr val="bg1"/>
              </a:solidFill>
            </a:endParaRPr>
          </a:p>
        </p:txBody>
      </p:sp>
      <p:pic>
        <p:nvPicPr>
          <p:cNvPr id="13" name="Picture 12"/>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177403" y="6411899"/>
            <a:ext cx="554561" cy="421466"/>
          </a:xfrm>
          <a:prstGeom prst="rect">
            <a:avLst/>
          </a:prstGeom>
        </p:spPr>
      </p:pic>
    </p:spTree>
    <p:extLst>
      <p:ext uri="{BB962C8B-B14F-4D97-AF65-F5344CB8AC3E}">
        <p14:creationId xmlns:p14="http://schemas.microsoft.com/office/powerpoint/2010/main" val="242413693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37744" indent="-237744" algn="l" defTabSz="914400" rtl="0" eaLnBrk="1" latinLnBrk="0" hangingPunct="1">
        <a:lnSpc>
          <a:spcPct val="100000"/>
        </a:lnSpc>
        <a:spcBef>
          <a:spcPts val="480"/>
        </a:spcBef>
        <a:buFont typeface="Wingdings" panose="05000000000000000000" pitchFamily="2" charset="2"/>
        <a:buChar char="§"/>
        <a:defRPr sz="2000" b="1" kern="1200" baseline="0">
          <a:solidFill>
            <a:schemeClr val="tx1"/>
          </a:solidFill>
          <a:latin typeface="+mn-lt"/>
          <a:ea typeface="+mn-ea"/>
          <a:cs typeface="+mn-cs"/>
        </a:defRPr>
      </a:lvl1pPr>
      <a:lvl2pPr marL="457200" indent="-219456" algn="l" defTabSz="914400" rtl="0" eaLnBrk="1" latinLnBrk="0" hangingPunct="1">
        <a:lnSpc>
          <a:spcPct val="100000"/>
        </a:lnSpc>
        <a:spcBef>
          <a:spcPts val="480"/>
        </a:spcBef>
        <a:buFont typeface="Wingdings" panose="05000000000000000000" pitchFamily="2" charset="2"/>
        <a:buChar char="§"/>
        <a:defRPr sz="1800" kern="1200" baseline="0">
          <a:solidFill>
            <a:schemeClr val="tx1"/>
          </a:solidFill>
          <a:latin typeface="+mn-lt"/>
          <a:ea typeface="+mn-ea"/>
          <a:cs typeface="+mn-cs"/>
        </a:defRPr>
      </a:lvl2pPr>
      <a:lvl3pPr marL="694944" indent="-237744" algn="l" defTabSz="914400" rtl="0" eaLnBrk="1" latinLnBrk="0" hangingPunct="1">
        <a:lnSpc>
          <a:spcPct val="100000"/>
        </a:lnSpc>
        <a:spcBef>
          <a:spcPts val="480"/>
        </a:spcBef>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711" userDrawn="1">
          <p15:clr>
            <a:srgbClr val="F26B43"/>
          </p15:clr>
        </p15:guide>
        <p15:guide id="2" pos="7481" userDrawn="1">
          <p15:clr>
            <a:srgbClr val="F26B43"/>
          </p15:clr>
        </p15:guide>
        <p15:guide id="3" pos="149" userDrawn="1">
          <p15:clr>
            <a:srgbClr val="F26B43"/>
          </p15:clr>
        </p15:guide>
        <p15:guide id="4" orient="horz" pos="386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 Id="rId5" Type="http://schemas.openxmlformats.org/officeDocument/2006/relationships/image" Target="../media/image28.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3.xm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47.xml"/><Relationship Id="rId4" Type="http://schemas.openxmlformats.org/officeDocument/2006/relationships/image" Target="../media/image22.jpeg"/></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2820988"/>
            <a:ext cx="4953000" cy="1141412"/>
          </a:xfrm>
        </p:spPr>
        <p:txBody>
          <a:bodyPr/>
          <a:lstStyle/>
          <a:p>
            <a:pPr eaLnBrk="1" hangingPunct="1"/>
            <a:r>
              <a:rPr lang="de-DE" sz="4400" dirty="0" smtClean="0"/>
              <a:t>SQL</a:t>
            </a:r>
          </a:p>
        </p:txBody>
      </p:sp>
      <p:sp>
        <p:nvSpPr>
          <p:cNvPr id="5123" name="Rectangle 3"/>
          <p:cNvSpPr>
            <a:spLocks noGrp="1" noChangeArrowheads="1"/>
          </p:cNvSpPr>
          <p:nvPr>
            <p:ph type="subTitle" idx="1"/>
          </p:nvPr>
        </p:nvSpPr>
        <p:spPr>
          <a:xfrm>
            <a:off x="2743200" y="5562600"/>
            <a:ext cx="6151563" cy="931863"/>
          </a:xfrm>
        </p:spPr>
        <p:txBody>
          <a:bodyPr/>
          <a:lstStyle/>
          <a:p>
            <a:pPr eaLnBrk="1" hangingPunct="1"/>
            <a:endParaRPr lang="en-US" sz="3200" dirty="0" smtClean="0"/>
          </a:p>
          <a:p>
            <a:pPr eaLnBrk="1" hangingPunct="1"/>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Set Operators:</a:t>
            </a:r>
          </a:p>
          <a:p>
            <a:pPr lvl="1"/>
            <a:r>
              <a:rPr lang="en-US" dirty="0" smtClean="0"/>
              <a:t>MINUS :</a:t>
            </a:r>
          </a:p>
          <a:p>
            <a:pPr lvl="2"/>
            <a:r>
              <a:rPr lang="en-US" dirty="0" smtClean="0"/>
              <a:t>Operator simply  returns all rows that are common to multiple queries.</a:t>
            </a:r>
          </a:p>
          <a:p>
            <a:pPr lvl="2"/>
            <a:r>
              <a:rPr lang="en-US" dirty="0" smtClean="0"/>
              <a:t>Example: Display the employee IDs and job IDs of those employees who currently have a job title that is the same as their previous one</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5" name="Rounded Rectangle 4"/>
          <p:cNvSpPr/>
          <p:nvPr/>
        </p:nvSpPr>
        <p:spPr bwMode="auto">
          <a:xfrm>
            <a:off x="1447800" y="2667000"/>
            <a:ext cx="60198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INTERSECT</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job_history</a:t>
            </a:r>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6324600" y="914400"/>
            <a:ext cx="2819400" cy="2971800"/>
            <a:chOff x="6639238" y="914400"/>
            <a:chExt cx="2504762" cy="2457450"/>
          </a:xfrm>
        </p:grpSpPr>
        <p:pic>
          <p:nvPicPr>
            <p:cNvPr id="5" name="Picture 4"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6" name="Picture 5"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
        <p:nvSpPr>
          <p:cNvPr id="3" name="Title 2"/>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6934200" cy="5410200"/>
          </a:xfrm>
        </p:spPr>
        <p:txBody>
          <a:bodyPr/>
          <a:lstStyle/>
          <a:p>
            <a:r>
              <a:rPr lang="en-US" dirty="0" smtClean="0"/>
              <a:t>Set Operations:</a:t>
            </a:r>
          </a:p>
          <a:p>
            <a:pPr lvl="1"/>
            <a:r>
              <a:rPr lang="en-US" dirty="0" smtClean="0"/>
              <a:t>Some Guidelines while using sub queries are:</a:t>
            </a:r>
          </a:p>
          <a:p>
            <a:pPr lvl="2"/>
            <a:r>
              <a:rPr lang="en-US" dirty="0" smtClean="0"/>
              <a:t>The expressions in the SELECT lists must match in number.</a:t>
            </a:r>
          </a:p>
          <a:p>
            <a:pPr lvl="2"/>
            <a:r>
              <a:rPr lang="en-US" dirty="0" smtClean="0"/>
              <a:t>The data type of each column in the second query must match the data type of its corresponding column in the first query.</a:t>
            </a:r>
          </a:p>
          <a:p>
            <a:pPr lvl="2"/>
            <a:r>
              <a:rPr lang="en-US" dirty="0" smtClean="0"/>
              <a:t>ORDER BY clause can appear only at the very end of the statement.</a:t>
            </a:r>
            <a:br>
              <a:rPr lang="en-US" dirty="0" smtClean="0"/>
            </a:br>
            <a:r>
              <a:rPr lang="en-US" dirty="0" smtClean="0"/>
              <a:t/>
            </a:r>
            <a:br>
              <a:rPr lang="en-US" dirty="0" smtClean="0"/>
            </a:br>
            <a:endParaRPr lang="en-US" dirty="0" smtClean="0"/>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478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Joins in SQL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Joins:</a:t>
            </a:r>
          </a:p>
          <a:p>
            <a:pPr lvl="1"/>
            <a:r>
              <a:rPr lang="en-US" dirty="0" smtClean="0"/>
              <a:t>Joins help retrieving data from two or more database tables. </a:t>
            </a:r>
          </a:p>
          <a:p>
            <a:pPr lvl="1"/>
            <a:r>
              <a:rPr lang="en-US" dirty="0" smtClean="0"/>
              <a:t>The tables are mutually related using primary and foreign keys.</a:t>
            </a:r>
          </a:p>
          <a:p>
            <a:pPr lvl="1"/>
            <a:r>
              <a:rPr lang="en-US" dirty="0" smtClean="0"/>
              <a:t>A programmer writes a JOIN predicate to identify the records for joining. </a:t>
            </a:r>
          </a:p>
          <a:p>
            <a:pPr lvl="2"/>
            <a:r>
              <a:rPr lang="en-US" dirty="0" smtClean="0"/>
              <a:t>If the evaluated predicate is true, the combined record is then produced in the expected format, a record set or a temporary table. </a:t>
            </a:r>
            <a:br>
              <a:rPr lang="en-US" dirty="0" smtClean="0"/>
            </a:br>
            <a:endParaRPr lang="en-US" dirty="0" smtClean="0"/>
          </a:p>
          <a:p>
            <a:r>
              <a:rPr lang="en-US" dirty="0" smtClean="0"/>
              <a:t>Types of Joins:</a:t>
            </a:r>
          </a:p>
          <a:p>
            <a:pPr lvl="1"/>
            <a:r>
              <a:rPr lang="en-US" dirty="0" smtClean="0"/>
              <a:t>Inner Join</a:t>
            </a:r>
          </a:p>
          <a:p>
            <a:pPr lvl="2"/>
            <a:r>
              <a:rPr lang="en-US" dirty="0" smtClean="0"/>
              <a:t>Self Join</a:t>
            </a:r>
          </a:p>
          <a:p>
            <a:pPr lvl="1"/>
            <a:r>
              <a:rPr lang="en-US" dirty="0" smtClean="0"/>
              <a:t>Outer Join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2971800" y="3581400"/>
            <a:ext cx="3951096" cy="2133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Why use Joins?</a:t>
            </a:r>
          </a:p>
          <a:p>
            <a:pPr lvl="1"/>
            <a:r>
              <a:rPr lang="en-US" dirty="0" smtClean="0"/>
              <a:t>A Cartesian product is formed when:</a:t>
            </a:r>
          </a:p>
          <a:p>
            <a:pPr lvl="2"/>
            <a:r>
              <a:rPr lang="en-US" dirty="0" smtClean="0"/>
              <a:t>A join condition is omitted</a:t>
            </a:r>
          </a:p>
          <a:p>
            <a:pPr lvl="2"/>
            <a:r>
              <a:rPr lang="en-US" dirty="0" smtClean="0"/>
              <a:t>A join condition is invalid</a:t>
            </a:r>
          </a:p>
          <a:p>
            <a:pPr lvl="2"/>
            <a:r>
              <a:rPr lang="en-US" dirty="0" smtClean="0"/>
              <a:t>All rows in the first table are joined to all rows in the second table</a:t>
            </a:r>
          </a:p>
          <a:p>
            <a:pPr lvl="1"/>
            <a:r>
              <a:rPr lang="en-US" dirty="0" smtClean="0"/>
              <a:t>To avoid a Cartesian product, always include a valid join condition in a </a:t>
            </a:r>
            <a:r>
              <a:rPr lang="en-US" dirty="0" smtClean="0">
                <a:latin typeface="Courier New" pitchFamily="49" charset="0"/>
              </a:rPr>
              <a:t>WHERE</a:t>
            </a:r>
            <a:r>
              <a:rPr lang="en-US" dirty="0" smtClean="0"/>
              <a:t> clause.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5" name="Picture 4" descr="cartesian_pro.jpg"/>
          <p:cNvPicPr>
            <a:picLocks noChangeAspect="1"/>
          </p:cNvPicPr>
          <p:nvPr/>
        </p:nvPicPr>
        <p:blipFill>
          <a:blip r:embed="rId3"/>
          <a:stretch>
            <a:fillRect/>
          </a:stretch>
        </p:blipFill>
        <p:spPr>
          <a:xfrm>
            <a:off x="1828800" y="3429000"/>
            <a:ext cx="6096000" cy="27781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Joins:</a:t>
            </a:r>
          </a:p>
          <a:p>
            <a:pPr lvl="1"/>
            <a:r>
              <a:rPr lang="en-US" dirty="0" smtClean="0"/>
              <a:t>To join the tables:</a:t>
            </a:r>
          </a:p>
          <a:p>
            <a:pPr lvl="2"/>
            <a:r>
              <a:rPr lang="en-US" dirty="0" smtClean="0"/>
              <a:t>Write the join condition in the </a:t>
            </a:r>
            <a:r>
              <a:rPr lang="en-US" dirty="0" smtClean="0">
                <a:latin typeface="Courier New" pitchFamily="49" charset="0"/>
              </a:rPr>
              <a:t>WHERE</a:t>
            </a:r>
            <a:r>
              <a:rPr lang="en-US" dirty="0" smtClean="0"/>
              <a:t> clause.</a:t>
            </a:r>
          </a:p>
          <a:p>
            <a:pPr lvl="2"/>
            <a:r>
              <a:rPr lang="en-US" dirty="0" smtClean="0"/>
              <a:t>Prefix the column name with the table name when the same column name appears in more than one table.</a:t>
            </a:r>
          </a:p>
          <a:p>
            <a:pPr lvl="2"/>
            <a:r>
              <a:rPr lang="en-US" dirty="0" smtClean="0"/>
              <a:t>Improve performance by using table prefixes.</a:t>
            </a:r>
          </a:p>
          <a:p>
            <a:pPr lvl="2"/>
            <a:r>
              <a:rPr lang="en-US" dirty="0" smtClean="0"/>
              <a:t>Optionally distinguish columns that have identical names but reside in different tables by using column aliases.</a:t>
            </a:r>
          </a:p>
          <a:p>
            <a:pPr lvl="1"/>
            <a:r>
              <a:rPr lang="en-US" dirty="0" smtClean="0"/>
              <a:t>Note : To join </a:t>
            </a:r>
            <a:r>
              <a:rPr lang="en-US" i="1" dirty="0" smtClean="0"/>
              <a:t>n</a:t>
            </a:r>
            <a:r>
              <a:rPr lang="en-US" dirty="0" smtClean="0"/>
              <a:t> tables together, you need a minimum of </a:t>
            </a:r>
            <a:r>
              <a:rPr lang="en-US" i="1" dirty="0" smtClean="0"/>
              <a:t>n</a:t>
            </a:r>
            <a:r>
              <a:rPr lang="en-US" dirty="0" smtClean="0"/>
              <a:t>-1 join conditions. </a:t>
            </a:r>
          </a:p>
          <a:p>
            <a:pPr lvl="2"/>
            <a:r>
              <a:rPr lang="en-US" dirty="0" smtClean="0"/>
              <a:t>For example, to join three tables, a minimum of two joins is required. </a:t>
            </a:r>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Joins</a:t>
            </a:r>
          </a:p>
          <a:p>
            <a:pPr lvl="1"/>
            <a:r>
              <a:rPr lang="en-US" dirty="0" smtClean="0"/>
              <a:t>Inner Join:</a:t>
            </a:r>
          </a:p>
          <a:p>
            <a:pPr lvl="2"/>
            <a:r>
              <a:rPr lang="en-US" dirty="0" smtClean="0"/>
              <a:t>A join in which the joining condition is based on equality between values in the common columns</a:t>
            </a:r>
          </a:p>
          <a:p>
            <a:pPr lvl="2" eaLnBrk="1" hangingPunct="1"/>
            <a:r>
              <a:rPr lang="en-US" dirty="0" smtClean="0"/>
              <a:t>Simplest type of join </a:t>
            </a:r>
          </a:p>
          <a:p>
            <a:pPr lvl="2" eaLnBrk="1" hangingPunct="1"/>
            <a:r>
              <a:rPr lang="en-US" dirty="0" smtClean="0"/>
              <a:t>Also called: Equality join, Equijoin, Natural join</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3" descr="INNER_JOIN.png"/>
          <p:cNvPicPr>
            <a:picLocks noChangeAspect="1"/>
          </p:cNvPicPr>
          <p:nvPr/>
        </p:nvPicPr>
        <p:blipFill>
          <a:blip r:embed="rId3"/>
          <a:stretch>
            <a:fillRect/>
          </a:stretch>
        </p:blipFill>
        <p:spPr>
          <a:xfrm>
            <a:off x="2971800" y="3581400"/>
            <a:ext cx="3019048" cy="2000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Joins:</a:t>
            </a:r>
          </a:p>
          <a:p>
            <a:pPr lvl="1"/>
            <a:r>
              <a:rPr lang="en-US" dirty="0" smtClean="0"/>
              <a:t>Inner Join</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lnSpc>
                <a:spcPct val="80000"/>
              </a:lnSpc>
            </a:pPr>
            <a:r>
              <a:rPr lang="en-US" dirty="0" smtClean="0"/>
              <a:t>When you perform an INNER JOIN, only rows that match up are returned. Any  time a row from either table doesn’t have corresponding values from the other table, it is disregarded.</a:t>
            </a:r>
          </a:p>
          <a:p>
            <a:pPr lvl="2">
              <a:lnSpc>
                <a:spcPct val="80000"/>
              </a:lnSpc>
            </a:pPr>
            <a:r>
              <a:rPr lang="en-US" dirty="0" smtClean="0"/>
              <a:t>The keyword INNER is optional because a JOIN clause will be INNER by default.</a:t>
            </a:r>
          </a:p>
          <a:p>
            <a:pPr lvl="2">
              <a:lnSpc>
                <a:spcPct val="80000"/>
              </a:lnSpc>
            </a:pPr>
            <a:r>
              <a:rPr lang="en-US" dirty="0" smtClean="0"/>
              <a:t>An </a:t>
            </a:r>
            <a:r>
              <a:rPr lang="en-US" b="1" dirty="0" smtClean="0"/>
              <a:t>equijoin</a:t>
            </a:r>
            <a:r>
              <a:rPr lang="en-US" dirty="0" smtClean="0"/>
              <a:t> is a join with a join condition containing an equality operator ( =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1981200"/>
            <a:ext cx="70866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d.location_id</a:t>
            </a:r>
            <a:endParaRPr lang="en-US" dirty="0" smtClean="0">
              <a:solidFill>
                <a:schemeClr val="tx1">
                  <a:lumMod val="95000"/>
                  <a:lumOff val="5000"/>
                </a:schemeClr>
              </a:solidFill>
              <a:latin typeface="Times New Roman" pitchFamily="18" charset="0"/>
              <a:cs typeface="Times New Roman" pitchFamily="18" charset="0"/>
            </a:endParaRP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FROM   employees e, departments d</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a:t>
            </a:r>
            <a:r>
              <a:rPr lang="en-US" dirty="0" err="1" smtClean="0">
                <a:solidFill>
                  <a:schemeClr val="tx1">
                    <a:lumMod val="95000"/>
                    <a:lumOff val="5000"/>
                  </a:schemeClr>
                </a:solidFill>
                <a:latin typeface="Times New Roman" pitchFamily="18" charset="0"/>
                <a:cs typeface="Times New Roman" pitchFamily="18" charset="0"/>
              </a:rPr>
              <a:t>d.department_id</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Joins:</a:t>
            </a:r>
          </a:p>
          <a:p>
            <a:pPr lvl="1"/>
            <a:r>
              <a:rPr lang="en-US" dirty="0" smtClean="0"/>
              <a:t>Non </a:t>
            </a:r>
            <a:r>
              <a:rPr lang="en-US" dirty="0" err="1" smtClean="0"/>
              <a:t>Equi</a:t>
            </a:r>
            <a:r>
              <a:rPr lang="en-US" dirty="0" smtClean="0"/>
              <a:t>-Joins</a:t>
            </a:r>
          </a:p>
          <a:p>
            <a:pPr lvl="2"/>
            <a:r>
              <a:rPr lang="en-US" dirty="0" smtClean="0"/>
              <a:t>Non </a:t>
            </a:r>
            <a:r>
              <a:rPr lang="en-US" dirty="0" err="1" smtClean="0"/>
              <a:t>equi</a:t>
            </a:r>
            <a:r>
              <a:rPr lang="en-US" dirty="0" smtClean="0"/>
              <a:t> joins is used to return result from two or more tables where exact join is not possible</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2667000"/>
            <a:ext cx="6705600" cy="14074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2063750"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e.salary</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j.grade_level</a:t>
            </a:r>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2063750" algn="l"/>
              </a:tabLst>
            </a:pPr>
            <a:r>
              <a:rPr lang="en-US" dirty="0" smtClean="0">
                <a:solidFill>
                  <a:schemeClr val="tx1">
                    <a:lumMod val="95000"/>
                    <a:lumOff val="5000"/>
                  </a:schemeClr>
                </a:solidFill>
                <a:latin typeface="Times New Roman" pitchFamily="18" charset="0"/>
                <a:cs typeface="Times New Roman" pitchFamily="18" charset="0"/>
              </a:rPr>
              <a:t>FROM   employees e, </a:t>
            </a:r>
            <a:r>
              <a:rPr lang="en-US" dirty="0" err="1" smtClean="0">
                <a:solidFill>
                  <a:schemeClr val="tx1">
                    <a:lumMod val="95000"/>
                    <a:lumOff val="5000"/>
                  </a:schemeClr>
                </a:solidFill>
                <a:latin typeface="Times New Roman" pitchFamily="18" charset="0"/>
                <a:cs typeface="Times New Roman" pitchFamily="18" charset="0"/>
              </a:rPr>
              <a:t>job_grades</a:t>
            </a:r>
            <a:r>
              <a:rPr lang="en-US" dirty="0" smtClean="0">
                <a:solidFill>
                  <a:schemeClr val="tx1">
                    <a:lumMod val="95000"/>
                    <a:lumOff val="5000"/>
                  </a:schemeClr>
                </a:solidFill>
                <a:latin typeface="Times New Roman" pitchFamily="18" charset="0"/>
                <a:cs typeface="Times New Roman" pitchFamily="18" charset="0"/>
              </a:rPr>
              <a:t> j</a:t>
            </a:r>
          </a:p>
          <a:p>
            <a:pPr>
              <a:tabLst>
                <a:tab pos="857250" algn="l"/>
                <a:tab pos="2063750" algn="l"/>
              </a:tabLst>
            </a:pP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e.salary</a:t>
            </a:r>
            <a:r>
              <a:rPr lang="en-US" dirty="0" smtClean="0">
                <a:solidFill>
                  <a:schemeClr val="tx1">
                    <a:lumMod val="95000"/>
                    <a:lumOff val="5000"/>
                  </a:schemeClr>
                </a:solidFill>
                <a:latin typeface="Times New Roman" pitchFamily="18" charset="0"/>
                <a:cs typeface="Times New Roman" pitchFamily="18" charset="0"/>
              </a:rPr>
              <a:t> BETWEEN </a:t>
            </a:r>
          </a:p>
          <a:p>
            <a:pPr>
              <a:tabLst>
                <a:tab pos="857250" algn="l"/>
                <a:tab pos="2063750" algn="l"/>
              </a:tabLst>
            </a:pP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j.lowest_sal</a:t>
            </a:r>
            <a:r>
              <a:rPr lang="en-US" dirty="0" smtClean="0">
                <a:solidFill>
                  <a:schemeClr val="tx1">
                    <a:lumMod val="95000"/>
                    <a:lumOff val="5000"/>
                  </a:schemeClr>
                </a:solidFill>
                <a:latin typeface="Times New Roman" pitchFamily="18" charset="0"/>
                <a:cs typeface="Times New Roman" pitchFamily="18" charset="0"/>
              </a:rPr>
              <a:t> AND </a:t>
            </a:r>
            <a:r>
              <a:rPr lang="en-US" dirty="0" err="1" smtClean="0">
                <a:solidFill>
                  <a:schemeClr val="tx1">
                    <a:lumMod val="95000"/>
                    <a:lumOff val="5000"/>
                  </a:schemeClr>
                </a:solidFill>
                <a:latin typeface="Times New Roman" pitchFamily="18" charset="0"/>
                <a:cs typeface="Times New Roman" pitchFamily="18" charset="0"/>
              </a:rPr>
              <a:t>j.highest_sal</a:t>
            </a:r>
            <a:r>
              <a:rPr lang="en-US"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Joins</a:t>
            </a:r>
          </a:p>
          <a:p>
            <a:pPr lvl="1"/>
            <a:r>
              <a:rPr lang="en-US" dirty="0" smtClean="0"/>
              <a:t>Outer Join:</a:t>
            </a:r>
          </a:p>
          <a:p>
            <a:pPr lvl="2" eaLnBrk="1" hangingPunct="1">
              <a:lnSpc>
                <a:spcPct val="80000"/>
              </a:lnSpc>
            </a:pPr>
            <a:r>
              <a:rPr lang="en-US" dirty="0" smtClean="0"/>
              <a:t>Returns</a:t>
            </a:r>
          </a:p>
          <a:p>
            <a:pPr lvl="3" eaLnBrk="1" hangingPunct="1">
              <a:lnSpc>
                <a:spcPct val="80000"/>
              </a:lnSpc>
            </a:pPr>
            <a:r>
              <a:rPr lang="en-US" dirty="0" smtClean="0"/>
              <a:t>all rows from one table (called inner table) and</a:t>
            </a:r>
          </a:p>
          <a:p>
            <a:pPr lvl="3" eaLnBrk="1" hangingPunct="1">
              <a:lnSpc>
                <a:spcPct val="80000"/>
              </a:lnSpc>
            </a:pPr>
            <a:r>
              <a:rPr lang="en-US" dirty="0" smtClean="0"/>
              <a:t>only matching rows from second table (outer table)</a:t>
            </a:r>
          </a:p>
          <a:p>
            <a:pPr lvl="2"/>
            <a:r>
              <a:rPr lang="en-US" dirty="0" smtClean="0"/>
              <a:t>Three types: </a:t>
            </a:r>
          </a:p>
          <a:p>
            <a:pPr lvl="3"/>
            <a:r>
              <a:rPr lang="en-US" dirty="0" smtClean="0"/>
              <a:t>Left</a:t>
            </a:r>
          </a:p>
          <a:p>
            <a:pPr lvl="3"/>
            <a:r>
              <a:rPr lang="en-US" dirty="0" smtClean="0"/>
              <a:t>Right</a:t>
            </a:r>
          </a:p>
          <a:p>
            <a:pPr lvl="3"/>
            <a:r>
              <a:rPr lang="en-US" dirty="0" smtClean="0"/>
              <a:t>Full</a:t>
            </a:r>
          </a:p>
          <a:p>
            <a:pPr lvl="2"/>
            <a:r>
              <a:rPr lang="en-US" dirty="0" smtClean="0"/>
              <a:t>The outer join operator is the plus sign (+).</a:t>
            </a:r>
          </a:p>
          <a:p>
            <a:pPr lvl="2">
              <a:lnSpc>
                <a:spcPct val="80000"/>
              </a:lnSpc>
            </a:pPr>
            <a:r>
              <a:rPr lang="en-US" dirty="0" smtClean="0"/>
              <a:t>LEFT OUTER JOIN keeps the stray rows from the “left” table (the one listed first in your query statement). In the result set, columns from the other table that  have no corresponding data are filled  with NULL values. </a:t>
            </a:r>
          </a:p>
          <a:p>
            <a:pPr lvl="2">
              <a:lnSpc>
                <a:spcPct val="80000"/>
              </a:lnSpc>
            </a:pPr>
            <a:r>
              <a:rPr lang="en-US" dirty="0" smtClean="0"/>
              <a:t>Similarly, the RIGHT OUTER JOIN keeps stray rows from the right table, filling columns from the left table with NULL values. </a:t>
            </a:r>
          </a:p>
          <a:p>
            <a:pPr lvl="2">
              <a:lnSpc>
                <a:spcPct val="80000"/>
              </a:lnSpc>
            </a:pPr>
            <a:r>
              <a:rPr lang="en-US" dirty="0" smtClean="0"/>
              <a:t>The FULL OUTER JOIN keeps all stray rows as part of  the result set.</a:t>
            </a:r>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6" name="Picture 5" descr="outer_join_type.gif"/>
          <p:cNvPicPr>
            <a:picLocks noChangeAspect="1"/>
          </p:cNvPicPr>
          <p:nvPr/>
        </p:nvPicPr>
        <p:blipFill>
          <a:blip r:embed="rId3"/>
          <a:srcRect r="2267"/>
          <a:stretch>
            <a:fillRect/>
          </a:stretch>
        </p:blipFill>
        <p:spPr>
          <a:xfrm>
            <a:off x="5859026" y="914400"/>
            <a:ext cx="3284974" cy="1371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Joins:</a:t>
            </a:r>
          </a:p>
          <a:p>
            <a:pPr lvl="1"/>
            <a:r>
              <a:rPr lang="en-US" dirty="0" smtClean="0"/>
              <a:t>Outer-Join</a:t>
            </a:r>
          </a:p>
          <a:p>
            <a:pPr lvl="2"/>
            <a:r>
              <a:rPr lang="en-US" dirty="0" smtClean="0"/>
              <a:t>Example : LEFT Outer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1143000" y="1905000"/>
            <a:ext cx="7315200" cy="274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e.department_id,d.department_name</a:t>
            </a:r>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FROM employees e, departments d</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d.department_id</a:t>
            </a:r>
            <a:r>
              <a:rPr lang="en-US" dirty="0" smtClean="0">
                <a:solidFill>
                  <a:schemeClr val="tx1">
                    <a:lumMod val="95000"/>
                    <a:lumOff val="5000"/>
                  </a:schemeClr>
                </a:solidFill>
                <a:latin typeface="Times New Roman" pitchFamily="18" charset="0"/>
                <a:cs typeface="Times New Roman" pitchFamily="18" charset="0"/>
              </a:rPr>
              <a:t>; </a:t>
            </a:r>
          </a:p>
          <a:p>
            <a:pPr algn="ct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OR</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d.department_name</a:t>
            </a:r>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FROM employees e</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LEFT JOIN departments d</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ON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d.department_id</a:t>
            </a:r>
            <a:r>
              <a:rPr lang="en-US" dirty="0" smtClean="0">
                <a:solidFill>
                  <a:schemeClr val="tx1">
                    <a:lumMod val="95000"/>
                    <a:lumOff val="5000"/>
                  </a:schemeClr>
                </a:solidFill>
                <a:latin typeface="Times New Roman" pitchFamily="18" charset="0"/>
                <a:cs typeface="Times New Roman" pitchFamily="18" charset="0"/>
              </a:rPr>
              <a:t>; </a:t>
            </a:r>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pic>
        <p:nvPicPr>
          <p:cNvPr id="8" name="Picture 7" descr="LEFT_OUTER_JOIN.png"/>
          <p:cNvPicPr>
            <a:picLocks noChangeAspect="1"/>
          </p:cNvPicPr>
          <p:nvPr/>
        </p:nvPicPr>
        <p:blipFill>
          <a:blip r:embed="rId4"/>
          <a:stretch>
            <a:fillRect/>
          </a:stretch>
        </p:blipFill>
        <p:spPr>
          <a:xfrm>
            <a:off x="2971800" y="4724400"/>
            <a:ext cx="2438400" cy="16230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Joins:</a:t>
            </a:r>
          </a:p>
          <a:p>
            <a:pPr lvl="1"/>
            <a:r>
              <a:rPr lang="en-US" dirty="0" smtClean="0"/>
              <a:t>Outer-Join</a:t>
            </a:r>
          </a:p>
          <a:p>
            <a:pPr lvl="2"/>
            <a:r>
              <a:rPr lang="en-US" dirty="0" smtClean="0"/>
              <a:t>Example : RIGHT Outer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1907242"/>
            <a:ext cx="7010400" cy="26266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d.department_name</a:t>
            </a:r>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FROM employees e, departments d</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d.department_id</a:t>
            </a:r>
            <a:r>
              <a:rPr lang="en-US" dirty="0" smtClean="0">
                <a:solidFill>
                  <a:schemeClr val="tx1">
                    <a:lumMod val="95000"/>
                    <a:lumOff val="5000"/>
                  </a:schemeClr>
                </a:solidFill>
                <a:latin typeface="Times New Roman" pitchFamily="18" charset="0"/>
                <a:cs typeface="Times New Roman" pitchFamily="18" charset="0"/>
              </a:rPr>
              <a:t>(+); </a:t>
            </a:r>
          </a:p>
          <a:p>
            <a:pPr algn="ct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OR</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d.department_name</a:t>
            </a:r>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FROM employees e</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RIGHT JOIN departments d</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ON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d.department_id</a:t>
            </a:r>
            <a:r>
              <a:rPr lang="en-US" dirty="0" smtClean="0">
                <a:solidFill>
                  <a:schemeClr val="tx1">
                    <a:lumMod val="95000"/>
                    <a:lumOff val="5000"/>
                  </a:schemeClr>
                </a:solidFill>
                <a:latin typeface="Times New Roman" pitchFamily="18" charset="0"/>
                <a:cs typeface="Times New Roman" pitchFamily="18" charset="0"/>
              </a:rPr>
              <a:t>; </a:t>
            </a:r>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grpSp>
        <p:nvGrpSpPr>
          <p:cNvPr id="12" name="Group 11"/>
          <p:cNvGrpSpPr/>
          <p:nvPr/>
        </p:nvGrpSpPr>
        <p:grpSpPr>
          <a:xfrm>
            <a:off x="3048001" y="4648200"/>
            <a:ext cx="2449124" cy="1627632"/>
            <a:chOff x="3048001" y="4724400"/>
            <a:chExt cx="2449124" cy="1627632"/>
          </a:xfrm>
        </p:grpSpPr>
        <p:pic>
          <p:nvPicPr>
            <p:cNvPr id="10" name="Picture 9" descr="INNER_JOIN.png"/>
            <p:cNvPicPr>
              <a:picLocks noChangeAspect="1"/>
            </p:cNvPicPr>
            <p:nvPr/>
          </p:nvPicPr>
          <p:blipFill>
            <a:blip r:embed="rId4"/>
            <a:srcRect r="50062"/>
            <a:stretch>
              <a:fillRect/>
            </a:stretch>
          </p:blipFill>
          <p:spPr>
            <a:xfrm>
              <a:off x="3048001" y="4724400"/>
              <a:ext cx="1219199" cy="1617363"/>
            </a:xfrm>
            <a:prstGeom prst="rect">
              <a:avLst/>
            </a:prstGeom>
          </p:spPr>
        </p:pic>
        <p:pic>
          <p:nvPicPr>
            <p:cNvPr id="11" name="Picture 10" descr="FULL_OUTER_JOIN.png"/>
            <p:cNvPicPr>
              <a:picLocks noChangeAspect="1"/>
            </p:cNvPicPr>
            <p:nvPr/>
          </p:nvPicPr>
          <p:blipFill>
            <a:blip r:embed="rId5"/>
            <a:srcRect l="49781"/>
            <a:stretch>
              <a:fillRect/>
            </a:stretch>
          </p:blipFill>
          <p:spPr>
            <a:xfrm>
              <a:off x="4267200" y="4724400"/>
              <a:ext cx="1229925" cy="1627632"/>
            </a:xfrm>
            <a:prstGeom prst="rect">
              <a:avLst/>
            </a:prstGeom>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Joins:</a:t>
            </a:r>
          </a:p>
          <a:p>
            <a:pPr lvl="1"/>
            <a:r>
              <a:rPr lang="en-US" dirty="0" smtClean="0"/>
              <a:t>Outer-Join</a:t>
            </a:r>
          </a:p>
          <a:p>
            <a:pPr lvl="2"/>
            <a:r>
              <a:rPr lang="en-US" dirty="0" smtClean="0"/>
              <a:t>Example : FULL Outer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1905000"/>
            <a:ext cx="6705600" cy="18646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d.department_name</a:t>
            </a:r>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FROM employees e</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FULL JOIN departments d</a:t>
            </a:r>
          </a:p>
          <a:p>
            <a:pPr>
              <a:tabLst>
                <a:tab pos="857250" algn="l"/>
                <a:tab pos="1890713" algn="l"/>
              </a:tabLst>
            </a:pPr>
            <a:r>
              <a:rPr lang="en-US" dirty="0" smtClean="0">
                <a:solidFill>
                  <a:schemeClr val="tx1">
                    <a:lumMod val="95000"/>
                    <a:lumOff val="5000"/>
                  </a:schemeClr>
                </a:solidFill>
                <a:latin typeface="Times New Roman" pitchFamily="18" charset="0"/>
                <a:cs typeface="Times New Roman" pitchFamily="18" charset="0"/>
              </a:rPr>
              <a:t>ON </a:t>
            </a:r>
            <a:r>
              <a:rPr lang="en-US" dirty="0" err="1" smtClean="0">
                <a:solidFill>
                  <a:schemeClr val="tx1">
                    <a:lumMod val="95000"/>
                    <a:lumOff val="5000"/>
                  </a:schemeClr>
                </a:solidFill>
                <a:latin typeface="Times New Roman" pitchFamily="18" charset="0"/>
                <a:cs typeface="Times New Roman" pitchFamily="18" charset="0"/>
              </a:rPr>
              <a:t>e.department_id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d.department_id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pic>
        <p:nvPicPr>
          <p:cNvPr id="8" name="Picture 7" descr="FULL_OUTER_JOIN.png"/>
          <p:cNvPicPr>
            <a:picLocks noChangeAspect="1"/>
          </p:cNvPicPr>
          <p:nvPr/>
        </p:nvPicPr>
        <p:blipFill>
          <a:blip r:embed="rId4"/>
          <a:stretch>
            <a:fillRect/>
          </a:stretch>
        </p:blipFill>
        <p:spPr>
          <a:xfrm>
            <a:off x="3048000" y="4419600"/>
            <a:ext cx="2667000" cy="1772427"/>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Joins</a:t>
            </a:r>
          </a:p>
          <a:p>
            <a:pPr lvl="1"/>
            <a:r>
              <a:rPr lang="en-US" dirty="0" smtClean="0"/>
              <a:t>Self Join:</a:t>
            </a:r>
          </a:p>
          <a:p>
            <a:pPr lvl="2" eaLnBrk="1" hangingPunct="1"/>
            <a:r>
              <a:rPr lang="en-US" dirty="0" smtClean="0"/>
              <a:t>Query that joins table to itself</a:t>
            </a:r>
          </a:p>
          <a:p>
            <a:pPr lvl="2" eaLnBrk="1" hangingPunct="1"/>
            <a:r>
              <a:rPr lang="en-US" dirty="0" smtClean="0"/>
              <a:t>This table appears twice in the FROM clause and is followed by table aliases that qualify column names in the join condition.</a:t>
            </a:r>
          </a:p>
          <a:p>
            <a:pPr lvl="2" eaLnBrk="1" hangingPunct="1"/>
            <a:r>
              <a:rPr lang="en-US" dirty="0" smtClean="0"/>
              <a:t>Must create table alias</a:t>
            </a:r>
          </a:p>
          <a:p>
            <a:pPr lvl="3" eaLnBrk="1" hangingPunct="1"/>
            <a:r>
              <a:rPr lang="en-US" dirty="0" smtClean="0"/>
              <a:t>Alternate name assigned to table in query’s FROM clause</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3" descr="self-join.jpg"/>
          <p:cNvPicPr>
            <a:picLocks noChangeAspect="1"/>
          </p:cNvPicPr>
          <p:nvPr/>
        </p:nvPicPr>
        <p:blipFill>
          <a:blip r:embed="rId3"/>
          <a:srcRect l="3846" t="14621" r="3846" b="9002"/>
          <a:stretch>
            <a:fillRect/>
          </a:stretch>
        </p:blipFill>
        <p:spPr>
          <a:xfrm>
            <a:off x="1905000" y="3581400"/>
            <a:ext cx="5643154" cy="2743200"/>
          </a:xfrm>
          <a:prstGeom prst="rect">
            <a:avLst/>
          </a:prstGeom>
          <a:ln>
            <a:solidFill>
              <a:schemeClr val="tx1"/>
            </a:solidFill>
          </a:ln>
        </p:spPr>
      </p:pic>
      <p:sp>
        <p:nvSpPr>
          <p:cNvPr id="5" name="TextBox 4"/>
          <p:cNvSpPr txBox="1"/>
          <p:nvPr/>
        </p:nvSpPr>
        <p:spPr>
          <a:xfrm>
            <a:off x="2476500" y="3200400"/>
            <a:ext cx="876300" cy="400110"/>
          </a:xfrm>
          <a:prstGeom prst="rect">
            <a:avLst/>
          </a:prstGeom>
          <a:noFill/>
        </p:spPr>
        <p:txBody>
          <a:bodyPr wrap="square" rtlCol="0">
            <a:spAutoFit/>
          </a:bodyPr>
          <a:lstStyle/>
          <a:p>
            <a:r>
              <a:rPr lang="en-US" dirty="0" smtClean="0"/>
              <a:t>A</a:t>
            </a:r>
            <a:endParaRPr lang="en-US" dirty="0"/>
          </a:p>
        </p:txBody>
      </p:sp>
      <p:sp>
        <p:nvSpPr>
          <p:cNvPr id="6" name="TextBox 5"/>
          <p:cNvSpPr txBox="1"/>
          <p:nvPr/>
        </p:nvSpPr>
        <p:spPr>
          <a:xfrm>
            <a:off x="5486400" y="3200400"/>
            <a:ext cx="838200" cy="400110"/>
          </a:xfrm>
          <a:prstGeom prst="rect">
            <a:avLst/>
          </a:prstGeom>
          <a:noFill/>
        </p:spPr>
        <p:txBody>
          <a:bodyPr wrap="square" rtlCol="0">
            <a:spAutoFit/>
          </a:bodyPr>
          <a:lstStyle/>
          <a:p>
            <a:r>
              <a:rPr lang="en-US" dirty="0" smtClean="0"/>
              <a:t>B</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Joins:</a:t>
            </a:r>
          </a:p>
          <a:p>
            <a:pPr lvl="1"/>
            <a:r>
              <a:rPr lang="en-US" dirty="0" smtClean="0"/>
              <a:t>Self-Join</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1905000"/>
            <a:ext cx="6705600"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658938"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worker.first_name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FirstName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worker.last_name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LastName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manager.first_name</a:t>
            </a:r>
            <a:r>
              <a:rPr lang="en-US" dirty="0" smtClean="0">
                <a:solidFill>
                  <a:schemeClr val="tx1">
                    <a:lumMod val="95000"/>
                    <a:lumOff val="5000"/>
                  </a:schemeClr>
                </a:solidFill>
                <a:latin typeface="Times New Roman" pitchFamily="18" charset="0"/>
                <a:cs typeface="Times New Roman" pitchFamily="18" charset="0"/>
              </a:rPr>
              <a:t>||</a:t>
            </a:r>
            <a:r>
              <a:rPr lang="en-US" dirty="0" err="1" smtClean="0">
                <a:solidFill>
                  <a:schemeClr val="tx1">
                    <a:lumMod val="95000"/>
                    <a:lumOff val="5000"/>
                  </a:schemeClr>
                </a:solidFill>
                <a:latin typeface="Times New Roman" pitchFamily="18" charset="0"/>
                <a:cs typeface="Times New Roman" pitchFamily="18" charset="0"/>
              </a:rPr>
              <a:t>manager.last_name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ManagerName</a:t>
            </a:r>
            <a:r>
              <a:rPr lang="en-US" dirty="0" smtClean="0">
                <a:solidFill>
                  <a:schemeClr val="tx1">
                    <a:lumMod val="95000"/>
                    <a:lumOff val="5000"/>
                  </a:schemeClr>
                </a:solidFill>
                <a:latin typeface="Times New Roman" pitchFamily="18" charset="0"/>
                <a:cs typeface="Times New Roman" pitchFamily="18" charset="0"/>
              </a:rPr>
              <a:t>”</a:t>
            </a:r>
          </a:p>
          <a:p>
            <a:pPr>
              <a:tabLst>
                <a:tab pos="857250" algn="l"/>
                <a:tab pos="1658938" algn="l"/>
              </a:tabLst>
            </a:pPr>
            <a:r>
              <a:rPr lang="en-US" dirty="0" smtClean="0">
                <a:solidFill>
                  <a:schemeClr val="tx1">
                    <a:lumMod val="95000"/>
                    <a:lumOff val="5000"/>
                  </a:schemeClr>
                </a:solidFill>
                <a:latin typeface="Times New Roman" pitchFamily="18" charset="0"/>
                <a:cs typeface="Times New Roman" pitchFamily="18" charset="0"/>
              </a:rPr>
              <a:t>FROM   employees worker, employees manager</a:t>
            </a:r>
          </a:p>
          <a:p>
            <a:pPr>
              <a:tabLst>
                <a:tab pos="857250" algn="l"/>
                <a:tab pos="1658938" algn="l"/>
              </a:tabLst>
            </a:pP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worker.manager_id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manager.employee_id</a:t>
            </a:r>
            <a:r>
              <a:rPr lang="en-US" dirty="0" smtClean="0">
                <a:solidFill>
                  <a:schemeClr val="tx1">
                    <a:lumMod val="95000"/>
                    <a:lumOff val="5000"/>
                  </a:schemeClr>
                </a:solidFill>
                <a:latin typeface="Times New Roman" pitchFamily="18" charset="0"/>
                <a:cs typeface="Times New Roman" pitchFamily="18" charset="0"/>
              </a:rPr>
              <a:t>;</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233363" y="1112838"/>
            <a:ext cx="7158037" cy="2925762"/>
          </a:xfrm>
        </p:spPr>
        <p:txBody>
          <a:bodyPr/>
          <a:lstStyle/>
          <a:p>
            <a:pPr>
              <a:buNone/>
            </a:pPr>
            <a:r>
              <a:rPr lang="en-US" sz="2000" dirty="0" smtClean="0"/>
              <a:t>Suppose that we want to find all employees from employees table and their department_name from dept table. However the problem is some of the employees have a </a:t>
            </a:r>
            <a:r>
              <a:rPr lang="en-US" sz="2000" dirty="0" err="1" smtClean="0"/>
              <a:t>department_id</a:t>
            </a:r>
            <a:r>
              <a:rPr lang="en-US" sz="2000" dirty="0" smtClean="0"/>
              <a:t> that does not exist in dept table. </a:t>
            </a:r>
          </a:p>
          <a:p>
            <a:pPr>
              <a:buNone/>
            </a:pPr>
            <a:endParaRPr lang="en-US" sz="2000" dirty="0" smtClean="0"/>
          </a:p>
          <a:p>
            <a:pPr>
              <a:buNone/>
            </a:pPr>
            <a:r>
              <a:rPr lang="en-US" sz="2000" dirty="0" smtClean="0"/>
              <a:t>So which type of join can help us extract the data? </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3581400"/>
            <a:ext cx="7848600" cy="10668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Outer Join. </a:t>
            </a:r>
          </a:p>
          <a:p>
            <a:endParaRPr lang="en-US" dirty="0" smtClean="0"/>
          </a:p>
          <a:p>
            <a:pPr marL="342900" indent="-342900"/>
            <a:endParaRPr lang="en-US"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SubQueries in SQL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SubQueries:</a:t>
            </a:r>
          </a:p>
          <a:p>
            <a:pPr lvl="1"/>
            <a:r>
              <a:rPr lang="en-US" dirty="0" smtClean="0"/>
              <a:t>A subquery is a query within another query. The outer query is called as main query and inner query is called as subquery. </a:t>
            </a:r>
          </a:p>
          <a:p>
            <a:pPr lvl="1"/>
            <a:r>
              <a:rPr lang="en-US" dirty="0" err="1" smtClean="0"/>
              <a:t>Subqueries</a:t>
            </a:r>
            <a:r>
              <a:rPr lang="en-US" dirty="0" smtClean="0"/>
              <a:t> enable you to write queries that select data rows for criteria that are actually developed while the query is executing at </a:t>
            </a:r>
            <a:r>
              <a:rPr lang="en-US" i="1" dirty="0" smtClean="0"/>
              <a:t>run time</a:t>
            </a:r>
            <a:r>
              <a:rPr lang="en-US" dirty="0" smtClean="0"/>
              <a:t>.</a:t>
            </a:r>
          </a:p>
          <a:p>
            <a:pPr lvl="1"/>
            <a:r>
              <a:rPr lang="en-US" dirty="0" smtClean="0"/>
              <a:t>Using a subquery is equivalent to performing two sequential queries and using the result of the first query as the search value in the second query.</a:t>
            </a:r>
          </a:p>
          <a:p>
            <a:pPr lvl="2"/>
            <a:r>
              <a:rPr lang="en-US" dirty="0" smtClean="0"/>
              <a:t>The subquery (inner query) executes </a:t>
            </a:r>
            <a:r>
              <a:rPr lang="en-US" i="1" dirty="0" smtClean="0"/>
              <a:t>before </a:t>
            </a:r>
            <a:r>
              <a:rPr lang="en-US" dirty="0" smtClean="0"/>
              <a:t>the main query (outer query).</a:t>
            </a:r>
          </a:p>
          <a:p>
            <a:pPr lvl="2"/>
            <a:r>
              <a:rPr lang="en-US" dirty="0" smtClean="0"/>
              <a:t>The result of the subquery is used by the main query.</a:t>
            </a:r>
          </a:p>
          <a:p>
            <a:pPr lvl="1"/>
            <a:r>
              <a:rPr lang="en-US" dirty="0" smtClean="0"/>
              <a:t>The subquery is often referred to as a nested SELECT, sub-SELECT, or inner SELECT statement.</a:t>
            </a:r>
            <a:br>
              <a:rPr lang="en-US" dirty="0" smtClean="0"/>
            </a:br>
            <a:endParaRPr lang="en-US" dirty="0" smtClean="0"/>
          </a:p>
          <a:p>
            <a:pPr lvl="2"/>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SubQueries:</a:t>
            </a:r>
          </a:p>
          <a:p>
            <a:pPr lvl="1"/>
            <a:r>
              <a:rPr lang="en-US" dirty="0" smtClean="0"/>
              <a:t>A subquery may occur in : </a:t>
            </a:r>
          </a:p>
          <a:p>
            <a:pPr lvl="2"/>
            <a:r>
              <a:rPr lang="en-US" dirty="0" smtClean="0"/>
              <a:t>SELECT clause</a:t>
            </a:r>
          </a:p>
          <a:p>
            <a:pPr lvl="2"/>
            <a:r>
              <a:rPr lang="en-US" dirty="0" smtClean="0"/>
              <a:t>FROM clause</a:t>
            </a:r>
          </a:p>
          <a:p>
            <a:pPr lvl="2"/>
            <a:r>
              <a:rPr lang="en-US" dirty="0" smtClean="0"/>
              <a:t>WHERE clause</a:t>
            </a:r>
          </a:p>
          <a:p>
            <a:pPr lvl="1"/>
            <a:r>
              <a:rPr lang="en-US" dirty="0" smtClean="0"/>
              <a:t>The subquery can be nested inside a SELECT, INSERT, UPDATE, or DELETE statement or inside another subquery.</a:t>
            </a:r>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SubQueries:</a:t>
            </a:r>
          </a:p>
          <a:p>
            <a:pPr lvl="1"/>
            <a:r>
              <a:rPr lang="en-US" dirty="0" smtClean="0"/>
              <a:t>Types of </a:t>
            </a:r>
            <a:r>
              <a:rPr lang="en-US" dirty="0" err="1" smtClean="0"/>
              <a:t>Subqueries</a:t>
            </a:r>
            <a:r>
              <a:rPr lang="en-US" dirty="0" smtClean="0"/>
              <a:t>:</a:t>
            </a:r>
          </a:p>
          <a:p>
            <a:pPr lvl="2"/>
            <a:r>
              <a:rPr lang="en-US" dirty="0" smtClean="0"/>
              <a:t>Single row subquery : Returns zero or one row. </a:t>
            </a:r>
          </a:p>
          <a:p>
            <a:pPr lvl="2"/>
            <a:r>
              <a:rPr lang="en-US" dirty="0" smtClean="0"/>
              <a:t>Multiple row subquery : Returns one or more rows. </a:t>
            </a:r>
          </a:p>
          <a:p>
            <a:pPr lvl="2"/>
            <a:r>
              <a:rPr lang="en-US" dirty="0" smtClean="0"/>
              <a:t>Multiple column subquery : Returns one or more columns. </a:t>
            </a:r>
          </a:p>
          <a:p>
            <a:pPr lvl="2"/>
            <a:r>
              <a:rPr lang="en-US" dirty="0" smtClean="0"/>
              <a:t>Correlated </a:t>
            </a:r>
            <a:r>
              <a:rPr lang="en-US" dirty="0" err="1" smtClean="0"/>
              <a:t>subqueries</a:t>
            </a:r>
            <a:r>
              <a:rPr lang="en-US" dirty="0" smtClean="0"/>
              <a:t> : Reference one or more columns in the outer SQL statement. The subquery is known as a correlated subquery because the subquery is related to the outer SQL statement. </a:t>
            </a:r>
          </a:p>
          <a:p>
            <a:pPr lvl="2"/>
            <a:r>
              <a:rPr lang="en-US" dirty="0" smtClean="0"/>
              <a:t>Inline Views: An inline view is a query placed inside the FROM clause or inside a WITH clause. </a:t>
            </a:r>
          </a:p>
          <a:p>
            <a:pPr lvl="2"/>
            <a:endParaRPr lang="en-US" dirty="0" smtClean="0"/>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58800" y="0"/>
            <a:ext cx="8229600" cy="1143000"/>
          </a:xfrm>
        </p:spPr>
        <p:txBody>
          <a:bodyPr/>
          <a:lstStyle/>
          <a:p>
            <a:pPr eaLnBrk="1" hangingPunct="1"/>
            <a:r>
              <a:rPr lang="en-US" dirty="0" smtClean="0"/>
              <a:t>Objectives</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SQL</a:t>
            </a:r>
          </a:p>
          <a:p>
            <a:pPr lvl="1"/>
            <a:r>
              <a:rPr lang="en-US" dirty="0" smtClean="0"/>
              <a:t>Database Objects:</a:t>
            </a:r>
          </a:p>
          <a:p>
            <a:pPr lvl="2"/>
            <a:r>
              <a:rPr lang="en-US" dirty="0" smtClean="0"/>
              <a:t>Sequences</a:t>
            </a:r>
          </a:p>
          <a:p>
            <a:pPr lvl="2"/>
            <a:r>
              <a:rPr lang="en-US" dirty="0" smtClean="0"/>
              <a:t>Synonyms</a:t>
            </a:r>
          </a:p>
          <a:p>
            <a:pPr lvl="2"/>
            <a:r>
              <a:rPr lang="en-US" dirty="0" smtClean="0"/>
              <a:t>Views</a:t>
            </a:r>
          </a:p>
          <a:p>
            <a:pPr lvl="2"/>
            <a:r>
              <a:rPr lang="en-US" smtClean="0"/>
              <a:t>Indexes</a:t>
            </a:r>
          </a:p>
          <a:p>
            <a:pPr lvl="2"/>
            <a:endParaRPr lang="en-US" dirty="0" smtClean="0"/>
          </a:p>
          <a:p>
            <a:pPr lvl="2"/>
            <a:endParaRPr lang="en-US" dirty="0" smtClean="0"/>
          </a:p>
          <a:p>
            <a:pPr lvl="1"/>
            <a:endParaRPr lang="en-US" dirty="0" smtClean="0"/>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SubQueries:</a:t>
            </a:r>
          </a:p>
          <a:p>
            <a:pPr lvl="1"/>
            <a:r>
              <a:rPr lang="en-US" dirty="0" smtClean="0"/>
              <a:t>Single row subquery : </a:t>
            </a:r>
          </a:p>
          <a:p>
            <a:pPr lvl="2"/>
            <a:r>
              <a:rPr lang="en-US" dirty="0" smtClean="0"/>
              <a:t>A single row subquery returns all columns for a single row. </a:t>
            </a:r>
          </a:p>
          <a:p>
            <a:pPr lvl="2"/>
            <a:r>
              <a:rPr lang="en-US" dirty="0" smtClean="0"/>
              <a:t>We can use a single row subquery as the select list of arguments for an INSERT, UPDATE, and DELETE statement.</a:t>
            </a:r>
          </a:p>
          <a:p>
            <a:pPr lvl="2"/>
            <a:r>
              <a:rPr lang="en-US" dirty="0" smtClean="0"/>
              <a:t>It can be used with the equal comparison operators (=,&lt;,&gt;,&lt;&gt;, etc).  </a:t>
            </a:r>
          </a:p>
          <a:p>
            <a:pPr lvl="2"/>
            <a:r>
              <a:rPr lang="en-US" dirty="0" smtClean="0"/>
              <a:t>Example: Display the employees whose job ID is the same as that of employee 141</a:t>
            </a:r>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5" name="Rounded Rectangle 4"/>
          <p:cNvSpPr/>
          <p:nvPr/>
        </p:nvSpPr>
        <p:spPr bwMode="auto">
          <a:xfrm>
            <a:off x="1295400" y="3657600"/>
            <a:ext cx="7010400" cy="1945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 141);</a:t>
            </a:r>
            <a:r>
              <a:rPr lang="en-US" dirty="0" smtClean="0"/>
              <a:t/>
            </a:r>
            <a:br>
              <a:rPr lang="en-US" dirty="0" smtClean="0"/>
            </a:br>
            <a:endParaRPr lang="en-US" dirty="0" smtClean="0"/>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382000" cy="5410200"/>
          </a:xfrm>
        </p:spPr>
        <p:txBody>
          <a:bodyPr>
            <a:normAutofit fontScale="92500" lnSpcReduction="20000"/>
          </a:bodyPr>
          <a:lstStyle/>
          <a:p>
            <a:endParaRPr lang="en-US" dirty="0" smtClean="0"/>
          </a:p>
          <a:p>
            <a:r>
              <a:rPr lang="en-US" dirty="0" err="1" smtClean="0"/>
              <a:t>Subquery</a:t>
            </a:r>
            <a:r>
              <a:rPr lang="en-US" dirty="0" smtClean="0"/>
              <a:t>:</a:t>
            </a:r>
          </a:p>
          <a:p>
            <a:pPr lvl="1"/>
            <a:r>
              <a:rPr lang="en-US" dirty="0" smtClean="0"/>
              <a:t>Single Row Subquery</a:t>
            </a:r>
          </a:p>
          <a:p>
            <a:pPr lvl="2"/>
            <a:r>
              <a:rPr lang="en-US" dirty="0" smtClean="0"/>
              <a:t>Example: Display employees who do the same job as “Taylor,” but earn more salary than him.</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Note: The outer and </a:t>
            </a:r>
            <a:r>
              <a:rPr lang="en-US" dirty="0" err="1" smtClean="0"/>
              <a:t>innner</a:t>
            </a:r>
            <a:r>
              <a:rPr lang="en-US" dirty="0" smtClean="0"/>
              <a:t> queries can get data from different tables</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1143000" y="2133600"/>
            <a:ext cx="6705600" cy="2590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 141);</a:t>
            </a:r>
            <a:r>
              <a:rPr lang="en-US" dirty="0" smtClean="0"/>
              <a:t/>
            </a:r>
            <a:br>
              <a:rPr lang="en-US" dirty="0" smtClean="0"/>
            </a:br>
            <a:r>
              <a:rPr lang="en-US" dirty="0" smtClean="0">
                <a:solidFill>
                  <a:schemeClr val="tx1">
                    <a:lumMod val="95000"/>
                    <a:lumOff val="5000"/>
                  </a:schemeClr>
                </a:solidFill>
                <a:latin typeface="Times New Roman" pitchFamily="18" charset="0"/>
                <a:cs typeface="Times New Roman" pitchFamily="18" charset="0"/>
              </a:rPr>
              <a:t>AND salary &gt; (SELECT salary </a:t>
            </a:r>
          </a:p>
          <a:p>
            <a:r>
              <a:rPr lang="en-US" dirty="0" smtClean="0">
                <a:solidFill>
                  <a:schemeClr val="tx1">
                    <a:lumMod val="95000"/>
                    <a:lumOff val="5000"/>
                  </a:schemeClr>
                </a:solidFill>
                <a:latin typeface="Times New Roman" pitchFamily="18" charset="0"/>
                <a:cs typeface="Times New Roman" pitchFamily="18" charset="0"/>
              </a:rPr>
              <a:t>	           FROM employees</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=‘Taylor’);</a:t>
            </a:r>
          </a:p>
          <a:p>
            <a:pPr>
              <a:lnSpc>
                <a:spcPct val="80000"/>
              </a:lnSpc>
              <a:buFontTx/>
              <a:buNone/>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19150"/>
            <a:ext cx="8915400" cy="5410200"/>
          </a:xfrm>
        </p:spPr>
        <p:txBody>
          <a:bodyPr/>
          <a:lstStyle/>
          <a:p>
            <a:r>
              <a:rPr lang="en-US" dirty="0" smtClean="0"/>
              <a:t>Subquery:</a:t>
            </a:r>
          </a:p>
          <a:p>
            <a:pPr lvl="1"/>
            <a:r>
              <a:rPr lang="en-US" dirty="0" smtClean="0"/>
              <a:t>Single Row Subquery</a:t>
            </a:r>
          </a:p>
          <a:p>
            <a:pPr lvl="2"/>
            <a:r>
              <a:rPr lang="en-US" dirty="0" smtClean="0"/>
              <a:t>Example: Group By Functions in a Subquery</a:t>
            </a:r>
          </a:p>
          <a:p>
            <a:pPr lvl="3"/>
            <a:r>
              <a:rPr lang="en-US" dirty="0" smtClean="0"/>
              <a:t>Display the employee last name, job ID, and salary of all employees whose salary is equal to the minimum salary. </a:t>
            </a:r>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smtClean="0"/>
          </a:p>
          <a:p>
            <a:pPr lvl="2"/>
            <a:endParaRPr lang="en-US" dirty="0" smtClean="0"/>
          </a:p>
          <a:p>
            <a:pPr lvl="2"/>
            <a:r>
              <a:rPr lang="en-US" dirty="0" smtClean="0"/>
              <a:t>Example : HAVING clause with </a:t>
            </a:r>
            <a:r>
              <a:rPr lang="en-US" dirty="0" err="1" smtClean="0"/>
              <a:t>subqueries</a:t>
            </a:r>
            <a:endParaRPr lang="en-US" dirty="0" smtClean="0"/>
          </a:p>
          <a:p>
            <a:pPr lvl="3"/>
            <a:r>
              <a:rPr lang="en-US" dirty="0" smtClean="0"/>
              <a:t>Display all the departments that have a minimum salary greater than that of department 50.</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2438400"/>
            <a:ext cx="67056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SELECT  last_name "Last Name", first_name "First Name", salary "Salary"</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FROM employees </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WHERE salary = (SELECT MIN(salary)</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		             FROM employees);</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990600" y="4724400"/>
            <a:ext cx="6705600" cy="1600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department_id,MIN</a:t>
            </a:r>
            <a:r>
              <a:rPr lang="en-US" dirty="0" smtClean="0">
                <a:solidFill>
                  <a:schemeClr val="tx1">
                    <a:lumMod val="95000"/>
                    <a:lumOff val="5000"/>
                  </a:schemeClr>
                </a:solidFill>
                <a:latin typeface="Times New Roman" pitchFamily="18" charset="0"/>
                <a:cs typeface="Times New Roman" pitchFamily="18" charset="0"/>
              </a:rPr>
              <a:t>(salary)</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FROM employees </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GROUP BY </a:t>
            </a:r>
            <a:r>
              <a:rPr lang="en-US" dirty="0" err="1" smtClean="0">
                <a:solidFill>
                  <a:schemeClr val="tx1">
                    <a:lumMod val="95000"/>
                    <a:lumOff val="5000"/>
                  </a:schemeClr>
                </a:solidFill>
                <a:latin typeface="Times New Roman" pitchFamily="18" charset="0"/>
                <a:cs typeface="Times New Roman" pitchFamily="18" charset="0"/>
              </a:rPr>
              <a:t>department_id</a:t>
            </a:r>
            <a:endParaRPr lang="en-US" dirty="0" smtClean="0">
              <a:solidFill>
                <a:schemeClr val="tx1">
                  <a:lumMod val="95000"/>
                  <a:lumOff val="5000"/>
                </a:schemeClr>
              </a:solidFill>
              <a:latin typeface="Times New Roman" pitchFamily="18" charset="0"/>
              <a:cs typeface="Times New Roman" pitchFamily="18" charset="0"/>
            </a:endParaRP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HAVING MIN(salary) &gt;= (SELECT MIN(salary)</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		             FROM employees</a:t>
            </a:r>
          </a:p>
          <a:p>
            <a:pPr>
              <a:lnSpc>
                <a:spcPct val="80000"/>
              </a:lnSpc>
              <a:buFontTx/>
              <a:buNone/>
            </a:pP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=50);</a:t>
            </a: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CA4L9K28.jpg"/>
          <p:cNvPicPr>
            <a:picLocks noChangeAspect="1"/>
          </p:cNvPicPr>
          <p:nvPr/>
        </p:nvPicPr>
        <p:blipFill>
          <a:blip r:embed="rId3"/>
          <a:stretch>
            <a:fillRect/>
          </a:stretch>
        </p:blipFill>
        <p:spPr>
          <a:xfrm>
            <a:off x="7696200" y="914401"/>
            <a:ext cx="1447799" cy="1447799"/>
          </a:xfrm>
          <a:prstGeom prst="rect">
            <a:avLst/>
          </a:prstGeom>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SubQueries:</a:t>
            </a:r>
          </a:p>
          <a:p>
            <a:pPr lvl="1"/>
            <a:r>
              <a:rPr lang="en-US" dirty="0" smtClean="0"/>
              <a:t>Single row subquery : </a:t>
            </a:r>
          </a:p>
          <a:p>
            <a:pPr lvl="2"/>
            <a:r>
              <a:rPr lang="en-US" dirty="0" smtClean="0"/>
              <a:t>Two common errors that occurs when writing sub-queries are:</a:t>
            </a:r>
          </a:p>
          <a:p>
            <a:pPr lvl="3"/>
            <a:r>
              <a:rPr lang="en-US" dirty="0" smtClean="0"/>
              <a:t>A single-row subquery returns more than one row.</a:t>
            </a:r>
          </a:p>
          <a:p>
            <a:pPr lvl="4"/>
            <a:r>
              <a:rPr lang="en-US" dirty="0" smtClean="0"/>
              <a:t>If a subquery contains a GROUP BY clause. The GROUP BY clause implies that the subquery returns multiple rows, one value for each group the query encounters. </a:t>
            </a:r>
          </a:p>
          <a:p>
            <a:pPr lvl="3"/>
            <a:r>
              <a:rPr lang="en-US" dirty="0" smtClean="0"/>
              <a:t>Another error occurs when you write a single-row subquery that returns no rows. </a:t>
            </a:r>
            <a:br>
              <a:rPr lang="en-US" dirty="0" smtClean="0"/>
            </a:br>
            <a:r>
              <a:rPr lang="en-US" dirty="0" smtClean="0"/>
              <a:t/>
            </a:r>
            <a:br>
              <a:rPr lang="en-US" dirty="0" smtClean="0"/>
            </a:br>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SubQueries:</a:t>
            </a:r>
          </a:p>
          <a:p>
            <a:pPr lvl="1"/>
            <a:r>
              <a:rPr lang="en-US" dirty="0" smtClean="0"/>
              <a:t>Multiple row subquery : </a:t>
            </a:r>
          </a:p>
          <a:p>
            <a:pPr lvl="2"/>
            <a:r>
              <a:rPr lang="en-US" dirty="0" err="1" smtClean="0"/>
              <a:t>Subqueries</a:t>
            </a:r>
            <a:r>
              <a:rPr lang="en-US" dirty="0" smtClean="0"/>
              <a:t> that return more than one row are called multiple-row </a:t>
            </a:r>
            <a:r>
              <a:rPr lang="en-US" dirty="0" err="1" smtClean="0"/>
              <a:t>subqueries</a:t>
            </a:r>
            <a:r>
              <a:rPr lang="en-US" dirty="0" smtClean="0"/>
              <a:t>. </a:t>
            </a:r>
          </a:p>
          <a:p>
            <a:pPr lvl="2"/>
            <a:r>
              <a:rPr lang="en-US" dirty="0" smtClean="0"/>
              <a:t>You use a multiple-row operator, instead of a single-row operator, with a multiple-row subquery. </a:t>
            </a:r>
          </a:p>
          <a:p>
            <a:pPr lvl="2"/>
            <a:r>
              <a:rPr lang="en-US" dirty="0" smtClean="0"/>
              <a:t>There are five multiple-row comparison operators you can use in a multiple-row subquery to compare a single value to a list of values. You can use IN, NOT IN, ANY, ALL, and BETWEEN.</a:t>
            </a:r>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pic>
        <p:nvPicPr>
          <p:cNvPr id="6" name="Picture 5" descr="Multiple_Row.jpg"/>
          <p:cNvPicPr>
            <a:picLocks noChangeAspect="1"/>
          </p:cNvPicPr>
          <p:nvPr/>
        </p:nvPicPr>
        <p:blipFill>
          <a:blip r:embed="rId4"/>
          <a:srcRect l="27826" r="13739" b="27273"/>
          <a:stretch>
            <a:fillRect/>
          </a:stretch>
        </p:blipFill>
        <p:spPr>
          <a:xfrm>
            <a:off x="2819400" y="3733800"/>
            <a:ext cx="3505200" cy="216988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10000"/>
          </a:bodyPr>
          <a:lstStyle/>
          <a:p>
            <a:r>
              <a:rPr lang="en-US" dirty="0" smtClean="0"/>
              <a:t>SubQueries:</a:t>
            </a:r>
          </a:p>
          <a:p>
            <a:pPr lvl="1"/>
            <a:r>
              <a:rPr lang="en-US" dirty="0" smtClean="0"/>
              <a:t>Multiple row subquery : </a:t>
            </a:r>
          </a:p>
          <a:p>
            <a:pPr lvl="2"/>
            <a:r>
              <a:rPr lang="en-US" dirty="0" smtClean="0"/>
              <a:t> Example: Using IN Operator</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We can use the IN operator to compare a single value specified in the outer query to any member in a list returned by a subquery.  </a:t>
            </a:r>
          </a:p>
          <a:p>
            <a:pPr lvl="2"/>
            <a:r>
              <a:rPr lang="en-US" dirty="0" smtClean="0"/>
              <a:t>A multiple-row subquery always must be enclosed in parentheses and must appear to the right of a multiple-row comparison operator.</a:t>
            </a:r>
            <a:br>
              <a:rPr lang="en-US" dirty="0" smtClean="0"/>
            </a:br>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5" name="Rounded Rectangle 4"/>
          <p:cNvSpPr/>
          <p:nvPr/>
        </p:nvSpPr>
        <p:spPr bwMode="auto">
          <a:xfrm>
            <a:off x="1295400" y="2057400"/>
            <a:ext cx="7010400" cy="1945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salary,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salary IN (SELECT MIN(salary)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GROUP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a:t>
            </a:r>
          </a:p>
          <a:p>
            <a:endParaRPr lang="en-US" dirty="0" smtClean="0"/>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SubQueries:</a:t>
            </a:r>
          </a:p>
          <a:p>
            <a:pPr lvl="1"/>
            <a:r>
              <a:rPr lang="en-US" dirty="0" smtClean="0"/>
              <a:t>Multiple row subquery : </a:t>
            </a:r>
          </a:p>
          <a:p>
            <a:pPr lvl="2"/>
            <a:r>
              <a:rPr lang="en-US" dirty="0" smtClean="0"/>
              <a:t> Example: Using ANY Operator (Display employees who are not IT programmers and whose salary is less than that of any IT programmer.)</a:t>
            </a:r>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The ANY operator (and its synonym, the SOME operator) compares a value to ach value returned by a subquery.</a:t>
            </a:r>
          </a:p>
          <a:p>
            <a:pPr lvl="2"/>
            <a:r>
              <a:rPr lang="en-US" dirty="0" smtClean="0"/>
              <a:t>Here:</a:t>
            </a:r>
          </a:p>
          <a:p>
            <a:pPr lvl="3"/>
            <a:r>
              <a:rPr lang="en-US" dirty="0" smtClean="0"/>
              <a:t>ANY means less than the maximum. </a:t>
            </a:r>
          </a:p>
          <a:p>
            <a:pPr lvl="3"/>
            <a:r>
              <a:rPr lang="en-US" dirty="0" smtClean="0"/>
              <a:t>&gt;ANY means more than the minimum. </a:t>
            </a:r>
          </a:p>
          <a:p>
            <a:pPr lvl="3"/>
            <a:r>
              <a:rPr lang="en-US" dirty="0" smtClean="0"/>
              <a:t>=ANY is equivalent to IN.</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5" name="Rounded Rectangle 4"/>
          <p:cNvSpPr/>
          <p:nvPr/>
        </p:nvSpPr>
        <p:spPr bwMode="auto">
          <a:xfrm>
            <a:off x="1295400" y="2359958"/>
            <a:ext cx="7010400" cy="14500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job_id,salary</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salary &lt; ALL (SELECT </a:t>
            </a:r>
            <a:r>
              <a:rPr lang="en-US" dirty="0" err="1" smtClean="0">
                <a:solidFill>
                  <a:schemeClr val="tx1">
                    <a:lumMod val="95000"/>
                    <a:lumOff val="5000"/>
                  </a:schemeClr>
                </a:solidFill>
                <a:latin typeface="Times New Roman" pitchFamily="18" charset="0"/>
                <a:cs typeface="Times New Roman" pitchFamily="18" charset="0"/>
              </a:rPr>
              <a:t>mgr.manager_id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 mgr);</a:t>
            </a:r>
            <a:br>
              <a:rPr lang="en-US" dirty="0" smtClean="0">
                <a:solidFill>
                  <a:schemeClr val="tx1">
                    <a:lumMod val="95000"/>
                    <a:lumOff val="5000"/>
                  </a:schemeClr>
                </a:solidFill>
                <a:latin typeface="Times New Roman" pitchFamily="18" charset="0"/>
                <a:cs typeface="Times New Roman" pitchFamily="18" charset="0"/>
              </a:rPr>
            </a:br>
            <a:endParaRPr lang="en-US" dirty="0" smtClean="0"/>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SubQueries:</a:t>
            </a:r>
          </a:p>
          <a:p>
            <a:pPr lvl="1"/>
            <a:r>
              <a:rPr lang="en-US" dirty="0" smtClean="0"/>
              <a:t>Multiple row subquery : </a:t>
            </a:r>
          </a:p>
          <a:p>
            <a:pPr lvl="2"/>
            <a:r>
              <a:rPr lang="en-US" dirty="0" smtClean="0"/>
              <a:t> Example: Using ALL Operator (Display employees whose salary is less than the salary of all employees with a job ID of IT_PROG and whose job is not IT_PROG.)</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The ALL operator compares a value to every value returned by a sub query.</a:t>
            </a:r>
          </a:p>
          <a:p>
            <a:pPr lvl="2"/>
            <a:r>
              <a:rPr lang="en-US" dirty="0" smtClean="0"/>
              <a:t>Here :</a:t>
            </a:r>
          </a:p>
          <a:p>
            <a:pPr lvl="3"/>
            <a:r>
              <a:rPr lang="en-US" dirty="0" smtClean="0"/>
              <a:t>ALL means more than the maximum and </a:t>
            </a:r>
          </a:p>
          <a:p>
            <a:pPr lvl="3"/>
            <a:r>
              <a:rPr lang="en-US" dirty="0" smtClean="0"/>
              <a:t>&lt;ALL means less than the minimum.</a:t>
            </a:r>
            <a:br>
              <a:rPr lang="en-US" dirty="0" smtClean="0"/>
            </a:br>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5" name="Rounded Rectangle 4"/>
          <p:cNvSpPr/>
          <p:nvPr/>
        </p:nvSpPr>
        <p:spPr bwMode="auto">
          <a:xfrm>
            <a:off x="1295400" y="2647950"/>
            <a:ext cx="7010400" cy="1792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emp.last_name</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 </a:t>
            </a:r>
            <a:r>
              <a:rPr lang="en-US" dirty="0" err="1" smtClean="0">
                <a:solidFill>
                  <a:schemeClr val="tx1">
                    <a:lumMod val="95000"/>
                    <a:lumOff val="5000"/>
                  </a:schemeClr>
                </a:solidFill>
                <a:latin typeface="Times New Roman" pitchFamily="18" charset="0"/>
                <a:cs typeface="Times New Roman" pitchFamily="18" charset="0"/>
              </a:rPr>
              <a:t>emp</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emp.employee_id</a:t>
            </a:r>
            <a:r>
              <a:rPr lang="en-US" dirty="0" smtClean="0">
                <a:solidFill>
                  <a:schemeClr val="tx1">
                    <a:lumMod val="95000"/>
                    <a:lumOff val="5000"/>
                  </a:schemeClr>
                </a:solidFill>
                <a:latin typeface="Times New Roman" pitchFamily="18" charset="0"/>
                <a:cs typeface="Times New Roman" pitchFamily="18" charset="0"/>
              </a:rPr>
              <a:t> &lt; ALL (SELECT salary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=‘IT_PROG’);</a:t>
            </a:r>
          </a:p>
          <a:p>
            <a:endParaRPr lang="en-US" dirty="0" smtClean="0"/>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85000" lnSpcReduction="10000"/>
          </a:bodyPr>
          <a:lstStyle/>
          <a:p>
            <a:r>
              <a:rPr lang="en-US" dirty="0" smtClean="0"/>
              <a:t>SubQueries:</a:t>
            </a:r>
          </a:p>
          <a:p>
            <a:pPr lvl="1"/>
            <a:r>
              <a:rPr lang="en-US" dirty="0" smtClean="0"/>
              <a:t>Multiple row subquery : </a:t>
            </a:r>
          </a:p>
          <a:p>
            <a:pPr lvl="2"/>
            <a:r>
              <a:rPr lang="en-US" dirty="0" smtClean="0"/>
              <a:t> Example: Using NOT  Operator</a:t>
            </a:r>
          </a:p>
          <a:p>
            <a:pPr lvl="2"/>
            <a:r>
              <a:rPr lang="en-US" dirty="0" smtClean="0"/>
              <a:t>The NOT operator can be used with IN, ANY, and ALL operators.</a:t>
            </a:r>
          </a:p>
          <a:p>
            <a:pPr lvl="3"/>
            <a:r>
              <a:rPr lang="en-US" dirty="0" smtClean="0"/>
              <a:t>Display all employees who do not have any subordinates: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b="1" u="sng" dirty="0" smtClean="0"/>
              <a:t>Note:</a:t>
            </a:r>
            <a:r>
              <a:rPr lang="en-US" dirty="0" smtClean="0"/>
              <a:t> If one of the values returned by the inner query is a null value, the entire query returns no rows.</a:t>
            </a:r>
          </a:p>
          <a:p>
            <a:pPr lvl="3"/>
            <a:r>
              <a:rPr lang="en-US" dirty="0" smtClean="0"/>
              <a:t>The reason is that all conditions that compare a null value result in a null. </a:t>
            </a:r>
          </a:p>
          <a:p>
            <a:pPr lvl="3"/>
            <a:r>
              <a:rPr lang="en-US" dirty="0" smtClean="0"/>
              <a:t>So whenever null values are likely to be part of the results set of a subquery, do not use the NOT IN operator. The NOT IN operator is equivalent to &lt;&gt; ALL.</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5" name="Rounded Rectangle 4"/>
          <p:cNvSpPr/>
          <p:nvPr/>
        </p:nvSpPr>
        <p:spPr bwMode="auto">
          <a:xfrm>
            <a:off x="1295400" y="2743200"/>
            <a:ext cx="74676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NOT IN (SELECT </a:t>
            </a:r>
            <a:r>
              <a:rPr lang="en-US" dirty="0" err="1" smtClean="0">
                <a:solidFill>
                  <a:schemeClr val="tx1">
                    <a:lumMod val="95000"/>
                    <a:lumOff val="5000"/>
                  </a:schemeClr>
                </a:solidFill>
                <a:latin typeface="Times New Roman" pitchFamily="18" charset="0"/>
                <a:cs typeface="Times New Roman" pitchFamily="18" charset="0"/>
              </a:rPr>
              <a:t>manager_id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manager_id</a:t>
            </a:r>
            <a:r>
              <a:rPr lang="en-US" dirty="0" smtClean="0">
                <a:solidFill>
                  <a:schemeClr val="tx1">
                    <a:lumMod val="95000"/>
                    <a:lumOff val="5000"/>
                  </a:schemeClr>
                </a:solidFill>
                <a:latin typeface="Times New Roman" pitchFamily="18" charset="0"/>
                <a:cs typeface="Times New Roman" pitchFamily="18" charset="0"/>
              </a:rPr>
              <a:t> IS NOT NULL);</a:t>
            </a:r>
          </a:p>
          <a:p>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3" name="Title 2"/>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562600"/>
          </a:xfrm>
        </p:spPr>
        <p:txBody>
          <a:bodyPr/>
          <a:lstStyle/>
          <a:p>
            <a:r>
              <a:rPr lang="en-US" dirty="0" smtClean="0"/>
              <a:t>SubQueries:</a:t>
            </a:r>
          </a:p>
          <a:p>
            <a:pPr lvl="1"/>
            <a:r>
              <a:rPr lang="en-US" dirty="0" smtClean="0"/>
              <a:t>Multiple column subquery : </a:t>
            </a:r>
          </a:p>
          <a:p>
            <a:pPr lvl="2"/>
            <a:r>
              <a:rPr lang="en-US" dirty="0" smtClean="0"/>
              <a:t>There are times when you need to use a subquery that compares more than just one column between the parent query and the subquery. This is known as a multiple-column subquery.</a:t>
            </a:r>
          </a:p>
          <a:p>
            <a:pPr lvl="2"/>
            <a:r>
              <a:rPr lang="en-US" dirty="0" smtClean="0"/>
              <a:t>the IN clause is used to compare the outer query's columns to the columns of the subquery.</a:t>
            </a:r>
          </a:p>
          <a:p>
            <a:pPr lvl="2"/>
            <a:r>
              <a:rPr lang="en-US" dirty="0" smtClean="0"/>
              <a:t>A subquery in which more than one column is selected for comparison to the main query using the same number of columns.</a:t>
            </a:r>
          </a:p>
          <a:p>
            <a:pPr lvl="2"/>
            <a:r>
              <a:rPr lang="en-US" dirty="0" smtClean="0"/>
              <a:t>Example:</a:t>
            </a:r>
          </a:p>
          <a:p>
            <a:pPr lvl="2"/>
            <a:endParaRPr lang="en-US" dirty="0" smtClean="0"/>
          </a:p>
          <a:p>
            <a:pPr lvl="3"/>
            <a:r>
              <a:rPr lang="en-US" dirty="0" smtClean="0"/>
              <a:t>If the columns do not match in number, then an error message is displayed. </a:t>
            </a:r>
          </a:p>
          <a:p>
            <a:pPr lvl="3"/>
            <a:r>
              <a:rPr lang="en-US" dirty="0" smtClean="0"/>
              <a:t>If the data types do not match, then the results of the query are incorrect.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6" name="Rounded Rectangle 5"/>
          <p:cNvSpPr/>
          <p:nvPr/>
        </p:nvSpPr>
        <p:spPr bwMode="auto">
          <a:xfrm>
            <a:off x="1371600" y="3790950"/>
            <a:ext cx="7467600" cy="1828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salary </a:t>
            </a:r>
          </a:p>
          <a:p>
            <a:r>
              <a:rPr lang="en-US" dirty="0" smtClean="0">
                <a:solidFill>
                  <a:schemeClr val="tx1">
                    <a:lumMod val="95000"/>
                    <a:lumOff val="5000"/>
                  </a:schemeClr>
                </a:solidFill>
                <a:latin typeface="Times New Roman" pitchFamily="18" charset="0"/>
                <a:cs typeface="Times New Roman" pitchFamily="18" charset="0"/>
              </a:rPr>
              <a:t>FROM employees </a:t>
            </a: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salary) IN (select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salary </a:t>
            </a:r>
          </a:p>
          <a:p>
            <a:r>
              <a:rPr lang="en-US" dirty="0" smtClean="0">
                <a:solidFill>
                  <a:schemeClr val="tx1">
                    <a:lumMod val="95000"/>
                    <a:lumOff val="5000"/>
                  </a:schemeClr>
                </a:solidFill>
                <a:latin typeface="Times New Roman" pitchFamily="18" charset="0"/>
                <a:cs typeface="Times New Roman" pitchFamily="18" charset="0"/>
              </a:rPr>
              <a:t>			      FROM employees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 136);</a:t>
            </a:r>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676400" y="2819400"/>
            <a:ext cx="4953000" cy="1141412"/>
          </a:xfrm>
        </p:spPr>
        <p:txBody>
          <a:bodyPr/>
          <a:lstStyle/>
          <a:p>
            <a:pPr eaLnBrk="1" hangingPunct="1"/>
            <a:r>
              <a:rPr lang="de-DE" sz="4400" dirty="0" smtClean="0"/>
              <a:t>Oracle SQL</a:t>
            </a:r>
          </a:p>
        </p:txBody>
      </p:sp>
      <p:sp>
        <p:nvSpPr>
          <p:cNvPr id="5123" name="Rectangle 3"/>
          <p:cNvSpPr>
            <a:spLocks noGrp="1" noChangeArrowheads="1"/>
          </p:cNvSpPr>
          <p:nvPr>
            <p:ph type="subTitle" idx="1"/>
          </p:nvPr>
        </p:nvSpPr>
        <p:spPr>
          <a:xfrm>
            <a:off x="2743200" y="5562600"/>
            <a:ext cx="6151563" cy="931863"/>
          </a:xfrm>
        </p:spPr>
        <p:txBody>
          <a:bodyPr>
            <a:normAutofit fontScale="92500" lnSpcReduction="20000"/>
          </a:bodyPr>
          <a:lstStyle/>
          <a:p>
            <a:pPr eaLnBrk="1" hangingPunct="1"/>
            <a:endParaRPr lang="en-US" sz="3200" dirty="0" smtClean="0"/>
          </a:p>
          <a:p>
            <a:pPr eaLnBrk="1" hangingPunct="1"/>
            <a:r>
              <a:rPr lang="en-US" sz="3200" dirty="0" smtClean="0"/>
              <a:t>Set Operations in SQL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SubQueries:</a:t>
            </a:r>
          </a:p>
          <a:p>
            <a:pPr lvl="1"/>
            <a:r>
              <a:rPr lang="en-US" dirty="0" smtClean="0"/>
              <a:t>Multiple Column subquery : </a:t>
            </a:r>
          </a:p>
          <a:p>
            <a:pPr lvl="2"/>
            <a:r>
              <a:rPr lang="en-US" dirty="0" smtClean="0"/>
              <a:t> Example: Display only those employees who have worked the longest time in each job title.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5" name="Rounded Rectangle 4"/>
          <p:cNvSpPr/>
          <p:nvPr/>
        </p:nvSpPr>
        <p:spPr bwMode="auto">
          <a:xfrm>
            <a:off x="1524000" y="2209800"/>
            <a:ext cx="6858000" cy="21907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hiredate</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job_id,hiredate</a:t>
            </a:r>
            <a:r>
              <a:rPr lang="en-US" dirty="0" smtClean="0">
                <a:solidFill>
                  <a:schemeClr val="tx1">
                    <a:lumMod val="95000"/>
                    <a:lumOff val="5000"/>
                  </a:schemeClr>
                </a:solidFill>
                <a:latin typeface="Times New Roman" pitchFamily="18" charset="0"/>
                <a:cs typeface="Times New Roman" pitchFamily="18" charset="0"/>
              </a:rPr>
              <a:t>) IN </a:t>
            </a:r>
          </a:p>
          <a:p>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job_id,MIN</a:t>
            </a:r>
            <a:r>
              <a:rPr lang="en-US" dirty="0" smtClean="0">
                <a:solidFill>
                  <a:schemeClr val="tx1">
                    <a:lumMod val="95000"/>
                    <a:lumOff val="5000"/>
                  </a:schemeClr>
                </a:solidFill>
                <a:latin typeface="Times New Roman" pitchFamily="18" charset="0"/>
                <a:cs typeface="Times New Roman" pitchFamily="18" charset="0"/>
              </a:rPr>
              <a:t>(</a:t>
            </a:r>
            <a:r>
              <a:rPr lang="en-US" dirty="0" err="1" smtClean="0">
                <a:solidFill>
                  <a:schemeClr val="tx1">
                    <a:lumMod val="95000"/>
                    <a:lumOff val="5000"/>
                  </a:schemeClr>
                </a:solidFill>
                <a:latin typeface="Times New Roman" pitchFamily="18" charset="0"/>
                <a:cs typeface="Times New Roman" pitchFamily="18" charset="0"/>
              </a:rPr>
              <a:t>hiredate_date</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GROUP BY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a:t>
            </a:r>
          </a:p>
          <a:p>
            <a:endParaRPr lang="en-US" dirty="0" smtClean="0">
              <a:solidFill>
                <a:schemeClr val="tx1">
                  <a:lumMod val="95000"/>
                  <a:lumOff val="5000"/>
                </a:schemeClr>
              </a:solidFill>
              <a:latin typeface="Times New Roman" pitchFamily="18" charset="0"/>
              <a:cs typeface="Times New Roman" pitchFamily="18" charset="0"/>
            </a:endParaRPr>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SubQueries:</a:t>
            </a:r>
          </a:p>
          <a:p>
            <a:pPr lvl="1"/>
            <a:r>
              <a:rPr lang="en-US" dirty="0" smtClean="0"/>
              <a:t>Multiple Column subquery : </a:t>
            </a:r>
          </a:p>
          <a:p>
            <a:pPr lvl="2"/>
            <a:r>
              <a:rPr lang="en-US" dirty="0" smtClean="0"/>
              <a:t> Example: Display details about employees whose salary and commission match the salary and commission of any employee in Department 30. </a:t>
            </a:r>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143000" y="2247900"/>
            <a:ext cx="7162800"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first_name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salary, </a:t>
            </a:r>
            <a:r>
              <a:rPr lang="en-US" dirty="0" err="1" smtClean="0">
                <a:solidFill>
                  <a:schemeClr val="tx1">
                    <a:lumMod val="95000"/>
                    <a:lumOff val="5000"/>
                  </a:schemeClr>
                </a:solidFill>
                <a:latin typeface="Times New Roman" pitchFamily="18" charset="0"/>
                <a:cs typeface="Times New Roman" pitchFamily="18" charset="0"/>
              </a:rPr>
              <a:t>commission_pct</a:t>
            </a: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FROM employees</a:t>
            </a:r>
          </a:p>
          <a:p>
            <a:r>
              <a:rPr lang="en-US" dirty="0" smtClean="0">
                <a:solidFill>
                  <a:schemeClr val="tx1">
                    <a:lumMod val="95000"/>
                    <a:lumOff val="5000"/>
                  </a:schemeClr>
                </a:solidFill>
                <a:latin typeface="Times New Roman" pitchFamily="18" charset="0"/>
                <a:cs typeface="Times New Roman" pitchFamily="18" charset="0"/>
              </a:rPr>
              <a:t>WHERE (salary, NVL(commission_pct,-1)) IN</a:t>
            </a:r>
          </a:p>
          <a:p>
            <a:r>
              <a:rPr lang="en-US" dirty="0" smtClean="0">
                <a:solidFill>
                  <a:schemeClr val="tx1">
                    <a:lumMod val="95000"/>
                    <a:lumOff val="5000"/>
                  </a:schemeClr>
                </a:solidFill>
                <a:latin typeface="Times New Roman" pitchFamily="18" charset="0"/>
                <a:cs typeface="Times New Roman" pitchFamily="18" charset="0"/>
              </a:rPr>
              <a:t>	 	(SELECT salary, NVL(commission_pct,-1) </a:t>
            </a:r>
          </a:p>
          <a:p>
            <a:r>
              <a:rPr lang="en-US" dirty="0" smtClean="0">
                <a:solidFill>
                  <a:schemeClr val="tx1">
                    <a:lumMod val="95000"/>
                    <a:lumOff val="5000"/>
                  </a:schemeClr>
                </a:solidFill>
                <a:latin typeface="Times New Roman" pitchFamily="18" charset="0"/>
                <a:cs typeface="Times New Roman" pitchFamily="18" charset="0"/>
              </a:rPr>
              <a:t>		FROM employees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 30);  </a:t>
            </a:r>
          </a:p>
          <a:p>
            <a:pP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SubQueries:</a:t>
            </a:r>
          </a:p>
          <a:p>
            <a:pPr lvl="1"/>
            <a:r>
              <a:rPr lang="en-US" dirty="0" smtClean="0"/>
              <a:t>Multiple Column subquery : </a:t>
            </a:r>
          </a:p>
          <a:p>
            <a:pPr lvl="2"/>
            <a:r>
              <a:rPr lang="en-US" dirty="0" smtClean="0"/>
              <a:t>Queries in FROM Clause</a:t>
            </a:r>
          </a:p>
          <a:p>
            <a:pPr lvl="3"/>
            <a:r>
              <a:rPr lang="en-US" dirty="0" smtClean="0"/>
              <a:t>We can create a logical subset of data by writing a subquery in the FROM clause of a SELECT statement. </a:t>
            </a:r>
          </a:p>
          <a:p>
            <a:pPr lvl="3"/>
            <a:r>
              <a:rPr lang="en-US" dirty="0" smtClean="0"/>
              <a:t>These subsets are virtual tables that we can use to return specific data to the main query. </a:t>
            </a:r>
          </a:p>
          <a:p>
            <a:pPr lvl="3"/>
            <a:r>
              <a:rPr lang="en-US" dirty="0" smtClean="0"/>
              <a:t>Use a table alias to identify the result set of the subquery</a:t>
            </a:r>
          </a:p>
          <a:p>
            <a:pPr lvl="2"/>
            <a:r>
              <a:rPr lang="en-US" dirty="0" smtClean="0"/>
              <a:t> Example: Display  the names, salaries, department numbers, and average salaries for all employees who earn more than the average salaries in their departments.  </a:t>
            </a:r>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066800" y="3886200"/>
            <a:ext cx="7162800" cy="2362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a.first_name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a.salary</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a.department_id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b.salavg</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employees a, </a:t>
            </a:r>
          </a:p>
          <a:p>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AVG(</a:t>
            </a:r>
            <a:r>
              <a:rPr lang="en-US" dirty="0" err="1" smtClean="0">
                <a:solidFill>
                  <a:schemeClr val="tx1">
                    <a:lumMod val="95000"/>
                    <a:lumOff val="5000"/>
                  </a:schemeClr>
                </a:solidFill>
                <a:latin typeface="Times New Roman" pitchFamily="18" charset="0"/>
                <a:cs typeface="Times New Roman" pitchFamily="18" charset="0"/>
              </a:rPr>
              <a:t>sal</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salavg</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GROUP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 b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=b.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AND </a:t>
            </a:r>
            <a:r>
              <a:rPr lang="en-US" dirty="0" err="1" smtClean="0">
                <a:solidFill>
                  <a:schemeClr val="tx1">
                    <a:lumMod val="95000"/>
                    <a:lumOff val="5000"/>
                  </a:schemeClr>
                </a:solidFill>
                <a:latin typeface="Times New Roman" pitchFamily="18" charset="0"/>
                <a:cs typeface="Times New Roman" pitchFamily="18" charset="0"/>
              </a:rPr>
              <a:t>a.salary</a:t>
            </a:r>
            <a:r>
              <a:rPr lang="en-US" dirty="0" smtClean="0">
                <a:solidFill>
                  <a:schemeClr val="tx1">
                    <a:lumMod val="95000"/>
                    <a:lumOff val="5000"/>
                  </a:schemeClr>
                </a:solidFill>
                <a:latin typeface="Times New Roman" pitchFamily="18" charset="0"/>
                <a:cs typeface="Times New Roman" pitchFamily="18" charset="0"/>
              </a:rPr>
              <a:t> &gt; </a:t>
            </a:r>
            <a:r>
              <a:rPr lang="en-US" dirty="0" err="1" smtClean="0">
                <a:solidFill>
                  <a:schemeClr val="tx1">
                    <a:lumMod val="95000"/>
                    <a:lumOff val="5000"/>
                  </a:schemeClr>
                </a:solidFill>
                <a:latin typeface="Times New Roman" pitchFamily="18" charset="0"/>
                <a:cs typeface="Times New Roman" pitchFamily="18" charset="0"/>
              </a:rPr>
              <a:t>b.salavg</a:t>
            </a:r>
            <a:endParaRPr lang="en-US" dirty="0" smtClean="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SubQueries:</a:t>
            </a:r>
          </a:p>
          <a:p>
            <a:pPr lvl="1"/>
            <a:r>
              <a:rPr lang="en-US" dirty="0" smtClean="0"/>
              <a:t>Multiple Column subquery : </a:t>
            </a:r>
          </a:p>
          <a:p>
            <a:pPr lvl="2"/>
            <a:r>
              <a:rPr lang="en-US" dirty="0" smtClean="0"/>
              <a:t>Queries in FROM Clause</a:t>
            </a:r>
          </a:p>
          <a:p>
            <a:pPr lvl="2"/>
            <a:r>
              <a:rPr lang="en-US" dirty="0" smtClean="0"/>
              <a:t>Example: Display  details for employees who earn the lowest salary in each job title. </a:t>
            </a:r>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066800" y="2514600"/>
            <a:ext cx="7162800" cy="2362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e.job_id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e.first_name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e.salary</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sub.low_sal</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FROM employees e, </a:t>
            </a:r>
          </a:p>
          <a:p>
            <a:r>
              <a:rPr lang="en-US" dirty="0" smtClean="0">
                <a:solidFill>
                  <a:schemeClr val="tx1">
                    <a:lumMod val="95000"/>
                    <a:lumOff val="5000"/>
                  </a:schemeClr>
                </a:solidFill>
                <a:latin typeface="Times New Roman" pitchFamily="18" charset="0"/>
                <a:cs typeface="Times New Roman" pitchFamily="18" charset="0"/>
              </a:rPr>
              <a:t>	(SELECT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MIN(salary) </a:t>
            </a:r>
            <a:r>
              <a:rPr lang="en-US" dirty="0" err="1" smtClean="0">
                <a:solidFill>
                  <a:schemeClr val="tx1">
                    <a:lumMod val="95000"/>
                    <a:lumOff val="5000"/>
                  </a:schemeClr>
                </a:solidFill>
                <a:latin typeface="Times New Roman" pitchFamily="18" charset="0"/>
                <a:cs typeface="Times New Roman" pitchFamily="18" charset="0"/>
              </a:rPr>
              <a:t>low_sal</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FROM employees </a:t>
            </a:r>
          </a:p>
          <a:p>
            <a:r>
              <a:rPr lang="en-US" dirty="0" smtClean="0">
                <a:solidFill>
                  <a:schemeClr val="tx1">
                    <a:lumMod val="95000"/>
                    <a:lumOff val="5000"/>
                  </a:schemeClr>
                </a:solidFill>
                <a:latin typeface="Times New Roman" pitchFamily="18" charset="0"/>
                <a:cs typeface="Times New Roman" pitchFamily="18" charset="0"/>
              </a:rPr>
              <a:t>	GROUP BY </a:t>
            </a:r>
            <a:r>
              <a:rPr lang="en-US" dirty="0" err="1" smtClean="0">
                <a:solidFill>
                  <a:schemeClr val="tx1">
                    <a:lumMod val="95000"/>
                    <a:lumOff val="5000"/>
                  </a:schemeClr>
                </a:solidFill>
                <a:latin typeface="Times New Roman" pitchFamily="18" charset="0"/>
                <a:cs typeface="Times New Roman" pitchFamily="18" charset="0"/>
              </a:rPr>
              <a:t>job_id</a:t>
            </a:r>
            <a:r>
              <a:rPr lang="en-US" dirty="0" smtClean="0">
                <a:solidFill>
                  <a:schemeClr val="tx1">
                    <a:lumMod val="95000"/>
                    <a:lumOff val="5000"/>
                  </a:schemeClr>
                </a:solidFill>
                <a:latin typeface="Times New Roman" pitchFamily="18" charset="0"/>
                <a:cs typeface="Times New Roman" pitchFamily="18" charset="0"/>
              </a:rPr>
              <a:t>) sub  </a:t>
            </a: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e.job_id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sub.job_id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AND </a:t>
            </a:r>
            <a:r>
              <a:rPr lang="en-US" dirty="0" err="1" smtClean="0">
                <a:solidFill>
                  <a:schemeClr val="tx1">
                    <a:lumMod val="95000"/>
                    <a:lumOff val="5000"/>
                  </a:schemeClr>
                </a:solidFill>
                <a:latin typeface="Times New Roman" pitchFamily="18" charset="0"/>
                <a:cs typeface="Times New Roman" pitchFamily="18" charset="0"/>
              </a:rPr>
              <a:t>e.salary</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sub.low_sal</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19150"/>
            <a:ext cx="8896350" cy="5410200"/>
          </a:xfrm>
        </p:spPr>
        <p:txBody>
          <a:bodyPr/>
          <a:lstStyle/>
          <a:p>
            <a:r>
              <a:rPr lang="en-US" dirty="0" smtClean="0"/>
              <a:t>SubQueries:</a:t>
            </a:r>
          </a:p>
          <a:p>
            <a:pPr lvl="1"/>
            <a:r>
              <a:rPr lang="en-US" dirty="0" smtClean="0"/>
              <a:t>Correlated </a:t>
            </a:r>
            <a:r>
              <a:rPr lang="en-US" dirty="0" err="1" smtClean="0"/>
              <a:t>Subqueries</a:t>
            </a:r>
            <a:r>
              <a:rPr lang="en-US" dirty="0" smtClean="0"/>
              <a:t>:</a:t>
            </a:r>
          </a:p>
          <a:p>
            <a:pPr lvl="2"/>
            <a:r>
              <a:rPr lang="en-US" dirty="0" smtClean="0"/>
              <a:t>A subquery that contains a reference to a column in the main, or parent, query and is evaluated once for each row of the outer query.</a:t>
            </a:r>
          </a:p>
          <a:p>
            <a:pPr lvl="2"/>
            <a:r>
              <a:rPr lang="en-US" dirty="0" smtClean="0"/>
              <a:t>A correlated subquery looks very much like other subquery, with one important difference: </a:t>
            </a:r>
          </a:p>
          <a:p>
            <a:pPr lvl="3"/>
            <a:r>
              <a:rPr lang="en-US" dirty="0" smtClean="0"/>
              <a:t>The correlated subquery references a column in the main query as part of the qualification process to see if a given row will be returned by the query. </a:t>
            </a:r>
          </a:p>
          <a:p>
            <a:pPr lvl="3"/>
            <a:r>
              <a:rPr lang="en-US" dirty="0" smtClean="0"/>
              <a:t>For each row in the parent query, the subquery is evaluated to see if the row will be returned.</a:t>
            </a:r>
          </a:p>
          <a:p>
            <a:pPr lvl="2"/>
            <a:r>
              <a:rPr lang="en-US" dirty="0" smtClean="0"/>
              <a:t>It is used for row-by-row processing. Each subquery is executed once for every row of the outer query.</a:t>
            </a:r>
            <a:br>
              <a:rPr lang="en-US" dirty="0" smtClean="0"/>
            </a:br>
            <a:endParaRPr lang="en-US" dirty="0" smtClean="0"/>
          </a:p>
          <a:p>
            <a:pPr lvl="2"/>
            <a:endParaRPr lang="en-US" dirty="0" smtClean="0"/>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6" name="Picture 5" descr="csubquery.jpg"/>
          <p:cNvPicPr>
            <a:picLocks noChangeAspect="1"/>
          </p:cNvPicPr>
          <p:nvPr/>
        </p:nvPicPr>
        <p:blipFill>
          <a:blip r:embed="rId3"/>
          <a:stretch>
            <a:fillRect/>
          </a:stretch>
        </p:blipFill>
        <p:spPr>
          <a:xfrm>
            <a:off x="3276600" y="3975100"/>
            <a:ext cx="2819400" cy="2349500"/>
          </a:xfrm>
          <a:prstGeom prst="rect">
            <a:avLst/>
          </a:prstGeom>
          <a:ln>
            <a:solidFill>
              <a:srgbClr val="C00000"/>
            </a:solid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SubQueries:</a:t>
            </a:r>
          </a:p>
          <a:p>
            <a:pPr lvl="1"/>
            <a:r>
              <a:rPr lang="en-US" dirty="0" smtClean="0"/>
              <a:t>Correlated Sub Query : </a:t>
            </a:r>
          </a:p>
          <a:p>
            <a:pPr lvl="2"/>
            <a:r>
              <a:rPr lang="en-US" dirty="0" smtClean="0"/>
              <a:t>Example:  Display employees who earn more than the average for their department across all departments.</a:t>
            </a:r>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066800" y="2286000"/>
            <a:ext cx="7467600"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salary</a:t>
            </a:r>
          </a:p>
          <a:p>
            <a:r>
              <a:rPr lang="en-US" dirty="0" smtClean="0">
                <a:solidFill>
                  <a:schemeClr val="tx1">
                    <a:lumMod val="95000"/>
                    <a:lumOff val="5000"/>
                  </a:schemeClr>
                </a:solidFill>
                <a:latin typeface="Times New Roman" pitchFamily="18" charset="0"/>
                <a:cs typeface="Times New Roman" pitchFamily="18" charset="0"/>
              </a:rPr>
              <a:t>FROM  employees </a:t>
            </a:r>
            <a:r>
              <a:rPr lang="en-US" dirty="0" err="1" smtClean="0">
                <a:solidFill>
                  <a:schemeClr val="tx1">
                    <a:lumMod val="95000"/>
                    <a:lumOff val="5000"/>
                  </a:schemeClr>
                </a:solidFill>
                <a:latin typeface="Times New Roman" pitchFamily="18" charset="0"/>
                <a:cs typeface="Times New Roman" pitchFamily="18" charset="0"/>
              </a:rPr>
              <a:t>emp</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WHERE salary &gt; (SELECT </a:t>
            </a:r>
            <a:r>
              <a:rPr lang="en-US" dirty="0" err="1" smtClean="0">
                <a:solidFill>
                  <a:schemeClr val="tx1">
                    <a:lumMod val="95000"/>
                    <a:lumOff val="5000"/>
                  </a:schemeClr>
                </a:solidFill>
                <a:latin typeface="Times New Roman" pitchFamily="18" charset="0"/>
                <a:cs typeface="Times New Roman" pitchFamily="18" charset="0"/>
              </a:rPr>
              <a:t>avg</a:t>
            </a:r>
            <a:r>
              <a:rPr lang="en-US" dirty="0" smtClean="0">
                <a:solidFill>
                  <a:schemeClr val="tx1">
                    <a:lumMod val="95000"/>
                    <a:lumOff val="5000"/>
                  </a:schemeClr>
                </a:solidFill>
                <a:latin typeface="Times New Roman" pitchFamily="18" charset="0"/>
                <a:cs typeface="Times New Roman" pitchFamily="18" charset="0"/>
              </a:rPr>
              <a:t>(salary) </a:t>
            </a:r>
          </a:p>
          <a:p>
            <a:r>
              <a:rPr lang="en-US" dirty="0" smtClean="0">
                <a:solidFill>
                  <a:schemeClr val="tx1">
                    <a:lumMod val="95000"/>
                    <a:lumOff val="5000"/>
                  </a:schemeClr>
                </a:solidFill>
                <a:latin typeface="Times New Roman" pitchFamily="18" charset="0"/>
                <a:cs typeface="Times New Roman" pitchFamily="18" charset="0"/>
              </a:rPr>
              <a:t>		    FROM employees </a:t>
            </a:r>
          </a:p>
          <a:p>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emp.department_id</a:t>
            </a:r>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dirty="0" smtClean="0"/>
              <a:t>SubQueries:</a:t>
            </a:r>
          </a:p>
          <a:p>
            <a:pPr lvl="1"/>
            <a:r>
              <a:rPr lang="en-US" dirty="0" smtClean="0"/>
              <a:t>Correlated Sub Query : </a:t>
            </a:r>
          </a:p>
          <a:p>
            <a:pPr lvl="2"/>
            <a:r>
              <a:rPr lang="en-US" dirty="0" smtClean="0"/>
              <a:t>Example:  Display details of those employees who have switched jobs at least twice.</a:t>
            </a:r>
            <a:br>
              <a:rPr lang="en-US" dirty="0" smtClean="0"/>
            </a:br>
            <a:r>
              <a:rPr lang="en-US" dirty="0" smtClean="0"/>
              <a:t/>
            </a:r>
            <a:br>
              <a:rPr lang="en-US" dirty="0" smtClean="0"/>
            </a:br>
            <a:endParaRPr lang="en-US" dirty="0" smtClean="0"/>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066800" y="2286000"/>
            <a:ext cx="74676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e.job_id</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 e</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WHERE 2 &lt;=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 SELECT COUNT(*)</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FROM </a:t>
            </a:r>
            <a:r>
              <a:rPr lang="en-US" dirty="0" err="1" smtClean="0">
                <a:solidFill>
                  <a:schemeClr val="tx1">
                    <a:lumMod val="95000"/>
                    <a:lumOff val="5000"/>
                  </a:schemeClr>
                </a:solidFill>
                <a:latin typeface="Times New Roman" pitchFamily="18" charset="0"/>
                <a:cs typeface="Times New Roman" pitchFamily="18" charset="0"/>
              </a:rPr>
              <a:t>job_history</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WHERE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e.employee_id</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458200" cy="5410200"/>
          </a:xfrm>
        </p:spPr>
        <p:txBody>
          <a:bodyPr/>
          <a:lstStyle/>
          <a:p>
            <a:r>
              <a:rPr lang="en-US" dirty="0" smtClean="0"/>
              <a:t>SubQueries:</a:t>
            </a:r>
          </a:p>
          <a:p>
            <a:pPr lvl="1"/>
            <a:r>
              <a:rPr lang="en-US" dirty="0" smtClean="0"/>
              <a:t>In-line views: </a:t>
            </a:r>
          </a:p>
          <a:p>
            <a:pPr lvl="2"/>
            <a:r>
              <a:rPr lang="en-US" dirty="0" smtClean="0"/>
              <a:t>The inline view is a construct in Oracle SQL where you can place a query in the SQL FROM, clause, just as if the query was a table name. </a:t>
            </a:r>
          </a:p>
          <a:p>
            <a:pPr lvl="2"/>
            <a:r>
              <a:rPr lang="en-US" dirty="0" smtClean="0"/>
              <a:t>It allows you to use a filtered data set not found in a table like a view, but only in the scope of the query or SQL statement. </a:t>
            </a:r>
          </a:p>
          <a:p>
            <a:pPr lvl="2"/>
            <a:r>
              <a:rPr lang="en-US" dirty="0" smtClean="0"/>
              <a:t>A common use for in-line views in Oracle SQL is </a:t>
            </a:r>
          </a:p>
          <a:p>
            <a:pPr lvl="3"/>
            <a:r>
              <a:rPr lang="en-US" dirty="0" smtClean="0"/>
              <a:t>to simplify complex queries by removing join operations and </a:t>
            </a:r>
          </a:p>
          <a:p>
            <a:pPr lvl="3"/>
            <a:r>
              <a:rPr lang="en-US" dirty="0" smtClean="0"/>
              <a:t>condensing several separate queries into a single query. </a:t>
            </a:r>
          </a:p>
          <a:p>
            <a:pPr lvl="2"/>
            <a:r>
              <a:rPr lang="en-US" dirty="0" smtClean="0"/>
              <a:t>Example: Display the employees who earn the highest salary in each department. </a:t>
            </a:r>
            <a:br>
              <a:rPr lang="en-US" dirty="0" smtClean="0"/>
            </a:br>
            <a:r>
              <a:rPr lang="en-US" dirty="0" smtClean="0"/>
              <a:t/>
            </a:r>
            <a:br>
              <a:rPr lang="en-US" dirty="0" smtClean="0"/>
            </a:br>
            <a:endParaRPr lang="en-US" dirty="0" smtClean="0"/>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066800" y="4038600"/>
            <a:ext cx="7467600" cy="2286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a.last_name</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a.salary</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a.department_id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b.maxsal</a:t>
            </a:r>
            <a:r>
              <a:rPr lang="en-US" dirty="0" smtClean="0">
                <a:solidFill>
                  <a:schemeClr val="tx1">
                    <a:lumMod val="95000"/>
                    <a:lumOff val="5000"/>
                  </a:schemeClr>
                </a:solidFill>
                <a:latin typeface="Times New Roman" pitchFamily="18" charset="0"/>
                <a:cs typeface="Times New Roman" pitchFamily="18" charset="0"/>
              </a:rPr>
              <a:t> FROM employees a, </a:t>
            </a:r>
          </a:p>
          <a:p>
            <a:r>
              <a:rPr lang="en-US" dirty="0" smtClean="0">
                <a:solidFill>
                  <a:schemeClr val="tx1">
                    <a:lumMod val="95000"/>
                    <a:lumOff val="5000"/>
                  </a:schemeClr>
                </a:solidFill>
                <a:latin typeface="Times New Roman" pitchFamily="18" charset="0"/>
                <a:cs typeface="Times New Roman" pitchFamily="18" charset="0"/>
              </a:rPr>
              <a:t>	( SELECT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max(salary) </a:t>
            </a:r>
            <a:r>
              <a:rPr lang="en-US" dirty="0" err="1" smtClean="0">
                <a:solidFill>
                  <a:schemeClr val="tx1">
                    <a:lumMod val="95000"/>
                    <a:lumOff val="5000"/>
                  </a:schemeClr>
                </a:solidFill>
                <a:latin typeface="Times New Roman" pitchFamily="18" charset="0"/>
                <a:cs typeface="Times New Roman" pitchFamily="18" charset="0"/>
              </a:rPr>
              <a:t>maxsal</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	FROM employees </a:t>
            </a:r>
          </a:p>
          <a:p>
            <a:r>
              <a:rPr lang="en-US" dirty="0" smtClean="0">
                <a:solidFill>
                  <a:schemeClr val="tx1">
                    <a:lumMod val="95000"/>
                    <a:lumOff val="5000"/>
                  </a:schemeClr>
                </a:solidFill>
                <a:latin typeface="Times New Roman" pitchFamily="18" charset="0"/>
                <a:cs typeface="Times New Roman" pitchFamily="18" charset="0"/>
              </a:rPr>
              <a:t>	GROUP BY </a:t>
            </a:r>
            <a:r>
              <a:rPr lang="en-US" dirty="0" err="1" smtClean="0">
                <a:solidFill>
                  <a:schemeClr val="tx1">
                    <a:lumMod val="95000"/>
                    <a:lumOff val="5000"/>
                  </a:schemeClr>
                </a:solidFill>
                <a:latin typeface="Times New Roman" pitchFamily="18" charset="0"/>
                <a:cs typeface="Times New Roman" pitchFamily="18" charset="0"/>
              </a:rPr>
              <a:t>department_id</a:t>
            </a:r>
            <a:r>
              <a:rPr lang="en-US" dirty="0" smtClean="0">
                <a:solidFill>
                  <a:schemeClr val="tx1">
                    <a:lumMod val="95000"/>
                    <a:lumOff val="5000"/>
                  </a:schemeClr>
                </a:solidFill>
                <a:latin typeface="Times New Roman" pitchFamily="18" charset="0"/>
                <a:cs typeface="Times New Roman" pitchFamily="18" charset="0"/>
              </a:rPr>
              <a:t> ) b </a:t>
            </a:r>
          </a:p>
          <a:p>
            <a:r>
              <a:rPr lang="en-US" dirty="0" smtClean="0">
                <a:solidFill>
                  <a:schemeClr val="tx1">
                    <a:lumMod val="95000"/>
                    <a:lumOff val="5000"/>
                  </a:schemeClr>
                </a:solidFill>
                <a:latin typeface="Times New Roman" pitchFamily="18" charset="0"/>
                <a:cs typeface="Times New Roman" pitchFamily="18" charset="0"/>
              </a:rPr>
              <a:t>WHERE </a:t>
            </a:r>
            <a:r>
              <a:rPr lang="en-US" dirty="0" err="1" smtClean="0">
                <a:solidFill>
                  <a:schemeClr val="tx1">
                    <a:lumMod val="95000"/>
                    <a:lumOff val="5000"/>
                  </a:schemeClr>
                </a:solidFill>
                <a:latin typeface="Times New Roman" pitchFamily="18" charset="0"/>
                <a:cs typeface="Times New Roman" pitchFamily="18" charset="0"/>
              </a:rPr>
              <a:t>a.department_id</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b.department_id</a:t>
            </a:r>
            <a:r>
              <a:rPr lang="en-US" dirty="0" smtClean="0">
                <a:solidFill>
                  <a:schemeClr val="tx1">
                    <a:lumMod val="95000"/>
                    <a:lumOff val="5000"/>
                  </a:schemeClr>
                </a:solidFill>
                <a:latin typeface="Times New Roman" pitchFamily="18" charset="0"/>
                <a:cs typeface="Times New Roman" pitchFamily="18" charset="0"/>
              </a:rPr>
              <a:t> </a:t>
            </a:r>
          </a:p>
          <a:p>
            <a:r>
              <a:rPr lang="en-US" dirty="0" smtClean="0">
                <a:solidFill>
                  <a:schemeClr val="tx1">
                    <a:lumMod val="95000"/>
                    <a:lumOff val="5000"/>
                  </a:schemeClr>
                </a:solidFill>
                <a:latin typeface="Times New Roman" pitchFamily="18" charset="0"/>
                <a:cs typeface="Times New Roman" pitchFamily="18" charset="0"/>
              </a:rPr>
              <a:t>AND </a:t>
            </a:r>
            <a:r>
              <a:rPr lang="en-US" dirty="0" err="1" smtClean="0">
                <a:solidFill>
                  <a:schemeClr val="tx1">
                    <a:lumMod val="95000"/>
                    <a:lumOff val="5000"/>
                  </a:schemeClr>
                </a:solidFill>
                <a:latin typeface="Times New Roman" pitchFamily="18" charset="0"/>
                <a:cs typeface="Times New Roman" pitchFamily="18" charset="0"/>
              </a:rPr>
              <a:t>a.salary</a:t>
            </a:r>
            <a:r>
              <a:rPr lang="en-US" dirty="0" smtClean="0">
                <a:solidFill>
                  <a:schemeClr val="tx1">
                    <a:lumMod val="95000"/>
                    <a:lumOff val="5000"/>
                  </a:schemeClr>
                </a:solidFill>
                <a:latin typeface="Times New Roman" pitchFamily="18" charset="0"/>
                <a:cs typeface="Times New Roman" pitchFamily="18" charset="0"/>
              </a:rPr>
              <a:t> = </a:t>
            </a:r>
            <a:r>
              <a:rPr lang="en-US" dirty="0" err="1" smtClean="0">
                <a:solidFill>
                  <a:schemeClr val="tx1">
                    <a:lumMod val="95000"/>
                    <a:lumOff val="5000"/>
                  </a:schemeClr>
                </a:solidFill>
                <a:latin typeface="Times New Roman" pitchFamily="18" charset="0"/>
                <a:cs typeface="Times New Roman" pitchFamily="18" charset="0"/>
              </a:rPr>
              <a:t>b.maxsal</a:t>
            </a: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6934200" cy="5410200"/>
          </a:xfrm>
        </p:spPr>
        <p:txBody>
          <a:bodyPr/>
          <a:lstStyle/>
          <a:p>
            <a:r>
              <a:rPr lang="en-US" dirty="0" smtClean="0"/>
              <a:t>SubQueries:</a:t>
            </a:r>
          </a:p>
          <a:p>
            <a:pPr lvl="1"/>
            <a:r>
              <a:rPr lang="en-US" dirty="0" smtClean="0"/>
              <a:t>Some Guidelines while using sub queries are:</a:t>
            </a:r>
          </a:p>
          <a:p>
            <a:pPr lvl="2"/>
            <a:r>
              <a:rPr lang="en-US" dirty="0" smtClean="0"/>
              <a:t>A subquery must be enclosed in parentheses. </a:t>
            </a:r>
          </a:p>
          <a:p>
            <a:pPr lvl="2"/>
            <a:r>
              <a:rPr lang="en-US" dirty="0" smtClean="0"/>
              <a:t>A subquery must be placed on the right side of the comparison operator. </a:t>
            </a:r>
          </a:p>
          <a:p>
            <a:pPr lvl="2"/>
            <a:r>
              <a:rPr lang="en-US" dirty="0" smtClean="0"/>
              <a:t>Sub queries cannot manipulate their results internally, therefore ORDER BY clause cannot be added in to a subquery. </a:t>
            </a:r>
          </a:p>
          <a:p>
            <a:pPr lvl="3"/>
            <a:r>
              <a:rPr lang="en-US" dirty="0" smtClean="0"/>
              <a:t>However we can use a ORDER BY clause in the main SELECT statement (outer query) which will be last clause. </a:t>
            </a:r>
          </a:p>
          <a:p>
            <a:pPr lvl="2"/>
            <a:r>
              <a:rPr lang="en-US" dirty="0" smtClean="0"/>
              <a:t>Use single-row operators with single-row sub queries. </a:t>
            </a:r>
          </a:p>
          <a:p>
            <a:pPr lvl="2"/>
            <a:r>
              <a:rPr lang="en-US" dirty="0" smtClean="0"/>
              <a:t>If a subquery (inner query) returns a null value to the outer query, the outer query will not return any rows when using certain comparison operators in a WHERE clause.</a:t>
            </a:r>
          </a:p>
          <a:p>
            <a:pPr lvl="2"/>
            <a:endParaRPr lang="en-US" dirty="0" smtClean="0"/>
          </a:p>
          <a:p>
            <a:pPr lvl="1"/>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grpSp>
        <p:nvGrpSpPr>
          <p:cNvPr id="4" name="Group 3"/>
          <p:cNvGrpSpPr/>
          <p:nvPr/>
        </p:nvGrpSpPr>
        <p:grpSpPr>
          <a:xfrm>
            <a:off x="6324600" y="914400"/>
            <a:ext cx="2819400" cy="2971800"/>
            <a:chOff x="6639238" y="914400"/>
            <a:chExt cx="2504762" cy="2457450"/>
          </a:xfrm>
        </p:grpSpPr>
        <p:pic>
          <p:nvPicPr>
            <p:cNvPr id="5" name="Picture 4"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6" name="Picture 5"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r>
              <a:rPr lang="en-US" sz="1800" dirty="0" smtClean="0"/>
              <a:t>Set Operations:</a:t>
            </a:r>
          </a:p>
          <a:p>
            <a:pPr lvl="1"/>
            <a:r>
              <a:rPr lang="en-US" sz="1400" dirty="0" smtClean="0"/>
              <a:t>Used to combine the results of more than one Query</a:t>
            </a:r>
          </a:p>
          <a:p>
            <a:pPr lvl="1"/>
            <a:r>
              <a:rPr lang="en-US" sz="1400" dirty="0" smtClean="0"/>
              <a:t>Different types of set </a:t>
            </a:r>
            <a:r>
              <a:rPr lang="en-US" sz="1400" dirty="0" err="1" smtClean="0"/>
              <a:t>Opearations</a:t>
            </a:r>
            <a:r>
              <a:rPr lang="en-US" sz="1400" dirty="0" smtClean="0"/>
              <a:t> supported are:</a:t>
            </a:r>
          </a:p>
          <a:p>
            <a:pPr lvl="2"/>
            <a:r>
              <a:rPr lang="en-US" sz="1000" dirty="0" smtClean="0"/>
              <a:t>UNION, UNION ALL, INTERSECT and MINUS</a:t>
            </a:r>
          </a:p>
          <a:p>
            <a:r>
              <a:rPr lang="en-US" sz="1800" dirty="0" smtClean="0"/>
              <a:t>Joins:</a:t>
            </a:r>
          </a:p>
          <a:p>
            <a:pPr lvl="1"/>
            <a:r>
              <a:rPr lang="en-US" sz="1400" dirty="0" smtClean="0"/>
              <a:t>Used to fetch the results from more than one table</a:t>
            </a:r>
          </a:p>
          <a:p>
            <a:pPr lvl="1"/>
            <a:r>
              <a:rPr lang="en-US" sz="1400" dirty="0" smtClean="0"/>
              <a:t>Different Joins supported are :</a:t>
            </a:r>
          </a:p>
          <a:p>
            <a:pPr lvl="2"/>
            <a:r>
              <a:rPr lang="en-US" sz="1000" dirty="0" smtClean="0"/>
              <a:t>INNER JOIN,OUTER JOIN and SELF Join</a:t>
            </a:r>
          </a:p>
          <a:p>
            <a:r>
              <a:rPr lang="en-US" sz="1800" dirty="0" smtClean="0"/>
              <a:t>SubQueries:</a:t>
            </a:r>
          </a:p>
          <a:p>
            <a:pPr lvl="1"/>
            <a:r>
              <a:rPr lang="en-US" sz="1400" dirty="0" smtClean="0"/>
              <a:t>Used to write a Query within another Query</a:t>
            </a:r>
          </a:p>
          <a:p>
            <a:pPr lvl="1"/>
            <a:endParaRPr lang="en-US" sz="1400" dirty="0" smtClean="0"/>
          </a:p>
          <a:p>
            <a:pPr lvl="1">
              <a:buNone/>
            </a:pPr>
            <a:endParaRPr lang="tr-TR" sz="600" dirty="0" smtClean="0"/>
          </a:p>
          <a:p>
            <a:pPr eaLnBrk="1" hangingPunct="1"/>
            <a:endParaRPr lang="en-US" sz="1800" dirty="0" smtClean="0"/>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Set Operations:</a:t>
            </a:r>
          </a:p>
          <a:p>
            <a:pPr lvl="1"/>
            <a:r>
              <a:rPr lang="en-US" dirty="0" smtClean="0"/>
              <a:t>Oracle provides SET operators to combine the result of more than one SELECT statements into one result set in a logical manner.</a:t>
            </a:r>
          </a:p>
          <a:p>
            <a:r>
              <a:rPr lang="en-US" dirty="0" smtClean="0"/>
              <a:t>Set Operators are:</a:t>
            </a:r>
          </a:p>
          <a:p>
            <a:pPr lvl="1"/>
            <a:r>
              <a:rPr lang="en-US" dirty="0" smtClean="0"/>
              <a:t>UNION ALL and UNION</a:t>
            </a:r>
          </a:p>
          <a:p>
            <a:pPr lvl="1"/>
            <a:r>
              <a:rPr lang="en-US" dirty="0" smtClean="0"/>
              <a:t>INTERSECT</a:t>
            </a:r>
          </a:p>
          <a:p>
            <a:pPr lvl="1"/>
            <a:r>
              <a:rPr lang="en-US" dirty="0" smtClean="0"/>
              <a:t>MINUS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5" name="Picture 4" descr="1_Set%20Operators.jpg"/>
          <p:cNvPicPr>
            <a:picLocks noChangeAspect="1"/>
          </p:cNvPicPr>
          <p:nvPr/>
        </p:nvPicPr>
        <p:blipFill>
          <a:blip r:embed="rId3"/>
          <a:stretch>
            <a:fillRect/>
          </a:stretch>
        </p:blipFill>
        <p:spPr>
          <a:xfrm>
            <a:off x="3962400" y="3048000"/>
            <a:ext cx="4624388" cy="3255278"/>
          </a:xfrm>
          <a:prstGeom prst="rect">
            <a:avLst/>
          </a:prstGeom>
          <a:ln>
            <a:solidFill>
              <a:schemeClr val="accent4"/>
            </a:solid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lnSpcReduction="10000"/>
          </a:bodyPr>
          <a:lstStyle/>
          <a:p>
            <a:r>
              <a:rPr lang="en-US" dirty="0" smtClean="0"/>
              <a:t>Set Operators:</a:t>
            </a:r>
          </a:p>
          <a:p>
            <a:pPr lvl="1"/>
            <a:r>
              <a:rPr lang="en-US" dirty="0" smtClean="0"/>
              <a:t>UNION ALL:</a:t>
            </a:r>
          </a:p>
          <a:p>
            <a:pPr lvl="2"/>
            <a:r>
              <a:rPr lang="en-US" dirty="0" smtClean="0"/>
              <a:t>operator simply unites the result sets of two SELECT queries, without eliminating duplicates from the combined result set.</a:t>
            </a:r>
          </a:p>
          <a:p>
            <a:pPr lvl="2"/>
            <a:r>
              <a:rPr lang="en-US" dirty="0" smtClean="0"/>
              <a:t>In addition, it doesn’t sorts the final result set in any order.</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1"/>
            <a:r>
              <a:rPr lang="en-US" dirty="0" smtClean="0"/>
              <a:t>UNION :</a:t>
            </a:r>
          </a:p>
          <a:p>
            <a:pPr lvl="2"/>
            <a:r>
              <a:rPr lang="en-US" dirty="0" smtClean="0"/>
              <a:t>operator simply unites the result sets of two SELECT queries, eliminating duplicates from the combined result set.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3" descr="unionall.JPG"/>
          <p:cNvPicPr>
            <a:picLocks noChangeAspect="1"/>
          </p:cNvPicPr>
          <p:nvPr/>
        </p:nvPicPr>
        <p:blipFill>
          <a:blip r:embed="rId3"/>
          <a:srcRect t="18824"/>
          <a:stretch>
            <a:fillRect/>
          </a:stretch>
        </p:blipFill>
        <p:spPr>
          <a:xfrm>
            <a:off x="2667000" y="2590800"/>
            <a:ext cx="3762375" cy="1971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normAutofit lnSpcReduction="10000"/>
          </a:bodyPr>
          <a:lstStyle/>
          <a:p>
            <a:r>
              <a:rPr lang="en-US" dirty="0" smtClean="0"/>
              <a:t>Set Operators:</a:t>
            </a:r>
          </a:p>
          <a:p>
            <a:pPr lvl="1"/>
            <a:r>
              <a:rPr lang="en-US" dirty="0" smtClean="0"/>
              <a:t>UNION ALL</a:t>
            </a:r>
          </a:p>
          <a:p>
            <a:pPr lvl="2"/>
            <a:r>
              <a:rPr lang="en-US"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Ordering of the UNION ALL query result set can be achieved using positional ordering mechanism.</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990600" y="1981200"/>
            <a:ext cx="70866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SELECT JOB_ID </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FROM EMPLOYEEs </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WHERE DEPARTMENT_ID = 10</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UNION ALL </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SELECT JOB_ID </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FROM EMPLOYEEs </a:t>
            </a: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WHERE DEPARTMENT_ID = 20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normAutofit lnSpcReduction="10000"/>
          </a:bodyPr>
          <a:lstStyle/>
          <a:p>
            <a:r>
              <a:rPr lang="en-US" dirty="0" smtClean="0"/>
              <a:t>Set Operators:</a:t>
            </a:r>
          </a:p>
          <a:p>
            <a:pPr lvl="1"/>
            <a:r>
              <a:rPr lang="en-US" dirty="0" smtClean="0"/>
              <a:t>UNION ALL</a:t>
            </a:r>
          </a:p>
          <a:p>
            <a:pPr lvl="2"/>
            <a:r>
              <a:rPr lang="en-US" dirty="0" smtClean="0"/>
              <a:t>Order BY Clause in Set Operation</a:t>
            </a:r>
          </a:p>
          <a:p>
            <a:pPr lvl="2"/>
            <a:r>
              <a:rPr lang="en-US" dirty="0" smtClean="0"/>
              <a:t>Example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If you omit the ORDER BY, then by default the output will be sorted in the ascending order of </a:t>
            </a:r>
            <a:r>
              <a:rPr lang="en-US" dirty="0" err="1" smtClean="0"/>
              <a:t>employee_id</a:t>
            </a:r>
            <a:r>
              <a:rPr lang="en-US" dirty="0" smtClean="0"/>
              <a:t>. You cannot use the columns from the second query to sort the output.</a:t>
            </a:r>
            <a:br>
              <a:rPr lang="en-US" dirty="0" smtClean="0"/>
            </a:b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
        <p:nvSpPr>
          <p:cNvPr id="7" name="Rounded Rectangle 6"/>
          <p:cNvSpPr/>
          <p:nvPr/>
        </p:nvSpPr>
        <p:spPr bwMode="auto">
          <a:xfrm>
            <a:off x="1371600" y="2247900"/>
            <a:ext cx="64770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job_id,salary</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UNION</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r>
              <a:rPr lang="en-US" dirty="0" smtClean="0">
                <a:solidFill>
                  <a:schemeClr val="tx1">
                    <a:lumMod val="95000"/>
                    <a:lumOff val="5000"/>
                  </a:schemeClr>
                </a:solidFill>
                <a:latin typeface="Times New Roman" pitchFamily="18" charset="0"/>
                <a:cs typeface="Times New Roman" pitchFamily="18" charset="0"/>
              </a:rPr>
              <a:t>, job_id,0</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job_history</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ORDER BY 2;</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Set Operators:</a:t>
            </a:r>
          </a:p>
          <a:p>
            <a:pPr lvl="1"/>
            <a:r>
              <a:rPr lang="en-US" dirty="0" smtClean="0"/>
              <a:t>INTERSECT :</a:t>
            </a:r>
          </a:p>
          <a:p>
            <a:pPr lvl="2"/>
            <a:r>
              <a:rPr lang="en-US" dirty="0" smtClean="0"/>
              <a:t>Operator return all distinct rows selected by the first query, but not present in the second query result set (the first SELECT statement MINUS the second SELECT statement).</a:t>
            </a:r>
          </a:p>
          <a:p>
            <a:pPr lvl="2"/>
            <a:r>
              <a:rPr lang="en-US" dirty="0" smtClean="0"/>
              <a:t>Example: Display the employee IDs of those employees who have not changed their jobs even once.</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2"/>
            <a:endParaRPr lang="en-US" dirty="0" smtClean="0"/>
          </a:p>
        </p:txBody>
      </p:sp>
      <p:sp>
        <p:nvSpPr>
          <p:cNvPr id="5" name="Rounded Rectangle 4"/>
          <p:cNvSpPr/>
          <p:nvPr/>
        </p:nvSpPr>
        <p:spPr bwMode="auto">
          <a:xfrm>
            <a:off x="1371600" y="3276600"/>
            <a:ext cx="60198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endParaRPr lang="en-US" dirty="0" smtClean="0">
              <a:solidFill>
                <a:schemeClr val="tx1">
                  <a:lumMod val="95000"/>
                  <a:lumOff val="5000"/>
                </a:schemeClr>
              </a:solidFill>
              <a:latin typeface="Times New Roman" pitchFamily="18" charset="0"/>
              <a:cs typeface="Times New Roman" pitchFamily="18" charset="0"/>
            </a:endParaRP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FROM employees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MINUS</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SELECT </a:t>
            </a:r>
            <a:r>
              <a:rPr lang="en-US" dirty="0" err="1" smtClean="0">
                <a:solidFill>
                  <a:schemeClr val="tx1">
                    <a:lumMod val="95000"/>
                    <a:lumOff val="5000"/>
                  </a:schemeClr>
                </a:solidFill>
                <a:latin typeface="Times New Roman" pitchFamily="18" charset="0"/>
                <a:cs typeface="Times New Roman" pitchFamily="18" charset="0"/>
              </a:rPr>
              <a:t>employee_id</a:t>
            </a:r>
            <a:endParaRPr lang="en-US" dirty="0" smtClean="0">
              <a:solidFill>
                <a:schemeClr val="tx1">
                  <a:lumMod val="95000"/>
                  <a:lumOff val="5000"/>
                </a:schemeClr>
              </a:solidFill>
              <a:latin typeface="Times New Roman" pitchFamily="18" charset="0"/>
              <a:cs typeface="Times New Roman" pitchFamily="18" charset="0"/>
            </a:endParaRPr>
          </a:p>
          <a:p>
            <a:pPr>
              <a:tabLst>
                <a:tab pos="1200150" algn="l"/>
              </a:tabLst>
            </a:pPr>
            <a:r>
              <a:rPr lang="en-US" dirty="0" smtClean="0">
                <a:solidFill>
                  <a:schemeClr val="tx1">
                    <a:lumMod val="95000"/>
                    <a:lumOff val="5000"/>
                  </a:schemeClr>
                </a:solidFill>
                <a:latin typeface="Times New Roman" pitchFamily="18" charset="0"/>
                <a:cs typeface="Times New Roman" pitchFamily="18" charset="0"/>
              </a:rPr>
              <a:t>FROM </a:t>
            </a:r>
            <a:r>
              <a:rPr lang="en-US" dirty="0" err="1" smtClean="0">
                <a:solidFill>
                  <a:schemeClr val="tx1">
                    <a:lumMod val="95000"/>
                    <a:lumOff val="5000"/>
                  </a:schemeClr>
                </a:solidFill>
                <a:latin typeface="Times New Roman" pitchFamily="18" charset="0"/>
                <a:cs typeface="Times New Roman" pitchFamily="18" charset="0"/>
              </a:rPr>
              <a:t>job_history</a:t>
            </a:r>
            <a:r>
              <a:rPr lang="en-US" dirty="0" smtClean="0">
                <a:solidFill>
                  <a:schemeClr val="tx1">
                    <a:lumMod val="95000"/>
                    <a:lumOff val="5000"/>
                  </a:schemeClr>
                </a:solidFill>
                <a:latin typeface="Times New Roman" pitchFamily="18" charset="0"/>
                <a:cs typeface="Times New Roman" pitchFamily="18" charset="0"/>
              </a:rPr>
              <a:t>;</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pPr marL="0" marR="0" indent="0" defTabSz="914400" latinLnBrk="0">
              <a:lnSpc>
                <a:spcPct val="100000"/>
              </a:lnSpc>
              <a:buClrTx/>
              <a:buSzTx/>
              <a:buFontTx/>
              <a:buNone/>
              <a:tabLst/>
            </a:pPr>
            <a:endParaRPr lang="en-US" dirty="0" smtClean="0">
              <a:solidFill>
                <a:schemeClr val="tx1">
                  <a:lumMod val="95000"/>
                  <a:lumOff val="5000"/>
                </a:schemeClr>
              </a:solidFill>
              <a:latin typeface="Times New Roman" pitchFamily="18" charset="0"/>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8001000" y="981075"/>
            <a:ext cx="1085850"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lobal New_Widescreen" id="{B6195AAE-F7F4-41B5-B2B7-D8DED0FA970E}" vid="{62D03F61-F30C-439A-B018-61117239AD4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23880</TotalTime>
  <Words>2351</Words>
  <Application>Microsoft Office PowerPoint</Application>
  <PresentationFormat>On-screen Show (4:3)</PresentationFormat>
  <Paragraphs>1135</Paragraphs>
  <Slides>50</Slides>
  <Notes>48</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1_Global</vt:lpstr>
      <vt:lpstr>SQL</vt:lpstr>
      <vt:lpstr>Iconic Representations.......</vt:lpstr>
      <vt:lpstr>Objectives</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PowerPoint Presentation</vt:lpstr>
    </vt:vector>
  </TitlesOfParts>
  <Company>coreservlets.com, Inc. (http://courses.coreservlets.com)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Basics</dc:title>
  <dc:creator>Liji Shynu</dc:creator>
  <cp:lastModifiedBy>Selvaraj, Janarthanan2</cp:lastModifiedBy>
  <cp:revision>1558</cp:revision>
  <cp:lastPrinted>2000-09-07T14:17:00Z</cp:lastPrinted>
  <dcterms:created xsi:type="dcterms:W3CDTF">2000-05-05T21:02:18Z</dcterms:created>
  <dcterms:modified xsi:type="dcterms:W3CDTF">2017-10-23T09:20:38Z</dcterms:modified>
</cp:coreProperties>
</file>