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6"/>
  </p:notesMasterIdLst>
  <p:sldIdLst>
    <p:sldId id="370" r:id="rId2"/>
    <p:sldId id="373" r:id="rId3"/>
    <p:sldId id="337" r:id="rId4"/>
    <p:sldId id="338" r:id="rId5"/>
    <p:sldId id="339" r:id="rId6"/>
    <p:sldId id="340"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5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860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D48F3-94E4-41D9-9E79-CF3989EE18E1}" type="slidenum">
              <a:rPr lang="en-US"/>
              <a:pPr/>
              <a:t>11</a:t>
            </a:fld>
            <a:endParaRPr lang="en-US"/>
          </a:p>
        </p:txBody>
      </p:sp>
      <p:sp>
        <p:nvSpPr>
          <p:cNvPr id="125235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235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59928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B0527-093B-46CB-99DB-21F0CDAAB388}" type="slidenum">
              <a:rPr lang="en-US"/>
              <a:pPr/>
              <a:t>12</a:t>
            </a:fld>
            <a:endParaRPr lang="en-US"/>
          </a:p>
        </p:txBody>
      </p:sp>
      <p:sp>
        <p:nvSpPr>
          <p:cNvPr id="125440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440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8535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D6CEA-434E-4398-99CE-045C7BD36A1D}" type="slidenum">
              <a:rPr lang="en-US"/>
              <a:pPr/>
              <a:t>13</a:t>
            </a:fld>
            <a:endParaRPr lang="en-US"/>
          </a:p>
        </p:txBody>
      </p:sp>
      <p:sp>
        <p:nvSpPr>
          <p:cNvPr id="125645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645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98343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2902A-0F5D-4118-9EE4-B8A9101FA53B}" type="slidenum">
              <a:rPr lang="en-US"/>
              <a:pPr/>
              <a:t>14</a:t>
            </a:fld>
            <a:endParaRPr lang="en-US"/>
          </a:p>
        </p:txBody>
      </p:sp>
      <p:sp>
        <p:nvSpPr>
          <p:cNvPr id="125849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849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6223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16C38-564C-48B1-B839-34053A876305}" type="slidenum">
              <a:rPr lang="en-US"/>
              <a:pPr/>
              <a:t>15</a:t>
            </a:fld>
            <a:endParaRPr lang="en-US"/>
          </a:p>
        </p:txBody>
      </p:sp>
      <p:sp>
        <p:nvSpPr>
          <p:cNvPr id="126054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054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59928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039FB-75CD-4DAC-85CE-0C9ED169F899}" type="slidenum">
              <a:rPr lang="en-US"/>
              <a:pPr/>
              <a:t>16</a:t>
            </a:fld>
            <a:endParaRPr lang="en-US"/>
          </a:p>
        </p:txBody>
      </p:sp>
      <p:sp>
        <p:nvSpPr>
          <p:cNvPr id="126259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259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9601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0C463-7919-43DD-872E-522779EEB007}" type="slidenum">
              <a:rPr lang="en-US"/>
              <a:pPr/>
              <a:t>17</a:t>
            </a:fld>
            <a:endParaRPr lang="en-US"/>
          </a:p>
        </p:txBody>
      </p:sp>
      <p:sp>
        <p:nvSpPr>
          <p:cNvPr id="126464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464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9362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C4A3E-1812-453B-ADB1-5261AA74E89D}" type="slidenum">
              <a:rPr lang="en-US"/>
              <a:pPr/>
              <a:t>18</a:t>
            </a:fld>
            <a:endParaRPr lang="en-US"/>
          </a:p>
        </p:txBody>
      </p:sp>
      <p:sp>
        <p:nvSpPr>
          <p:cNvPr id="126669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669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79819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AC37E-E057-4691-8DBC-ABD8224142AB}" type="slidenum">
              <a:rPr lang="en-US"/>
              <a:pPr/>
              <a:t>19</a:t>
            </a:fld>
            <a:endParaRPr lang="en-US"/>
          </a:p>
        </p:txBody>
      </p:sp>
      <p:sp>
        <p:nvSpPr>
          <p:cNvPr id="126873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873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079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B9539-4D32-40F8-A001-CBB9F5EAD15E}" type="slidenum">
              <a:rPr lang="en-US"/>
              <a:pPr/>
              <a:t>20</a:t>
            </a:fld>
            <a:endParaRPr lang="en-US"/>
          </a:p>
        </p:txBody>
      </p:sp>
      <p:sp>
        <p:nvSpPr>
          <p:cNvPr id="127078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078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116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1434753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4EA3D-BF8B-4DFC-A49F-9B3D4E46AE0E}" type="slidenum">
              <a:rPr lang="en-US"/>
              <a:pPr/>
              <a:t>21</a:t>
            </a:fld>
            <a:endParaRPr lang="en-US"/>
          </a:p>
        </p:txBody>
      </p:sp>
      <p:sp>
        <p:nvSpPr>
          <p:cNvPr id="127283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283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762248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E7AFE-A6FE-4DF3-BCD0-ECC9C8072BD6}" type="slidenum">
              <a:rPr lang="en-US"/>
              <a:pPr/>
              <a:t>22</a:t>
            </a:fld>
            <a:endParaRPr lang="en-US"/>
          </a:p>
        </p:txBody>
      </p:sp>
      <p:sp>
        <p:nvSpPr>
          <p:cNvPr id="12871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71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44862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65742-2BEE-46DD-ACAC-0698257A9FC4}" type="slidenum">
              <a:rPr lang="en-US"/>
              <a:pPr/>
              <a:t>23</a:t>
            </a:fld>
            <a:endParaRPr lang="en-US"/>
          </a:p>
        </p:txBody>
      </p:sp>
      <p:sp>
        <p:nvSpPr>
          <p:cNvPr id="12892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92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0459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D3ABF-CC97-4800-BED4-EF237EED9076}" type="slidenum">
              <a:rPr lang="en-US"/>
              <a:pPr/>
              <a:t>24</a:t>
            </a:fld>
            <a:endParaRPr lang="en-US"/>
          </a:p>
        </p:txBody>
      </p:sp>
      <p:sp>
        <p:nvSpPr>
          <p:cNvPr id="12912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12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3814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25</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30730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26</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7142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27</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97056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28</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94684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29</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31037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30</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175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362A9-73BB-4763-93B4-7144170A64F3}" type="slidenum">
              <a:rPr lang="en-US"/>
              <a:pPr/>
              <a:t>4</a:t>
            </a:fld>
            <a:endParaRPr lang="en-US"/>
          </a:p>
        </p:txBody>
      </p:sp>
      <p:sp>
        <p:nvSpPr>
          <p:cNvPr id="12359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59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24952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31</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853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32</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83177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33</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321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E113E-BFAF-4E68-AD44-B4122D274A00}" type="slidenum">
              <a:rPr lang="en-US"/>
              <a:pPr/>
              <a:t>5</a:t>
            </a:fld>
            <a:endParaRPr lang="en-US"/>
          </a:p>
        </p:txBody>
      </p:sp>
      <p:sp>
        <p:nvSpPr>
          <p:cNvPr id="12380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80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3219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AD36D-43A0-4612-9E28-F0EEBB2B928B}" type="slidenum">
              <a:rPr lang="en-US"/>
              <a:pPr/>
              <a:t>6</a:t>
            </a:fld>
            <a:endParaRPr lang="en-US"/>
          </a:p>
        </p:txBody>
      </p:sp>
      <p:sp>
        <p:nvSpPr>
          <p:cNvPr id="12400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00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2418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2D601-797D-4669-A7A9-B60BACE702B4}" type="slidenum">
              <a:rPr lang="en-US"/>
              <a:pPr/>
              <a:t>7</a:t>
            </a:fld>
            <a:endParaRPr lang="en-US"/>
          </a:p>
        </p:txBody>
      </p:sp>
      <p:sp>
        <p:nvSpPr>
          <p:cNvPr id="124416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416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3892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FBAD2-A020-445D-90DA-EF8E055551D6}" type="slidenum">
              <a:rPr lang="en-US"/>
              <a:pPr/>
              <a:t>8</a:t>
            </a:fld>
            <a:endParaRPr lang="en-US"/>
          </a:p>
        </p:txBody>
      </p:sp>
      <p:sp>
        <p:nvSpPr>
          <p:cNvPr id="124621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621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5405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05B78-D5CC-4D33-82DB-FF45D26F0AF3}" type="slidenum">
              <a:rPr lang="en-US"/>
              <a:pPr/>
              <a:t>9</a:t>
            </a:fld>
            <a:endParaRPr lang="en-US"/>
          </a:p>
        </p:txBody>
      </p:sp>
      <p:sp>
        <p:nvSpPr>
          <p:cNvPr id="124825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825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7238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6C570-4FEF-4AC7-85EE-031FA8E1B62C}" type="slidenum">
              <a:rPr lang="en-US"/>
              <a:pPr/>
              <a:t>10</a:t>
            </a:fld>
            <a:endParaRPr lang="en-US"/>
          </a:p>
        </p:txBody>
      </p:sp>
      <p:sp>
        <p:nvSpPr>
          <p:cNvPr id="125030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030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7727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48914185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2529716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7584338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772919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954039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7262849"/>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2972963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00784556"/>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59666944"/>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38327697"/>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6318700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52929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7932379"/>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5153720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82234577"/>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23362902"/>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1912059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1456383"/>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7173616"/>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90514458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328044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729492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466222"/>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6642928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780552233"/>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36036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4273198529"/>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1086889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05614421"/>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6056636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91890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hyperlink" Target="../Demos/Day%201%20Demos/Handling%20Exceptions.doc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Demos/Day%201%20Demos/Using%20Scripting%20Elements(Scriplet_Expressions).doc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Demos/Day%201%20Demos/Hello%20World%20Duke%20Example.doc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Java Server Pages</a:t>
            </a:r>
            <a:endParaRPr lang="en-GB" dirty="0"/>
          </a:p>
        </p:txBody>
      </p:sp>
    </p:spTree>
    <p:extLst>
      <p:ext uri="{BB962C8B-B14F-4D97-AF65-F5344CB8AC3E}">
        <p14:creationId xmlns:p14="http://schemas.microsoft.com/office/powerpoint/2010/main" val="966628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060575" y="1092200"/>
            <a:ext cx="8077200" cy="4495800"/>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p:txBody>
      </p:sp>
      <p:sp>
        <p:nvSpPr>
          <p:cNvPr id="3" name="Text Placeholder 2"/>
          <p:cNvSpPr>
            <a:spLocks noGrp="1"/>
          </p:cNvSpPr>
          <p:nvPr>
            <p:ph type="body" sz="quarter" idx="11"/>
          </p:nvPr>
        </p:nvSpPr>
        <p:spPr/>
        <p:txBody>
          <a:bodyPr/>
          <a:lstStyle/>
          <a:p>
            <a:r>
              <a:rPr lang="en-US" dirty="0"/>
              <a:t>The page </a:t>
            </a:r>
            <a:r>
              <a:rPr lang="en-US" dirty="0" smtClean="0"/>
              <a:t>Directive</a:t>
            </a:r>
          </a:p>
          <a:p>
            <a:endParaRPr lang="en-US" dirty="0"/>
          </a:p>
          <a:p>
            <a:pPr lvl="1"/>
            <a:r>
              <a:rPr lang="en-US" dirty="0"/>
              <a:t>Defines attributes that notify the Web container about the general settings of a JSP page.</a:t>
            </a:r>
          </a:p>
          <a:p>
            <a:endParaRPr lang="en-US" dirty="0"/>
          </a:p>
          <a:p>
            <a:pPr lvl="1"/>
            <a:r>
              <a:rPr lang="en-US" dirty="0" smtClean="0"/>
              <a:t>The </a:t>
            </a:r>
            <a:r>
              <a:rPr lang="en-US" dirty="0"/>
              <a:t>syntax of the page directive is</a:t>
            </a:r>
            <a:r>
              <a:rPr lang="en-US" dirty="0" smtClean="0"/>
              <a:t>:</a:t>
            </a:r>
          </a:p>
          <a:p>
            <a:pPr lvl="2"/>
            <a:r>
              <a:rPr lang="en-US" dirty="0" smtClean="0"/>
              <a:t>&lt;%@ </a:t>
            </a:r>
            <a:r>
              <a:rPr lang="en-US" dirty="0"/>
              <a:t>page </a:t>
            </a:r>
            <a:r>
              <a:rPr lang="en-US" dirty="0" err="1"/>
              <a:t>attribute_list</a:t>
            </a:r>
            <a:r>
              <a:rPr lang="en-US" dirty="0"/>
              <a:t> %&gt;</a:t>
            </a:r>
          </a:p>
        </p:txBody>
      </p:sp>
      <p:sp>
        <p:nvSpPr>
          <p:cNvPr id="1249284" name="Rectangle 4"/>
          <p:cNvSpPr>
            <a:spLocks noGrp="1" noChangeArrowheads="1"/>
          </p:cNvSpPr>
          <p:nvPr>
            <p:ph type="title" idx="4294967295"/>
          </p:nvPr>
        </p:nvSpPr>
        <p:spPr>
          <a:xfrm>
            <a:off x="0" y="406400"/>
            <a:ext cx="7315200" cy="685800"/>
          </a:xfrm>
          <a:noFill/>
          <a:ln/>
        </p:spPr>
        <p:txBody>
          <a:bodyPr/>
          <a:lstStyle/>
          <a:p>
            <a:r>
              <a:rPr lang="en-US" sz="2400" dirty="0"/>
              <a:t>PAGE DIRECTIVE</a:t>
            </a:r>
          </a:p>
        </p:txBody>
      </p:sp>
    </p:spTree>
    <p:extLst>
      <p:ext uri="{BB962C8B-B14F-4D97-AF65-F5344CB8AC3E}">
        <p14:creationId xmlns:p14="http://schemas.microsoft.com/office/powerpoint/2010/main" val="46599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0" y="1083198"/>
            <a:ext cx="8853714" cy="5265057"/>
          </a:xfrm>
          <a:prstGeom prst="rect">
            <a:avLst/>
          </a:prstGeom>
          <a:noFill/>
          <a:ln w="9525">
            <a:noFill/>
            <a:miter lim="800000"/>
            <a:headEnd/>
            <a:tailEnd/>
          </a:ln>
          <a:effectLst/>
        </p:spPr>
        <p:txBody>
          <a:bodyPr/>
          <a:lstStyle/>
          <a:p>
            <a:pPr marL="914400" lvl="1"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dirty="0">
                <a:cs typeface="Times New Roman" pitchFamily="18" charset="0"/>
              </a:rPr>
              <a:t>Attributes of page directive</a:t>
            </a:r>
            <a:r>
              <a:rPr lang="en-US" sz="2200" dirty="0">
                <a:cs typeface="Times New Roman" pitchFamily="18" charset="0"/>
              </a:rPr>
              <a:t>:</a:t>
            </a:r>
          </a:p>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15674" y="2066698"/>
            <a:ext cx="8376328" cy="3274454"/>
            <a:chOff x="0" y="-3"/>
            <a:chExt cx="4430" cy="3052"/>
          </a:xfrm>
        </p:grpSpPr>
        <p:grpSp>
          <p:nvGrpSpPr>
            <p:cNvPr id="3" name="Group 5"/>
            <p:cNvGrpSpPr>
              <a:grpSpLocks/>
            </p:cNvGrpSpPr>
            <p:nvPr/>
          </p:nvGrpSpPr>
          <p:grpSpPr bwMode="auto">
            <a:xfrm>
              <a:off x="0" y="0"/>
              <a:ext cx="4427" cy="3048"/>
              <a:chOff x="0" y="0"/>
              <a:chExt cx="4427" cy="3048"/>
            </a:xfrm>
          </p:grpSpPr>
          <p:grpSp>
            <p:nvGrpSpPr>
              <p:cNvPr id="4" name="Group 6"/>
              <p:cNvGrpSpPr>
                <a:grpSpLocks/>
              </p:cNvGrpSpPr>
              <p:nvPr/>
            </p:nvGrpSpPr>
            <p:grpSpPr bwMode="auto">
              <a:xfrm>
                <a:off x="0" y="0"/>
                <a:ext cx="1801" cy="422"/>
                <a:chOff x="0" y="0"/>
                <a:chExt cx="1801" cy="422"/>
              </a:xfrm>
            </p:grpSpPr>
            <p:sp>
              <p:nvSpPr>
                <p:cNvPr id="1251335" name="Rectangle 7"/>
                <p:cNvSpPr>
                  <a:spLocks noChangeArrowheads="1"/>
                </p:cNvSpPr>
                <p:nvPr/>
              </p:nvSpPr>
              <p:spPr bwMode="auto">
                <a:xfrm>
                  <a:off x="0" y="0"/>
                  <a:ext cx="1801"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1801" cy="422"/>
                  <a:chOff x="0" y="0"/>
                  <a:chExt cx="1801" cy="422"/>
                </a:xfrm>
              </p:grpSpPr>
              <p:sp>
                <p:nvSpPr>
                  <p:cNvPr id="1251337" name="Rectangle 9"/>
                  <p:cNvSpPr>
                    <a:spLocks noChangeArrowheads="1"/>
                  </p:cNvSpPr>
                  <p:nvPr/>
                </p:nvSpPr>
                <p:spPr bwMode="auto">
                  <a:xfrm>
                    <a:off x="43" y="0"/>
                    <a:ext cx="1715"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38" name="Rectangle 10"/>
                  <p:cNvSpPr>
                    <a:spLocks noChangeArrowheads="1"/>
                  </p:cNvSpPr>
                  <p:nvPr/>
                </p:nvSpPr>
                <p:spPr bwMode="auto">
                  <a:xfrm>
                    <a:off x="0" y="0"/>
                    <a:ext cx="1801"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1801" y="0"/>
                <a:ext cx="2626" cy="422"/>
                <a:chOff x="1801" y="0"/>
                <a:chExt cx="2626" cy="422"/>
              </a:xfrm>
            </p:grpSpPr>
            <p:sp>
              <p:nvSpPr>
                <p:cNvPr id="1251340" name="Rectangle 12"/>
                <p:cNvSpPr>
                  <a:spLocks noChangeArrowheads="1"/>
                </p:cNvSpPr>
                <p:nvPr/>
              </p:nvSpPr>
              <p:spPr bwMode="auto">
                <a:xfrm>
                  <a:off x="1801" y="0"/>
                  <a:ext cx="2626"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1801" y="0"/>
                  <a:ext cx="2626" cy="422"/>
                  <a:chOff x="1801" y="0"/>
                  <a:chExt cx="2626" cy="422"/>
                </a:xfrm>
              </p:grpSpPr>
              <p:sp>
                <p:nvSpPr>
                  <p:cNvPr id="1251342" name="Rectangle 14"/>
                  <p:cNvSpPr>
                    <a:spLocks noChangeArrowheads="1"/>
                  </p:cNvSpPr>
                  <p:nvPr/>
                </p:nvSpPr>
                <p:spPr bwMode="auto">
                  <a:xfrm>
                    <a:off x="1844" y="0"/>
                    <a:ext cx="2540"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43" name="Rectangle 15"/>
                  <p:cNvSpPr>
                    <a:spLocks noChangeArrowheads="1"/>
                  </p:cNvSpPr>
                  <p:nvPr/>
                </p:nvSpPr>
                <p:spPr bwMode="auto">
                  <a:xfrm>
                    <a:off x="1801" y="0"/>
                    <a:ext cx="2626"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1801" cy="556"/>
                <a:chOff x="0" y="422"/>
                <a:chExt cx="1801" cy="556"/>
              </a:xfrm>
            </p:grpSpPr>
            <p:sp>
              <p:nvSpPr>
                <p:cNvPr id="1251345" name="Rectangle 17"/>
                <p:cNvSpPr>
                  <a:spLocks noChangeArrowheads="1"/>
                </p:cNvSpPr>
                <p:nvPr/>
              </p:nvSpPr>
              <p:spPr bwMode="auto">
                <a:xfrm>
                  <a:off x="43" y="422"/>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language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6" name="Rectangle 18"/>
                <p:cNvSpPr>
                  <a:spLocks noChangeArrowheads="1"/>
                </p:cNvSpPr>
                <p:nvPr/>
              </p:nvSpPr>
              <p:spPr bwMode="auto">
                <a:xfrm>
                  <a:off x="0" y="422"/>
                  <a:ext cx="1801"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1801" y="422"/>
                <a:ext cx="2626" cy="556"/>
                <a:chOff x="1801" y="422"/>
                <a:chExt cx="2626" cy="556"/>
              </a:xfrm>
            </p:grpSpPr>
            <p:sp>
              <p:nvSpPr>
                <p:cNvPr id="1251348" name="Rectangle 20"/>
                <p:cNvSpPr>
                  <a:spLocks noChangeArrowheads="1"/>
                </p:cNvSpPr>
                <p:nvPr/>
              </p:nvSpPr>
              <p:spPr bwMode="auto">
                <a:xfrm>
                  <a:off x="1844" y="422"/>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scripting language of the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9" name="Rectangle 21"/>
                <p:cNvSpPr>
                  <a:spLocks noChangeArrowheads="1"/>
                </p:cNvSpPr>
                <p:nvPr/>
              </p:nvSpPr>
              <p:spPr bwMode="auto">
                <a:xfrm>
                  <a:off x="1801" y="422"/>
                  <a:ext cx="2626"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1801" cy="556"/>
                <a:chOff x="0" y="978"/>
                <a:chExt cx="1801" cy="556"/>
              </a:xfrm>
            </p:grpSpPr>
            <p:sp>
              <p:nvSpPr>
                <p:cNvPr id="1251351" name="Rectangle 23"/>
                <p:cNvSpPr>
                  <a:spLocks noChangeArrowheads="1"/>
                </p:cNvSpPr>
                <p:nvPr/>
              </p:nvSpPr>
              <p:spPr bwMode="auto">
                <a:xfrm>
                  <a:off x="43" y="978"/>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extends</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2" name="Rectangle 24"/>
                <p:cNvSpPr>
                  <a:spLocks noChangeArrowheads="1"/>
                </p:cNvSpPr>
                <p:nvPr/>
              </p:nvSpPr>
              <p:spPr bwMode="auto">
                <a:xfrm>
                  <a:off x="0" y="978"/>
                  <a:ext cx="1801"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1801" y="978"/>
                <a:ext cx="2626" cy="556"/>
                <a:chOff x="1801" y="978"/>
                <a:chExt cx="2626" cy="556"/>
              </a:xfrm>
            </p:grpSpPr>
            <p:sp>
              <p:nvSpPr>
                <p:cNvPr id="1251354" name="Rectangle 26"/>
                <p:cNvSpPr>
                  <a:spLocks noChangeArrowheads="1"/>
                </p:cNvSpPr>
                <p:nvPr/>
              </p:nvSpPr>
              <p:spPr bwMode="auto">
                <a:xfrm>
                  <a:off x="1844" y="978"/>
                  <a:ext cx="2540"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the extended parent class of the JSP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55" name="Rectangle 27"/>
                <p:cNvSpPr>
                  <a:spLocks noChangeArrowheads="1"/>
                </p:cNvSpPr>
                <p:nvPr/>
              </p:nvSpPr>
              <p:spPr bwMode="auto">
                <a:xfrm>
                  <a:off x="1801" y="978"/>
                  <a:ext cx="2626" cy="55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534"/>
                <a:ext cx="1801" cy="556"/>
                <a:chOff x="0" y="1534"/>
                <a:chExt cx="1801" cy="556"/>
              </a:xfrm>
            </p:grpSpPr>
            <p:sp>
              <p:nvSpPr>
                <p:cNvPr id="1251357" name="Rectangle 29"/>
                <p:cNvSpPr>
                  <a:spLocks noChangeArrowheads="1"/>
                </p:cNvSpPr>
                <p:nvPr/>
              </p:nvSpPr>
              <p:spPr bwMode="auto">
                <a:xfrm>
                  <a:off x="43" y="1534"/>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import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8" name="Rectangle 30"/>
                <p:cNvSpPr>
                  <a:spLocks noChangeArrowheads="1"/>
                </p:cNvSpPr>
                <p:nvPr/>
              </p:nvSpPr>
              <p:spPr bwMode="auto">
                <a:xfrm>
                  <a:off x="0" y="1534"/>
                  <a:ext cx="1801"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1801" y="1534"/>
                <a:ext cx="2626" cy="556"/>
                <a:chOff x="1801" y="1534"/>
                <a:chExt cx="2626" cy="556"/>
              </a:xfrm>
            </p:grpSpPr>
            <p:sp>
              <p:nvSpPr>
                <p:cNvPr id="1251360" name="Rectangle 32"/>
                <p:cNvSpPr>
                  <a:spLocks noChangeArrowheads="1"/>
                </p:cNvSpPr>
                <p:nvPr/>
              </p:nvSpPr>
              <p:spPr bwMode="auto">
                <a:xfrm>
                  <a:off x="1844" y="1534"/>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Imports the list of packages, classes, or interfaces into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1" name="Rectangle 33"/>
                <p:cNvSpPr>
                  <a:spLocks noChangeArrowheads="1"/>
                </p:cNvSpPr>
                <p:nvPr/>
              </p:nvSpPr>
              <p:spPr bwMode="auto">
                <a:xfrm>
                  <a:off x="1801" y="1534"/>
                  <a:ext cx="2626" cy="556"/>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0" y="2090"/>
                <a:ext cx="1801" cy="958"/>
                <a:chOff x="0" y="2090"/>
                <a:chExt cx="1801" cy="958"/>
              </a:xfrm>
            </p:grpSpPr>
            <p:sp>
              <p:nvSpPr>
                <p:cNvPr id="1251363" name="Rectangle 35"/>
                <p:cNvSpPr>
                  <a:spLocks noChangeArrowheads="1"/>
                </p:cNvSpPr>
                <p:nvPr/>
              </p:nvSpPr>
              <p:spPr bwMode="auto">
                <a:xfrm>
                  <a:off x="43" y="2090"/>
                  <a:ext cx="171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4" name="Rectangle 36"/>
                <p:cNvSpPr>
                  <a:spLocks noChangeArrowheads="1"/>
                </p:cNvSpPr>
                <p:nvPr/>
              </p:nvSpPr>
              <p:spPr bwMode="auto">
                <a:xfrm>
                  <a:off x="0" y="2090"/>
                  <a:ext cx="1801"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1801" y="2090"/>
                <a:ext cx="2626" cy="958"/>
                <a:chOff x="1801" y="2090"/>
                <a:chExt cx="2626" cy="958"/>
              </a:xfrm>
            </p:grpSpPr>
            <p:sp>
              <p:nvSpPr>
                <p:cNvPr id="1251366" name="Rectangle 38"/>
                <p:cNvSpPr>
                  <a:spLocks noChangeArrowheads="1"/>
                </p:cNvSpPr>
                <p:nvPr/>
              </p:nvSpPr>
              <p:spPr bwMode="auto">
                <a:xfrm>
                  <a:off x="1844" y="2090"/>
                  <a:ext cx="2540"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if the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 can access the session or not. An implicit object,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is generated if the value is set to true. The default value of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67" name="Rectangle 39"/>
                <p:cNvSpPr>
                  <a:spLocks noChangeArrowheads="1"/>
                </p:cNvSpPr>
                <p:nvPr/>
              </p:nvSpPr>
              <p:spPr bwMode="auto">
                <a:xfrm>
                  <a:off x="1801" y="2090"/>
                  <a:ext cx="2626" cy="958"/>
                </a:xfrm>
                <a:prstGeom prst="rect">
                  <a:avLst/>
                </a:prstGeom>
                <a:noFill/>
                <a:ln w="7">
                  <a:solidFill>
                    <a:srgbClr val="A0A0A0"/>
                  </a:solidFill>
                  <a:miter lim="800000"/>
                  <a:headEnd/>
                  <a:tailEnd/>
                </a:ln>
                <a:effectLst/>
              </p:spPr>
              <p:txBody>
                <a:bodyPr/>
                <a:lstStyle/>
                <a:p>
                  <a:endParaRPr lang="en-US"/>
                </a:p>
              </p:txBody>
            </p:sp>
          </p:grpSp>
        </p:grpSp>
        <p:sp>
          <p:nvSpPr>
            <p:cNvPr id="1251368" name="Rectangle 40"/>
            <p:cNvSpPr>
              <a:spLocks noChangeArrowheads="1"/>
            </p:cNvSpPr>
            <p:nvPr/>
          </p:nvSpPr>
          <p:spPr bwMode="auto">
            <a:xfrm>
              <a:off x="9" y="-3"/>
              <a:ext cx="4421" cy="3052"/>
            </a:xfrm>
            <a:prstGeom prst="rect">
              <a:avLst/>
            </a:prstGeom>
            <a:noFill/>
            <a:ln w="11112">
              <a:solidFill>
                <a:srgbClr val="A0A0A0"/>
              </a:solidFill>
              <a:miter lim="800000"/>
              <a:headEnd/>
              <a:tailEnd/>
            </a:ln>
            <a:effectLst/>
          </p:spPr>
          <p:txBody>
            <a:bodyPr/>
            <a:lstStyle/>
            <a:p>
              <a:endParaRPr lang="en-US"/>
            </a:p>
          </p:txBody>
        </p:sp>
      </p:grpSp>
      <p:sp>
        <p:nvSpPr>
          <p:cNvPr id="1251371" name="Rectangle 43"/>
          <p:cNvSpPr>
            <a:spLocks noGrp="1" noChangeArrowheads="1"/>
          </p:cNvSpPr>
          <p:nvPr>
            <p:ph type="title"/>
          </p:nvPr>
        </p:nvSpPr>
        <p:spPr>
          <a:xfrm>
            <a:off x="836038" y="304800"/>
            <a:ext cx="7315200" cy="685800"/>
          </a:xfrm>
          <a:noFill/>
          <a:ln/>
        </p:spPr>
        <p:txBody>
          <a:bodyPr/>
          <a:lstStyle/>
          <a:p>
            <a:r>
              <a:rPr lang="en-US" sz="2400" dirty="0"/>
              <a:t>PAGE DIRECTIVE</a:t>
            </a:r>
          </a:p>
        </p:txBody>
      </p:sp>
    </p:spTree>
    <p:extLst>
      <p:ext uri="{BB962C8B-B14F-4D97-AF65-F5344CB8AC3E}">
        <p14:creationId xmlns:p14="http://schemas.microsoft.com/office/powerpoint/2010/main" val="356685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ChangeArrowheads="1"/>
          </p:cNvSpPr>
          <p:nvPr/>
        </p:nvSpPr>
        <p:spPr bwMode="auto">
          <a:xfrm>
            <a:off x="0" y="1239384"/>
            <a:ext cx="8490857" cy="5003800"/>
          </a:xfrm>
          <a:prstGeom prst="rect">
            <a:avLst/>
          </a:prstGeom>
          <a:noFill/>
          <a:ln w="9525">
            <a:noFill/>
            <a:miter lim="800000"/>
            <a:headEnd/>
            <a:tailEnd/>
          </a:ln>
          <a:effectLst/>
        </p:spPr>
        <p:txBody>
          <a:bodyPr/>
          <a:lstStyle/>
          <a:p>
            <a:pPr marL="457200" indent="-457200">
              <a:spcBef>
                <a:spcPct val="20000"/>
              </a:spcBef>
            </a:pPr>
            <a:r>
              <a:rPr lang="en-US" sz="2200" dirty="0">
                <a:cs typeface="Times New Roman" pitchFamily="18" charset="0"/>
              </a:rPr>
              <a:t>   </a:t>
            </a:r>
            <a:r>
              <a:rPr lang="en-US" dirty="0">
                <a:cs typeface="Times New Roman" pitchFamily="18" charset="0"/>
              </a:rPr>
              <a:t>Attributes of page directive (Contd.):</a:t>
            </a:r>
          </a:p>
          <a:p>
            <a:pPr marL="1371600" lvl="2" indent="-457200" fontAlgn="base">
              <a:spcBef>
                <a:spcPct val="20000"/>
              </a:spcBef>
              <a:buSzPct val="140000"/>
            </a:pPr>
            <a:endParaRPr lang="en-US" sz="2200" dirty="0">
              <a:latin typeface="Times New Roman" pitchFamily="18" charset="0"/>
              <a:cs typeface="Times New Roman" pitchFamily="18" charset="0"/>
            </a:endParaRPr>
          </a:p>
        </p:txBody>
      </p:sp>
      <p:grpSp>
        <p:nvGrpSpPr>
          <p:cNvPr id="2" name="Group 4"/>
          <p:cNvGrpSpPr>
            <a:grpSpLocks/>
          </p:cNvGrpSpPr>
          <p:nvPr/>
        </p:nvGrpSpPr>
        <p:grpSpPr bwMode="auto">
          <a:xfrm>
            <a:off x="2042659" y="1909083"/>
            <a:ext cx="8117341" cy="3664403"/>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3383"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3385"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86"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3388"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3390"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91"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690"/>
                <a:chOff x="0" y="422"/>
                <a:chExt cx="2112" cy="690"/>
              </a:xfrm>
            </p:grpSpPr>
            <p:sp>
              <p:nvSpPr>
                <p:cNvPr id="1253393" name="Rectangle 17"/>
                <p:cNvSpPr>
                  <a:spLocks noChangeArrowheads="1"/>
                </p:cNvSpPr>
                <p:nvPr/>
              </p:nvSpPr>
              <p:spPr bwMode="auto">
                <a:xfrm>
                  <a:off x="43" y="422"/>
                  <a:ext cx="2026"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buffer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4" name="Rectangle 18"/>
                <p:cNvSpPr>
                  <a:spLocks noChangeArrowheads="1"/>
                </p:cNvSpPr>
                <p:nvPr/>
              </p:nvSpPr>
              <p:spPr bwMode="auto">
                <a:xfrm>
                  <a:off x="0" y="422"/>
                  <a:ext cx="2112" cy="690"/>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690"/>
                <a:chOff x="2112" y="422"/>
                <a:chExt cx="2718" cy="690"/>
              </a:xfrm>
            </p:grpSpPr>
            <p:sp>
              <p:nvSpPr>
                <p:cNvPr id="1253396" name="Rectangle 20"/>
                <p:cNvSpPr>
                  <a:spLocks noChangeArrowheads="1"/>
                </p:cNvSpPr>
                <p:nvPr/>
              </p:nvSpPr>
              <p:spPr bwMode="auto">
                <a:xfrm>
                  <a:off x="2155" y="422"/>
                  <a:ext cx="2632"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the size of the out buffer. If size is set to none, no buffering is performed. The default value of </a:t>
                  </a:r>
                  <a:r>
                    <a:rPr lang="en-US" sz="1400">
                      <a:solidFill>
                        <a:srgbClr val="006666"/>
                      </a:solidFill>
                      <a:latin typeface="Courier New" pitchFamily="49" charset="0"/>
                      <a:cs typeface="Times New Roman" pitchFamily="18" charset="0"/>
                    </a:rPr>
                    <a:t>buffer</a:t>
                  </a:r>
                  <a:r>
                    <a:rPr lang="en-US" sz="1400">
                      <a:solidFill>
                        <a:srgbClr val="006666"/>
                      </a:solidFill>
                      <a:latin typeface="Verdana" pitchFamily="34" charset="0"/>
                      <a:cs typeface="Times New Roman" pitchFamily="18" charset="0"/>
                    </a:rPr>
                    <a:t> size is 8 KB.</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7" name="Rectangle 21"/>
                <p:cNvSpPr>
                  <a:spLocks noChangeArrowheads="1"/>
                </p:cNvSpPr>
                <p:nvPr/>
              </p:nvSpPr>
              <p:spPr bwMode="auto">
                <a:xfrm>
                  <a:off x="2112" y="422"/>
                  <a:ext cx="2718" cy="690"/>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1112"/>
                <a:ext cx="2112" cy="958"/>
                <a:chOff x="0" y="1112"/>
                <a:chExt cx="2112" cy="958"/>
              </a:xfrm>
            </p:grpSpPr>
            <p:sp>
              <p:nvSpPr>
                <p:cNvPr id="1253399" name="Rectangle 23"/>
                <p:cNvSpPr>
                  <a:spLocks noChangeArrowheads="1"/>
                </p:cNvSpPr>
                <p:nvPr/>
              </p:nvSpPr>
              <p:spPr bwMode="auto">
                <a:xfrm>
                  <a:off x="43" y="1112"/>
                  <a:ext cx="2026"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autoFlush			</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0" name="Rectangle 24"/>
                <p:cNvSpPr>
                  <a:spLocks noChangeArrowheads="1"/>
                </p:cNvSpPr>
                <p:nvPr/>
              </p:nvSpPr>
              <p:spPr bwMode="auto">
                <a:xfrm>
                  <a:off x="0" y="1112"/>
                  <a:ext cx="2112"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1112"/>
                <a:ext cx="2718" cy="958"/>
                <a:chOff x="2112" y="1112"/>
                <a:chExt cx="2718" cy="958"/>
              </a:xfrm>
            </p:grpSpPr>
            <p:sp>
              <p:nvSpPr>
                <p:cNvPr id="1253402" name="Rectangle 26"/>
                <p:cNvSpPr>
                  <a:spLocks noChangeArrowheads="1"/>
                </p:cNvSpPr>
                <p:nvPr/>
              </p:nvSpPr>
              <p:spPr bwMode="auto">
                <a:xfrm>
                  <a:off x="2155" y="1112"/>
                  <a:ext cx="2632"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that the out buffer be flushed automatically if the value is set to true. If the value is set to false, an exception is raised when the buffer is full. The default value of </a:t>
                  </a:r>
                  <a:r>
                    <a:rPr lang="en-US" sz="1400" dirty="0" err="1">
                      <a:solidFill>
                        <a:srgbClr val="006666"/>
                      </a:solidFill>
                      <a:latin typeface="Courier New" pitchFamily="49" charset="0"/>
                      <a:cs typeface="Times New Roman" pitchFamily="18" charset="0"/>
                    </a:rPr>
                    <a:t>autoFlush</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3403" name="Rectangle 27"/>
                <p:cNvSpPr>
                  <a:spLocks noChangeArrowheads="1"/>
                </p:cNvSpPr>
                <p:nvPr/>
              </p:nvSpPr>
              <p:spPr bwMode="auto">
                <a:xfrm>
                  <a:off x="2112" y="1112"/>
                  <a:ext cx="271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2070"/>
                <a:ext cx="2112" cy="556"/>
                <a:chOff x="0" y="2070"/>
                <a:chExt cx="2112" cy="556"/>
              </a:xfrm>
            </p:grpSpPr>
            <p:sp>
              <p:nvSpPr>
                <p:cNvPr id="1253405" name="Rectangle 29"/>
                <p:cNvSpPr>
                  <a:spLocks noChangeArrowheads="1"/>
                </p:cNvSpPr>
                <p:nvPr/>
              </p:nvSpPr>
              <p:spPr bwMode="auto">
                <a:xfrm>
                  <a:off x="43" y="2070"/>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isThreadSafe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6" name="Rectangle 30"/>
                <p:cNvSpPr>
                  <a:spLocks noChangeArrowheads="1"/>
                </p:cNvSpPr>
                <p:nvPr/>
              </p:nvSpPr>
              <p:spPr bwMode="auto">
                <a:xfrm>
                  <a:off x="0" y="2070"/>
                  <a:ext cx="2112"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2070"/>
                <a:ext cx="2718" cy="556"/>
                <a:chOff x="2112" y="2070"/>
                <a:chExt cx="2718" cy="556"/>
              </a:xfrm>
            </p:grpSpPr>
            <p:sp>
              <p:nvSpPr>
                <p:cNvPr id="1253408" name="Rectangle 32"/>
                <p:cNvSpPr>
                  <a:spLocks noChangeArrowheads="1"/>
                </p:cNvSpPr>
                <p:nvPr/>
              </p:nvSpPr>
              <p:spPr bwMode="auto">
                <a:xfrm>
                  <a:off x="2155" y="2070"/>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whether a JSP page is thread safe or not.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9" name="Rectangle 33"/>
                <p:cNvSpPr>
                  <a:spLocks noChangeArrowheads="1"/>
                </p:cNvSpPr>
                <p:nvPr/>
              </p:nvSpPr>
              <p:spPr bwMode="auto">
                <a:xfrm>
                  <a:off x="2112" y="2070"/>
                  <a:ext cx="2718" cy="556"/>
                </a:xfrm>
                <a:prstGeom prst="rect">
                  <a:avLst/>
                </a:prstGeom>
                <a:noFill/>
                <a:ln w="7">
                  <a:solidFill>
                    <a:srgbClr val="A0A0A0"/>
                  </a:solidFill>
                  <a:miter lim="800000"/>
                  <a:headEnd/>
                  <a:tailEnd/>
                </a:ln>
                <a:effectLst/>
              </p:spPr>
              <p:txBody>
                <a:bodyPr/>
                <a:lstStyle/>
                <a:p>
                  <a:endParaRPr lang="en-US"/>
                </a:p>
              </p:txBody>
            </p:sp>
          </p:grpSp>
        </p:grpSp>
        <p:sp>
          <p:nvSpPr>
            <p:cNvPr id="1253410"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37" name="Rectangle 43"/>
          <p:cNvSpPr>
            <a:spLocks noGrp="1" noChangeArrowheads="1"/>
          </p:cNvSpPr>
          <p:nvPr>
            <p:ph type="title"/>
          </p:nvPr>
        </p:nvSpPr>
        <p:spPr>
          <a:noFill/>
          <a:ln/>
        </p:spPr>
        <p:txBody>
          <a:bodyPr/>
          <a:lstStyle/>
          <a:p>
            <a:r>
              <a:rPr lang="en-US" sz="2400" dirty="0"/>
              <a:t>PAGE DIRECTIVE</a:t>
            </a:r>
          </a:p>
        </p:txBody>
      </p:sp>
    </p:spTree>
    <p:extLst>
      <p:ext uri="{BB962C8B-B14F-4D97-AF65-F5344CB8AC3E}">
        <p14:creationId xmlns:p14="http://schemas.microsoft.com/office/powerpoint/2010/main" val="251435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5426" name="Rectangle 2"/>
          <p:cNvSpPr>
            <a:spLocks noChangeArrowheads="1"/>
          </p:cNvSpPr>
          <p:nvPr/>
        </p:nvSpPr>
        <p:spPr bwMode="auto">
          <a:xfrm>
            <a:off x="2133600" y="1600200"/>
            <a:ext cx="8077200" cy="4495800"/>
          </a:xfrm>
          <a:prstGeom prst="rect">
            <a:avLst/>
          </a:prstGeom>
          <a:noFill/>
          <a:ln w="9525">
            <a:noFill/>
            <a:miter lim="800000"/>
            <a:headEnd/>
            <a:tailEnd/>
          </a:ln>
          <a:effectLst/>
        </p:spPr>
        <p:txBody>
          <a:bodyPr/>
          <a:lstStyle/>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57400" y="1785257"/>
            <a:ext cx="8229600" cy="3893231"/>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5431"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5433"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dirty="0">
                        <a:solidFill>
                          <a:srgbClr val="006666"/>
                        </a:solidFill>
                        <a:latin typeface="Verdana" pitchFamily="34" charset="0"/>
                        <a:cs typeface="Times New Roman" pitchFamily="18" charset="0"/>
                      </a:rPr>
                      <a:t>Attribute Name </a:t>
                    </a:r>
                    <a:endParaRPr lang="en-US" sz="1000" b="1" i="1" dirty="0">
                      <a:solidFill>
                        <a:srgbClr val="006666"/>
                      </a:solidFill>
                      <a:latin typeface="Verdana" pitchFamily="34" charset="0"/>
                      <a:cs typeface="Times New Roman" pitchFamily="18" charset="0"/>
                    </a:endParaRPr>
                  </a:p>
                  <a:p>
                    <a:pPr fontAlgn="base"/>
                    <a:endParaRPr lang="en-US" sz="2400" dirty="0">
                      <a:solidFill>
                        <a:srgbClr val="006666"/>
                      </a:solidFill>
                      <a:latin typeface="Times New Roman" pitchFamily="18" charset="0"/>
                    </a:endParaRPr>
                  </a:p>
                </p:txBody>
              </p:sp>
              <p:sp>
                <p:nvSpPr>
                  <p:cNvPr id="1255434"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5436"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5438"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5439"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556"/>
                <a:chOff x="0" y="422"/>
                <a:chExt cx="2112" cy="556"/>
              </a:xfrm>
            </p:grpSpPr>
            <p:sp>
              <p:nvSpPr>
                <p:cNvPr id="1255441" name="Rectangle 17"/>
                <p:cNvSpPr>
                  <a:spLocks noChangeArrowheads="1"/>
                </p:cNvSpPr>
                <p:nvPr/>
              </p:nvSpPr>
              <p:spPr bwMode="auto">
                <a:xfrm>
                  <a:off x="43" y="422"/>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2" name="Rectangle 18"/>
                <p:cNvSpPr>
                  <a:spLocks noChangeArrowheads="1"/>
                </p:cNvSpPr>
                <p:nvPr/>
              </p:nvSpPr>
              <p:spPr bwMode="auto">
                <a:xfrm>
                  <a:off x="0" y="422"/>
                  <a:ext cx="2112"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556"/>
                <a:chOff x="2112" y="422"/>
                <a:chExt cx="2718" cy="556"/>
              </a:xfrm>
            </p:grpSpPr>
            <p:sp>
              <p:nvSpPr>
                <p:cNvPr id="1255444" name="Rectangle 20"/>
                <p:cNvSpPr>
                  <a:spLocks noChangeArrowheads="1"/>
                </p:cNvSpPr>
                <p:nvPr/>
              </p:nvSpPr>
              <p:spPr bwMode="auto">
                <a:xfrm>
                  <a:off x="2155" y="422"/>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any un-handled exception generated will be directed to the URL.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5" name="Rectangle 21"/>
                <p:cNvSpPr>
                  <a:spLocks noChangeArrowheads="1"/>
                </p:cNvSpPr>
                <p:nvPr/>
              </p:nvSpPr>
              <p:spPr bwMode="auto">
                <a:xfrm>
                  <a:off x="2112" y="422"/>
                  <a:ext cx="2718"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2112" cy="824"/>
                <a:chOff x="0" y="978"/>
                <a:chExt cx="2112" cy="824"/>
              </a:xfrm>
            </p:grpSpPr>
            <p:sp>
              <p:nvSpPr>
                <p:cNvPr id="1255447" name="Rectangle 23"/>
                <p:cNvSpPr>
                  <a:spLocks noChangeArrowheads="1"/>
                </p:cNvSpPr>
                <p:nvPr/>
              </p:nvSpPr>
              <p:spPr bwMode="auto">
                <a:xfrm>
                  <a:off x="43" y="978"/>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8" name="Rectangle 24"/>
                <p:cNvSpPr>
                  <a:spLocks noChangeArrowheads="1"/>
                </p:cNvSpPr>
                <p:nvPr/>
              </p:nvSpPr>
              <p:spPr bwMode="auto">
                <a:xfrm>
                  <a:off x="0" y="978"/>
                  <a:ext cx="2112" cy="824"/>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978"/>
                <a:ext cx="2718" cy="824"/>
                <a:chOff x="2112" y="978"/>
                <a:chExt cx="2718" cy="824"/>
              </a:xfrm>
            </p:grpSpPr>
            <p:sp>
              <p:nvSpPr>
                <p:cNvPr id="1255450" name="Rectangle 26"/>
                <p:cNvSpPr>
                  <a:spLocks noChangeArrowheads="1"/>
                </p:cNvSpPr>
                <p:nvPr/>
              </p:nvSpPr>
              <p:spPr bwMode="auto">
                <a:xfrm>
                  <a:off x="2155" y="978"/>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the current JSP page is an error page, if the attribute value is set to true. The default value of </a:t>
                  </a:r>
                  <a:r>
                    <a:rPr lang="en-US" sz="1400">
                      <a:solidFill>
                        <a:srgbClr val="006666"/>
                      </a:solidFill>
                      <a:latin typeface="Courier New" pitchFamily="49" charset="0"/>
                      <a:cs typeface="Times New Roman" pitchFamily="18" charset="0"/>
                    </a:rPr>
                    <a:t>isErrorPage</a:t>
                  </a:r>
                  <a:r>
                    <a:rPr lang="en-US" sz="1400">
                      <a:solidFill>
                        <a:srgbClr val="006666"/>
                      </a:solidFill>
                      <a:latin typeface="Verdana" pitchFamily="34" charset="0"/>
                      <a:cs typeface="Times New Roman" pitchFamily="18" charset="0"/>
                    </a:rPr>
                    <a:t> attribute is false.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1" name="Rectangle 27"/>
                <p:cNvSpPr>
                  <a:spLocks noChangeArrowheads="1"/>
                </p:cNvSpPr>
                <p:nvPr/>
              </p:nvSpPr>
              <p:spPr bwMode="auto">
                <a:xfrm>
                  <a:off x="2112" y="978"/>
                  <a:ext cx="2718" cy="824"/>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802"/>
                <a:ext cx="2112" cy="824"/>
                <a:chOff x="0" y="1802"/>
                <a:chExt cx="2112" cy="824"/>
              </a:xfrm>
            </p:grpSpPr>
            <p:sp>
              <p:nvSpPr>
                <p:cNvPr id="1255453" name="Rectangle 29"/>
                <p:cNvSpPr>
                  <a:spLocks noChangeArrowheads="1"/>
                </p:cNvSpPr>
                <p:nvPr/>
              </p:nvSpPr>
              <p:spPr bwMode="auto">
                <a:xfrm>
                  <a:off x="43" y="1802"/>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contentType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4" name="Rectangle 30"/>
                <p:cNvSpPr>
                  <a:spLocks noChangeArrowheads="1"/>
                </p:cNvSpPr>
                <p:nvPr/>
              </p:nvSpPr>
              <p:spPr bwMode="auto">
                <a:xfrm>
                  <a:off x="0" y="1802"/>
                  <a:ext cx="2112" cy="824"/>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1802"/>
                <a:ext cx="2718" cy="824"/>
                <a:chOff x="2112" y="1802"/>
                <a:chExt cx="2718" cy="824"/>
              </a:xfrm>
            </p:grpSpPr>
            <p:sp>
              <p:nvSpPr>
                <p:cNvPr id="1255456" name="Rectangle 32"/>
                <p:cNvSpPr>
                  <a:spLocks noChangeArrowheads="1"/>
                </p:cNvSpPr>
                <p:nvPr/>
              </p:nvSpPr>
              <p:spPr bwMode="auto">
                <a:xfrm>
                  <a:off x="2155" y="1802"/>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Multipurpose Internal Mail Extension (MIME) type for a response. The default value of the </a:t>
                  </a:r>
                  <a:r>
                    <a:rPr lang="en-US" sz="1400">
                      <a:solidFill>
                        <a:srgbClr val="006666"/>
                      </a:solidFill>
                      <a:latin typeface="Courier New" pitchFamily="49" charset="0"/>
                      <a:cs typeface="Times New Roman" pitchFamily="18" charset="0"/>
                    </a:rPr>
                    <a:t>contentType</a:t>
                  </a:r>
                  <a:r>
                    <a:rPr lang="en-US" sz="1400">
                      <a:solidFill>
                        <a:srgbClr val="006666"/>
                      </a:solidFill>
                      <a:latin typeface="Verdana" pitchFamily="34" charset="0"/>
                      <a:cs typeface="Times New Roman" pitchFamily="18" charset="0"/>
                    </a:rPr>
                    <a:t> attribute is text/html.</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7" name="Rectangle 33"/>
                <p:cNvSpPr>
                  <a:spLocks noChangeArrowheads="1"/>
                </p:cNvSpPr>
                <p:nvPr/>
              </p:nvSpPr>
              <p:spPr bwMode="auto">
                <a:xfrm>
                  <a:off x="2112" y="1802"/>
                  <a:ext cx="2718" cy="824"/>
                </a:xfrm>
                <a:prstGeom prst="rect">
                  <a:avLst/>
                </a:prstGeom>
                <a:noFill/>
                <a:ln w="7">
                  <a:solidFill>
                    <a:srgbClr val="A0A0A0"/>
                  </a:solidFill>
                  <a:miter lim="800000"/>
                  <a:headEnd/>
                  <a:tailEnd/>
                </a:ln>
                <a:effectLst/>
              </p:spPr>
              <p:txBody>
                <a:bodyPr/>
                <a:lstStyle/>
                <a:p>
                  <a:endParaRPr lang="en-US"/>
                </a:p>
              </p:txBody>
            </p:sp>
          </p:grpSp>
        </p:grpSp>
        <p:sp>
          <p:nvSpPr>
            <p:cNvPr id="1255458"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1255459" name="Rectangle 35"/>
          <p:cNvSpPr>
            <a:spLocks noChangeArrowheads="1"/>
          </p:cNvSpPr>
          <p:nvPr/>
        </p:nvSpPr>
        <p:spPr bwMode="auto">
          <a:xfrm>
            <a:off x="1524000" y="5183188"/>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55460" name="Rectangle 36"/>
          <p:cNvSpPr>
            <a:spLocks noGrp="1" noChangeArrowheads="1"/>
          </p:cNvSpPr>
          <p:nvPr>
            <p:ph type="title"/>
          </p:nvPr>
        </p:nvSpPr>
        <p:spPr>
          <a:xfrm>
            <a:off x="451708" y="345342"/>
            <a:ext cx="7315200" cy="685800"/>
          </a:xfrm>
          <a:noFill/>
          <a:ln/>
        </p:spPr>
        <p:txBody>
          <a:bodyPr/>
          <a:lstStyle/>
          <a:p>
            <a:r>
              <a:rPr lang="en-US" sz="2400" dirty="0"/>
              <a:t>PAGE DIRECTIVE</a:t>
            </a:r>
            <a:endParaRPr lang="en-US" sz="2400" dirty="0">
              <a:latin typeface="Bookman Old Style" pitchFamily="18" charset="0"/>
            </a:endParaRPr>
          </a:p>
        </p:txBody>
      </p:sp>
      <p:sp>
        <p:nvSpPr>
          <p:cNvPr id="37" name="Rectangle 36"/>
          <p:cNvSpPr/>
          <p:nvPr/>
        </p:nvSpPr>
        <p:spPr>
          <a:xfrm>
            <a:off x="360769" y="1285432"/>
            <a:ext cx="8120743" cy="369332"/>
          </a:xfrm>
          <a:prstGeom prst="rect">
            <a:avLst/>
          </a:prstGeom>
        </p:spPr>
        <p:txBody>
          <a:bodyPr wrap="square">
            <a:spAutoFit/>
          </a:bodyPr>
          <a:lstStyle/>
          <a:p>
            <a:r>
              <a:rPr lang="en-US" dirty="0">
                <a:cs typeface="Times New Roman" pitchFamily="18" charset="0"/>
              </a:rPr>
              <a:t>Attributes of page directive (Contd.):</a:t>
            </a:r>
            <a:endParaRPr lang="en-US" dirty="0"/>
          </a:p>
        </p:txBody>
      </p:sp>
      <p:sp>
        <p:nvSpPr>
          <p:cNvPr id="38" name="Rectangle 37">
            <a:hlinkClick r:id="rId3" action="ppaction://hlinkfile"/>
          </p:cNvPr>
          <p:cNvSpPr/>
          <p:nvPr/>
        </p:nvSpPr>
        <p:spPr>
          <a:xfrm>
            <a:off x="7005879" y="6396335"/>
            <a:ext cx="2646878"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Error Page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8675191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ChangeArrowheads="1"/>
          </p:cNvSpPr>
          <p:nvPr/>
        </p:nvSpPr>
        <p:spPr bwMode="auto">
          <a:xfrm>
            <a:off x="1785257" y="1106488"/>
            <a:ext cx="8606972" cy="4495800"/>
          </a:xfrm>
          <a:prstGeom prst="rect">
            <a:avLst/>
          </a:prstGeom>
          <a:noFill/>
          <a:ln w="9525">
            <a:noFill/>
            <a:miter lim="800000"/>
            <a:headEnd/>
            <a:tailEnd/>
          </a:ln>
          <a:effectLst/>
        </p:spPr>
        <p:txBody>
          <a:bodyPr/>
          <a:lstStyle/>
          <a:p>
            <a:pPr marL="457200" indent="-457200" fontAlgn="base">
              <a:spcBef>
                <a:spcPct val="20000"/>
              </a:spcBef>
            </a:pPr>
            <a:endParaRPr lang="en-US" sz="2200" dirty="0">
              <a:latin typeface="Times New Roman" pitchFamily="18" charset="0"/>
              <a:cs typeface="Times New Roman" pitchFamily="18" charset="0"/>
            </a:endParaRPr>
          </a:p>
        </p:txBody>
      </p:sp>
      <p:sp>
        <p:nvSpPr>
          <p:cNvPr id="3" name="Text Placeholder 2"/>
          <p:cNvSpPr>
            <a:spLocks noGrp="1"/>
          </p:cNvSpPr>
          <p:nvPr>
            <p:ph type="body" sz="quarter" idx="11"/>
          </p:nvPr>
        </p:nvSpPr>
        <p:spPr/>
        <p:txBody>
          <a:bodyPr/>
          <a:lstStyle/>
          <a:p>
            <a:r>
              <a:rPr lang="en-US" dirty="0" err="1"/>
              <a:t>The</a:t>
            </a:r>
            <a:r>
              <a:rPr lang="en-US" dirty="0"/>
              <a:t> include Directive</a:t>
            </a:r>
          </a:p>
          <a:p>
            <a:pPr lvl="1"/>
            <a:r>
              <a:rPr lang="en-US" dirty="0"/>
              <a:t>Specifies the names of the files to be inserted during the compilation of the JSP page.</a:t>
            </a:r>
          </a:p>
          <a:p>
            <a:pPr lvl="1"/>
            <a:r>
              <a:rPr lang="en-US" dirty="0"/>
              <a:t>Creates the contents of the included files as part of the JSP page.</a:t>
            </a:r>
          </a:p>
          <a:p>
            <a:pPr lvl="1"/>
            <a:r>
              <a:rPr lang="en-US" dirty="0"/>
              <a:t>Inserts a part of the code that is common to multiple pages.</a:t>
            </a:r>
          </a:p>
          <a:p>
            <a:pPr lvl="1"/>
            <a:r>
              <a:rPr lang="en-US" dirty="0"/>
              <a:t>The syntax of the include directive is:</a:t>
            </a:r>
          </a:p>
          <a:p>
            <a:pPr lvl="2"/>
            <a:r>
              <a:rPr lang="en-US" dirty="0"/>
              <a:t>	&lt;%@ include file = ”</a:t>
            </a:r>
            <a:r>
              <a:rPr lang="en-US" dirty="0" err="1"/>
              <a:t>URLname</a:t>
            </a:r>
            <a:r>
              <a:rPr lang="en-US" dirty="0"/>
              <a:t>” %&gt; </a:t>
            </a:r>
          </a:p>
        </p:txBody>
      </p:sp>
      <p:sp>
        <p:nvSpPr>
          <p:cNvPr id="1257477" name="Rectangle 5"/>
          <p:cNvSpPr>
            <a:spLocks noGrp="1" noChangeArrowheads="1"/>
          </p:cNvSpPr>
          <p:nvPr>
            <p:ph type="title" idx="4294967295"/>
          </p:nvPr>
        </p:nvSpPr>
        <p:spPr>
          <a:xfrm>
            <a:off x="0" y="595313"/>
            <a:ext cx="7315200" cy="685800"/>
          </a:xfrm>
          <a:noFill/>
          <a:ln/>
        </p:spPr>
        <p:txBody>
          <a:bodyPr/>
          <a:lstStyle/>
          <a:p>
            <a:r>
              <a:rPr lang="en-US" sz="2400" dirty="0"/>
              <a:t>INCLUDE DIRECTIVE</a:t>
            </a:r>
          </a:p>
        </p:txBody>
      </p:sp>
    </p:spTree>
    <p:extLst>
      <p:ext uri="{BB962C8B-B14F-4D97-AF65-F5344CB8AC3E}">
        <p14:creationId xmlns:p14="http://schemas.microsoft.com/office/powerpoint/2010/main" val="355710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ChangeArrowheads="1"/>
          </p:cNvSpPr>
          <p:nvPr/>
        </p:nvSpPr>
        <p:spPr bwMode="auto">
          <a:xfrm>
            <a:off x="1756230" y="1065214"/>
            <a:ext cx="8675234" cy="5064125"/>
          </a:xfrm>
          <a:prstGeom prst="rect">
            <a:avLst/>
          </a:prstGeom>
          <a:noFill/>
          <a:ln w="9525">
            <a:noFill/>
            <a:miter lim="800000"/>
            <a:headEnd/>
            <a:tailEnd/>
          </a:ln>
          <a:effectLst/>
        </p:spPr>
        <p:txBody>
          <a:bodyPr/>
          <a:lstStyle/>
          <a:p>
            <a:pPr marL="457200" indent="-457200" fontAlgn="base">
              <a:spcBef>
                <a:spcPct val="20000"/>
              </a:spcBef>
            </a:pPr>
            <a:endParaRPr lang="en-US" sz="2200" b="1" dirty="0">
              <a:cs typeface="Arial" charset="0"/>
            </a:endParaRPr>
          </a:p>
        </p:txBody>
      </p:sp>
      <p:sp>
        <p:nvSpPr>
          <p:cNvPr id="3" name="Text Placeholder 2"/>
          <p:cNvSpPr>
            <a:spLocks noGrp="1"/>
          </p:cNvSpPr>
          <p:nvPr>
            <p:ph type="body" sz="quarter" idx="11"/>
          </p:nvPr>
        </p:nvSpPr>
        <p:spPr/>
        <p:txBody>
          <a:bodyPr/>
          <a:lstStyle/>
          <a:p>
            <a:r>
              <a:rPr lang="en-US" dirty="0"/>
              <a:t>The </a:t>
            </a:r>
            <a:r>
              <a:rPr lang="en-US" dirty="0" err="1"/>
              <a:t>taglib</a:t>
            </a:r>
            <a:r>
              <a:rPr lang="en-US" dirty="0"/>
              <a:t> Directive</a:t>
            </a:r>
          </a:p>
          <a:p>
            <a:pPr lvl="1"/>
            <a:r>
              <a:rPr lang="en-US" dirty="0"/>
              <a:t>Imports a custom tag into the current JSP page.</a:t>
            </a:r>
          </a:p>
          <a:p>
            <a:pPr lvl="1"/>
            <a:r>
              <a:rPr lang="en-US" dirty="0"/>
              <a:t>Associates itself with a URI to uniquely identify a custom tag.</a:t>
            </a:r>
          </a:p>
          <a:p>
            <a:pPr lvl="1"/>
            <a:r>
              <a:rPr lang="en-US" dirty="0"/>
              <a:t>Associates a tag prefix string that distinguishes a custom tag with the other tag library </a:t>
            </a:r>
            <a:r>
              <a:rPr lang="en-US" dirty="0" smtClean="0"/>
              <a:t>used </a:t>
            </a:r>
            <a:r>
              <a:rPr lang="en-US" dirty="0"/>
              <a:t>in a JSP page.</a:t>
            </a:r>
          </a:p>
          <a:p>
            <a:pPr lvl="1"/>
            <a:r>
              <a:rPr lang="en-US" dirty="0"/>
              <a:t>The syntax to import a </a:t>
            </a:r>
            <a:r>
              <a:rPr lang="en-US" dirty="0" err="1"/>
              <a:t>taglib</a:t>
            </a:r>
            <a:r>
              <a:rPr lang="en-US" dirty="0"/>
              <a:t> directive in the JSP page is:</a:t>
            </a:r>
          </a:p>
          <a:p>
            <a:pPr lvl="2"/>
            <a:r>
              <a:rPr lang="en-US" dirty="0"/>
              <a:t>	&lt;%@ </a:t>
            </a:r>
            <a:r>
              <a:rPr lang="en-US" dirty="0" err="1"/>
              <a:t>taglib</a:t>
            </a:r>
            <a:r>
              <a:rPr lang="en-US" dirty="0"/>
              <a:t> </a:t>
            </a:r>
            <a:r>
              <a:rPr lang="en-US" dirty="0" err="1"/>
              <a:t>uri</a:t>
            </a:r>
            <a:r>
              <a:rPr lang="en-US" dirty="0"/>
              <a:t>=“</a:t>
            </a:r>
            <a:r>
              <a:rPr lang="en-US" dirty="0" err="1"/>
              <a:t>tag_lib_URI</a:t>
            </a:r>
            <a:r>
              <a:rPr lang="en-US" dirty="0"/>
              <a:t>” prefix=”prefix” %&gt; </a:t>
            </a:r>
          </a:p>
        </p:txBody>
      </p:sp>
      <p:sp>
        <p:nvSpPr>
          <p:cNvPr id="1259524" name="Rectangle 4"/>
          <p:cNvSpPr>
            <a:spLocks noGrp="1" noChangeArrowheads="1"/>
          </p:cNvSpPr>
          <p:nvPr>
            <p:ph type="title" idx="4294967295"/>
          </p:nvPr>
        </p:nvSpPr>
        <p:spPr>
          <a:xfrm>
            <a:off x="0" y="379413"/>
            <a:ext cx="7315200" cy="685800"/>
          </a:xfrm>
          <a:noFill/>
          <a:ln/>
        </p:spPr>
        <p:txBody>
          <a:bodyPr/>
          <a:lstStyle/>
          <a:p>
            <a:r>
              <a:rPr lang="en-US" sz="2400" dirty="0"/>
              <a:t>TAGLIB DIRECTIVE</a:t>
            </a:r>
          </a:p>
        </p:txBody>
      </p:sp>
    </p:spTree>
    <p:extLst>
      <p:ext uri="{BB962C8B-B14F-4D97-AF65-F5344CB8AC3E}">
        <p14:creationId xmlns:p14="http://schemas.microsoft.com/office/powerpoint/2010/main" val="236835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1741714" y="1248230"/>
            <a:ext cx="8469086" cy="4847771"/>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133601" y="2895600"/>
            <a:ext cx="7852229" cy="1828800"/>
            <a:chOff x="-3" y="-3"/>
            <a:chExt cx="4606" cy="1406"/>
          </a:xfrm>
        </p:grpSpPr>
        <p:grpSp>
          <p:nvGrpSpPr>
            <p:cNvPr id="3" name="Group 5"/>
            <p:cNvGrpSpPr>
              <a:grpSpLocks/>
            </p:cNvGrpSpPr>
            <p:nvPr/>
          </p:nvGrpSpPr>
          <p:grpSpPr bwMode="auto">
            <a:xfrm>
              <a:off x="0" y="0"/>
              <a:ext cx="4600" cy="1400"/>
              <a:chOff x="0" y="0"/>
              <a:chExt cx="4600" cy="1400"/>
            </a:xfrm>
          </p:grpSpPr>
          <p:grpSp>
            <p:nvGrpSpPr>
              <p:cNvPr id="4" name="Group 6"/>
              <p:cNvGrpSpPr>
                <a:grpSpLocks/>
              </p:cNvGrpSpPr>
              <p:nvPr/>
            </p:nvGrpSpPr>
            <p:grpSpPr bwMode="auto">
              <a:xfrm>
                <a:off x="0" y="0"/>
                <a:ext cx="2218" cy="422"/>
                <a:chOff x="0" y="0"/>
                <a:chExt cx="2218" cy="422"/>
              </a:xfrm>
            </p:grpSpPr>
            <p:sp>
              <p:nvSpPr>
                <p:cNvPr id="1261575" name="Rectangle 7"/>
                <p:cNvSpPr>
                  <a:spLocks noChangeArrowheads="1"/>
                </p:cNvSpPr>
                <p:nvPr/>
              </p:nvSpPr>
              <p:spPr bwMode="auto">
                <a:xfrm>
                  <a:off x="0" y="0"/>
                  <a:ext cx="2218"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218" cy="422"/>
                  <a:chOff x="0" y="0"/>
                  <a:chExt cx="2218" cy="422"/>
                </a:xfrm>
              </p:grpSpPr>
              <p:sp>
                <p:nvSpPr>
                  <p:cNvPr id="1261577" name="Rectangle 9"/>
                  <p:cNvSpPr>
                    <a:spLocks noChangeArrowheads="1"/>
                  </p:cNvSpPr>
                  <p:nvPr/>
                </p:nvSpPr>
                <p:spPr bwMode="auto">
                  <a:xfrm>
                    <a:off x="43" y="0"/>
                    <a:ext cx="21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78" name="Rectangle 10"/>
                  <p:cNvSpPr>
                    <a:spLocks noChangeArrowheads="1"/>
                  </p:cNvSpPr>
                  <p:nvPr/>
                </p:nvSpPr>
                <p:spPr bwMode="auto">
                  <a:xfrm>
                    <a:off x="0" y="0"/>
                    <a:ext cx="2218"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218" y="0"/>
                <a:ext cx="2382" cy="422"/>
                <a:chOff x="2218" y="0"/>
                <a:chExt cx="2382" cy="422"/>
              </a:xfrm>
            </p:grpSpPr>
            <p:sp>
              <p:nvSpPr>
                <p:cNvPr id="1261580" name="Rectangle 12"/>
                <p:cNvSpPr>
                  <a:spLocks noChangeArrowheads="1"/>
                </p:cNvSpPr>
                <p:nvPr/>
              </p:nvSpPr>
              <p:spPr bwMode="auto">
                <a:xfrm>
                  <a:off x="2218" y="0"/>
                  <a:ext cx="2382"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218" y="0"/>
                  <a:ext cx="2382" cy="422"/>
                  <a:chOff x="2218" y="0"/>
                  <a:chExt cx="2382" cy="422"/>
                </a:xfrm>
              </p:grpSpPr>
              <p:sp>
                <p:nvSpPr>
                  <p:cNvPr id="1261582" name="Rectangle 14"/>
                  <p:cNvSpPr>
                    <a:spLocks noChangeArrowheads="1"/>
                  </p:cNvSpPr>
                  <p:nvPr/>
                </p:nvSpPr>
                <p:spPr bwMode="auto">
                  <a:xfrm>
                    <a:off x="2261" y="0"/>
                    <a:ext cx="229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83" name="Rectangle 15"/>
                  <p:cNvSpPr>
                    <a:spLocks noChangeArrowheads="1"/>
                  </p:cNvSpPr>
                  <p:nvPr/>
                </p:nvSpPr>
                <p:spPr bwMode="auto">
                  <a:xfrm>
                    <a:off x="2218" y="0"/>
                    <a:ext cx="2382"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218" cy="422"/>
                <a:chOff x="0" y="422"/>
                <a:chExt cx="2218" cy="422"/>
              </a:xfrm>
            </p:grpSpPr>
            <p:sp>
              <p:nvSpPr>
                <p:cNvPr id="1261585" name="Rectangle 17"/>
                <p:cNvSpPr>
                  <a:spLocks noChangeArrowheads="1"/>
                </p:cNvSpPr>
                <p:nvPr/>
              </p:nvSpPr>
              <p:spPr bwMode="auto">
                <a:xfrm>
                  <a:off x="43" y="422"/>
                  <a:ext cx="2132"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uri</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6" name="Rectangle 18"/>
                <p:cNvSpPr>
                  <a:spLocks noChangeArrowheads="1"/>
                </p:cNvSpPr>
                <p:nvPr/>
              </p:nvSpPr>
              <p:spPr bwMode="auto">
                <a:xfrm>
                  <a:off x="0" y="422"/>
                  <a:ext cx="2218" cy="422"/>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218" y="422"/>
                <a:ext cx="2382" cy="422"/>
                <a:chOff x="2218" y="422"/>
                <a:chExt cx="2382" cy="422"/>
              </a:xfrm>
            </p:grpSpPr>
            <p:sp>
              <p:nvSpPr>
                <p:cNvPr id="1261588" name="Rectangle 20"/>
                <p:cNvSpPr>
                  <a:spLocks noChangeArrowheads="1"/>
                </p:cNvSpPr>
                <p:nvPr/>
              </p:nvSpPr>
              <p:spPr bwMode="auto">
                <a:xfrm>
                  <a:off x="2261" y="422"/>
                  <a:ext cx="2296"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Locates the TLD file of a custom tag.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9" name="Rectangle 21"/>
                <p:cNvSpPr>
                  <a:spLocks noChangeArrowheads="1"/>
                </p:cNvSpPr>
                <p:nvPr/>
              </p:nvSpPr>
              <p:spPr bwMode="auto">
                <a:xfrm>
                  <a:off x="2218" y="422"/>
                  <a:ext cx="2382" cy="422"/>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844"/>
                <a:ext cx="2218" cy="556"/>
                <a:chOff x="0" y="844"/>
                <a:chExt cx="2218" cy="556"/>
              </a:xfrm>
            </p:grpSpPr>
            <p:sp>
              <p:nvSpPr>
                <p:cNvPr id="1261591" name="Rectangle 23"/>
                <p:cNvSpPr>
                  <a:spLocks noChangeArrowheads="1"/>
                </p:cNvSpPr>
                <p:nvPr/>
              </p:nvSpPr>
              <p:spPr bwMode="auto">
                <a:xfrm>
                  <a:off x="43" y="844"/>
                  <a:ext cx="21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prefix</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92" name="Rectangle 24"/>
                <p:cNvSpPr>
                  <a:spLocks noChangeArrowheads="1"/>
                </p:cNvSpPr>
                <p:nvPr/>
              </p:nvSpPr>
              <p:spPr bwMode="auto">
                <a:xfrm>
                  <a:off x="0" y="844"/>
                  <a:ext cx="2218"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218" y="844"/>
                <a:ext cx="2382" cy="556"/>
                <a:chOff x="2218" y="844"/>
                <a:chExt cx="2382" cy="556"/>
              </a:xfrm>
            </p:grpSpPr>
            <p:sp>
              <p:nvSpPr>
                <p:cNvPr id="1261594" name="Rectangle 26"/>
                <p:cNvSpPr>
                  <a:spLocks noChangeArrowheads="1"/>
                </p:cNvSpPr>
                <p:nvPr/>
              </p:nvSpPr>
              <p:spPr bwMode="auto">
                <a:xfrm>
                  <a:off x="2261" y="844"/>
                  <a:ext cx="2296"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a prefix string to be used for distinguishing a custom tag instance.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61595" name="Rectangle 27"/>
                <p:cNvSpPr>
                  <a:spLocks noChangeArrowheads="1"/>
                </p:cNvSpPr>
                <p:nvPr/>
              </p:nvSpPr>
              <p:spPr bwMode="auto">
                <a:xfrm>
                  <a:off x="2218" y="844"/>
                  <a:ext cx="2382" cy="556"/>
                </a:xfrm>
                <a:prstGeom prst="rect">
                  <a:avLst/>
                </a:prstGeom>
                <a:noFill/>
                <a:ln w="7">
                  <a:solidFill>
                    <a:srgbClr val="A0A0A0"/>
                  </a:solidFill>
                  <a:miter lim="800000"/>
                  <a:headEnd/>
                  <a:tailEnd/>
                </a:ln>
                <a:effectLst/>
              </p:spPr>
              <p:txBody>
                <a:bodyPr/>
                <a:lstStyle/>
                <a:p>
                  <a:endParaRPr lang="en-US"/>
                </a:p>
              </p:txBody>
            </p:sp>
          </p:grpSp>
        </p:grpSp>
        <p:sp>
          <p:nvSpPr>
            <p:cNvPr id="1261596" name="Rectangle 28"/>
            <p:cNvSpPr>
              <a:spLocks noChangeArrowheads="1"/>
            </p:cNvSpPr>
            <p:nvPr/>
          </p:nvSpPr>
          <p:spPr bwMode="auto">
            <a:xfrm>
              <a:off x="-3" y="-3"/>
              <a:ext cx="4606" cy="1406"/>
            </a:xfrm>
            <a:prstGeom prst="rect">
              <a:avLst/>
            </a:prstGeom>
            <a:noFill/>
            <a:ln w="11112">
              <a:solidFill>
                <a:srgbClr val="A0A0A0"/>
              </a:solidFill>
              <a:miter lim="800000"/>
              <a:headEnd/>
              <a:tailEnd/>
            </a:ln>
            <a:effectLst/>
          </p:spPr>
          <p:txBody>
            <a:bodyPr/>
            <a:lstStyle/>
            <a:p>
              <a:endParaRPr lang="en-US"/>
            </a:p>
          </p:txBody>
        </p:sp>
      </p:grpSp>
      <p:sp>
        <p:nvSpPr>
          <p:cNvPr id="1261597" name="Rectangle 29"/>
          <p:cNvSpPr>
            <a:spLocks noChangeArrowheads="1"/>
          </p:cNvSpPr>
          <p:nvPr/>
        </p:nvSpPr>
        <p:spPr bwMode="auto">
          <a:xfrm>
            <a:off x="1524000" y="42100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5" name="Text Placeholder 14"/>
          <p:cNvSpPr>
            <a:spLocks noGrp="1"/>
          </p:cNvSpPr>
          <p:nvPr>
            <p:ph type="body" sz="quarter" idx="11"/>
          </p:nvPr>
        </p:nvSpPr>
        <p:spPr/>
        <p:txBody>
          <a:bodyPr/>
          <a:lstStyle/>
          <a:p>
            <a:r>
              <a:rPr lang="en-US" dirty="0"/>
              <a:t>Attributes of the </a:t>
            </a:r>
            <a:r>
              <a:rPr lang="en-US" dirty="0" err="1"/>
              <a:t>taglib</a:t>
            </a:r>
            <a:r>
              <a:rPr lang="en-US" dirty="0"/>
              <a:t> directive</a:t>
            </a:r>
          </a:p>
        </p:txBody>
      </p:sp>
      <p:sp>
        <p:nvSpPr>
          <p:cNvPr id="1261598" name="Rectangle 30"/>
          <p:cNvSpPr>
            <a:spLocks noGrp="1" noChangeArrowheads="1"/>
          </p:cNvSpPr>
          <p:nvPr>
            <p:ph type="title" idx="4294967295"/>
          </p:nvPr>
        </p:nvSpPr>
        <p:spPr>
          <a:xfrm>
            <a:off x="0" y="357188"/>
            <a:ext cx="7315200" cy="685800"/>
          </a:xfrm>
          <a:noFill/>
          <a:ln/>
        </p:spPr>
        <p:txBody>
          <a:bodyPr/>
          <a:lstStyle/>
          <a:p>
            <a:r>
              <a:rPr lang="en-US" sz="2400" dirty="0"/>
              <a:t>TAGLIB DIRECTIVE</a:t>
            </a:r>
          </a:p>
        </p:txBody>
      </p:sp>
    </p:spTree>
    <p:extLst>
      <p:ext uri="{BB962C8B-B14F-4D97-AF65-F5344CB8AC3E}">
        <p14:creationId xmlns:p14="http://schemas.microsoft.com/office/powerpoint/2010/main" val="185102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ChangeArrowheads="1"/>
          </p:cNvSpPr>
          <p:nvPr/>
        </p:nvSpPr>
        <p:spPr bwMode="auto">
          <a:xfrm>
            <a:off x="1524000" y="985839"/>
            <a:ext cx="8953500" cy="5330825"/>
          </a:xfrm>
          <a:prstGeom prst="rect">
            <a:avLst/>
          </a:prstGeom>
          <a:noFill/>
          <a:ln w="9525">
            <a:noFill/>
            <a:miter lim="800000"/>
            <a:headEnd/>
            <a:tailEnd/>
          </a:ln>
          <a:effectLst/>
        </p:spPr>
        <p:txBody>
          <a:bodyPr/>
          <a:lstStyle/>
          <a:p>
            <a:pPr marL="914400" lvl="1" indent="-457200" fontAlgn="base">
              <a:spcBef>
                <a:spcPct val="20000"/>
              </a:spcBef>
              <a:buSzPct val="140000"/>
            </a:pPr>
            <a:endParaRPr lang="en-US" sz="2200" b="1" dirty="0">
              <a:cs typeface="Times New Roman" pitchFamily="18" charset="0"/>
            </a:endParaRPr>
          </a:p>
        </p:txBody>
      </p:sp>
      <p:sp>
        <p:nvSpPr>
          <p:cNvPr id="1263620" name="Rectangle 4"/>
          <p:cNvSpPr>
            <a:spLocks noChangeArrowheads="1"/>
          </p:cNvSpPr>
          <p:nvPr/>
        </p:nvSpPr>
        <p:spPr bwMode="auto">
          <a:xfrm>
            <a:off x="4962525" y="2133600"/>
            <a:ext cx="9144000" cy="369332"/>
          </a:xfrm>
          <a:prstGeom prst="rect">
            <a:avLst/>
          </a:prstGeom>
          <a:noFill/>
          <a:ln w="9525">
            <a:noFill/>
            <a:miter lim="800000"/>
            <a:headEnd/>
            <a:tailEnd/>
          </a:ln>
          <a:effectLst/>
        </p:spPr>
        <p:txBody>
          <a:bodyPr>
            <a:spAutoFit/>
          </a:bodyPr>
          <a:lstStyle/>
          <a:p>
            <a:endParaRPr lang="en-US"/>
          </a:p>
        </p:txBody>
      </p:sp>
      <p:sp>
        <p:nvSpPr>
          <p:cNvPr id="3" name="Text Placeholder 2"/>
          <p:cNvSpPr>
            <a:spLocks noGrp="1"/>
          </p:cNvSpPr>
          <p:nvPr>
            <p:ph type="body" sz="quarter" idx="11"/>
          </p:nvPr>
        </p:nvSpPr>
        <p:spPr/>
        <p:txBody>
          <a:bodyPr/>
          <a:lstStyle/>
          <a:p>
            <a:r>
              <a:rPr lang="en-US" dirty="0"/>
              <a:t>JSP Scripting Elements</a:t>
            </a:r>
          </a:p>
          <a:p>
            <a:r>
              <a:rPr lang="en-US" dirty="0"/>
              <a:t>Embed Java code directly into an HTML page.</a:t>
            </a:r>
          </a:p>
          <a:p>
            <a:r>
              <a:rPr lang="en-US" dirty="0"/>
              <a:t>Include various scripting elements, which are:</a:t>
            </a:r>
          </a:p>
          <a:p>
            <a:pPr lvl="1"/>
            <a:r>
              <a:rPr lang="en-US" dirty="0"/>
              <a:t>Declarations: Provide a mechanism to define variables and methods. Declarative statements are placed </a:t>
            </a:r>
            <a:r>
              <a:rPr lang="en-US" dirty="0" smtClean="0"/>
              <a:t>within &lt;%! </a:t>
            </a:r>
            <a:r>
              <a:rPr lang="en-US" dirty="0"/>
              <a:t>and %&gt; symbols and always end with a semicolon. </a:t>
            </a:r>
          </a:p>
          <a:p>
            <a:pPr lvl="1"/>
            <a:r>
              <a:rPr lang="en-US" dirty="0"/>
              <a:t>Expressions: Insert values directly into the output. The syntax to include a JSP expressions in the JSP file is:</a:t>
            </a:r>
          </a:p>
          <a:p>
            <a:pPr lvl="2"/>
            <a:r>
              <a:rPr lang="en-US" dirty="0"/>
              <a:t>	&lt;%= expression%&gt;</a:t>
            </a:r>
          </a:p>
          <a:p>
            <a:pPr lvl="1"/>
            <a:r>
              <a:rPr lang="en-US" dirty="0" err="1"/>
              <a:t>Scriptlets</a:t>
            </a:r>
            <a:r>
              <a:rPr lang="en-US" dirty="0"/>
              <a:t>: Consists of valid Java code snippets that are enclosed within &lt;% and %&gt; symbols. The syntax to declare JSP </a:t>
            </a:r>
            <a:r>
              <a:rPr lang="en-US" dirty="0" err="1"/>
              <a:t>scriptlets</a:t>
            </a:r>
            <a:r>
              <a:rPr lang="en-US" dirty="0"/>
              <a:t> to include valid Java code is</a:t>
            </a:r>
            <a:r>
              <a:rPr lang="en-US" dirty="0" smtClean="0"/>
              <a:t>:</a:t>
            </a:r>
          </a:p>
          <a:p>
            <a:pPr lvl="2"/>
            <a:r>
              <a:rPr lang="en-US" dirty="0" smtClean="0"/>
              <a:t>&lt;% </a:t>
            </a:r>
            <a:r>
              <a:rPr lang="en-US" dirty="0"/>
              <a:t>Java code %&gt; </a:t>
            </a:r>
          </a:p>
          <a:p>
            <a:endParaRPr lang="en-US" dirty="0"/>
          </a:p>
        </p:txBody>
      </p:sp>
      <p:sp>
        <p:nvSpPr>
          <p:cNvPr id="1263621" name="Rectangle 5"/>
          <p:cNvSpPr>
            <a:spLocks noGrp="1" noChangeArrowheads="1"/>
          </p:cNvSpPr>
          <p:nvPr>
            <p:ph type="title" idx="4294967295"/>
          </p:nvPr>
        </p:nvSpPr>
        <p:spPr>
          <a:xfrm>
            <a:off x="0" y="444500"/>
            <a:ext cx="7315200" cy="685800"/>
          </a:xfrm>
          <a:noFill/>
          <a:ln/>
        </p:spPr>
        <p:txBody>
          <a:bodyPr/>
          <a:lstStyle/>
          <a:p>
            <a:r>
              <a:rPr lang="en-US" sz="2400" dirty="0"/>
              <a:t>JSP SCRIPTING ELEMENTS</a:t>
            </a:r>
          </a:p>
        </p:txBody>
      </p:sp>
      <p:sp>
        <p:nvSpPr>
          <p:cNvPr id="6" name="Rectangle 5">
            <a:hlinkClick r:id="rId3" action="ppaction://hlinkfile"/>
          </p:cNvPr>
          <p:cNvSpPr/>
          <p:nvPr/>
        </p:nvSpPr>
        <p:spPr>
          <a:xfrm>
            <a:off x="7016300" y="6396335"/>
            <a:ext cx="2710999"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Expression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53505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ChangeArrowheads="1"/>
          </p:cNvSpPr>
          <p:nvPr/>
        </p:nvSpPr>
        <p:spPr bwMode="auto">
          <a:xfrm>
            <a:off x="2087563" y="922338"/>
            <a:ext cx="8077200" cy="4495800"/>
          </a:xfrm>
          <a:prstGeom prst="rect">
            <a:avLst/>
          </a:prstGeom>
          <a:noFill/>
          <a:ln w="9525">
            <a:noFill/>
            <a:miter lim="800000"/>
            <a:headEnd/>
            <a:tailEnd/>
          </a:ln>
          <a:effectLst/>
        </p:spPr>
        <p:txBody>
          <a:bodyPr/>
          <a:lstStyle/>
          <a:p>
            <a:pPr marL="2286000" lvl="4"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p:txBody>
      </p:sp>
      <p:sp>
        <p:nvSpPr>
          <p:cNvPr id="3" name="Text Placeholder 2"/>
          <p:cNvSpPr>
            <a:spLocks noGrp="1"/>
          </p:cNvSpPr>
          <p:nvPr>
            <p:ph type="body" sz="quarter" idx="11"/>
          </p:nvPr>
        </p:nvSpPr>
        <p:spPr/>
        <p:txBody>
          <a:bodyPr/>
          <a:lstStyle/>
          <a:p>
            <a:r>
              <a:rPr lang="en-US" dirty="0"/>
              <a:t>JSP Implicit Objects are:</a:t>
            </a:r>
          </a:p>
          <a:p>
            <a:endParaRPr lang="en-US" dirty="0"/>
          </a:p>
          <a:p>
            <a:pPr lvl="1"/>
            <a:r>
              <a:rPr lang="en-US" dirty="0"/>
              <a:t>Pre-defined variables that can be included in JSP expressions and </a:t>
            </a:r>
            <a:r>
              <a:rPr lang="en-US" dirty="0" err="1"/>
              <a:t>scriptlets</a:t>
            </a:r>
            <a:r>
              <a:rPr lang="en-US" dirty="0"/>
              <a:t>.</a:t>
            </a:r>
          </a:p>
          <a:p>
            <a:endParaRPr lang="en-US" dirty="0"/>
          </a:p>
          <a:p>
            <a:pPr lvl="1"/>
            <a:r>
              <a:rPr lang="en-US" dirty="0"/>
              <a:t>Implemented from servlet classes and interfaces.</a:t>
            </a:r>
          </a:p>
        </p:txBody>
      </p:sp>
      <p:sp>
        <p:nvSpPr>
          <p:cNvPr id="1265668" name="Rectangle 4"/>
          <p:cNvSpPr>
            <a:spLocks noGrp="1" noChangeArrowheads="1"/>
          </p:cNvSpPr>
          <p:nvPr>
            <p:ph type="title" idx="4294967295"/>
          </p:nvPr>
        </p:nvSpPr>
        <p:spPr>
          <a:xfrm>
            <a:off x="0" y="503238"/>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252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6"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sp>
        <p:nvSpPr>
          <p:cNvPr id="1267717" name="Rectangle 5"/>
          <p:cNvSpPr>
            <a:spLocks noChangeArrowheads="1"/>
          </p:cNvSpPr>
          <p:nvPr/>
        </p:nvSpPr>
        <p:spPr bwMode="auto">
          <a:xfrm>
            <a:off x="1524000" y="50609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grpSp>
        <p:nvGrpSpPr>
          <p:cNvPr id="2" name="Group 7"/>
          <p:cNvGrpSpPr>
            <a:grpSpLocks/>
          </p:cNvGrpSpPr>
          <p:nvPr/>
        </p:nvGrpSpPr>
        <p:grpSpPr bwMode="auto">
          <a:xfrm>
            <a:off x="1905000" y="1727201"/>
            <a:ext cx="8534400" cy="3614057"/>
            <a:chOff x="-3" y="-3"/>
            <a:chExt cx="3979" cy="2498"/>
          </a:xfrm>
        </p:grpSpPr>
        <p:grpSp>
          <p:nvGrpSpPr>
            <p:cNvPr id="3" name="Group 8"/>
            <p:cNvGrpSpPr>
              <a:grpSpLocks/>
            </p:cNvGrpSpPr>
            <p:nvPr/>
          </p:nvGrpSpPr>
          <p:grpSpPr bwMode="auto">
            <a:xfrm>
              <a:off x="0" y="0"/>
              <a:ext cx="3973" cy="2492"/>
              <a:chOff x="0" y="0"/>
              <a:chExt cx="3973" cy="2492"/>
            </a:xfrm>
          </p:grpSpPr>
          <p:grpSp>
            <p:nvGrpSpPr>
              <p:cNvPr id="4" name="Group 9"/>
              <p:cNvGrpSpPr>
                <a:grpSpLocks/>
              </p:cNvGrpSpPr>
              <p:nvPr/>
            </p:nvGrpSpPr>
            <p:grpSpPr bwMode="auto">
              <a:xfrm>
                <a:off x="0" y="0"/>
                <a:ext cx="921" cy="556"/>
                <a:chOff x="0" y="0"/>
                <a:chExt cx="921" cy="556"/>
              </a:xfrm>
            </p:grpSpPr>
            <p:sp>
              <p:nvSpPr>
                <p:cNvPr id="1267722" name="Rectangle 10"/>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11"/>
                <p:cNvGrpSpPr>
                  <a:grpSpLocks/>
                </p:cNvGrpSpPr>
                <p:nvPr/>
              </p:nvGrpSpPr>
              <p:grpSpPr bwMode="auto">
                <a:xfrm>
                  <a:off x="0" y="0"/>
                  <a:ext cx="921" cy="556"/>
                  <a:chOff x="0" y="0"/>
                  <a:chExt cx="921" cy="556"/>
                </a:xfrm>
              </p:grpSpPr>
              <p:sp>
                <p:nvSpPr>
                  <p:cNvPr id="1267724" name="Rectangle 12"/>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25" name="Rectangle 13"/>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4"/>
              <p:cNvGrpSpPr>
                <a:grpSpLocks/>
              </p:cNvGrpSpPr>
              <p:nvPr/>
            </p:nvGrpSpPr>
            <p:grpSpPr bwMode="auto">
              <a:xfrm>
                <a:off x="921" y="0"/>
                <a:ext cx="1248" cy="556"/>
                <a:chOff x="921" y="0"/>
                <a:chExt cx="1248" cy="556"/>
              </a:xfrm>
            </p:grpSpPr>
            <p:sp>
              <p:nvSpPr>
                <p:cNvPr id="1267727" name="Rectangle 15"/>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6"/>
                <p:cNvGrpSpPr>
                  <a:grpSpLocks/>
                </p:cNvGrpSpPr>
                <p:nvPr/>
              </p:nvGrpSpPr>
              <p:grpSpPr bwMode="auto">
                <a:xfrm>
                  <a:off x="921" y="0"/>
                  <a:ext cx="1248" cy="556"/>
                  <a:chOff x="921" y="0"/>
                  <a:chExt cx="1248" cy="556"/>
                </a:xfrm>
              </p:grpSpPr>
              <p:sp>
                <p:nvSpPr>
                  <p:cNvPr id="1267729" name="Rectangle 17"/>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0" name="Rectangle 18"/>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9"/>
              <p:cNvGrpSpPr>
                <a:grpSpLocks/>
              </p:cNvGrpSpPr>
              <p:nvPr/>
            </p:nvGrpSpPr>
            <p:grpSpPr bwMode="auto">
              <a:xfrm>
                <a:off x="2169" y="0"/>
                <a:ext cx="1804" cy="556"/>
                <a:chOff x="2169" y="0"/>
                <a:chExt cx="1804" cy="556"/>
              </a:xfrm>
            </p:grpSpPr>
            <p:sp>
              <p:nvSpPr>
                <p:cNvPr id="1267732" name="Rectangle 20"/>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21"/>
                <p:cNvGrpSpPr>
                  <a:grpSpLocks/>
                </p:cNvGrpSpPr>
                <p:nvPr/>
              </p:nvGrpSpPr>
              <p:grpSpPr bwMode="auto">
                <a:xfrm>
                  <a:off x="2169" y="0"/>
                  <a:ext cx="1804" cy="556"/>
                  <a:chOff x="2169" y="0"/>
                  <a:chExt cx="1804" cy="556"/>
                </a:xfrm>
              </p:grpSpPr>
              <p:sp>
                <p:nvSpPr>
                  <p:cNvPr id="1267734" name="Rectangle 22"/>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5" name="Rectangle 23"/>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4"/>
              <p:cNvGrpSpPr>
                <a:grpSpLocks/>
              </p:cNvGrpSpPr>
              <p:nvPr/>
            </p:nvGrpSpPr>
            <p:grpSpPr bwMode="auto">
              <a:xfrm>
                <a:off x="0" y="556"/>
                <a:ext cx="921" cy="824"/>
                <a:chOff x="0" y="556"/>
                <a:chExt cx="921" cy="824"/>
              </a:xfrm>
            </p:grpSpPr>
            <p:sp>
              <p:nvSpPr>
                <p:cNvPr id="1267737" name="Rectangle 25"/>
                <p:cNvSpPr>
                  <a:spLocks noChangeArrowheads="1"/>
                </p:cNvSpPr>
                <p:nvPr/>
              </p:nvSpPr>
              <p:spPr bwMode="auto">
                <a:xfrm>
                  <a:off x="43" y="556"/>
                  <a:ext cx="835"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application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38" name="Rectangle 26"/>
                <p:cNvSpPr>
                  <a:spLocks noChangeArrowheads="1"/>
                </p:cNvSpPr>
                <p:nvPr/>
              </p:nvSpPr>
              <p:spPr bwMode="auto">
                <a:xfrm>
                  <a:off x="0" y="556"/>
                  <a:ext cx="921" cy="824"/>
                </a:xfrm>
                <a:prstGeom prst="rect">
                  <a:avLst/>
                </a:prstGeom>
                <a:noFill/>
                <a:ln w="7">
                  <a:solidFill>
                    <a:srgbClr val="A0A0A0"/>
                  </a:solidFill>
                  <a:miter lim="800000"/>
                  <a:headEnd/>
                  <a:tailEnd/>
                </a:ln>
                <a:effectLst/>
              </p:spPr>
              <p:txBody>
                <a:bodyPr/>
                <a:lstStyle/>
                <a:p>
                  <a:endParaRPr lang="en-US"/>
                </a:p>
              </p:txBody>
            </p:sp>
          </p:grpSp>
          <p:grpSp>
            <p:nvGrpSpPr>
              <p:cNvPr id="11" name="Group 27"/>
              <p:cNvGrpSpPr>
                <a:grpSpLocks/>
              </p:cNvGrpSpPr>
              <p:nvPr/>
            </p:nvGrpSpPr>
            <p:grpSpPr bwMode="auto">
              <a:xfrm>
                <a:off x="921" y="556"/>
                <a:ext cx="1248" cy="824"/>
                <a:chOff x="921" y="556"/>
                <a:chExt cx="1248" cy="824"/>
              </a:xfrm>
            </p:grpSpPr>
            <p:sp>
              <p:nvSpPr>
                <p:cNvPr id="1267740" name="Rectangle 28"/>
                <p:cNvSpPr>
                  <a:spLocks noChangeArrowheads="1"/>
                </p:cNvSpPr>
                <p:nvPr/>
              </p:nvSpPr>
              <p:spPr bwMode="auto">
                <a:xfrm>
                  <a:off x="964" y="556"/>
                  <a:ext cx="1162"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1" name="Rectangle 29"/>
                <p:cNvSpPr>
                  <a:spLocks noChangeArrowheads="1"/>
                </p:cNvSpPr>
                <p:nvPr/>
              </p:nvSpPr>
              <p:spPr bwMode="auto">
                <a:xfrm>
                  <a:off x="921" y="556"/>
                  <a:ext cx="1248" cy="824"/>
                </a:xfrm>
                <a:prstGeom prst="rect">
                  <a:avLst/>
                </a:prstGeom>
                <a:noFill/>
                <a:ln w="7">
                  <a:solidFill>
                    <a:srgbClr val="A0A0A0"/>
                  </a:solidFill>
                  <a:miter lim="800000"/>
                  <a:headEnd/>
                  <a:tailEnd/>
                </a:ln>
                <a:effectLst/>
              </p:spPr>
              <p:txBody>
                <a:bodyPr/>
                <a:lstStyle/>
                <a:p>
                  <a:endParaRPr lang="en-US"/>
                </a:p>
              </p:txBody>
            </p:sp>
          </p:grpSp>
          <p:grpSp>
            <p:nvGrpSpPr>
              <p:cNvPr id="12" name="Group 30"/>
              <p:cNvGrpSpPr>
                <a:grpSpLocks/>
              </p:cNvGrpSpPr>
              <p:nvPr/>
            </p:nvGrpSpPr>
            <p:grpSpPr bwMode="auto">
              <a:xfrm>
                <a:off x="2169" y="556"/>
                <a:ext cx="1804" cy="824"/>
                <a:chOff x="2169" y="556"/>
                <a:chExt cx="1804" cy="824"/>
              </a:xfrm>
            </p:grpSpPr>
            <p:sp>
              <p:nvSpPr>
                <p:cNvPr id="1267743" name="Rectangle 31"/>
                <p:cNvSpPr>
                  <a:spLocks noChangeArrowheads="1"/>
                </p:cNvSpPr>
                <p:nvPr/>
              </p:nvSpPr>
              <p:spPr bwMode="auto">
                <a:xfrm>
                  <a:off x="2212" y="556"/>
                  <a:ext cx="1718"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The application object defines a Web application. Usually, it is the application in the current Web context.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4" name="Rectangle 32"/>
                <p:cNvSpPr>
                  <a:spLocks noChangeArrowheads="1"/>
                </p:cNvSpPr>
                <p:nvPr/>
              </p:nvSpPr>
              <p:spPr bwMode="auto">
                <a:xfrm>
                  <a:off x="2169" y="556"/>
                  <a:ext cx="1804" cy="824"/>
                </a:xfrm>
                <a:prstGeom prst="rect">
                  <a:avLst/>
                </a:prstGeom>
                <a:noFill/>
                <a:ln w="7">
                  <a:solidFill>
                    <a:srgbClr val="A0A0A0"/>
                  </a:solidFill>
                  <a:miter lim="800000"/>
                  <a:headEnd/>
                  <a:tailEnd/>
                </a:ln>
                <a:effectLst/>
              </p:spPr>
              <p:txBody>
                <a:bodyPr/>
                <a:lstStyle/>
                <a:p>
                  <a:endParaRPr lang="en-US"/>
                </a:p>
              </p:txBody>
            </p:sp>
          </p:grpSp>
          <p:grpSp>
            <p:nvGrpSpPr>
              <p:cNvPr id="13" name="Group 33"/>
              <p:cNvGrpSpPr>
                <a:grpSpLocks/>
              </p:cNvGrpSpPr>
              <p:nvPr/>
            </p:nvGrpSpPr>
            <p:grpSpPr bwMode="auto">
              <a:xfrm>
                <a:off x="0" y="1380"/>
                <a:ext cx="921" cy="556"/>
                <a:chOff x="0" y="1380"/>
                <a:chExt cx="921" cy="556"/>
              </a:xfrm>
            </p:grpSpPr>
            <p:sp>
              <p:nvSpPr>
                <p:cNvPr id="1267746" name="Rectangle 34"/>
                <p:cNvSpPr>
                  <a:spLocks noChangeArrowheads="1"/>
                </p:cNvSpPr>
                <p:nvPr/>
              </p:nvSpPr>
              <p:spPr bwMode="auto">
                <a:xfrm>
                  <a:off x="43" y="138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7" name="Rectangle 35"/>
                <p:cNvSpPr>
                  <a:spLocks noChangeArrowheads="1"/>
                </p:cNvSpPr>
                <p:nvPr/>
              </p:nvSpPr>
              <p:spPr bwMode="auto">
                <a:xfrm>
                  <a:off x="0" y="1380"/>
                  <a:ext cx="921" cy="556"/>
                </a:xfrm>
                <a:prstGeom prst="rect">
                  <a:avLst/>
                </a:prstGeom>
                <a:noFill/>
                <a:ln w="7">
                  <a:solidFill>
                    <a:srgbClr val="A0A0A0"/>
                  </a:solidFill>
                  <a:miter lim="800000"/>
                  <a:headEnd/>
                  <a:tailEnd/>
                </a:ln>
                <a:effectLst/>
              </p:spPr>
              <p:txBody>
                <a:bodyPr/>
                <a:lstStyle/>
                <a:p>
                  <a:endParaRPr lang="en-US"/>
                </a:p>
              </p:txBody>
            </p:sp>
          </p:grpSp>
          <p:grpSp>
            <p:nvGrpSpPr>
              <p:cNvPr id="14" name="Group 36"/>
              <p:cNvGrpSpPr>
                <a:grpSpLocks/>
              </p:cNvGrpSpPr>
              <p:nvPr/>
            </p:nvGrpSpPr>
            <p:grpSpPr bwMode="auto">
              <a:xfrm>
                <a:off x="921" y="1380"/>
                <a:ext cx="1248" cy="556"/>
                <a:chOff x="921" y="1380"/>
                <a:chExt cx="1248" cy="556"/>
              </a:xfrm>
            </p:grpSpPr>
            <p:sp>
              <p:nvSpPr>
                <p:cNvPr id="1267749" name="Rectangle 37"/>
                <p:cNvSpPr>
                  <a:spLocks noChangeArrowheads="1"/>
                </p:cNvSpPr>
                <p:nvPr/>
              </p:nvSpPr>
              <p:spPr bwMode="auto">
                <a:xfrm>
                  <a:off x="964" y="138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0" name="Rectangle 38"/>
                <p:cNvSpPr>
                  <a:spLocks noChangeArrowheads="1"/>
                </p:cNvSpPr>
                <p:nvPr/>
              </p:nvSpPr>
              <p:spPr bwMode="auto">
                <a:xfrm>
                  <a:off x="921" y="1380"/>
                  <a:ext cx="1248" cy="556"/>
                </a:xfrm>
                <a:prstGeom prst="rect">
                  <a:avLst/>
                </a:prstGeom>
                <a:noFill/>
                <a:ln w="7">
                  <a:solidFill>
                    <a:srgbClr val="A0A0A0"/>
                  </a:solidFill>
                  <a:miter lim="800000"/>
                  <a:headEnd/>
                  <a:tailEnd/>
                </a:ln>
                <a:effectLst/>
              </p:spPr>
              <p:txBody>
                <a:bodyPr/>
                <a:lstStyle/>
                <a:p>
                  <a:endParaRPr lang="en-US"/>
                </a:p>
              </p:txBody>
            </p:sp>
          </p:grpSp>
          <p:grpSp>
            <p:nvGrpSpPr>
              <p:cNvPr id="15" name="Group 39"/>
              <p:cNvGrpSpPr>
                <a:grpSpLocks/>
              </p:cNvGrpSpPr>
              <p:nvPr/>
            </p:nvGrpSpPr>
            <p:grpSpPr bwMode="auto">
              <a:xfrm>
                <a:off x="2169" y="1380"/>
                <a:ext cx="1804" cy="556"/>
                <a:chOff x="2169" y="1380"/>
                <a:chExt cx="1804" cy="556"/>
              </a:xfrm>
            </p:grpSpPr>
            <p:sp>
              <p:nvSpPr>
                <p:cNvPr id="1267752" name="Rectangle 40"/>
                <p:cNvSpPr>
                  <a:spLocks noChangeArrowheads="1"/>
                </p:cNvSpPr>
                <p:nvPr/>
              </p:nvSpPr>
              <p:spPr bwMode="auto">
                <a:xfrm>
                  <a:off x="2212" y="138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object of a </a:t>
                  </a:r>
                  <a:r>
                    <a:rPr lang="en-GB" sz="1400">
                      <a:solidFill>
                        <a:srgbClr val="006666"/>
                      </a:solidFill>
                      <a:latin typeface="Courier New" pitchFamily="49" charset="0"/>
                      <a:cs typeface="Times New Roman" pitchFamily="18" charset="0"/>
                    </a:rPr>
                    <a:t>ServletConfig </a:t>
                  </a:r>
                  <a:r>
                    <a:rPr lang="en-GB" sz="1400">
                      <a:solidFill>
                        <a:srgbClr val="006666"/>
                      </a:solidFill>
                      <a:latin typeface="Verdana" pitchFamily="34" charset="0"/>
                      <a:cs typeface="Times New Roman" pitchFamily="18" charset="0"/>
                    </a:rPr>
                    <a:t>class.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3" name="Rectangle 41"/>
                <p:cNvSpPr>
                  <a:spLocks noChangeArrowheads="1"/>
                </p:cNvSpPr>
                <p:nvPr/>
              </p:nvSpPr>
              <p:spPr bwMode="auto">
                <a:xfrm>
                  <a:off x="2169" y="1380"/>
                  <a:ext cx="1804" cy="556"/>
                </a:xfrm>
                <a:prstGeom prst="rect">
                  <a:avLst/>
                </a:prstGeom>
                <a:noFill/>
                <a:ln w="7">
                  <a:solidFill>
                    <a:srgbClr val="A0A0A0"/>
                  </a:solidFill>
                  <a:miter lim="800000"/>
                  <a:headEnd/>
                  <a:tailEnd/>
                </a:ln>
                <a:effectLst/>
              </p:spPr>
              <p:txBody>
                <a:bodyPr/>
                <a:lstStyle/>
                <a:p>
                  <a:endParaRPr lang="en-US"/>
                </a:p>
              </p:txBody>
            </p:sp>
          </p:grpSp>
          <p:grpSp>
            <p:nvGrpSpPr>
              <p:cNvPr id="16" name="Group 42"/>
              <p:cNvGrpSpPr>
                <a:grpSpLocks/>
              </p:cNvGrpSpPr>
              <p:nvPr/>
            </p:nvGrpSpPr>
            <p:grpSpPr bwMode="auto">
              <a:xfrm>
                <a:off x="0" y="1936"/>
                <a:ext cx="921" cy="556"/>
                <a:chOff x="0" y="1936"/>
                <a:chExt cx="921" cy="556"/>
              </a:xfrm>
            </p:grpSpPr>
            <p:sp>
              <p:nvSpPr>
                <p:cNvPr id="1267755" name="Rectangle 43"/>
                <p:cNvSpPr>
                  <a:spLocks noChangeArrowheads="1"/>
                </p:cNvSpPr>
                <p:nvPr/>
              </p:nvSpPr>
              <p:spPr bwMode="auto">
                <a:xfrm>
                  <a:off x="43" y="1936"/>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exception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6" name="Rectangle 44"/>
                <p:cNvSpPr>
                  <a:spLocks noChangeArrowheads="1"/>
                </p:cNvSpPr>
                <p:nvPr/>
              </p:nvSpPr>
              <p:spPr bwMode="auto">
                <a:xfrm>
                  <a:off x="0" y="1936"/>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5"/>
              <p:cNvGrpSpPr>
                <a:grpSpLocks/>
              </p:cNvGrpSpPr>
              <p:nvPr/>
            </p:nvGrpSpPr>
            <p:grpSpPr bwMode="auto">
              <a:xfrm>
                <a:off x="921" y="1936"/>
                <a:ext cx="1248" cy="556"/>
                <a:chOff x="921" y="1936"/>
                <a:chExt cx="1248" cy="556"/>
              </a:xfrm>
            </p:grpSpPr>
            <p:sp>
              <p:nvSpPr>
                <p:cNvPr id="1267758" name="Rectangle 46"/>
                <p:cNvSpPr>
                  <a:spLocks noChangeArrowheads="1"/>
                </p:cNvSpPr>
                <p:nvPr/>
              </p:nvSpPr>
              <p:spPr bwMode="auto">
                <a:xfrm>
                  <a:off x="964" y="1936"/>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java.lang.Throwable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9" name="Rectangle 47"/>
                <p:cNvSpPr>
                  <a:spLocks noChangeArrowheads="1"/>
                </p:cNvSpPr>
                <p:nvPr/>
              </p:nvSpPr>
              <p:spPr bwMode="auto">
                <a:xfrm>
                  <a:off x="921" y="1936"/>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8"/>
              <p:cNvGrpSpPr>
                <a:grpSpLocks/>
              </p:cNvGrpSpPr>
              <p:nvPr/>
            </p:nvGrpSpPr>
            <p:grpSpPr bwMode="auto">
              <a:xfrm>
                <a:off x="2169" y="1936"/>
                <a:ext cx="1804" cy="556"/>
                <a:chOff x="2169" y="1936"/>
                <a:chExt cx="1804" cy="556"/>
              </a:xfrm>
            </p:grpSpPr>
            <p:sp>
              <p:nvSpPr>
                <p:cNvPr id="1267761" name="Rectangle 49"/>
                <p:cNvSpPr>
                  <a:spLocks noChangeArrowheads="1"/>
                </p:cNvSpPr>
                <p:nvPr/>
              </p:nvSpPr>
              <p:spPr bwMode="auto">
                <a:xfrm>
                  <a:off x="2212" y="1936"/>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Throwable exception, in a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62" name="Rectangle 50"/>
                <p:cNvSpPr>
                  <a:spLocks noChangeArrowheads="1"/>
                </p:cNvSpPr>
                <p:nvPr/>
              </p:nvSpPr>
              <p:spPr bwMode="auto">
                <a:xfrm>
                  <a:off x="2169" y="1936"/>
                  <a:ext cx="1804" cy="556"/>
                </a:xfrm>
                <a:prstGeom prst="rect">
                  <a:avLst/>
                </a:prstGeom>
                <a:noFill/>
                <a:ln w="7">
                  <a:solidFill>
                    <a:srgbClr val="A0A0A0"/>
                  </a:solidFill>
                  <a:miter lim="800000"/>
                  <a:headEnd/>
                  <a:tailEnd/>
                </a:ln>
                <a:effectLst/>
              </p:spPr>
              <p:txBody>
                <a:bodyPr/>
                <a:lstStyle/>
                <a:p>
                  <a:endParaRPr lang="en-US"/>
                </a:p>
              </p:txBody>
            </p:sp>
          </p:grpSp>
        </p:grpSp>
        <p:sp>
          <p:nvSpPr>
            <p:cNvPr id="1267763" name="Rectangle 51"/>
            <p:cNvSpPr>
              <a:spLocks noChangeArrowheads="1"/>
            </p:cNvSpPr>
            <p:nvPr/>
          </p:nvSpPr>
          <p:spPr bwMode="auto">
            <a:xfrm>
              <a:off x="-3" y="-3"/>
              <a:ext cx="3979" cy="2498"/>
            </a:xfrm>
            <a:prstGeom prst="rect">
              <a:avLst/>
            </a:prstGeom>
            <a:noFill/>
            <a:ln w="11112">
              <a:solidFill>
                <a:srgbClr val="A0A0A0"/>
              </a:solidFill>
              <a:miter lim="800000"/>
              <a:headEnd/>
              <a:tailEnd/>
            </a:ln>
            <a:effectLst/>
          </p:spPr>
          <p:txBody>
            <a:bodyPr/>
            <a:lstStyle/>
            <a:p>
              <a:endParaRPr lang="en-US"/>
            </a:p>
          </p:txBody>
        </p:sp>
      </p:grpSp>
      <p:sp>
        <p:nvSpPr>
          <p:cNvPr id="20" name="Text Placeholder 19"/>
          <p:cNvSpPr>
            <a:spLocks noGrp="1"/>
          </p:cNvSpPr>
          <p:nvPr>
            <p:ph type="body" sz="quarter" idx="11"/>
          </p:nvPr>
        </p:nvSpPr>
        <p:spPr/>
        <p:txBody>
          <a:bodyPr/>
          <a:lstStyle/>
          <a:p>
            <a:endParaRPr lang="en-US" dirty="0"/>
          </a:p>
        </p:txBody>
      </p:sp>
      <p:sp>
        <p:nvSpPr>
          <p:cNvPr id="1267764" name="Rectangle 52"/>
          <p:cNvSpPr>
            <a:spLocks noGrp="1" noChangeArrowheads="1"/>
          </p:cNvSpPr>
          <p:nvPr>
            <p:ph type="title" idx="4294967295"/>
          </p:nvPr>
        </p:nvSpPr>
        <p:spPr>
          <a:xfrm>
            <a:off x="0" y="330200"/>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98830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69118185"/>
              </p:ext>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911844891"/>
                    </a:ext>
                  </a:extLst>
                </a:gridCol>
                <a:gridCol w="2489200">
                  <a:extLst>
                    <a:ext uri="{9D8B030D-6E8A-4147-A177-3AD203B41FA5}">
                      <a16:colId xmlns:a16="http://schemas.microsoft.com/office/drawing/2014/main" val="1575950742"/>
                    </a:ext>
                  </a:extLst>
                </a:gridCol>
                <a:gridCol w="2489200">
                  <a:extLst>
                    <a:ext uri="{9D8B030D-6E8A-4147-A177-3AD203B41FA5}">
                      <a16:colId xmlns:a16="http://schemas.microsoft.com/office/drawing/2014/main"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64399801"/>
              </p:ext>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val="980557498"/>
                    </a:ext>
                  </a:extLst>
                </a:gridCol>
                <a:gridCol w="1353903">
                  <a:extLst>
                    <a:ext uri="{9D8B030D-6E8A-4147-A177-3AD203B41FA5}">
                      <a16:colId xmlns:a16="http://schemas.microsoft.com/office/drawing/2014/main" val="214367020"/>
                    </a:ext>
                  </a:extLst>
                </a:gridCol>
                <a:gridCol w="1776999">
                  <a:extLst>
                    <a:ext uri="{9D8B030D-6E8A-4147-A177-3AD203B41FA5}">
                      <a16:colId xmlns:a16="http://schemas.microsoft.com/office/drawing/2014/main" val="2479592523"/>
                    </a:ext>
                  </a:extLst>
                </a:gridCol>
                <a:gridCol w="4315567">
                  <a:extLst>
                    <a:ext uri="{9D8B030D-6E8A-4147-A177-3AD203B41FA5}">
                      <a16:colId xmlns:a16="http://schemas.microsoft.com/office/drawing/2014/main"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val="947943468"/>
                  </a:ext>
                </a:extLst>
              </a:tr>
            </a:tbl>
          </a:graphicData>
        </a:graphic>
      </p:graphicFrame>
    </p:spTree>
    <p:extLst>
      <p:ext uri="{BB962C8B-B14F-4D97-AF65-F5344CB8AC3E}">
        <p14:creationId xmlns:p14="http://schemas.microsoft.com/office/powerpoint/2010/main" val="3199793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4"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1962604" y="1809750"/>
            <a:ext cx="8458200" cy="4024993"/>
            <a:chOff x="-3" y="-3"/>
            <a:chExt cx="3979" cy="3302"/>
          </a:xfrm>
        </p:grpSpPr>
        <p:grpSp>
          <p:nvGrpSpPr>
            <p:cNvPr id="3" name="Group 6"/>
            <p:cNvGrpSpPr>
              <a:grpSpLocks/>
            </p:cNvGrpSpPr>
            <p:nvPr/>
          </p:nvGrpSpPr>
          <p:grpSpPr bwMode="auto">
            <a:xfrm>
              <a:off x="0" y="0"/>
              <a:ext cx="3973" cy="3296"/>
              <a:chOff x="0" y="0"/>
              <a:chExt cx="3973" cy="3296"/>
            </a:xfrm>
          </p:grpSpPr>
          <p:grpSp>
            <p:nvGrpSpPr>
              <p:cNvPr id="4" name="Group 7"/>
              <p:cNvGrpSpPr>
                <a:grpSpLocks/>
              </p:cNvGrpSpPr>
              <p:nvPr/>
            </p:nvGrpSpPr>
            <p:grpSpPr bwMode="auto">
              <a:xfrm>
                <a:off x="0" y="0"/>
                <a:ext cx="921" cy="556"/>
                <a:chOff x="0" y="0"/>
                <a:chExt cx="921" cy="556"/>
              </a:xfrm>
            </p:grpSpPr>
            <p:sp>
              <p:nvSpPr>
                <p:cNvPr id="1269768"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69770"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1"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69773"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69775"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6"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69778"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69780"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81"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1226"/>
                <a:chOff x="0" y="556"/>
                <a:chExt cx="921" cy="1226"/>
              </a:xfrm>
            </p:grpSpPr>
            <p:sp>
              <p:nvSpPr>
                <p:cNvPr id="1269783" name="Rectangle 23"/>
                <p:cNvSpPr>
                  <a:spLocks noChangeArrowheads="1"/>
                </p:cNvSpPr>
                <p:nvPr/>
              </p:nvSpPr>
              <p:spPr bwMode="auto">
                <a:xfrm>
                  <a:off x="43" y="556"/>
                  <a:ext cx="835" cy="122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out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4" name="Rectangle 24"/>
                <p:cNvSpPr>
                  <a:spLocks noChangeArrowheads="1"/>
                </p:cNvSpPr>
                <p:nvPr/>
              </p:nvSpPr>
              <p:spPr bwMode="auto">
                <a:xfrm>
                  <a:off x="0" y="556"/>
                  <a:ext cx="921" cy="122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1226"/>
                <a:chOff x="921" y="556"/>
                <a:chExt cx="1248" cy="1226"/>
              </a:xfrm>
            </p:grpSpPr>
            <p:sp>
              <p:nvSpPr>
                <p:cNvPr id="1269786" name="Rectangle 26"/>
                <p:cNvSpPr>
                  <a:spLocks noChangeArrowheads="1"/>
                </p:cNvSpPr>
                <p:nvPr/>
              </p:nvSpPr>
              <p:spPr bwMode="auto">
                <a:xfrm>
                  <a:off x="964" y="556"/>
                  <a:ext cx="1162"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javax.servlet.jsp.JspWriter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7" name="Rectangle 27"/>
                <p:cNvSpPr>
                  <a:spLocks noChangeArrowheads="1"/>
                </p:cNvSpPr>
                <p:nvPr/>
              </p:nvSpPr>
              <p:spPr bwMode="auto">
                <a:xfrm>
                  <a:off x="921" y="556"/>
                  <a:ext cx="1248" cy="122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1226"/>
                <a:chOff x="2169" y="556"/>
                <a:chExt cx="1804" cy="1226"/>
              </a:xfrm>
            </p:grpSpPr>
            <p:sp>
              <p:nvSpPr>
                <p:cNvPr id="1269789" name="Rectangle 29"/>
                <p:cNvSpPr>
                  <a:spLocks noChangeArrowheads="1"/>
                </p:cNvSpPr>
                <p:nvPr/>
              </p:nvSpPr>
              <p:spPr bwMode="auto">
                <a:xfrm>
                  <a:off x="2212" y="556"/>
                  <a:ext cx="1718"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an object of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to send response to the client.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extends the </a:t>
                  </a:r>
                  <a:r>
                    <a:rPr lang="en-GB" sz="1400">
                      <a:solidFill>
                        <a:srgbClr val="006666"/>
                      </a:solidFill>
                      <a:latin typeface="Courier New" pitchFamily="49" charset="0"/>
                      <a:cs typeface="Times New Roman" pitchFamily="18" charset="0"/>
                    </a:rPr>
                    <a:t>PrintWriter</a:t>
                  </a:r>
                  <a:r>
                    <a:rPr lang="en-GB" sz="1400">
                      <a:solidFill>
                        <a:srgbClr val="006666"/>
                      </a:solidFill>
                      <a:latin typeface="Verdana" pitchFamily="34" charset="0"/>
                      <a:cs typeface="Times New Roman" pitchFamily="18" charset="0"/>
                    </a:rPr>
                    <a:t> class and is used by JSP pages to send client responses.</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0" name="Rectangle 30"/>
                <p:cNvSpPr>
                  <a:spLocks noChangeArrowheads="1"/>
                </p:cNvSpPr>
                <p:nvPr/>
              </p:nvSpPr>
              <p:spPr bwMode="auto">
                <a:xfrm>
                  <a:off x="2169" y="556"/>
                  <a:ext cx="1804" cy="122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782"/>
                <a:ext cx="921" cy="958"/>
                <a:chOff x="0" y="1782"/>
                <a:chExt cx="921" cy="958"/>
              </a:xfrm>
            </p:grpSpPr>
            <p:sp>
              <p:nvSpPr>
                <p:cNvPr id="1269792" name="Rectangle 32"/>
                <p:cNvSpPr>
                  <a:spLocks noChangeArrowheads="1"/>
                </p:cNvSpPr>
                <p:nvPr/>
              </p:nvSpPr>
              <p:spPr bwMode="auto">
                <a:xfrm>
                  <a:off x="43" y="1782"/>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3" name="Rectangle 33"/>
                <p:cNvSpPr>
                  <a:spLocks noChangeArrowheads="1"/>
                </p:cNvSpPr>
                <p:nvPr/>
              </p:nvSpPr>
              <p:spPr bwMode="auto">
                <a:xfrm>
                  <a:off x="0" y="1782"/>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782"/>
                <a:ext cx="1248" cy="958"/>
                <a:chOff x="921" y="1782"/>
                <a:chExt cx="1248" cy="958"/>
              </a:xfrm>
            </p:grpSpPr>
            <p:sp>
              <p:nvSpPr>
                <p:cNvPr id="1269795" name="Rectangle 35"/>
                <p:cNvSpPr>
                  <a:spLocks noChangeArrowheads="1"/>
                </p:cNvSpPr>
                <p:nvPr/>
              </p:nvSpPr>
              <p:spPr bwMode="auto">
                <a:xfrm>
                  <a:off x="964" y="1782"/>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java.lang.Object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6" name="Rectangle 36"/>
                <p:cNvSpPr>
                  <a:spLocks noChangeArrowheads="1"/>
                </p:cNvSpPr>
                <p:nvPr/>
              </p:nvSpPr>
              <p:spPr bwMode="auto">
                <a:xfrm>
                  <a:off x="921" y="1782"/>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782"/>
                <a:ext cx="1804" cy="958"/>
                <a:chOff x="2169" y="1782"/>
                <a:chExt cx="1804" cy="958"/>
              </a:xfrm>
            </p:grpSpPr>
            <p:sp>
              <p:nvSpPr>
                <p:cNvPr id="1269798" name="Rectangle 38"/>
                <p:cNvSpPr>
                  <a:spLocks noChangeArrowheads="1"/>
                </p:cNvSpPr>
                <p:nvPr/>
              </p:nvSpPr>
              <p:spPr bwMode="auto">
                <a:xfrm>
                  <a:off x="2212" y="1782"/>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current instance of the JSP page that in turn is used to refer to the current instance of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9" name="Rectangle 39"/>
                <p:cNvSpPr>
                  <a:spLocks noChangeArrowheads="1"/>
                </p:cNvSpPr>
                <p:nvPr/>
              </p:nvSpPr>
              <p:spPr bwMode="auto">
                <a:xfrm>
                  <a:off x="2169" y="1782"/>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740"/>
                <a:ext cx="921" cy="556"/>
                <a:chOff x="0" y="2740"/>
                <a:chExt cx="921" cy="556"/>
              </a:xfrm>
            </p:grpSpPr>
            <p:sp>
              <p:nvSpPr>
                <p:cNvPr id="1269801" name="Rectangle 41"/>
                <p:cNvSpPr>
                  <a:spLocks noChangeArrowheads="1"/>
                </p:cNvSpPr>
                <p:nvPr/>
              </p:nvSpPr>
              <p:spPr bwMode="auto">
                <a:xfrm>
                  <a:off x="43" y="274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2" name="Rectangle 42"/>
                <p:cNvSpPr>
                  <a:spLocks noChangeArrowheads="1"/>
                </p:cNvSpPr>
                <p:nvPr/>
              </p:nvSpPr>
              <p:spPr bwMode="auto">
                <a:xfrm>
                  <a:off x="0" y="2740"/>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740"/>
                <a:ext cx="1248" cy="556"/>
                <a:chOff x="921" y="2740"/>
                <a:chExt cx="1248" cy="556"/>
              </a:xfrm>
            </p:grpSpPr>
            <p:sp>
              <p:nvSpPr>
                <p:cNvPr id="1269804" name="Rectangle 44"/>
                <p:cNvSpPr>
                  <a:spLocks noChangeArrowheads="1"/>
                </p:cNvSpPr>
                <p:nvPr/>
              </p:nvSpPr>
              <p:spPr bwMode="auto">
                <a:xfrm>
                  <a:off x="964" y="274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5" name="Rectangle 45"/>
                <p:cNvSpPr>
                  <a:spLocks noChangeArrowheads="1"/>
                </p:cNvSpPr>
                <p:nvPr/>
              </p:nvSpPr>
              <p:spPr bwMode="auto">
                <a:xfrm>
                  <a:off x="921" y="2740"/>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740"/>
                <a:ext cx="1804" cy="556"/>
                <a:chOff x="2169" y="2740"/>
                <a:chExt cx="1804" cy="556"/>
              </a:xfrm>
            </p:grpSpPr>
            <p:sp>
              <p:nvSpPr>
                <p:cNvPr id="1269807" name="Rectangle 47"/>
                <p:cNvSpPr>
                  <a:spLocks noChangeArrowheads="1"/>
                </p:cNvSpPr>
                <p:nvPr/>
              </p:nvSpPr>
              <p:spPr bwMode="auto">
                <a:xfrm>
                  <a:off x="2212" y="274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session object of </a:t>
                  </a:r>
                  <a:r>
                    <a:rPr lang="en-GB" sz="1400">
                      <a:solidFill>
                        <a:srgbClr val="006666"/>
                      </a:solidFill>
                      <a:latin typeface="Courier New" pitchFamily="49" charset="0"/>
                      <a:cs typeface="Times New Roman" pitchFamily="18" charset="0"/>
                    </a:rPr>
                    <a:t>HttpSession</a:t>
                  </a:r>
                  <a:r>
                    <a:rPr lang="en-GB" sz="1400">
                      <a:solidFill>
                        <a:srgbClr val="006666"/>
                      </a:solidFill>
                      <a:latin typeface="Verdana" pitchFamily="34" charset="0"/>
                      <a:cs typeface="Times New Roman" pitchFamily="18" charset="0"/>
                    </a:rPr>
                    <a:t> interface.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8" name="Rectangle 48"/>
                <p:cNvSpPr>
                  <a:spLocks noChangeArrowheads="1"/>
                </p:cNvSpPr>
                <p:nvPr/>
              </p:nvSpPr>
              <p:spPr bwMode="auto">
                <a:xfrm>
                  <a:off x="2169" y="2740"/>
                  <a:ext cx="1804" cy="556"/>
                </a:xfrm>
                <a:prstGeom prst="rect">
                  <a:avLst/>
                </a:prstGeom>
                <a:noFill/>
                <a:ln w="7">
                  <a:solidFill>
                    <a:srgbClr val="A0A0A0"/>
                  </a:solidFill>
                  <a:miter lim="800000"/>
                  <a:headEnd/>
                  <a:tailEnd/>
                </a:ln>
                <a:effectLst/>
              </p:spPr>
              <p:txBody>
                <a:bodyPr/>
                <a:lstStyle/>
                <a:p>
                  <a:endParaRPr lang="en-US"/>
                </a:p>
              </p:txBody>
            </p:sp>
          </p:grpSp>
        </p:grpSp>
        <p:sp>
          <p:nvSpPr>
            <p:cNvPr id="1269809" name="Rectangle 49"/>
            <p:cNvSpPr>
              <a:spLocks noChangeArrowheads="1"/>
            </p:cNvSpPr>
            <p:nvPr/>
          </p:nvSpPr>
          <p:spPr bwMode="auto">
            <a:xfrm>
              <a:off x="-3" y="-3"/>
              <a:ext cx="3979" cy="3302"/>
            </a:xfrm>
            <a:prstGeom prst="rect">
              <a:avLst/>
            </a:prstGeom>
            <a:noFill/>
            <a:ln w="11112">
              <a:solidFill>
                <a:srgbClr val="A0A0A0"/>
              </a:solidFill>
              <a:miter lim="800000"/>
              <a:headEnd/>
              <a:tailEnd/>
            </a:ln>
            <a:effectLst/>
          </p:spPr>
          <p:txBody>
            <a:bodyPr/>
            <a:lstStyle/>
            <a:p>
              <a:endParaRPr lang="en-US"/>
            </a:p>
          </p:txBody>
        </p:sp>
      </p:grpSp>
      <p:sp>
        <p:nvSpPr>
          <p:cNvPr id="20" name="Text Placeholder 19"/>
          <p:cNvSpPr>
            <a:spLocks noGrp="1"/>
          </p:cNvSpPr>
          <p:nvPr>
            <p:ph type="body" sz="quarter" idx="11"/>
          </p:nvPr>
        </p:nvSpPr>
        <p:spPr/>
        <p:txBody>
          <a:bodyPr/>
          <a:lstStyle/>
          <a:p>
            <a:endParaRPr lang="en-US"/>
          </a:p>
        </p:txBody>
      </p:sp>
      <p:sp>
        <p:nvSpPr>
          <p:cNvPr id="1269810" name="Rectangle 50"/>
          <p:cNvSpPr>
            <a:spLocks noGrp="1" noChangeArrowheads="1"/>
          </p:cNvSpPr>
          <p:nvPr>
            <p:ph type="title" idx="4294967295"/>
          </p:nvPr>
        </p:nvSpPr>
        <p:spPr>
          <a:xfrm>
            <a:off x="0" y="347663"/>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107356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2"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1355942" y="1976438"/>
            <a:ext cx="8382000" cy="3352800"/>
            <a:chOff x="-3" y="-3"/>
            <a:chExt cx="3979" cy="3034"/>
          </a:xfrm>
        </p:grpSpPr>
        <p:grpSp>
          <p:nvGrpSpPr>
            <p:cNvPr id="3" name="Group 6"/>
            <p:cNvGrpSpPr>
              <a:grpSpLocks/>
            </p:cNvGrpSpPr>
            <p:nvPr/>
          </p:nvGrpSpPr>
          <p:grpSpPr bwMode="auto">
            <a:xfrm>
              <a:off x="0" y="0"/>
              <a:ext cx="3973" cy="3028"/>
              <a:chOff x="0" y="0"/>
              <a:chExt cx="3973" cy="3028"/>
            </a:xfrm>
          </p:grpSpPr>
          <p:grpSp>
            <p:nvGrpSpPr>
              <p:cNvPr id="4" name="Group 7"/>
              <p:cNvGrpSpPr>
                <a:grpSpLocks/>
              </p:cNvGrpSpPr>
              <p:nvPr/>
            </p:nvGrpSpPr>
            <p:grpSpPr bwMode="auto">
              <a:xfrm>
                <a:off x="0" y="0"/>
                <a:ext cx="921" cy="556"/>
                <a:chOff x="0" y="0"/>
                <a:chExt cx="921" cy="556"/>
              </a:xfrm>
            </p:grpSpPr>
            <p:sp>
              <p:nvSpPr>
                <p:cNvPr id="1271816"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71818"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19"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71821"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71823"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4"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71826"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71828"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9"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958"/>
                <a:chOff x="0" y="556"/>
                <a:chExt cx="921" cy="958"/>
              </a:xfrm>
            </p:grpSpPr>
            <p:sp>
              <p:nvSpPr>
                <p:cNvPr id="1271831" name="Rectangle 23"/>
                <p:cNvSpPr>
                  <a:spLocks noChangeArrowheads="1"/>
                </p:cNvSpPr>
                <p:nvPr/>
              </p:nvSpPr>
              <p:spPr bwMode="auto">
                <a:xfrm>
                  <a:off x="43" y="556"/>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2" name="Rectangle 24"/>
                <p:cNvSpPr>
                  <a:spLocks noChangeArrowheads="1"/>
                </p:cNvSpPr>
                <p:nvPr/>
              </p:nvSpPr>
              <p:spPr bwMode="auto">
                <a:xfrm>
                  <a:off x="0" y="556"/>
                  <a:ext cx="921"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958"/>
                <a:chOff x="921" y="556"/>
                <a:chExt cx="1248" cy="958"/>
              </a:xfrm>
            </p:grpSpPr>
            <p:sp>
              <p:nvSpPr>
                <p:cNvPr id="1271834" name="Rectangle 26"/>
                <p:cNvSpPr>
                  <a:spLocks noChangeArrowheads="1"/>
                </p:cNvSpPr>
                <p:nvPr/>
              </p:nvSpPr>
              <p:spPr bwMode="auto">
                <a:xfrm>
                  <a:off x="964" y="556"/>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5" name="Rectangle 27"/>
                <p:cNvSpPr>
                  <a:spLocks noChangeArrowheads="1"/>
                </p:cNvSpPr>
                <p:nvPr/>
              </p:nvSpPr>
              <p:spPr bwMode="auto">
                <a:xfrm>
                  <a:off x="921" y="556"/>
                  <a:ext cx="124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958"/>
                <a:chOff x="2169" y="556"/>
                <a:chExt cx="1804" cy="958"/>
              </a:xfrm>
            </p:grpSpPr>
            <p:sp>
              <p:nvSpPr>
                <p:cNvPr id="1271837" name="Rectangle 29"/>
                <p:cNvSpPr>
                  <a:spLocks noChangeArrowheads="1"/>
                </p:cNvSpPr>
                <p:nvPr/>
              </p:nvSpPr>
              <p:spPr bwMode="auto">
                <a:xfrm>
                  <a:off x="2212" y="556"/>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response object of </a:t>
                  </a:r>
                  <a:r>
                    <a:rPr lang="en-GB" sz="1400">
                      <a:solidFill>
                        <a:srgbClr val="006666"/>
                      </a:solidFill>
                      <a:latin typeface="Courier New" pitchFamily="49" charset="0"/>
                      <a:cs typeface="Times New Roman" pitchFamily="18" charset="0"/>
                    </a:rPr>
                    <a:t>HttpServletResponse</a:t>
                  </a:r>
                  <a:r>
                    <a:rPr lang="en-GB" sz="1400">
                      <a:solidFill>
                        <a:srgbClr val="006666"/>
                      </a:solidFill>
                      <a:latin typeface="Verdana" pitchFamily="34" charset="0"/>
                      <a:cs typeface="Times New Roman" pitchFamily="18" charset="0"/>
                    </a:rPr>
                    <a:t> that is used to send an HTML output to the client.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8" name="Rectangle 30"/>
                <p:cNvSpPr>
                  <a:spLocks noChangeArrowheads="1"/>
                </p:cNvSpPr>
                <p:nvPr/>
              </p:nvSpPr>
              <p:spPr bwMode="auto">
                <a:xfrm>
                  <a:off x="2169" y="556"/>
                  <a:ext cx="1804" cy="958"/>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514"/>
                <a:ext cx="921" cy="958"/>
                <a:chOff x="0" y="1514"/>
                <a:chExt cx="921" cy="958"/>
              </a:xfrm>
            </p:grpSpPr>
            <p:sp>
              <p:nvSpPr>
                <p:cNvPr id="1271840" name="Rectangle 32"/>
                <p:cNvSpPr>
                  <a:spLocks noChangeArrowheads="1"/>
                </p:cNvSpPr>
                <p:nvPr/>
              </p:nvSpPr>
              <p:spPr bwMode="auto">
                <a:xfrm>
                  <a:off x="43" y="1514"/>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1" name="Rectangle 33"/>
                <p:cNvSpPr>
                  <a:spLocks noChangeArrowheads="1"/>
                </p:cNvSpPr>
                <p:nvPr/>
              </p:nvSpPr>
              <p:spPr bwMode="auto">
                <a:xfrm>
                  <a:off x="0" y="1514"/>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514"/>
                <a:ext cx="1248" cy="958"/>
                <a:chOff x="921" y="1514"/>
                <a:chExt cx="1248" cy="958"/>
              </a:xfrm>
            </p:grpSpPr>
            <p:sp>
              <p:nvSpPr>
                <p:cNvPr id="1271843" name="Rectangle 35"/>
                <p:cNvSpPr>
                  <a:spLocks noChangeArrowheads="1"/>
                </p:cNvSpPr>
                <p:nvPr/>
              </p:nvSpPr>
              <p:spPr bwMode="auto">
                <a:xfrm>
                  <a:off x="964" y="1514"/>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4" name="Rectangle 36"/>
                <p:cNvSpPr>
                  <a:spLocks noChangeArrowheads="1"/>
                </p:cNvSpPr>
                <p:nvPr/>
              </p:nvSpPr>
              <p:spPr bwMode="auto">
                <a:xfrm>
                  <a:off x="921" y="1514"/>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514"/>
                <a:ext cx="1804" cy="958"/>
                <a:chOff x="2169" y="1514"/>
                <a:chExt cx="1804" cy="958"/>
              </a:xfrm>
            </p:grpSpPr>
            <p:sp>
              <p:nvSpPr>
                <p:cNvPr id="1271846" name="Rectangle 38"/>
                <p:cNvSpPr>
                  <a:spLocks noChangeArrowheads="1"/>
                </p:cNvSpPr>
                <p:nvPr/>
              </p:nvSpPr>
              <p:spPr bwMode="auto">
                <a:xfrm>
                  <a:off x="2212" y="1514"/>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request object of </a:t>
                  </a:r>
                  <a:r>
                    <a:rPr lang="en-GB" sz="1400">
                      <a:solidFill>
                        <a:srgbClr val="006666"/>
                      </a:solidFill>
                      <a:latin typeface="Courier New" pitchFamily="49" charset="0"/>
                      <a:cs typeface="Times New Roman" pitchFamily="18" charset="0"/>
                    </a:rPr>
                    <a:t>HttpServletRequest</a:t>
                  </a:r>
                  <a:r>
                    <a:rPr lang="en-GB" sz="1400">
                      <a:solidFill>
                        <a:srgbClr val="006666"/>
                      </a:solidFill>
                      <a:latin typeface="Verdana" pitchFamily="34" charset="0"/>
                      <a:cs typeface="Times New Roman" pitchFamily="18" charset="0"/>
                    </a:rPr>
                    <a:t>. It is used to retrieve data submitted along with a request.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7" name="Rectangle 39"/>
                <p:cNvSpPr>
                  <a:spLocks noChangeArrowheads="1"/>
                </p:cNvSpPr>
                <p:nvPr/>
              </p:nvSpPr>
              <p:spPr bwMode="auto">
                <a:xfrm>
                  <a:off x="2169" y="1514"/>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472"/>
                <a:ext cx="921" cy="556"/>
                <a:chOff x="0" y="2472"/>
                <a:chExt cx="921" cy="556"/>
              </a:xfrm>
            </p:grpSpPr>
            <p:sp>
              <p:nvSpPr>
                <p:cNvPr id="1271849" name="Rectangle 41"/>
                <p:cNvSpPr>
                  <a:spLocks noChangeArrowheads="1"/>
                </p:cNvSpPr>
                <p:nvPr/>
              </p:nvSpPr>
              <p:spPr bwMode="auto">
                <a:xfrm>
                  <a:off x="43" y="2472"/>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0" name="Rectangle 42"/>
                <p:cNvSpPr>
                  <a:spLocks noChangeArrowheads="1"/>
                </p:cNvSpPr>
                <p:nvPr/>
              </p:nvSpPr>
              <p:spPr bwMode="auto">
                <a:xfrm>
                  <a:off x="0" y="2472"/>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472"/>
                <a:ext cx="1248" cy="556"/>
                <a:chOff x="921" y="2472"/>
                <a:chExt cx="1248" cy="556"/>
              </a:xfrm>
            </p:grpSpPr>
            <p:sp>
              <p:nvSpPr>
                <p:cNvPr id="1271852" name="Rectangle 44"/>
                <p:cNvSpPr>
                  <a:spLocks noChangeArrowheads="1"/>
                </p:cNvSpPr>
                <p:nvPr/>
              </p:nvSpPr>
              <p:spPr bwMode="auto">
                <a:xfrm>
                  <a:off x="964" y="2472"/>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3" name="Rectangle 45"/>
                <p:cNvSpPr>
                  <a:spLocks noChangeArrowheads="1"/>
                </p:cNvSpPr>
                <p:nvPr/>
              </p:nvSpPr>
              <p:spPr bwMode="auto">
                <a:xfrm>
                  <a:off x="921" y="2472"/>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472"/>
                <a:ext cx="1804" cy="556"/>
                <a:chOff x="2169" y="2472"/>
                <a:chExt cx="1804" cy="556"/>
              </a:xfrm>
            </p:grpSpPr>
            <p:sp>
              <p:nvSpPr>
                <p:cNvPr id="1271855" name="Rectangle 47"/>
                <p:cNvSpPr>
                  <a:spLocks noChangeArrowheads="1"/>
                </p:cNvSpPr>
                <p:nvPr/>
              </p:nvSpPr>
              <p:spPr bwMode="auto">
                <a:xfrm>
                  <a:off x="2212" y="2472"/>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page context for a JSP page.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6" name="Rectangle 48"/>
                <p:cNvSpPr>
                  <a:spLocks noChangeArrowheads="1"/>
                </p:cNvSpPr>
                <p:nvPr/>
              </p:nvSpPr>
              <p:spPr bwMode="auto">
                <a:xfrm>
                  <a:off x="2169" y="2472"/>
                  <a:ext cx="1804" cy="556"/>
                </a:xfrm>
                <a:prstGeom prst="rect">
                  <a:avLst/>
                </a:prstGeom>
                <a:noFill/>
                <a:ln w="7">
                  <a:solidFill>
                    <a:srgbClr val="A0A0A0"/>
                  </a:solidFill>
                  <a:miter lim="800000"/>
                  <a:headEnd/>
                  <a:tailEnd/>
                </a:ln>
                <a:effectLst/>
              </p:spPr>
              <p:txBody>
                <a:bodyPr/>
                <a:lstStyle/>
                <a:p>
                  <a:endParaRPr lang="en-US"/>
                </a:p>
              </p:txBody>
            </p:sp>
          </p:grpSp>
        </p:grpSp>
        <p:sp>
          <p:nvSpPr>
            <p:cNvPr id="1271857" name="Rectangle 49"/>
            <p:cNvSpPr>
              <a:spLocks noChangeArrowheads="1"/>
            </p:cNvSpPr>
            <p:nvPr/>
          </p:nvSpPr>
          <p:spPr bwMode="auto">
            <a:xfrm>
              <a:off x="-3" y="-3"/>
              <a:ext cx="3979" cy="3034"/>
            </a:xfrm>
            <a:prstGeom prst="rect">
              <a:avLst/>
            </a:prstGeom>
            <a:noFill/>
            <a:ln w="11112">
              <a:solidFill>
                <a:srgbClr val="A0A0A0"/>
              </a:solidFill>
              <a:miter lim="800000"/>
              <a:headEnd/>
              <a:tailEnd/>
            </a:ln>
            <a:effectLst/>
          </p:spPr>
          <p:txBody>
            <a:bodyPr/>
            <a:lstStyle/>
            <a:p>
              <a:endParaRPr lang="en-US"/>
            </a:p>
          </p:txBody>
        </p:sp>
      </p:grpSp>
      <p:sp>
        <p:nvSpPr>
          <p:cNvPr id="1271858" name="Rectangle 50"/>
          <p:cNvSpPr>
            <a:spLocks noChangeArrowheads="1"/>
          </p:cNvSpPr>
          <p:nvPr/>
        </p:nvSpPr>
        <p:spPr bwMode="auto">
          <a:xfrm>
            <a:off x="1527175" y="5502275"/>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20" name="Text Placeholder 19"/>
          <p:cNvSpPr>
            <a:spLocks noGrp="1"/>
          </p:cNvSpPr>
          <p:nvPr>
            <p:ph type="body" sz="quarter" idx="11"/>
          </p:nvPr>
        </p:nvSpPr>
        <p:spPr/>
        <p:txBody>
          <a:bodyPr/>
          <a:lstStyle/>
          <a:p>
            <a:endParaRPr lang="en-US"/>
          </a:p>
        </p:txBody>
      </p:sp>
      <p:sp>
        <p:nvSpPr>
          <p:cNvPr id="1271859" name="Rectangle 51"/>
          <p:cNvSpPr>
            <a:spLocks noGrp="1" noChangeArrowheads="1"/>
          </p:cNvSpPr>
          <p:nvPr>
            <p:ph type="title" idx="4294967295"/>
          </p:nvPr>
        </p:nvSpPr>
        <p:spPr>
          <a:xfrm>
            <a:off x="0" y="506413"/>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6233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programming in JSP</a:t>
            </a:r>
          </a:p>
          <a:p>
            <a:r>
              <a:rPr lang="en-US" dirty="0"/>
              <a:t>Classes of JSP API</a:t>
            </a:r>
            <a:endParaRPr lang="en-US" dirty="0" smtClean="0"/>
          </a:p>
          <a:p>
            <a:pPr lvl="1"/>
            <a:r>
              <a:rPr lang="en-US" dirty="0"/>
              <a:t>The </a:t>
            </a:r>
            <a:r>
              <a:rPr lang="en-US" dirty="0" err="1"/>
              <a:t>ErrorData</a:t>
            </a:r>
            <a:r>
              <a:rPr lang="en-US" dirty="0"/>
              <a:t> Class</a:t>
            </a:r>
          </a:p>
          <a:p>
            <a:pPr lvl="1"/>
            <a:r>
              <a:rPr lang="en-US" dirty="0"/>
              <a:t>The </a:t>
            </a:r>
            <a:r>
              <a:rPr lang="en-US" dirty="0" err="1"/>
              <a:t>JSPWriter</a:t>
            </a:r>
            <a:r>
              <a:rPr lang="en-US" dirty="0"/>
              <a:t> Class</a:t>
            </a:r>
          </a:p>
          <a:p>
            <a:pPr lvl="1"/>
            <a:r>
              <a:rPr lang="en-US" dirty="0"/>
              <a:t>The </a:t>
            </a:r>
            <a:r>
              <a:rPr lang="en-US" dirty="0" err="1"/>
              <a:t>PageContext</a:t>
            </a:r>
            <a:r>
              <a:rPr lang="en-US" dirty="0"/>
              <a:t> Class</a:t>
            </a:r>
          </a:p>
        </p:txBody>
      </p:sp>
      <p:sp>
        <p:nvSpPr>
          <p:cNvPr id="1286148" name="Rectangle 4"/>
          <p:cNvSpPr>
            <a:spLocks noGrp="1" noChangeArrowheads="1"/>
          </p:cNvSpPr>
          <p:nvPr>
            <p:ph type="title" idx="4294967295"/>
          </p:nvPr>
        </p:nvSpPr>
        <p:spPr>
          <a:xfrm>
            <a:off x="0" y="454025"/>
            <a:ext cx="7315200" cy="685800"/>
          </a:xfrm>
          <a:noFill/>
          <a:ln/>
        </p:spPr>
        <p:txBody>
          <a:bodyPr/>
          <a:lstStyle/>
          <a:p>
            <a:r>
              <a:rPr lang="en-US" sz="2400" dirty="0"/>
              <a:t>JSP API</a:t>
            </a:r>
          </a:p>
        </p:txBody>
      </p:sp>
    </p:spTree>
    <p:extLst>
      <p:ext uri="{BB962C8B-B14F-4D97-AF65-F5344CB8AC3E}">
        <p14:creationId xmlns:p14="http://schemas.microsoft.com/office/powerpoint/2010/main" val="226627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The </a:t>
            </a:r>
            <a:r>
              <a:rPr lang="en-US" dirty="0" err="1"/>
              <a:t>ErrorData</a:t>
            </a:r>
            <a:r>
              <a:rPr lang="en-US" dirty="0"/>
              <a:t> </a:t>
            </a:r>
            <a:r>
              <a:rPr lang="en-US" dirty="0" smtClean="0"/>
              <a:t>Class</a:t>
            </a:r>
          </a:p>
          <a:p>
            <a:pPr lvl="1"/>
            <a:r>
              <a:rPr lang="en-US" dirty="0"/>
              <a:t>Defines error information for error pages.</a:t>
            </a:r>
          </a:p>
          <a:p>
            <a:pPr lvl="1"/>
            <a:r>
              <a:rPr lang="en-US" dirty="0"/>
              <a:t>Sets the value of the page directive, </a:t>
            </a:r>
            <a:r>
              <a:rPr lang="en-US" dirty="0" err="1"/>
              <a:t>isErrorPage</a:t>
            </a:r>
            <a:r>
              <a:rPr lang="en-US" dirty="0"/>
              <a:t> to  true, to indicate that a page is an error page.</a:t>
            </a:r>
          </a:p>
          <a:p>
            <a:pPr lvl="1"/>
            <a:r>
              <a:rPr lang="en-US" dirty="0"/>
              <a:t>Contains various methods, which are:</a:t>
            </a:r>
          </a:p>
          <a:p>
            <a:pPr lvl="2"/>
            <a:r>
              <a:rPr lang="en-US" dirty="0" err="1"/>
              <a:t>getRequestURL</a:t>
            </a:r>
            <a:r>
              <a:rPr lang="en-US" dirty="0"/>
              <a:t>(): Returns the requested URL in the form of a string. </a:t>
            </a:r>
          </a:p>
          <a:p>
            <a:pPr lvl="2"/>
            <a:r>
              <a:rPr lang="en-US" dirty="0" err="1"/>
              <a:t>setServletName</a:t>
            </a:r>
            <a:r>
              <a:rPr lang="en-US" dirty="0"/>
              <a:t>(): Returns the name of the servlet invoked in the form of a string.</a:t>
            </a:r>
          </a:p>
          <a:p>
            <a:pPr lvl="2"/>
            <a:r>
              <a:rPr lang="en-US" dirty="0" err="1"/>
              <a:t>getStatusCode</a:t>
            </a:r>
            <a:r>
              <a:rPr lang="en-US" dirty="0"/>
              <a:t>(): Returns the status code of the error in the form of an integer.</a:t>
            </a:r>
          </a:p>
          <a:p>
            <a:pPr lvl="2"/>
            <a:r>
              <a:rPr lang="en-US" dirty="0" err="1"/>
              <a:t>getThrowable</a:t>
            </a:r>
            <a:r>
              <a:rPr lang="en-US" dirty="0"/>
              <a:t>(): Returns the </a:t>
            </a:r>
            <a:r>
              <a:rPr lang="en-US" dirty="0" err="1"/>
              <a:t>Throwable</a:t>
            </a:r>
            <a:r>
              <a:rPr lang="en-US" dirty="0"/>
              <a:t> exception that caused the error.</a:t>
            </a:r>
          </a:p>
        </p:txBody>
      </p:sp>
      <p:sp>
        <p:nvSpPr>
          <p:cNvPr id="1288196" name="Rectangle 4"/>
          <p:cNvSpPr>
            <a:spLocks noGrp="1" noChangeArrowheads="1"/>
          </p:cNvSpPr>
          <p:nvPr>
            <p:ph type="title" idx="4294967295"/>
          </p:nvPr>
        </p:nvSpPr>
        <p:spPr>
          <a:xfrm>
            <a:off x="0" y="549275"/>
            <a:ext cx="7315200" cy="685800"/>
          </a:xfrm>
          <a:noFill/>
          <a:ln/>
        </p:spPr>
        <p:txBody>
          <a:bodyPr/>
          <a:lstStyle/>
          <a:p>
            <a:r>
              <a:rPr lang="en-US" sz="2400" dirty="0"/>
              <a:t>ERRORDATA CLASS</a:t>
            </a:r>
          </a:p>
        </p:txBody>
      </p:sp>
    </p:spTree>
    <p:extLst>
      <p:ext uri="{BB962C8B-B14F-4D97-AF65-F5344CB8AC3E}">
        <p14:creationId xmlns:p14="http://schemas.microsoft.com/office/powerpoint/2010/main" val="83153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ChangeArrowheads="1"/>
          </p:cNvSpPr>
          <p:nvPr/>
        </p:nvSpPr>
        <p:spPr bwMode="auto">
          <a:xfrm>
            <a:off x="1785938" y="954088"/>
            <a:ext cx="8661400" cy="5205412"/>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p:txBody>
      </p:sp>
      <p:sp>
        <p:nvSpPr>
          <p:cNvPr id="3" name="Text Placeholder 2"/>
          <p:cNvSpPr>
            <a:spLocks noGrp="1"/>
          </p:cNvSpPr>
          <p:nvPr>
            <p:ph type="body" sz="quarter" idx="11"/>
          </p:nvPr>
        </p:nvSpPr>
        <p:spPr/>
        <p:txBody>
          <a:bodyPr/>
          <a:lstStyle/>
          <a:p>
            <a:r>
              <a:rPr lang="en-US" dirty="0" smtClean="0"/>
              <a:t>The </a:t>
            </a:r>
            <a:r>
              <a:rPr lang="en-US" dirty="0" err="1"/>
              <a:t>JspWriter</a:t>
            </a:r>
            <a:r>
              <a:rPr lang="en-US" dirty="0"/>
              <a:t> Class</a:t>
            </a:r>
          </a:p>
          <a:p>
            <a:pPr lvl="1"/>
            <a:r>
              <a:rPr lang="en-US" dirty="0"/>
              <a:t>Writes action and template data in a JSP page.</a:t>
            </a:r>
          </a:p>
          <a:p>
            <a:pPr lvl="1"/>
            <a:r>
              <a:rPr lang="en-US" dirty="0"/>
              <a:t>Refers the object of </a:t>
            </a:r>
            <a:r>
              <a:rPr lang="en-US" dirty="0" err="1"/>
              <a:t>JspWriter</a:t>
            </a:r>
            <a:r>
              <a:rPr lang="en-US" dirty="0"/>
              <a:t> class by the implicit variable, out.</a:t>
            </a:r>
          </a:p>
          <a:p>
            <a:pPr lvl="1"/>
            <a:r>
              <a:rPr lang="en-US" dirty="0"/>
              <a:t>Contains various methods, which are:</a:t>
            </a:r>
          </a:p>
          <a:p>
            <a:pPr lvl="2"/>
            <a:r>
              <a:rPr lang="en-US" dirty="0"/>
              <a:t>clear()</a:t>
            </a:r>
          </a:p>
          <a:p>
            <a:pPr lvl="2"/>
            <a:r>
              <a:rPr lang="en-US" dirty="0"/>
              <a:t>close()</a:t>
            </a:r>
          </a:p>
          <a:p>
            <a:pPr lvl="2"/>
            <a:r>
              <a:rPr lang="en-US" dirty="0"/>
              <a:t>flush()</a:t>
            </a:r>
          </a:p>
          <a:p>
            <a:pPr lvl="2"/>
            <a:r>
              <a:rPr lang="en-US" dirty="0" err="1"/>
              <a:t>getBufferSize</a:t>
            </a:r>
            <a:r>
              <a:rPr lang="en-US" dirty="0"/>
              <a:t>()</a:t>
            </a:r>
          </a:p>
          <a:p>
            <a:pPr lvl="2"/>
            <a:r>
              <a:rPr lang="en-US" dirty="0"/>
              <a:t>print()</a:t>
            </a:r>
          </a:p>
          <a:p>
            <a:pPr lvl="2"/>
            <a:r>
              <a:rPr lang="en-US" dirty="0" err="1"/>
              <a:t>println</a:t>
            </a:r>
            <a:r>
              <a:rPr lang="en-US" dirty="0"/>
              <a:t>()</a:t>
            </a:r>
          </a:p>
        </p:txBody>
      </p:sp>
      <p:sp>
        <p:nvSpPr>
          <p:cNvPr id="1290244" name="Rectangle 4"/>
          <p:cNvSpPr>
            <a:spLocks noGrp="1" noChangeArrowheads="1"/>
          </p:cNvSpPr>
          <p:nvPr>
            <p:ph type="title" idx="4294967295"/>
          </p:nvPr>
        </p:nvSpPr>
        <p:spPr>
          <a:xfrm>
            <a:off x="0" y="519113"/>
            <a:ext cx="7315200" cy="685800"/>
          </a:xfrm>
          <a:noFill/>
          <a:ln/>
        </p:spPr>
        <p:txBody>
          <a:bodyPr/>
          <a:lstStyle/>
          <a:p>
            <a:r>
              <a:rPr lang="en-US" sz="2400" dirty="0"/>
              <a:t>JSPWRITER CLASS</a:t>
            </a:r>
          </a:p>
        </p:txBody>
      </p:sp>
    </p:spTree>
    <p:extLst>
      <p:ext uri="{BB962C8B-B14F-4D97-AF65-F5344CB8AC3E}">
        <p14:creationId xmlns:p14="http://schemas.microsoft.com/office/powerpoint/2010/main" val="5735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p:txBody>
      </p:sp>
      <p:sp>
        <p:nvSpPr>
          <p:cNvPr id="3" name="Text Placeholder 2"/>
          <p:cNvSpPr>
            <a:spLocks noGrp="1"/>
          </p:cNvSpPr>
          <p:nvPr>
            <p:ph type="body" sz="quarter" idx="11"/>
          </p:nvPr>
        </p:nvSpPr>
        <p:spPr/>
        <p:txBody>
          <a:bodyPr/>
          <a:lstStyle/>
          <a:p>
            <a:r>
              <a:rPr lang="en-US" dirty="0"/>
              <a:t>The </a:t>
            </a:r>
            <a:r>
              <a:rPr lang="en-US" dirty="0" err="1"/>
              <a:t>PageContext</a:t>
            </a:r>
            <a:r>
              <a:rPr lang="en-US" dirty="0"/>
              <a:t> Class</a:t>
            </a:r>
          </a:p>
          <a:p>
            <a:pPr lvl="1"/>
            <a:r>
              <a:rPr lang="en-US" dirty="0"/>
              <a:t>Provides context information when JSP is used in the servlet environment</a:t>
            </a:r>
          </a:p>
          <a:p>
            <a:pPr lvl="1"/>
            <a:r>
              <a:rPr lang="en-US" dirty="0"/>
              <a:t>Contains various methods, which are:</a:t>
            </a:r>
          </a:p>
          <a:p>
            <a:pPr lvl="2"/>
            <a:r>
              <a:rPr lang="en-US" dirty="0"/>
              <a:t>forward()</a:t>
            </a:r>
          </a:p>
          <a:p>
            <a:pPr lvl="2"/>
            <a:r>
              <a:rPr lang="en-US" dirty="0" err="1"/>
              <a:t>getPage</a:t>
            </a:r>
            <a:r>
              <a:rPr lang="en-US" dirty="0"/>
              <a:t>()</a:t>
            </a:r>
          </a:p>
          <a:p>
            <a:pPr lvl="2"/>
            <a:r>
              <a:rPr lang="en-US" dirty="0" err="1"/>
              <a:t>getRequest</a:t>
            </a:r>
            <a:r>
              <a:rPr lang="en-US" dirty="0"/>
              <a:t>()</a:t>
            </a:r>
          </a:p>
          <a:p>
            <a:pPr lvl="2"/>
            <a:r>
              <a:rPr lang="en-US" dirty="0" err="1"/>
              <a:t>getResponse</a:t>
            </a:r>
            <a:r>
              <a:rPr lang="en-US" dirty="0"/>
              <a:t>()</a:t>
            </a:r>
          </a:p>
          <a:p>
            <a:pPr lvl="2"/>
            <a:r>
              <a:rPr lang="en-US" dirty="0" err="1"/>
              <a:t>getServletConfig</a:t>
            </a:r>
            <a:r>
              <a:rPr lang="en-US" dirty="0"/>
              <a:t>()</a:t>
            </a:r>
          </a:p>
          <a:p>
            <a:pPr lvl="2"/>
            <a:r>
              <a:rPr lang="en-US" dirty="0" err="1"/>
              <a:t>getServletContext</a:t>
            </a:r>
            <a:r>
              <a:rPr lang="en-US" dirty="0"/>
              <a:t>()</a:t>
            </a:r>
          </a:p>
          <a:p>
            <a:pPr lvl="2"/>
            <a:r>
              <a:rPr lang="en-US" dirty="0" err="1"/>
              <a:t>getSession</a:t>
            </a:r>
            <a:r>
              <a:rPr lang="en-US" dirty="0"/>
              <a:t>()</a:t>
            </a:r>
          </a:p>
          <a:p>
            <a:pPr lvl="2"/>
            <a:r>
              <a:rPr lang="en-US" dirty="0"/>
              <a:t>include()</a:t>
            </a:r>
          </a:p>
        </p:txBody>
      </p:sp>
      <p:sp>
        <p:nvSpPr>
          <p:cNvPr id="1292292" name="Rectangle 4"/>
          <p:cNvSpPr>
            <a:spLocks noGrp="1" noChangeArrowheads="1"/>
          </p:cNvSpPr>
          <p:nvPr>
            <p:ph type="title" idx="4294967295"/>
          </p:nvPr>
        </p:nvSpPr>
        <p:spPr>
          <a:xfrm>
            <a:off x="0" y="492125"/>
            <a:ext cx="7315200" cy="685800"/>
          </a:xfrm>
          <a:noFill/>
          <a:ln/>
        </p:spPr>
        <p:txBody>
          <a:bodyPr/>
          <a:lstStyle/>
          <a:p>
            <a:r>
              <a:rPr lang="en-US" sz="2400" dirty="0"/>
              <a:t>PAGECONTEXT CLASS</a:t>
            </a:r>
          </a:p>
        </p:txBody>
      </p:sp>
    </p:spTree>
    <p:extLst>
      <p:ext uri="{BB962C8B-B14F-4D97-AF65-F5344CB8AC3E}">
        <p14:creationId xmlns:p14="http://schemas.microsoft.com/office/powerpoint/2010/main" val="202638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Session tracking involves maintaining some state about a user as he/she moves from page to page in your </a:t>
            </a:r>
            <a:r>
              <a:rPr lang="en-US" dirty="0" smtClean="0"/>
              <a:t>website. The </a:t>
            </a:r>
            <a:r>
              <a:rPr lang="en-US" dirty="0"/>
              <a:t>HTTP protocol used by the web is stateless; it does not keep a state (data) between </a:t>
            </a:r>
            <a:r>
              <a:rPr lang="en-US" dirty="0" smtClean="0"/>
              <a:t>requests.</a:t>
            </a:r>
            <a:endParaRPr lang="en-US" dirty="0"/>
          </a:p>
          <a:p>
            <a:r>
              <a:rPr lang="en-US" dirty="0"/>
              <a:t>Some common reasons include:</a:t>
            </a:r>
          </a:p>
          <a:p>
            <a:r>
              <a:rPr lang="en-US" dirty="0"/>
              <a:t>Single Sign On (SSO):  Users log in once, and the system remembers who they are if they try to access secure pages</a:t>
            </a:r>
          </a:p>
          <a:p>
            <a:r>
              <a:rPr lang="en-US" dirty="0"/>
              <a:t>Shopping Carts:  Users select multiple items to buy, and checkout all items at once</a:t>
            </a:r>
          </a:p>
        </p:txBody>
      </p:sp>
      <p:sp>
        <p:nvSpPr>
          <p:cNvPr id="1292292" name="Rectangle 4"/>
          <p:cNvSpPr>
            <a:spLocks noGrp="1" noChangeArrowheads="1"/>
          </p:cNvSpPr>
          <p:nvPr>
            <p:ph type="title" idx="4294967295"/>
          </p:nvPr>
        </p:nvSpPr>
        <p:spPr>
          <a:xfrm>
            <a:off x="0" y="273050"/>
            <a:ext cx="7315200" cy="685800"/>
          </a:xfrm>
          <a:noFill/>
          <a:ln/>
        </p:spPr>
        <p:txBody>
          <a:bodyPr/>
          <a:lstStyle/>
          <a:p>
            <a:r>
              <a:rPr lang="en-US" sz="2400" dirty="0"/>
              <a:t>Session Tracking</a:t>
            </a:r>
          </a:p>
        </p:txBody>
      </p:sp>
    </p:spTree>
    <p:extLst>
      <p:ext uri="{BB962C8B-B14F-4D97-AF65-F5344CB8AC3E}">
        <p14:creationId xmlns:p14="http://schemas.microsoft.com/office/powerpoint/2010/main" val="219525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endParaRPr lang="en-US" sz="2800" dirty="0"/>
          </a:p>
        </p:txBody>
      </p:sp>
      <p:sp>
        <p:nvSpPr>
          <p:cNvPr id="3" name="Text Placeholder 2"/>
          <p:cNvSpPr>
            <a:spLocks noGrp="1"/>
          </p:cNvSpPr>
          <p:nvPr>
            <p:ph type="body" sz="quarter" idx="11"/>
          </p:nvPr>
        </p:nvSpPr>
        <p:spPr/>
        <p:txBody>
          <a:bodyPr/>
          <a:lstStyle/>
          <a:p>
            <a:r>
              <a:rPr lang="en-US" dirty="0" smtClean="0"/>
              <a:t>Hidden </a:t>
            </a:r>
            <a:r>
              <a:rPr lang="en-US" dirty="0"/>
              <a:t>fields</a:t>
            </a:r>
          </a:p>
          <a:p>
            <a:r>
              <a:rPr lang="en-US" dirty="0"/>
              <a:t>URL rewriting</a:t>
            </a:r>
          </a:p>
          <a:p>
            <a:r>
              <a:rPr lang="en-US" dirty="0"/>
              <a:t>Cookies</a:t>
            </a:r>
          </a:p>
          <a:p>
            <a:r>
              <a:rPr lang="en-US" dirty="0"/>
              <a:t>Session tracking API</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292292" name="Rectangle 4"/>
          <p:cNvSpPr>
            <a:spLocks noGrp="1" noChangeArrowheads="1"/>
          </p:cNvSpPr>
          <p:nvPr>
            <p:ph type="title" idx="4294967295"/>
          </p:nvPr>
        </p:nvSpPr>
        <p:spPr>
          <a:xfrm>
            <a:off x="0" y="374650"/>
            <a:ext cx="7315200" cy="685800"/>
          </a:xfrm>
          <a:noFill/>
          <a:ln/>
        </p:spPr>
        <p:txBody>
          <a:bodyPr/>
          <a:lstStyle/>
          <a:p>
            <a:r>
              <a:rPr lang="en-US" sz="2400" dirty="0"/>
              <a:t>Session tracking methods:</a:t>
            </a:r>
          </a:p>
        </p:txBody>
      </p:sp>
    </p:spTree>
    <p:extLst>
      <p:ext uri="{BB962C8B-B14F-4D97-AF65-F5344CB8AC3E}">
        <p14:creationId xmlns:p14="http://schemas.microsoft.com/office/powerpoint/2010/main" val="388601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&lt;INPUT TYPE=”hidden” NAME=”technology” VALUE=”servlet”&gt;</a:t>
            </a:r>
          </a:p>
          <a:p>
            <a:endParaRPr lang="en-US" dirty="0"/>
          </a:p>
          <a:p>
            <a:r>
              <a:rPr lang="en-US" dirty="0"/>
              <a:t>Hidden fields like the above can be inserted in the webpages and information can be sent to the server for session tracking. </a:t>
            </a:r>
          </a:p>
          <a:p>
            <a:endParaRPr lang="en-US" dirty="0"/>
          </a:p>
          <a:p>
            <a:r>
              <a:rPr lang="en-US" dirty="0"/>
              <a:t>These fields are not visible directly to the user, but can be viewed using view source option from the browsers. </a:t>
            </a:r>
          </a:p>
          <a:p>
            <a:endParaRPr lang="en-US" dirty="0"/>
          </a:p>
          <a:p>
            <a:r>
              <a:rPr lang="en-US" dirty="0"/>
              <a:t>This type doesn’t need any special configuration from the browser of server and by default available to use for session tracking. </a:t>
            </a:r>
          </a:p>
          <a:p>
            <a:endParaRPr lang="en-US" dirty="0"/>
          </a:p>
          <a:p>
            <a:r>
              <a:rPr lang="en-US" dirty="0"/>
              <a:t>This cannot be used for session tracking when the conversation included static resources like html pages.</a:t>
            </a:r>
          </a:p>
          <a:p>
            <a:endParaRPr lang="en-US" dirty="0"/>
          </a:p>
        </p:txBody>
      </p:sp>
      <p:sp>
        <p:nvSpPr>
          <p:cNvPr id="1292292" name="Rectangle 4"/>
          <p:cNvSpPr>
            <a:spLocks noGrp="1" noChangeArrowheads="1"/>
          </p:cNvSpPr>
          <p:nvPr>
            <p:ph type="title" idx="4294967295"/>
          </p:nvPr>
        </p:nvSpPr>
        <p:spPr>
          <a:xfrm>
            <a:off x="0" y="336550"/>
            <a:ext cx="7315200" cy="685800"/>
          </a:xfrm>
          <a:noFill/>
          <a:ln/>
        </p:spPr>
        <p:txBody>
          <a:bodyPr/>
          <a:lstStyle/>
          <a:p>
            <a:r>
              <a:rPr lang="en-US" sz="2400" dirty="0"/>
              <a:t>Hidden Fields</a:t>
            </a:r>
          </a:p>
        </p:txBody>
      </p:sp>
    </p:spTree>
    <p:extLst>
      <p:ext uri="{BB962C8B-B14F-4D97-AF65-F5344CB8AC3E}">
        <p14:creationId xmlns:p14="http://schemas.microsoft.com/office/powerpoint/2010/main" val="350305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Original URL: http://server:port/servlet/ServletName</a:t>
            </a:r>
          </a:p>
          <a:p>
            <a:r>
              <a:rPr lang="en-US" dirty="0"/>
              <a:t>Rewritten URL: http://server:port/servlet/ServletName?sessionid=7456</a:t>
            </a:r>
          </a:p>
          <a:p>
            <a:endParaRPr lang="en-US" dirty="0"/>
          </a:p>
          <a:p>
            <a:r>
              <a:rPr lang="en-US" dirty="0"/>
              <a:t>When a request is made, additional parameter is appended with the </a:t>
            </a:r>
            <a:r>
              <a:rPr lang="en-US" dirty="0" err="1"/>
              <a:t>url</a:t>
            </a:r>
            <a:r>
              <a:rPr lang="en-US" dirty="0"/>
              <a:t>. </a:t>
            </a:r>
          </a:p>
          <a:p>
            <a:endParaRPr lang="en-US" dirty="0"/>
          </a:p>
          <a:p>
            <a:r>
              <a:rPr lang="en-US" dirty="0"/>
              <a:t>In general added additional parameter will be </a:t>
            </a:r>
            <a:r>
              <a:rPr lang="en-US" dirty="0" err="1"/>
              <a:t>sessionid</a:t>
            </a:r>
            <a:r>
              <a:rPr lang="en-US" dirty="0"/>
              <a:t> or sometimes the </a:t>
            </a:r>
            <a:r>
              <a:rPr lang="en-US" dirty="0" err="1"/>
              <a:t>userid</a:t>
            </a:r>
            <a:r>
              <a:rPr lang="en-US" dirty="0"/>
              <a:t>. </a:t>
            </a:r>
          </a:p>
          <a:p>
            <a:endParaRPr lang="en-US" dirty="0"/>
          </a:p>
          <a:p>
            <a:r>
              <a:rPr lang="en-US" dirty="0"/>
              <a:t>It will suffice to track the session. This type of session tracking doesn’t need any special support from the browser. </a:t>
            </a:r>
          </a:p>
          <a:p>
            <a:endParaRPr lang="en-US" dirty="0"/>
          </a:p>
          <a:p>
            <a:r>
              <a:rPr lang="en-US" dirty="0"/>
              <a:t>Disadvantage is, implementing this type of session tracking is tedious. We need to keep track of the parameter as a chain link until the conversation completes and also should make sure that, the parameter doesn’t clash with other application parameters.</a:t>
            </a:r>
          </a:p>
          <a:p>
            <a:endParaRPr lang="en-US" dirty="0"/>
          </a:p>
        </p:txBody>
      </p:sp>
      <p:sp>
        <p:nvSpPr>
          <p:cNvPr id="1292292" name="Rectangle 4"/>
          <p:cNvSpPr>
            <a:spLocks noGrp="1" noChangeArrowheads="1"/>
          </p:cNvSpPr>
          <p:nvPr>
            <p:ph type="title" idx="4294967295"/>
          </p:nvPr>
        </p:nvSpPr>
        <p:spPr>
          <a:xfrm>
            <a:off x="0" y="349250"/>
            <a:ext cx="7315200" cy="685800"/>
          </a:xfrm>
          <a:noFill/>
          <a:ln/>
        </p:spPr>
        <p:txBody>
          <a:bodyPr/>
          <a:lstStyle/>
          <a:p>
            <a:r>
              <a:rPr lang="en-US" sz="2400" dirty="0"/>
              <a:t>URL Rewriting</a:t>
            </a:r>
          </a:p>
        </p:txBody>
      </p:sp>
    </p:spTree>
    <p:extLst>
      <p:ext uri="{BB962C8B-B14F-4D97-AF65-F5344CB8AC3E}">
        <p14:creationId xmlns:p14="http://schemas.microsoft.com/office/powerpoint/2010/main" val="300423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1800" dirty="0"/>
              <a:t>Dynamic content generation using JSP</a:t>
            </a:r>
          </a:p>
          <a:p>
            <a:r>
              <a:rPr lang="en-US" sz="1800" dirty="0"/>
              <a:t>JSP implicit objects &amp; methods</a:t>
            </a:r>
          </a:p>
          <a:p>
            <a:r>
              <a:rPr lang="en-US" sz="1800" dirty="0"/>
              <a:t>Directives &amp; operations</a:t>
            </a:r>
          </a:p>
          <a:p>
            <a:r>
              <a:rPr lang="en-US" sz="1800" dirty="0"/>
              <a:t>Tracking the session using JSP</a:t>
            </a:r>
          </a:p>
          <a:p>
            <a:endParaRPr lang="en-US" dirty="0"/>
          </a:p>
        </p:txBody>
      </p:sp>
      <p:sp>
        <p:nvSpPr>
          <p:cNvPr id="117762" name="Rectangle 2"/>
          <p:cNvSpPr>
            <a:spLocks noGrp="1" noChangeArrowheads="1"/>
          </p:cNvSpPr>
          <p:nvPr>
            <p:ph type="title" idx="4294967295"/>
          </p:nvPr>
        </p:nvSpPr>
        <p:spPr>
          <a:xfrm>
            <a:off x="0" y="490538"/>
            <a:ext cx="7315200" cy="685800"/>
          </a:xfrm>
        </p:spPr>
        <p:txBody>
          <a:bodyPr/>
          <a:lstStyle/>
          <a:p>
            <a:r>
              <a:rPr lang="en-US" sz="2400" dirty="0"/>
              <a:t>OBJECTIVES</a:t>
            </a:r>
          </a:p>
        </p:txBody>
      </p:sp>
    </p:spTree>
    <p:extLst>
      <p:ext uri="{BB962C8B-B14F-4D97-AF65-F5344CB8AC3E}">
        <p14:creationId xmlns:p14="http://schemas.microsoft.com/office/powerpoint/2010/main" val="3116745491"/>
      </p:ext>
    </p:extLst>
  </p:cSld>
  <p:clrMapOvr>
    <a:masterClrMapping/>
  </p:clrMapOvr>
  <p:transition spd="med" advTm="3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Cookies are the mostly used technology for session tracking. </a:t>
            </a:r>
          </a:p>
          <a:p>
            <a:endParaRPr lang="en-US" dirty="0"/>
          </a:p>
          <a:p>
            <a:r>
              <a:rPr lang="en-US" dirty="0"/>
              <a:t>Cookie is a key value pair of information, sent by the server to the browser. This should be saved by the browser in its space in the client computer. </a:t>
            </a:r>
          </a:p>
          <a:p>
            <a:endParaRPr lang="en-US" dirty="0"/>
          </a:p>
          <a:p>
            <a:r>
              <a:rPr lang="en-US" dirty="0"/>
              <a:t>Whenever the browser sends a request to that server it sends the cookie along with it. Then the server can identify the client using the cookie.</a:t>
            </a:r>
            <a:br>
              <a:rPr lang="en-US" dirty="0"/>
            </a:br>
            <a:endParaRPr lang="en-US" dirty="0"/>
          </a:p>
          <a:p>
            <a:r>
              <a:rPr lang="en-US" dirty="0"/>
              <a:t>Following is the source code snippet to create a cookie:</a:t>
            </a:r>
          </a:p>
          <a:p>
            <a:r>
              <a:rPr lang="en-US" dirty="0"/>
              <a:t>Cookie </a:t>
            </a:r>
            <a:r>
              <a:rPr lang="en-US" dirty="0" err="1"/>
              <a:t>cookie</a:t>
            </a:r>
            <a:r>
              <a:rPr lang="en-US" dirty="0"/>
              <a:t> = new Cookie(“</a:t>
            </a:r>
            <a:r>
              <a:rPr lang="en-US" dirty="0" err="1"/>
              <a:t>userID</a:t>
            </a:r>
            <a:r>
              <a:rPr lang="en-US" dirty="0"/>
              <a:t>”, “7456″);</a:t>
            </a:r>
            <a:br>
              <a:rPr lang="en-US" dirty="0"/>
            </a:br>
            <a:r>
              <a:rPr lang="en-US" dirty="0" err="1"/>
              <a:t>res.addCookie</a:t>
            </a:r>
            <a:r>
              <a:rPr lang="en-US" dirty="0"/>
              <a:t>(cookie);</a:t>
            </a:r>
          </a:p>
          <a:p>
            <a:endParaRPr lang="en-US" dirty="0"/>
          </a:p>
          <a:p>
            <a:r>
              <a:rPr lang="en-US" dirty="0"/>
              <a:t>Session tracking is easy to implement and maintain using the cookies.</a:t>
            </a:r>
          </a:p>
          <a:p>
            <a:r>
              <a:rPr lang="en-US" dirty="0"/>
              <a:t>Disadvantage is that, the users can opt to disable cookies using their browser preferences. In such case, the browser will not save the cookie at client computer and session tracking fails.</a:t>
            </a:r>
          </a:p>
          <a:p>
            <a:endParaRPr lang="en-US" dirty="0"/>
          </a:p>
        </p:txBody>
      </p:sp>
      <p:sp>
        <p:nvSpPr>
          <p:cNvPr id="1292292" name="Rectangle 4"/>
          <p:cNvSpPr>
            <a:spLocks noGrp="1" noChangeArrowheads="1"/>
          </p:cNvSpPr>
          <p:nvPr>
            <p:ph type="title" idx="4294967295"/>
          </p:nvPr>
        </p:nvSpPr>
        <p:spPr>
          <a:xfrm>
            <a:off x="0" y="323850"/>
            <a:ext cx="7315200" cy="685800"/>
          </a:xfrm>
          <a:noFill/>
          <a:ln/>
        </p:spPr>
        <p:txBody>
          <a:bodyPr/>
          <a:lstStyle/>
          <a:p>
            <a:r>
              <a:rPr lang="en-US" sz="2400" dirty="0"/>
              <a:t>Cookies</a:t>
            </a:r>
          </a:p>
        </p:txBody>
      </p:sp>
    </p:spTree>
    <p:extLst>
      <p:ext uri="{BB962C8B-B14F-4D97-AF65-F5344CB8AC3E}">
        <p14:creationId xmlns:p14="http://schemas.microsoft.com/office/powerpoint/2010/main" val="414454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JSP makes use of servlet provided </a:t>
            </a:r>
            <a:r>
              <a:rPr lang="en-US" dirty="0" err="1"/>
              <a:t>HttpSession</a:t>
            </a:r>
            <a:r>
              <a:rPr lang="en-US" dirty="0"/>
              <a:t> Interface which provides a way to identify a user across more than one page request or visit to a Web site and to store information about that user</a:t>
            </a:r>
            <a:r>
              <a:rPr lang="en-US" dirty="0" smtClean="0"/>
              <a:t>.</a:t>
            </a:r>
            <a:endParaRPr lang="en-US" dirty="0"/>
          </a:p>
          <a:p>
            <a:r>
              <a:rPr lang="en-US" dirty="0"/>
              <a:t> By default, JSPs have session tracking enabled and a new </a:t>
            </a:r>
            <a:r>
              <a:rPr lang="en-US" dirty="0" err="1"/>
              <a:t>HttpSession</a:t>
            </a:r>
            <a:r>
              <a:rPr lang="en-US" dirty="0"/>
              <a:t> object is instantiated for each new client automatically. </a:t>
            </a:r>
          </a:p>
          <a:p>
            <a:r>
              <a:rPr lang="en-US" dirty="0"/>
              <a:t>Disabling session tracking requires explicitly turning it off by setting the page directive session attribute to false as follows:</a:t>
            </a:r>
          </a:p>
          <a:p>
            <a:r>
              <a:rPr lang="en-US" dirty="0"/>
              <a:t>&lt;%@ page session="false" %&gt; </a:t>
            </a:r>
          </a:p>
          <a:p>
            <a:r>
              <a:rPr lang="en-US" dirty="0"/>
              <a:t> The JSP engine exposes the </a:t>
            </a:r>
            <a:r>
              <a:rPr lang="en-US" dirty="0" err="1"/>
              <a:t>HttpSession</a:t>
            </a:r>
            <a:r>
              <a:rPr lang="en-US" dirty="0"/>
              <a:t> object to the JSP author through the implicit session object. </a:t>
            </a:r>
          </a:p>
          <a:p>
            <a:r>
              <a:rPr lang="en-US" dirty="0"/>
              <a:t> Since session object is already provided to the JSP programmer, the programmer can immediately begin storing and retrieving data from the object without any initialization or </a:t>
            </a:r>
            <a:r>
              <a:rPr lang="en-US" dirty="0" err="1"/>
              <a:t>getSession</a:t>
            </a:r>
            <a:r>
              <a:rPr lang="en-US" dirty="0"/>
              <a:t>().</a:t>
            </a:r>
          </a:p>
          <a:p>
            <a:endParaRPr lang="en-US" dirty="0"/>
          </a:p>
        </p:txBody>
      </p:sp>
      <p:sp>
        <p:nvSpPr>
          <p:cNvPr id="1292292" name="Rectangle 4"/>
          <p:cNvSpPr>
            <a:spLocks noGrp="1" noChangeArrowheads="1"/>
          </p:cNvSpPr>
          <p:nvPr>
            <p:ph type="title" idx="4294967295"/>
          </p:nvPr>
        </p:nvSpPr>
        <p:spPr>
          <a:xfrm>
            <a:off x="0" y="511175"/>
            <a:ext cx="7315200" cy="685800"/>
          </a:xfrm>
          <a:noFill/>
          <a:ln/>
        </p:spPr>
        <p:txBody>
          <a:bodyPr/>
          <a:lstStyle/>
          <a:p>
            <a:r>
              <a:rPr lang="en-US" sz="2400" dirty="0"/>
              <a:t>The session Object</a:t>
            </a:r>
          </a:p>
        </p:txBody>
      </p:sp>
    </p:spTree>
    <p:extLst>
      <p:ext uri="{BB962C8B-B14F-4D97-AF65-F5344CB8AC3E}">
        <p14:creationId xmlns:p14="http://schemas.microsoft.com/office/powerpoint/2010/main" val="187776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Understood the advantage of JSP over Servlet.</a:t>
            </a:r>
          </a:p>
          <a:p>
            <a:endParaRPr lang="en-US" dirty="0"/>
          </a:p>
          <a:p>
            <a:r>
              <a:rPr lang="en-US" dirty="0"/>
              <a:t>Implemented different aspects of JSP (Directives, </a:t>
            </a:r>
            <a:r>
              <a:rPr lang="en-US" dirty="0" err="1"/>
              <a:t>Scriplets,Session</a:t>
            </a:r>
            <a:r>
              <a:rPr lang="en-US" dirty="0"/>
              <a:t> tracking).</a:t>
            </a:r>
          </a:p>
          <a:p>
            <a:endParaRPr lang="en-US" dirty="0"/>
          </a:p>
          <a:p>
            <a:r>
              <a:rPr lang="en-US" dirty="0"/>
              <a:t>Implemented Exception Handling using Error page.</a:t>
            </a:r>
          </a:p>
          <a:p>
            <a:endParaRPr lang="en-US" dirty="0"/>
          </a:p>
          <a:p>
            <a:r>
              <a:rPr lang="en-US" dirty="0"/>
              <a:t>Session tracking using different methods(Cookies, Session API).</a:t>
            </a:r>
          </a:p>
          <a:p>
            <a:endParaRPr lang="en-US" dirty="0"/>
          </a:p>
          <a:p>
            <a:r>
              <a:rPr lang="en-US" dirty="0"/>
              <a:t>Pros and cons of different session tracking mechanism</a:t>
            </a:r>
          </a:p>
          <a:p>
            <a:endParaRPr lang="en-US" dirty="0"/>
          </a:p>
        </p:txBody>
      </p:sp>
      <p:sp>
        <p:nvSpPr>
          <p:cNvPr id="1292292" name="Rectangle 4"/>
          <p:cNvSpPr>
            <a:spLocks noGrp="1" noChangeArrowheads="1"/>
          </p:cNvSpPr>
          <p:nvPr>
            <p:ph type="title" idx="4294967295"/>
          </p:nvPr>
        </p:nvSpPr>
        <p:spPr>
          <a:xfrm>
            <a:off x="0" y="498475"/>
            <a:ext cx="7315200" cy="685800"/>
          </a:xfrm>
          <a:noFill/>
          <a:ln/>
        </p:spPr>
        <p:txBody>
          <a:bodyPr/>
          <a:lstStyle/>
          <a:p>
            <a:r>
              <a:rPr lang="en-US" sz="2400" dirty="0"/>
              <a:t>Summary</a:t>
            </a:r>
          </a:p>
        </p:txBody>
      </p:sp>
    </p:spTree>
    <p:extLst>
      <p:ext uri="{BB962C8B-B14F-4D97-AF65-F5344CB8AC3E}">
        <p14:creationId xmlns:p14="http://schemas.microsoft.com/office/powerpoint/2010/main" val="3311629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List some of the attributes of Page directives.</a:t>
            </a:r>
          </a:p>
          <a:p>
            <a:endParaRPr lang="en-US" dirty="0"/>
          </a:p>
          <a:p>
            <a:r>
              <a:rPr lang="en-US" dirty="0"/>
              <a:t>Explain the role of </a:t>
            </a:r>
            <a:r>
              <a:rPr lang="en-US" dirty="0" err="1"/>
              <a:t>JSP_Engine</a:t>
            </a:r>
            <a:r>
              <a:rPr lang="en-US" dirty="0"/>
              <a:t> in </a:t>
            </a:r>
            <a:r>
              <a:rPr lang="en-US" dirty="0" err="1"/>
              <a:t>jsp</a:t>
            </a:r>
            <a:r>
              <a:rPr lang="en-US" dirty="0"/>
              <a:t> page life cycle.</a:t>
            </a:r>
          </a:p>
          <a:p>
            <a:endParaRPr lang="en-US" dirty="0"/>
          </a:p>
          <a:p>
            <a:r>
              <a:rPr lang="en-US" dirty="0"/>
              <a:t>What is the use of </a:t>
            </a:r>
            <a:r>
              <a:rPr lang="en-US" dirty="0" err="1"/>
              <a:t>pageContext</a:t>
            </a:r>
            <a:r>
              <a:rPr lang="en-US" dirty="0"/>
              <a:t> implicit objects?</a:t>
            </a:r>
          </a:p>
          <a:p>
            <a:endParaRPr lang="en-US" dirty="0"/>
          </a:p>
          <a:p>
            <a:r>
              <a:rPr lang="en-US" dirty="0"/>
              <a:t>Correct syntax for writing expression in JSP.</a:t>
            </a:r>
          </a:p>
          <a:p>
            <a:endParaRPr lang="en-US" dirty="0"/>
          </a:p>
          <a:p>
            <a:r>
              <a:rPr lang="en-US" dirty="0"/>
              <a:t>List different client side and server side session tracking methodologies.</a:t>
            </a:r>
          </a:p>
          <a:p>
            <a:endParaRPr lang="en-US" dirty="0"/>
          </a:p>
          <a:p>
            <a:r>
              <a:rPr lang="en-US" dirty="0"/>
              <a:t>______________ class is used to get a reference of client writer.</a:t>
            </a:r>
          </a:p>
        </p:txBody>
      </p:sp>
      <p:sp>
        <p:nvSpPr>
          <p:cNvPr id="1292292" name="Rectangle 4"/>
          <p:cNvSpPr>
            <a:spLocks noGrp="1" noChangeArrowheads="1"/>
          </p:cNvSpPr>
          <p:nvPr>
            <p:ph type="title" idx="4294967295"/>
          </p:nvPr>
        </p:nvSpPr>
        <p:spPr>
          <a:xfrm>
            <a:off x="0" y="474663"/>
            <a:ext cx="7315200" cy="685800"/>
          </a:xfrm>
          <a:noFill/>
          <a:ln/>
        </p:spPr>
        <p:txBody>
          <a:bodyPr/>
          <a:lstStyle/>
          <a:p>
            <a:r>
              <a:rPr lang="en-US" sz="2400" dirty="0"/>
              <a:t>QUIZ?????</a:t>
            </a:r>
          </a:p>
        </p:txBody>
      </p:sp>
    </p:spTree>
    <p:extLst>
      <p:ext uri="{BB962C8B-B14F-4D97-AF65-F5344CB8AC3E}">
        <p14:creationId xmlns:p14="http://schemas.microsoft.com/office/powerpoint/2010/main" val="237356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9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8" name="Rectangle 4"/>
          <p:cNvSpPr>
            <a:spLocks noChangeArrowheads="1"/>
          </p:cNvSpPr>
          <p:nvPr/>
        </p:nvSpPr>
        <p:spPr bwMode="auto">
          <a:xfrm>
            <a:off x="3795713" y="2471738"/>
            <a:ext cx="9144000" cy="369332"/>
          </a:xfrm>
          <a:prstGeom prst="rect">
            <a:avLst/>
          </a:prstGeom>
          <a:noFill/>
          <a:ln w="9525">
            <a:noFill/>
            <a:miter lim="800000"/>
            <a:headEnd/>
            <a:tailEnd/>
          </a:ln>
          <a:effectLst/>
        </p:spPr>
        <p:txBody>
          <a:bodyPr>
            <a:spAutoFit/>
          </a:bodyPr>
          <a:lstStyle/>
          <a:p>
            <a:endParaRPr lang="en-US"/>
          </a:p>
        </p:txBody>
      </p:sp>
      <p:sp>
        <p:nvSpPr>
          <p:cNvPr id="3" name="Text Placeholder 2"/>
          <p:cNvSpPr>
            <a:spLocks noGrp="1"/>
          </p:cNvSpPr>
          <p:nvPr>
            <p:ph type="body" sz="quarter" idx="11"/>
          </p:nvPr>
        </p:nvSpPr>
        <p:spPr/>
        <p:txBody>
          <a:bodyPr/>
          <a:lstStyle/>
          <a:p>
            <a:r>
              <a:rPr lang="en-US" dirty="0"/>
              <a:t>JSP technology facilitates the segregation of the work profiles of a Web designer and a Web developer.</a:t>
            </a:r>
          </a:p>
          <a:p>
            <a:endParaRPr lang="en-US" dirty="0"/>
          </a:p>
          <a:p>
            <a:r>
              <a:rPr lang="en-US" dirty="0"/>
              <a:t>A Web designer can design and formulate the layout for a Web page by using HTML.</a:t>
            </a:r>
          </a:p>
          <a:p>
            <a:endParaRPr lang="en-US" dirty="0"/>
          </a:p>
          <a:p>
            <a:r>
              <a:rPr lang="en-US" dirty="0"/>
              <a:t>A Web developer, working independently, can use Java code and other JSP specific tags to code the business logic.</a:t>
            </a:r>
          </a:p>
          <a:p>
            <a:endParaRPr lang="en-US" dirty="0"/>
          </a:p>
          <a:p>
            <a:endParaRPr lang="en-US" dirty="0"/>
          </a:p>
        </p:txBody>
      </p:sp>
      <p:sp>
        <p:nvSpPr>
          <p:cNvPr id="1234949" name="Rectangle 5"/>
          <p:cNvSpPr>
            <a:spLocks noGrp="1" noChangeArrowheads="1"/>
          </p:cNvSpPr>
          <p:nvPr>
            <p:ph type="title" idx="4294967295"/>
          </p:nvPr>
        </p:nvSpPr>
        <p:spPr>
          <a:xfrm>
            <a:off x="0" y="534988"/>
            <a:ext cx="7315200" cy="685800"/>
          </a:xfrm>
          <a:noFill/>
          <a:ln/>
        </p:spPr>
        <p:txBody>
          <a:bodyPr/>
          <a:lstStyle/>
          <a:p>
            <a:r>
              <a:rPr lang="en-US" sz="2400" dirty="0"/>
              <a:t>JSP TECHNOLOGY</a:t>
            </a:r>
          </a:p>
        </p:txBody>
      </p:sp>
    </p:spTree>
    <p:extLst>
      <p:ext uri="{BB962C8B-B14F-4D97-AF65-F5344CB8AC3E}">
        <p14:creationId xmlns:p14="http://schemas.microsoft.com/office/powerpoint/2010/main" val="3126617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ChangeArrowheads="1"/>
          </p:cNvSpPr>
          <p:nvPr/>
        </p:nvSpPr>
        <p:spPr bwMode="auto">
          <a:xfrm>
            <a:off x="1901825" y="846138"/>
            <a:ext cx="8577489" cy="5424033"/>
          </a:xfrm>
          <a:prstGeom prst="rect">
            <a:avLst/>
          </a:prstGeom>
          <a:noFill/>
          <a:ln w="9525">
            <a:noFill/>
            <a:miter lim="800000"/>
            <a:headEnd/>
            <a:tailEnd/>
          </a:ln>
          <a:effectLst/>
        </p:spPr>
        <p:txBody>
          <a:bodyPr/>
          <a:lstStyle/>
          <a:p>
            <a:pPr marL="742950" lvl="1" indent="-285750" fontAlgn="base">
              <a:spcBef>
                <a:spcPct val="20000"/>
              </a:spcBef>
              <a:buSzPct val="140000"/>
            </a:pPr>
            <a:endParaRPr lang="en-US" sz="2200" b="1" dirty="0">
              <a:latin typeface="Times New Roman" pitchFamily="18" charset="0"/>
              <a:cs typeface="Times New Roman" pitchFamily="18" charset="0"/>
            </a:endParaRPr>
          </a:p>
        </p:txBody>
      </p:sp>
      <p:sp>
        <p:nvSpPr>
          <p:cNvPr id="1236996" name="Rectangle 4"/>
          <p:cNvSpPr>
            <a:spLocks noChangeArrowheads="1"/>
          </p:cNvSpPr>
          <p:nvPr/>
        </p:nvSpPr>
        <p:spPr bwMode="auto">
          <a:xfrm>
            <a:off x="3914775" y="2209800"/>
            <a:ext cx="9144000" cy="369332"/>
          </a:xfrm>
          <a:prstGeom prst="rect">
            <a:avLst/>
          </a:prstGeom>
          <a:noFill/>
          <a:ln w="9525">
            <a:noFill/>
            <a:miter lim="800000"/>
            <a:headEnd/>
            <a:tailEnd/>
          </a:ln>
          <a:effectLst/>
        </p:spPr>
        <p:txBody>
          <a:bodyPr>
            <a:spAutoFit/>
          </a:bodyPr>
          <a:lstStyle/>
          <a:p>
            <a:endParaRPr lang="en-US"/>
          </a:p>
        </p:txBody>
      </p:sp>
      <p:sp>
        <p:nvSpPr>
          <p:cNvPr id="2" name="Text Placeholder 1"/>
          <p:cNvSpPr>
            <a:spLocks noGrp="1"/>
          </p:cNvSpPr>
          <p:nvPr>
            <p:ph type="body" sz="quarter" idx="10"/>
          </p:nvPr>
        </p:nvSpPr>
        <p:spPr/>
        <p:txBody>
          <a:bodyPr/>
          <a:lstStyle/>
          <a:p>
            <a:r>
              <a:rPr lang="en-US" sz="2400" dirty="0"/>
              <a:t>JSP TECHNOLOGY</a:t>
            </a:r>
          </a:p>
        </p:txBody>
      </p:sp>
      <p:sp>
        <p:nvSpPr>
          <p:cNvPr id="3" name="Text Placeholder 2"/>
          <p:cNvSpPr>
            <a:spLocks noGrp="1"/>
          </p:cNvSpPr>
          <p:nvPr>
            <p:ph type="body" sz="quarter" idx="11"/>
          </p:nvPr>
        </p:nvSpPr>
        <p:spPr>
          <a:xfrm>
            <a:off x="385664" y="1379245"/>
            <a:ext cx="11570208" cy="4537884"/>
          </a:xfrm>
        </p:spPr>
        <p:txBody>
          <a:bodyPr/>
          <a:lstStyle/>
          <a:p>
            <a:r>
              <a:rPr lang="en-US" dirty="0"/>
              <a:t>Differences between servlets and JSP are:</a:t>
            </a:r>
          </a:p>
          <a:p>
            <a:pPr lvl="1"/>
            <a:r>
              <a:rPr lang="en-US" dirty="0"/>
              <a:t>Servlets tie up files to independently handle the static presentation logic and the dynamic business logic. On the other hand, JSP allows Java to be embedded directly into an HTML page by using special tags.</a:t>
            </a:r>
          </a:p>
          <a:p>
            <a:endParaRPr lang="en-US" dirty="0"/>
          </a:p>
          <a:p>
            <a:pPr lvl="1"/>
            <a:r>
              <a:rPr lang="en-US" dirty="0"/>
              <a:t>Servlet programming involves extensive coding. Any changes made to the code requires identification of the static code content and dynamic code content to facilitate incorporation of the changes. On the other hand, a JSP page, by virtue of the separate placement of the static and dynamic content, facilitates both Web developers and the Web designer to work independently. </a:t>
            </a:r>
          </a:p>
          <a:p>
            <a:endParaRPr lang="en-US" dirty="0"/>
          </a:p>
        </p:txBody>
      </p:sp>
    </p:spTree>
    <p:extLst>
      <p:ext uri="{BB962C8B-B14F-4D97-AF65-F5344CB8AC3E}">
        <p14:creationId xmlns:p14="http://schemas.microsoft.com/office/powerpoint/2010/main" val="3334674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4" name="Rectangle 4"/>
          <p:cNvSpPr>
            <a:spLocks noChangeArrowheads="1"/>
          </p:cNvSpPr>
          <p:nvPr/>
        </p:nvSpPr>
        <p:spPr bwMode="auto">
          <a:xfrm>
            <a:off x="3581400" y="1976438"/>
            <a:ext cx="9144000" cy="369332"/>
          </a:xfrm>
          <a:prstGeom prst="rect">
            <a:avLst/>
          </a:prstGeom>
          <a:noFill/>
          <a:ln w="9525">
            <a:noFill/>
            <a:miter lim="800000"/>
            <a:headEnd/>
            <a:tailEnd/>
          </a:ln>
          <a:effectLst/>
        </p:spPr>
        <p:txBody>
          <a:bodyPr>
            <a:spAutoFit/>
          </a:bodyPr>
          <a:lstStyle/>
          <a:p>
            <a:endParaRPr lang="en-US"/>
          </a:p>
        </p:txBody>
      </p:sp>
      <p:pic>
        <p:nvPicPr>
          <p:cNvPr id="1239045" name="Picture 5" descr="20"/>
          <p:cNvPicPr>
            <a:picLocks noChangeAspect="1" noChangeArrowheads="1"/>
          </p:cNvPicPr>
          <p:nvPr/>
        </p:nvPicPr>
        <p:blipFill>
          <a:blip r:embed="rId3"/>
          <a:srcRect/>
          <a:stretch>
            <a:fillRect/>
          </a:stretch>
        </p:blipFill>
        <p:spPr bwMode="auto">
          <a:xfrm>
            <a:off x="3494088" y="2149476"/>
            <a:ext cx="5029200" cy="2905125"/>
          </a:xfrm>
          <a:prstGeom prst="rect">
            <a:avLst/>
          </a:prstGeom>
          <a:noFill/>
        </p:spPr>
      </p:pic>
      <p:sp>
        <p:nvSpPr>
          <p:cNvPr id="3" name="Text Placeholder 2"/>
          <p:cNvSpPr>
            <a:spLocks noGrp="1"/>
          </p:cNvSpPr>
          <p:nvPr>
            <p:ph type="body" sz="quarter" idx="11"/>
          </p:nvPr>
        </p:nvSpPr>
        <p:spPr/>
        <p:txBody>
          <a:bodyPr/>
          <a:lstStyle/>
          <a:p>
            <a:r>
              <a:rPr lang="en-US" dirty="0" smtClean="0"/>
              <a:t>JSP Life Cycle</a:t>
            </a:r>
            <a:endParaRPr lang="en-US" dirty="0"/>
          </a:p>
        </p:txBody>
      </p:sp>
      <p:sp>
        <p:nvSpPr>
          <p:cNvPr id="1239046" name="Rectangle 6"/>
          <p:cNvSpPr>
            <a:spLocks noGrp="1" noChangeArrowheads="1"/>
          </p:cNvSpPr>
          <p:nvPr>
            <p:ph type="title" idx="4294967295"/>
          </p:nvPr>
        </p:nvSpPr>
        <p:spPr>
          <a:xfrm>
            <a:off x="0" y="793750"/>
            <a:ext cx="7315200" cy="685800"/>
          </a:xfrm>
          <a:noFill/>
          <a:ln/>
        </p:spPr>
        <p:txBody>
          <a:bodyPr/>
          <a:lstStyle/>
          <a:p>
            <a:r>
              <a:rPr lang="en-US" sz="2400" dirty="0"/>
              <a:t>JSP LIFE CYCLE</a:t>
            </a:r>
          </a:p>
        </p:txBody>
      </p:sp>
    </p:spTree>
    <p:extLst>
      <p:ext uri="{BB962C8B-B14F-4D97-AF65-F5344CB8AC3E}">
        <p14:creationId xmlns:p14="http://schemas.microsoft.com/office/powerpoint/2010/main" val="346535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40" name="Rectangle 4"/>
          <p:cNvSpPr>
            <a:spLocks noChangeArrowheads="1"/>
          </p:cNvSpPr>
          <p:nvPr/>
        </p:nvSpPr>
        <p:spPr bwMode="auto">
          <a:xfrm>
            <a:off x="4910138" y="1928813"/>
            <a:ext cx="9144000" cy="369332"/>
          </a:xfrm>
          <a:prstGeom prst="rect">
            <a:avLst/>
          </a:prstGeom>
          <a:noFill/>
          <a:ln w="9525">
            <a:noFill/>
            <a:miter lim="800000"/>
            <a:headEnd/>
            <a:tailEnd/>
          </a:ln>
          <a:effectLst/>
        </p:spPr>
        <p:txBody>
          <a:bodyPr>
            <a:spAutoFit/>
          </a:bodyPr>
          <a:lstStyle/>
          <a:p>
            <a:endParaRPr lang="en-US"/>
          </a:p>
        </p:txBody>
      </p:sp>
      <p:sp>
        <p:nvSpPr>
          <p:cNvPr id="1243141"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3" name="Text Placeholder 2"/>
          <p:cNvSpPr>
            <a:spLocks noGrp="1"/>
          </p:cNvSpPr>
          <p:nvPr>
            <p:ph type="body" sz="quarter" idx="11"/>
          </p:nvPr>
        </p:nvSpPr>
        <p:spPr/>
        <p:txBody>
          <a:bodyPr/>
          <a:lstStyle/>
          <a:p>
            <a:r>
              <a:rPr lang="en-US" dirty="0" smtClean="0"/>
              <a:t>Sample structure of a JSP Page</a:t>
            </a:r>
          </a:p>
          <a:p>
            <a:endParaRPr lang="en-US" dirty="0"/>
          </a:p>
          <a:p>
            <a:r>
              <a:rPr lang="en-US" dirty="0"/>
              <a:t>&lt;%--This is the HTML content--%&gt;</a:t>
            </a:r>
          </a:p>
          <a:p>
            <a:r>
              <a:rPr lang="en-US" dirty="0"/>
              <a:t>&lt;%@ page language=”java” %&gt;</a:t>
            </a:r>
          </a:p>
          <a:p>
            <a:r>
              <a:rPr lang="en-US" dirty="0"/>
              <a:t>&lt;HTML&gt;</a:t>
            </a:r>
          </a:p>
          <a:p>
            <a:r>
              <a:rPr lang="en-US" dirty="0"/>
              <a:t>&lt;HEAD&gt;&lt;TITLE&gt;Simple JSP example&gt;&lt;/TITLE&gt;&lt;/HEAD&gt;</a:t>
            </a:r>
          </a:p>
          <a:p>
            <a:r>
              <a:rPr lang="en-US" dirty="0"/>
              <a:t>&lt;BODY&gt;</a:t>
            </a:r>
          </a:p>
          <a:p>
            <a:r>
              <a:rPr lang="en-US" dirty="0"/>
              <a:t>&lt;H1&gt;This is a code within the JSP tags to display the server time&lt;/H1&gt;</a:t>
            </a:r>
          </a:p>
          <a:p>
            <a:r>
              <a:rPr lang="en-US" dirty="0"/>
              <a:t>&lt;%--This is the JSP content that displays the server time by using the Date class of the </a:t>
            </a:r>
            <a:r>
              <a:rPr lang="en-US" dirty="0" err="1"/>
              <a:t>java.util</a:t>
            </a:r>
            <a:r>
              <a:rPr lang="en-US" dirty="0"/>
              <a:t> package--%&gt;</a:t>
            </a:r>
          </a:p>
          <a:p>
            <a:r>
              <a:rPr lang="en-US" dirty="0"/>
              <a:t>&lt;% </a:t>
            </a:r>
            <a:r>
              <a:rPr lang="en-US" dirty="0" err="1"/>
              <a:t>java.util.Date</a:t>
            </a:r>
            <a:r>
              <a:rPr lang="en-US" dirty="0"/>
              <a:t> now=new </a:t>
            </a:r>
            <a:r>
              <a:rPr lang="en-US" dirty="0" err="1"/>
              <a:t>java.util.Date</a:t>
            </a:r>
            <a:r>
              <a:rPr lang="en-US" dirty="0"/>
              <a:t>(); %&gt;</a:t>
            </a:r>
          </a:p>
          <a:p>
            <a:r>
              <a:rPr lang="en-US" dirty="0"/>
              <a:t>&lt;H2&gt;&lt;%= </a:t>
            </a:r>
            <a:r>
              <a:rPr lang="en-US" dirty="0" err="1"/>
              <a:t>now.getHours</a:t>
            </a:r>
            <a:r>
              <a:rPr lang="en-US" dirty="0"/>
              <a:t>() %&gt;:&lt;% =</a:t>
            </a:r>
            <a:r>
              <a:rPr lang="en-US" dirty="0" err="1"/>
              <a:t>now.getMinutes</a:t>
            </a:r>
            <a:r>
              <a:rPr lang="en-US" dirty="0"/>
              <a:t>() %&gt;:&lt;% =</a:t>
            </a:r>
            <a:r>
              <a:rPr lang="en-US" dirty="0" err="1"/>
              <a:t>now.getSeconds</a:t>
            </a:r>
            <a:r>
              <a:rPr lang="en-US" dirty="0"/>
              <a:t>() %&gt;&lt;/H2&gt;</a:t>
            </a:r>
          </a:p>
          <a:p>
            <a:r>
              <a:rPr lang="en-US" dirty="0"/>
              <a:t>&lt;/BODY&gt;</a:t>
            </a:r>
          </a:p>
          <a:p>
            <a:r>
              <a:rPr lang="en-US" dirty="0"/>
              <a:t>&lt;/HTML&gt;</a:t>
            </a:r>
          </a:p>
          <a:p>
            <a:endParaRPr lang="en-US" dirty="0"/>
          </a:p>
        </p:txBody>
      </p:sp>
      <p:sp>
        <p:nvSpPr>
          <p:cNvPr id="1243143" name="Rectangle 7"/>
          <p:cNvSpPr>
            <a:spLocks noGrp="1" noChangeArrowheads="1"/>
          </p:cNvSpPr>
          <p:nvPr>
            <p:ph type="title" idx="4294967295"/>
          </p:nvPr>
        </p:nvSpPr>
        <p:spPr>
          <a:xfrm>
            <a:off x="0" y="465138"/>
            <a:ext cx="7315200" cy="685800"/>
          </a:xfrm>
          <a:noFill/>
          <a:ln/>
        </p:spPr>
        <p:txBody>
          <a:bodyPr/>
          <a:lstStyle/>
          <a:p>
            <a:r>
              <a:rPr lang="en-US" sz="2400" dirty="0"/>
              <a:t>JSP PAGE - SAMPLE</a:t>
            </a:r>
          </a:p>
        </p:txBody>
      </p:sp>
      <p:sp>
        <p:nvSpPr>
          <p:cNvPr id="7" name="Rectangle 6">
            <a:hlinkClick r:id="rId3" action="ppaction://hlinkfile"/>
          </p:cNvPr>
          <p:cNvSpPr/>
          <p:nvPr/>
        </p:nvSpPr>
        <p:spPr>
          <a:xfrm>
            <a:off x="8405842" y="5805714"/>
            <a:ext cx="2262159" cy="523220"/>
          </a:xfrm>
          <a:prstGeom prst="rect">
            <a:avLst/>
          </a:prstGeom>
          <a:noFill/>
        </p:spPr>
        <p:txBody>
          <a:bodyPr wrap="square" lIns="91440" tIns="45720" rIns="91440" bIns="45720">
            <a:spAutoFit/>
          </a:bodyPr>
          <a:lstStyle/>
          <a:p>
            <a:pPr algn="ctr"/>
            <a:r>
              <a:rPr 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Demo</a:t>
            </a:r>
          </a:p>
        </p:txBody>
      </p:sp>
    </p:spTree>
    <p:extLst>
      <p:ext uri="{BB962C8B-B14F-4D97-AF65-F5344CB8AC3E}">
        <p14:creationId xmlns:p14="http://schemas.microsoft.com/office/powerpoint/2010/main" val="300653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ChangeArrowheads="1"/>
          </p:cNvSpPr>
          <p:nvPr/>
        </p:nvSpPr>
        <p:spPr bwMode="auto">
          <a:xfrm>
            <a:off x="2032000" y="1193800"/>
            <a:ext cx="8077200" cy="4495800"/>
          </a:xfrm>
          <a:prstGeom prst="rect">
            <a:avLst/>
          </a:prstGeom>
          <a:noFill/>
          <a:ln w="9525">
            <a:noFill/>
            <a:miter lim="800000"/>
            <a:headEnd/>
            <a:tailEnd/>
          </a:ln>
          <a:effectLst/>
        </p:spPr>
        <p:txBody>
          <a:bodyPr/>
          <a:lstStyle/>
          <a:p>
            <a:pPr algn="l" eaLnBrk="1" fontAlgn="base" hangingPunct="1">
              <a:spcBef>
                <a:spcPct val="20000"/>
              </a:spcBef>
            </a:pPr>
            <a:endParaRPr lang="en-US" b="1" dirty="0"/>
          </a:p>
          <a:p>
            <a:pPr marL="2114550" lvl="3" indent="-457200" fontAlgn="base">
              <a:spcBef>
                <a:spcPct val="20000"/>
              </a:spcBef>
              <a:buSzPct val="140000"/>
              <a:buFontTx/>
              <a:buChar char="•"/>
            </a:pPr>
            <a:endParaRPr lang="en-US" sz="2200" dirty="0">
              <a:latin typeface="Times New Roman" pitchFamily="18" charset="0"/>
              <a:cs typeface="Times New Roman" pitchFamily="18" charset="0"/>
            </a:endParaRPr>
          </a:p>
        </p:txBody>
      </p:sp>
      <p:sp>
        <p:nvSpPr>
          <p:cNvPr id="1245188" name="Rectangle 4"/>
          <p:cNvSpPr>
            <a:spLocks noChangeArrowheads="1"/>
          </p:cNvSpPr>
          <p:nvPr/>
        </p:nvSpPr>
        <p:spPr bwMode="auto">
          <a:xfrm>
            <a:off x="4905375" y="2157413"/>
            <a:ext cx="9144000" cy="369332"/>
          </a:xfrm>
          <a:prstGeom prst="rect">
            <a:avLst/>
          </a:prstGeom>
          <a:noFill/>
          <a:ln w="9525">
            <a:noFill/>
            <a:miter lim="800000"/>
            <a:headEnd/>
            <a:tailEnd/>
          </a:ln>
          <a:effectLst/>
        </p:spPr>
        <p:txBody>
          <a:bodyPr>
            <a:spAutoFit/>
          </a:bodyPr>
          <a:lstStyle/>
          <a:p>
            <a:endParaRPr lang="en-US"/>
          </a:p>
        </p:txBody>
      </p:sp>
      <p:sp>
        <p:nvSpPr>
          <p:cNvPr id="1245189"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5" name="Text Placeholder 4"/>
          <p:cNvSpPr>
            <a:spLocks noGrp="1"/>
          </p:cNvSpPr>
          <p:nvPr>
            <p:ph type="body" sz="quarter" idx="11"/>
          </p:nvPr>
        </p:nvSpPr>
        <p:spPr/>
        <p:txBody>
          <a:bodyPr/>
          <a:lstStyle/>
          <a:p>
            <a:r>
              <a:rPr lang="en-US" dirty="0"/>
              <a:t>Components of a JSP </a:t>
            </a:r>
            <a:r>
              <a:rPr lang="en-US" dirty="0" smtClean="0"/>
              <a:t>Page</a:t>
            </a:r>
          </a:p>
          <a:p>
            <a:pPr lvl="1"/>
            <a:r>
              <a:rPr lang="en-US" dirty="0" smtClean="0"/>
              <a:t>JSP directives</a:t>
            </a:r>
            <a:endParaRPr lang="en-US" dirty="0"/>
          </a:p>
          <a:p>
            <a:pPr lvl="1"/>
            <a:r>
              <a:rPr lang="en-US" dirty="0"/>
              <a:t>JSP </a:t>
            </a:r>
            <a:r>
              <a:rPr lang="en-US" dirty="0" smtClean="0"/>
              <a:t>scripting</a:t>
            </a:r>
            <a:endParaRPr lang="en-US" dirty="0"/>
          </a:p>
          <a:p>
            <a:pPr lvl="1"/>
            <a:r>
              <a:rPr lang="en-US" dirty="0"/>
              <a:t>JSP actions</a:t>
            </a:r>
          </a:p>
        </p:txBody>
      </p:sp>
      <p:sp>
        <p:nvSpPr>
          <p:cNvPr id="1245190" name="Rectangle 6"/>
          <p:cNvSpPr>
            <a:spLocks noGrp="1" noChangeArrowheads="1"/>
          </p:cNvSpPr>
          <p:nvPr>
            <p:ph type="title" idx="4294967295"/>
          </p:nvPr>
        </p:nvSpPr>
        <p:spPr>
          <a:xfrm>
            <a:off x="0" y="412750"/>
            <a:ext cx="7315200" cy="685800"/>
          </a:xfrm>
          <a:noFill/>
          <a:ln/>
        </p:spPr>
        <p:txBody>
          <a:bodyPr/>
          <a:lstStyle/>
          <a:p>
            <a:r>
              <a:rPr lang="en-US" sz="2400" dirty="0"/>
              <a:t>COMPONENTS OF A JSP PAGE</a:t>
            </a:r>
          </a:p>
        </p:txBody>
      </p:sp>
    </p:spTree>
    <p:extLst>
      <p:ext uri="{BB962C8B-B14F-4D97-AF65-F5344CB8AC3E}">
        <p14:creationId xmlns:p14="http://schemas.microsoft.com/office/powerpoint/2010/main" val="48573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ChangeArrowheads="1"/>
          </p:cNvSpPr>
          <p:nvPr/>
        </p:nvSpPr>
        <p:spPr bwMode="auto">
          <a:xfrm>
            <a:off x="1785938" y="976313"/>
            <a:ext cx="8519205" cy="5163230"/>
          </a:xfrm>
          <a:prstGeom prst="rect">
            <a:avLst/>
          </a:prstGeom>
          <a:noFill/>
          <a:ln w="9525">
            <a:noFill/>
            <a:miter lim="800000"/>
            <a:headEnd/>
            <a:tailEnd/>
          </a:ln>
          <a:effectLst/>
        </p:spPr>
        <p:txBody>
          <a:bodyPr/>
          <a:lstStyle/>
          <a:p>
            <a:pPr marL="1371600" lvl="2"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fontAlgn="base">
              <a:spcBef>
                <a:spcPct val="20000"/>
              </a:spcBef>
              <a:buSzPct val="140000"/>
              <a:buFontTx/>
              <a:buChar char="•"/>
            </a:pPr>
            <a:endParaRPr lang="en-US" sz="2200" dirty="0">
              <a:solidFill>
                <a:srgbClr val="006666"/>
              </a:solidFill>
              <a:cs typeface="Times New Roman" pitchFamily="18" charset="0"/>
            </a:endParaRPr>
          </a:p>
        </p:txBody>
      </p:sp>
      <p:sp>
        <p:nvSpPr>
          <p:cNvPr id="3" name="Text Placeholder 2"/>
          <p:cNvSpPr>
            <a:spLocks noGrp="1"/>
          </p:cNvSpPr>
          <p:nvPr>
            <p:ph type="body" sz="quarter" idx="11"/>
          </p:nvPr>
        </p:nvSpPr>
        <p:spPr/>
        <p:txBody>
          <a:bodyPr/>
          <a:lstStyle/>
          <a:p>
            <a:r>
              <a:rPr lang="en-US" dirty="0"/>
              <a:t>A directive element in a JSP page provides global information about a particular JSP page and is of three types</a:t>
            </a:r>
            <a:r>
              <a:rPr lang="en-US" dirty="0" smtClean="0"/>
              <a:t>:</a:t>
            </a:r>
          </a:p>
          <a:p>
            <a:pPr lvl="1"/>
            <a:r>
              <a:rPr lang="en-US" dirty="0"/>
              <a:t>page Directive</a:t>
            </a:r>
          </a:p>
          <a:p>
            <a:pPr lvl="1"/>
            <a:r>
              <a:rPr lang="en-US" dirty="0" err="1"/>
              <a:t>taglib</a:t>
            </a:r>
            <a:r>
              <a:rPr lang="en-US" dirty="0"/>
              <a:t> Directive</a:t>
            </a:r>
          </a:p>
          <a:p>
            <a:pPr lvl="1"/>
            <a:r>
              <a:rPr lang="en-US" dirty="0"/>
              <a:t>include </a:t>
            </a:r>
            <a:r>
              <a:rPr lang="en-US" dirty="0" smtClean="0"/>
              <a:t>Directive</a:t>
            </a:r>
          </a:p>
          <a:p>
            <a:pPr lvl="1"/>
            <a:endParaRPr lang="en-US" dirty="0" smtClean="0"/>
          </a:p>
          <a:p>
            <a:pPr lvl="1"/>
            <a:r>
              <a:rPr lang="en-US" dirty="0"/>
              <a:t>The syntax for defining a directive is:</a:t>
            </a:r>
          </a:p>
          <a:p>
            <a:pPr lvl="2"/>
            <a:r>
              <a:rPr lang="en-US" dirty="0" smtClean="0"/>
              <a:t>&lt;%@ </a:t>
            </a:r>
            <a:r>
              <a:rPr lang="en-US" dirty="0"/>
              <a:t>directive attribute=”value” %&gt;</a:t>
            </a:r>
          </a:p>
        </p:txBody>
      </p:sp>
      <p:sp>
        <p:nvSpPr>
          <p:cNvPr id="1247236" name="Rectangle 4"/>
          <p:cNvSpPr>
            <a:spLocks noGrp="1" noChangeArrowheads="1"/>
          </p:cNvSpPr>
          <p:nvPr>
            <p:ph type="title" idx="4294967295"/>
          </p:nvPr>
        </p:nvSpPr>
        <p:spPr>
          <a:xfrm>
            <a:off x="0" y="290513"/>
            <a:ext cx="7315200" cy="685800"/>
          </a:xfrm>
          <a:noFill/>
          <a:ln/>
        </p:spPr>
        <p:txBody>
          <a:bodyPr/>
          <a:lstStyle/>
          <a:p>
            <a:r>
              <a:rPr lang="en-US" sz="2400" dirty="0"/>
              <a:t>DIRECTIVE</a:t>
            </a:r>
          </a:p>
        </p:txBody>
      </p:sp>
    </p:spTree>
    <p:extLst>
      <p:ext uri="{BB962C8B-B14F-4D97-AF65-F5344CB8AC3E}">
        <p14:creationId xmlns:p14="http://schemas.microsoft.com/office/powerpoint/2010/main" val="2083288421"/>
      </p:ext>
    </p:extLst>
  </p:cSld>
  <p:clrMapOvr>
    <a:masterClrMapping/>
  </p:clrMapOvr>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1288</TotalTime>
  <Words>1996</Words>
  <Application>Microsoft Office PowerPoint</Application>
  <PresentationFormat>Widescreen</PresentationFormat>
  <Paragraphs>343</Paragraphs>
  <Slides>34</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Bookman Old Style</vt:lpstr>
      <vt:lpstr>Calibri</vt:lpstr>
      <vt:lpstr>Courier New</vt:lpstr>
      <vt:lpstr>Lucida Sans Unicode</vt:lpstr>
      <vt:lpstr>Stag Sans Light</vt:lpstr>
      <vt:lpstr>Times New Roman</vt:lpstr>
      <vt:lpstr>Verdana</vt:lpstr>
      <vt:lpstr>Wingdings</vt:lpstr>
      <vt:lpstr>Atos Syntel</vt:lpstr>
      <vt:lpstr>Java Server Pages</vt:lpstr>
      <vt:lpstr>Version Control and Revision History</vt:lpstr>
      <vt:lpstr>OBJECTIVES</vt:lpstr>
      <vt:lpstr>JSP TECHNOLOGY</vt:lpstr>
      <vt:lpstr>PowerPoint Presentation</vt:lpstr>
      <vt:lpstr>JSP LIFE CYCLE</vt:lpstr>
      <vt:lpstr>JSP PAGE - SAMPLE</vt:lpstr>
      <vt:lpstr>COMPONENTS OF A JSP PAGE</vt:lpstr>
      <vt:lpstr>DIRECTIVE</vt:lpstr>
      <vt:lpstr>PAGE DIRECTIVE</vt:lpstr>
      <vt:lpstr>PAGE DIRECTIVE</vt:lpstr>
      <vt:lpstr>PAGE DIRECTIVE</vt:lpstr>
      <vt:lpstr>PAGE DIRECTIVE</vt:lpstr>
      <vt:lpstr>INCLUDE DIRECTIVE</vt:lpstr>
      <vt:lpstr>TAGLIB DIRECTIVE</vt:lpstr>
      <vt:lpstr>TAGLIB DIRECTIVE</vt:lpstr>
      <vt:lpstr>JSP SCRIPTING ELEMENTS</vt:lpstr>
      <vt:lpstr>JSP IMPLICIT OBJECTS</vt:lpstr>
      <vt:lpstr>JSP IMPLICIT OBJECTS</vt:lpstr>
      <vt:lpstr>JSP IMPLICIT OBJECTS</vt:lpstr>
      <vt:lpstr>JSP IMPLICIT OBJECTS</vt:lpstr>
      <vt:lpstr>JSP API</vt:lpstr>
      <vt:lpstr>ERRORDATA CLASS</vt:lpstr>
      <vt:lpstr>JSPWRITER CLASS</vt:lpstr>
      <vt:lpstr>PAGECONTEXT CLASS</vt:lpstr>
      <vt:lpstr>Session Tracking</vt:lpstr>
      <vt:lpstr>Session tracking methods:</vt:lpstr>
      <vt:lpstr>Hidden Fields</vt:lpstr>
      <vt:lpstr>URL Rewriting</vt:lpstr>
      <vt:lpstr>Cookies</vt:lpstr>
      <vt:lpstr>The session Object</vt:lpstr>
      <vt:lpstr>Summary</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Iyer, Sanjana</cp:lastModifiedBy>
  <cp:revision>48</cp:revision>
  <dcterms:created xsi:type="dcterms:W3CDTF">2017-03-10T12:39:37Z</dcterms:created>
  <dcterms:modified xsi:type="dcterms:W3CDTF">2019-10-03T06:08:24Z</dcterms:modified>
</cp:coreProperties>
</file>