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8"/>
  </p:notesMasterIdLst>
  <p:handoutMasterIdLst>
    <p:handoutMasterId r:id="rId39"/>
  </p:handoutMasterIdLst>
  <p:sldIdLst>
    <p:sldId id="433" r:id="rId2"/>
    <p:sldId id="436" r:id="rId3"/>
    <p:sldId id="405" r:id="rId4"/>
    <p:sldId id="407" r:id="rId5"/>
    <p:sldId id="426" r:id="rId6"/>
    <p:sldId id="427" r:id="rId7"/>
    <p:sldId id="428" r:id="rId8"/>
    <p:sldId id="429" r:id="rId9"/>
    <p:sldId id="408" r:id="rId10"/>
    <p:sldId id="416" r:id="rId11"/>
    <p:sldId id="410" r:id="rId12"/>
    <p:sldId id="417" r:id="rId13"/>
    <p:sldId id="418" r:id="rId14"/>
    <p:sldId id="419" r:id="rId15"/>
    <p:sldId id="423" r:id="rId16"/>
    <p:sldId id="424" r:id="rId17"/>
    <p:sldId id="425" r:id="rId18"/>
    <p:sldId id="393" r:id="rId19"/>
    <p:sldId id="394" r:id="rId20"/>
    <p:sldId id="395" r:id="rId21"/>
    <p:sldId id="396" r:id="rId22"/>
    <p:sldId id="399" r:id="rId23"/>
    <p:sldId id="402" r:id="rId24"/>
    <p:sldId id="430" r:id="rId25"/>
    <p:sldId id="431" r:id="rId26"/>
    <p:sldId id="432" r:id="rId27"/>
    <p:sldId id="374" r:id="rId28"/>
    <p:sldId id="375" r:id="rId29"/>
    <p:sldId id="377" r:id="rId30"/>
    <p:sldId id="378" r:id="rId31"/>
    <p:sldId id="380" r:id="rId32"/>
    <p:sldId id="381" r:id="rId33"/>
    <p:sldId id="382" r:id="rId34"/>
    <p:sldId id="383" r:id="rId35"/>
    <p:sldId id="386" r:id="rId36"/>
    <p:sldId id="43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7" d="100"/>
          <a:sy n="77" d="100"/>
        </p:scale>
        <p:origin x="108" y="98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A89367-0080-4523-AA0A-A60CB9DEAEB3}" type="datetimeFigureOut">
              <a:rPr lang="en-US" smtClean="0"/>
              <a:t>11/22/2019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DF61B-0B55-4FBD-88BC-D5C5AF2D04F9}" type="slidenum">
              <a:rPr lang="en-US" smtClean="0"/>
              <a:t>‹#›</a:t>
            </a:fld>
            <a:endParaRPr lang="en-US"/>
          </a:p>
        </p:txBody>
      </p:sp>
    </p:spTree>
    <p:extLst>
      <p:ext uri="{BB962C8B-B14F-4D97-AF65-F5344CB8AC3E}">
        <p14:creationId xmlns:p14="http://schemas.microsoft.com/office/powerpoint/2010/main" val="2177193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9BF997-9B5F-4A82-AF31-6E87F25749B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755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a:p>
        </p:txBody>
      </p:sp>
    </p:spTree>
    <p:extLst>
      <p:ext uri="{BB962C8B-B14F-4D97-AF65-F5344CB8AC3E}">
        <p14:creationId xmlns:p14="http://schemas.microsoft.com/office/powerpoint/2010/main" val="3709426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a:p>
        </p:txBody>
      </p:sp>
    </p:spTree>
    <p:extLst>
      <p:ext uri="{BB962C8B-B14F-4D97-AF65-F5344CB8AC3E}">
        <p14:creationId xmlns:p14="http://schemas.microsoft.com/office/powerpoint/2010/main" val="390957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a:p>
        </p:txBody>
      </p:sp>
    </p:spTree>
    <p:extLst>
      <p:ext uri="{BB962C8B-B14F-4D97-AF65-F5344CB8AC3E}">
        <p14:creationId xmlns:p14="http://schemas.microsoft.com/office/powerpoint/2010/main" val="2657662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a:p>
        </p:txBody>
      </p:sp>
    </p:spTree>
    <p:extLst>
      <p:ext uri="{BB962C8B-B14F-4D97-AF65-F5344CB8AC3E}">
        <p14:creationId xmlns:p14="http://schemas.microsoft.com/office/powerpoint/2010/main" val="1361443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a:p>
        </p:txBody>
      </p:sp>
    </p:spTree>
    <p:extLst>
      <p:ext uri="{BB962C8B-B14F-4D97-AF65-F5344CB8AC3E}">
        <p14:creationId xmlns:p14="http://schemas.microsoft.com/office/powerpoint/2010/main" val="1462479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a:p>
        </p:txBody>
      </p:sp>
    </p:spTree>
    <p:extLst>
      <p:ext uri="{BB962C8B-B14F-4D97-AF65-F5344CB8AC3E}">
        <p14:creationId xmlns:p14="http://schemas.microsoft.com/office/powerpoint/2010/main" val="3699729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a:p>
        </p:txBody>
      </p:sp>
    </p:spTree>
    <p:extLst>
      <p:ext uri="{BB962C8B-B14F-4D97-AF65-F5344CB8AC3E}">
        <p14:creationId xmlns:p14="http://schemas.microsoft.com/office/powerpoint/2010/main" val="395474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a:p>
        </p:txBody>
      </p:sp>
    </p:spTree>
    <p:extLst>
      <p:ext uri="{BB962C8B-B14F-4D97-AF65-F5344CB8AC3E}">
        <p14:creationId xmlns:p14="http://schemas.microsoft.com/office/powerpoint/2010/main" val="2313544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a:p>
        </p:txBody>
      </p:sp>
    </p:spTree>
    <p:extLst>
      <p:ext uri="{BB962C8B-B14F-4D97-AF65-F5344CB8AC3E}">
        <p14:creationId xmlns:p14="http://schemas.microsoft.com/office/powerpoint/2010/main" val="3736927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a:p>
        </p:txBody>
      </p:sp>
    </p:spTree>
    <p:extLst>
      <p:ext uri="{BB962C8B-B14F-4D97-AF65-F5344CB8AC3E}">
        <p14:creationId xmlns:p14="http://schemas.microsoft.com/office/powerpoint/2010/main" val="306361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74688"/>
            <a:ext cx="6003925" cy="3378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solidFill>
                  <a:prstClr val="black"/>
                </a:solidFill>
              </a:rPr>
              <a:pPr>
                <a:defRPr/>
              </a:pPr>
              <a:t>2</a:t>
            </a:fld>
            <a:endParaRPr lang="en-US" altLang="en-US" dirty="0">
              <a:solidFill>
                <a:prstClr val="black"/>
              </a:solidFill>
            </a:endParaRPr>
          </a:p>
        </p:txBody>
      </p:sp>
    </p:spTree>
    <p:extLst>
      <p:ext uri="{BB962C8B-B14F-4D97-AF65-F5344CB8AC3E}">
        <p14:creationId xmlns:p14="http://schemas.microsoft.com/office/powerpoint/2010/main" val="2742197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a:p>
        </p:txBody>
      </p:sp>
    </p:spTree>
    <p:extLst>
      <p:ext uri="{BB962C8B-B14F-4D97-AF65-F5344CB8AC3E}">
        <p14:creationId xmlns:p14="http://schemas.microsoft.com/office/powerpoint/2010/main" val="1347361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3623576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a:p>
        </p:txBody>
      </p:sp>
    </p:spTree>
    <p:extLst>
      <p:ext uri="{BB962C8B-B14F-4D97-AF65-F5344CB8AC3E}">
        <p14:creationId xmlns:p14="http://schemas.microsoft.com/office/powerpoint/2010/main" val="2958267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b="1" u="sng" dirty="0" smtClean="0">
                <a:cs typeface="Arial" pitchFamily="34" charset="0"/>
              </a:rPr>
              <a:t>Initialization Parameters</a:t>
            </a:r>
            <a:r>
              <a:rPr lang="en-US" b="1" dirty="0" smtClean="0">
                <a:cs typeface="Arial" pitchFamily="34" charset="0"/>
              </a:rPr>
              <a:t>:</a:t>
            </a:r>
          </a:p>
          <a:p>
            <a:pPr lvl="1"/>
            <a:r>
              <a:rPr lang="en-US" dirty="0" smtClean="0">
                <a:latin typeface="Arial" pitchFamily="34" charset="0"/>
                <a:cs typeface="Arial" pitchFamily="34" charset="0"/>
              </a:rPr>
              <a:t>Rather than having Server initialize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when the first request is made for it, you can first configure server to initialize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when the server starts. You do this by specifying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class in the load-on-startup element in the J2EE standard Web Application deployment descriptor, web.xml. </a:t>
            </a:r>
          </a:p>
          <a:p>
            <a:pPr lvl="1"/>
            <a:r>
              <a:rPr lang="en-US" dirty="0" smtClean="0">
                <a:latin typeface="Arial" pitchFamily="34" charset="0"/>
                <a:cs typeface="Arial" pitchFamily="34" charset="0"/>
              </a:rPr>
              <a:t>The order in which resources within a Web application are initialized is as follows: </a:t>
            </a:r>
          </a:p>
          <a:p>
            <a:pPr lvl="2"/>
            <a:r>
              <a:rPr lang="en-US" dirty="0" err="1" smtClean="0">
                <a:cs typeface="Arial" pitchFamily="34" charset="0"/>
              </a:rPr>
              <a:t>ServletContextListeners</a:t>
            </a:r>
            <a:r>
              <a:rPr lang="en-US" dirty="0" smtClean="0">
                <a:cs typeface="Arial" pitchFamily="34" charset="0"/>
              </a:rPr>
              <a:t>—the </a:t>
            </a:r>
            <a:r>
              <a:rPr lang="en-US" dirty="0" err="1" smtClean="0">
                <a:cs typeface="Arial" pitchFamily="34" charset="0"/>
              </a:rPr>
              <a:t>contextCreated</a:t>
            </a:r>
            <a:r>
              <a:rPr lang="en-US" dirty="0" smtClean="0">
                <a:cs typeface="Arial" pitchFamily="34" charset="0"/>
              </a:rPr>
              <a:t>() callback for </a:t>
            </a:r>
            <a:r>
              <a:rPr lang="en-US" dirty="0" err="1" smtClean="0">
                <a:cs typeface="Arial" pitchFamily="34" charset="0"/>
              </a:rPr>
              <a:t>ServletContextListeners</a:t>
            </a:r>
            <a:r>
              <a:rPr lang="en-US" dirty="0" smtClean="0">
                <a:cs typeface="Arial" pitchFamily="34" charset="0"/>
              </a:rPr>
              <a:t> registered for this Web application.</a:t>
            </a:r>
          </a:p>
          <a:p>
            <a:pPr lvl="2"/>
            <a:r>
              <a:rPr lang="en-US" dirty="0" err="1" smtClean="0">
                <a:cs typeface="Arial" pitchFamily="34" charset="0"/>
              </a:rPr>
              <a:t>ServletFilters</a:t>
            </a:r>
            <a:r>
              <a:rPr lang="en-US" dirty="0" smtClean="0">
                <a:cs typeface="Arial" pitchFamily="34" charset="0"/>
              </a:rPr>
              <a:t> init() method.</a:t>
            </a:r>
          </a:p>
          <a:p>
            <a:pPr lvl="2"/>
            <a:r>
              <a:rPr lang="en-US" dirty="0" err="1" smtClean="0">
                <a:cs typeface="Arial" pitchFamily="34" charset="0"/>
              </a:rPr>
              <a:t>Servlet</a:t>
            </a:r>
            <a:r>
              <a:rPr lang="en-US" dirty="0" smtClean="0">
                <a:cs typeface="Arial" pitchFamily="34" charset="0"/>
              </a:rPr>
              <a:t> init() method, marked as load-on-startup in web.xml.</a:t>
            </a:r>
          </a:p>
          <a:p>
            <a:pPr lvl="1"/>
            <a:r>
              <a:rPr lang="en-US" dirty="0" smtClean="0">
                <a:latin typeface="Arial" pitchFamily="34" charset="0"/>
                <a:cs typeface="Arial" pitchFamily="34" charset="0"/>
              </a:rPr>
              <a:t>You can pass parameters to an HTTP </a:t>
            </a:r>
            <a:r>
              <a:rPr lang="en-US" dirty="0" err="1" smtClean="0">
                <a:latin typeface="Arial" pitchFamily="34" charset="0"/>
                <a:cs typeface="Arial" pitchFamily="34" charset="0"/>
              </a:rPr>
              <a:t>servlet</a:t>
            </a:r>
            <a:r>
              <a:rPr lang="en-US" dirty="0" smtClean="0">
                <a:latin typeface="Arial" pitchFamily="34" charset="0"/>
                <a:cs typeface="Arial" pitchFamily="34" charset="0"/>
              </a:rPr>
              <a:t> during initialization by defining these parameters in the Web Application containing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You can use these parameters to pass values to your </a:t>
            </a:r>
            <a:r>
              <a:rPr lang="en-US" dirty="0" err="1" smtClean="0">
                <a:latin typeface="Arial" pitchFamily="34" charset="0"/>
                <a:cs typeface="Arial" pitchFamily="34" charset="0"/>
              </a:rPr>
              <a:t>servlet</a:t>
            </a:r>
            <a:r>
              <a:rPr lang="en-US" dirty="0" smtClean="0">
                <a:latin typeface="Arial" pitchFamily="34" charset="0"/>
                <a:cs typeface="Arial" pitchFamily="34" charset="0"/>
              </a:rPr>
              <a:t> every time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is initialized without having to rewrite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The init parameters are specified in web.xml as shown above, using the </a:t>
            </a:r>
            <a:r>
              <a:rPr lang="en-US" b="1" dirty="0" smtClean="0">
                <a:latin typeface="Arial" pitchFamily="34" charset="0"/>
                <a:cs typeface="Arial" pitchFamily="34" charset="0"/>
              </a:rPr>
              <a:t>&lt;init-</a:t>
            </a:r>
            <a:r>
              <a:rPr lang="en-US" b="1" dirty="0" err="1" smtClean="0">
                <a:latin typeface="Arial" pitchFamily="34" charset="0"/>
                <a:cs typeface="Arial" pitchFamily="34" charset="0"/>
              </a:rPr>
              <a:t>param</a:t>
            </a:r>
            <a:r>
              <a:rPr lang="en-US" b="1" dirty="0" smtClean="0">
                <a:latin typeface="Arial" pitchFamily="34" charset="0"/>
                <a:cs typeface="Arial" pitchFamily="34" charset="0"/>
              </a:rPr>
              <a:t>&gt; </a:t>
            </a:r>
            <a:r>
              <a:rPr lang="en-US" dirty="0" smtClean="0">
                <a:latin typeface="Arial" pitchFamily="34" charset="0"/>
                <a:cs typeface="Arial" pitchFamily="34" charset="0"/>
              </a:rPr>
              <a:t>tags.</a:t>
            </a: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2552000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lvl="1">
              <a:defRPr/>
            </a:pPr>
            <a:r>
              <a:rPr lang="en-US" dirty="0" smtClean="0">
                <a:latin typeface="Arial" pitchFamily="34" charset="0"/>
                <a:cs typeface="Arial" pitchFamily="34" charset="0"/>
              </a:rPr>
              <a:t>Each init-</a:t>
            </a:r>
            <a:r>
              <a:rPr lang="en-US" dirty="0" err="1" smtClean="0">
                <a:latin typeface="Arial" pitchFamily="34" charset="0"/>
                <a:cs typeface="Arial" pitchFamily="34" charset="0"/>
              </a:rPr>
              <a:t>param</a:t>
            </a:r>
            <a:r>
              <a:rPr lang="en-US" dirty="0" smtClean="0">
                <a:latin typeface="Arial" pitchFamily="34" charset="0"/>
                <a:cs typeface="Arial" pitchFamily="34" charset="0"/>
              </a:rPr>
              <a:t> element defines one initial parameter and must contain a parameter name and value specified by children </a:t>
            </a:r>
            <a:r>
              <a:rPr lang="en-US" dirty="0" err="1" smtClean="0">
                <a:latin typeface="Arial" pitchFamily="34" charset="0"/>
                <a:cs typeface="Arial" pitchFamily="34" charset="0"/>
              </a:rPr>
              <a:t>param</a:t>
            </a:r>
            <a:r>
              <a:rPr lang="en-US" dirty="0" smtClean="0">
                <a:latin typeface="Arial" pitchFamily="34" charset="0"/>
                <a:cs typeface="Arial" pitchFamily="34" charset="0"/>
              </a:rPr>
              <a:t>-name and </a:t>
            </a:r>
            <a:r>
              <a:rPr lang="en-US" dirty="0" err="1" smtClean="0">
                <a:latin typeface="Arial" pitchFamily="34" charset="0"/>
                <a:cs typeface="Arial" pitchFamily="34" charset="0"/>
              </a:rPr>
              <a:t>param</a:t>
            </a:r>
            <a:r>
              <a:rPr lang="en-US" dirty="0" smtClean="0">
                <a:latin typeface="Arial" pitchFamily="34" charset="0"/>
                <a:cs typeface="Arial" pitchFamily="34" charset="0"/>
              </a:rPr>
              <a:t>-value elements, respectively.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may have as many initial parameters as needed, and initial parameter information for a specific </a:t>
            </a:r>
            <a:r>
              <a:rPr lang="en-US" dirty="0" err="1" smtClean="0">
                <a:latin typeface="Arial" pitchFamily="34" charset="0"/>
                <a:cs typeface="Arial" pitchFamily="34" charset="0"/>
              </a:rPr>
              <a:t>Servlet</a:t>
            </a:r>
            <a:r>
              <a:rPr lang="en-US" dirty="0" smtClean="0">
                <a:latin typeface="Arial" pitchFamily="34" charset="0"/>
                <a:cs typeface="Arial" pitchFamily="34" charset="0"/>
              </a:rPr>
              <a:t> should be specified within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element for that particular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p>
          <a:p>
            <a:pPr lvl="1"/>
            <a:r>
              <a:rPr lang="en-US" dirty="0" smtClean="0">
                <a:latin typeface="Arial" pitchFamily="34" charset="0"/>
                <a:cs typeface="Arial" pitchFamily="34" charset="0"/>
              </a:rPr>
              <a:t>Each registered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have specific initialization (init) parameters associated with it. These are available to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any time. They are often used in the </a:t>
            </a:r>
            <a:r>
              <a:rPr lang="en-US" b="1" dirty="0" smtClean="0">
                <a:latin typeface="Arial" pitchFamily="34" charset="0"/>
                <a:cs typeface="Arial" pitchFamily="34" charset="0"/>
              </a:rPr>
              <a:t>init() </a:t>
            </a:r>
            <a:r>
              <a:rPr lang="en-US" dirty="0" smtClean="0">
                <a:latin typeface="Arial" pitchFamily="34" charset="0"/>
                <a:cs typeface="Arial" pitchFamily="34" charset="0"/>
              </a:rPr>
              <a:t>method to set initial or default values for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or to customize the </a:t>
            </a:r>
            <a:r>
              <a:rPr lang="en-US" dirty="0" err="1" smtClean="0">
                <a:latin typeface="Arial" pitchFamily="34" charset="0"/>
                <a:cs typeface="Arial" pitchFamily="34" charset="0"/>
              </a:rPr>
              <a:t>servlet’s</a:t>
            </a:r>
            <a:r>
              <a:rPr lang="en-US" dirty="0" smtClean="0">
                <a:latin typeface="Arial" pitchFamily="34" charset="0"/>
                <a:cs typeface="Arial" pitchFamily="34" charset="0"/>
              </a:rPr>
              <a:t> behavior in some way. Settings of initialization parameters are server specific. </a:t>
            </a:r>
          </a:p>
          <a:p>
            <a:pPr marL="228600" indent="-228600"/>
            <a:r>
              <a:rPr lang="en-US" dirty="0" smtClean="0">
                <a:cs typeface="Arial" pitchFamily="34" charset="0"/>
              </a:rPr>
              <a:t>Fetching Initialization Parameters:</a:t>
            </a:r>
          </a:p>
          <a:p>
            <a:pPr lvl="1"/>
            <a:r>
              <a:rPr lang="en-US" dirty="0" smtClean="0">
                <a:latin typeface="Arial" pitchFamily="34" charset="0"/>
                <a:cs typeface="Arial" pitchFamily="34" charset="0"/>
              </a:rPr>
              <a:t>It is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that contains the initialization parameters. A reference to this object can be retrieved by calling the </a:t>
            </a:r>
            <a:r>
              <a:rPr lang="en-US" dirty="0" err="1" smtClean="0">
                <a:latin typeface="Arial" pitchFamily="34" charset="0"/>
                <a:cs typeface="Arial" pitchFamily="34" charset="0"/>
              </a:rPr>
              <a:t>getServletConfig</a:t>
            </a:r>
            <a:r>
              <a:rPr lang="en-US" dirty="0" smtClean="0">
                <a:latin typeface="Arial" pitchFamily="34" charset="0"/>
                <a:cs typeface="Arial" pitchFamily="34" charset="0"/>
              </a:rPr>
              <a:t>() method.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provides the following methods for accessing initial parameters: </a:t>
            </a:r>
          </a:p>
          <a:p>
            <a:pPr lvl="2"/>
            <a:r>
              <a:rPr lang="en-US" dirty="0" err="1" smtClean="0">
                <a:cs typeface="Arial" pitchFamily="34" charset="0"/>
              </a:rPr>
              <a:t>getInitParameter</a:t>
            </a:r>
            <a:r>
              <a:rPr lang="en-US" dirty="0" smtClean="0">
                <a:cs typeface="Arial" pitchFamily="34" charset="0"/>
              </a:rPr>
              <a:t>(String name) The </a:t>
            </a:r>
            <a:r>
              <a:rPr lang="en-US" dirty="0" err="1" smtClean="0">
                <a:cs typeface="Arial" pitchFamily="34" charset="0"/>
              </a:rPr>
              <a:t>getInitParameter</a:t>
            </a:r>
            <a:r>
              <a:rPr lang="en-US" dirty="0" smtClean="0">
                <a:cs typeface="Arial" pitchFamily="34" charset="0"/>
              </a:rPr>
              <a:t>() returns a String object that contains the value of the named initialization parameter or null if the parameter does not exist. </a:t>
            </a: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607164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r>
              <a:rPr lang="en-US" dirty="0" err="1" smtClean="0">
                <a:cs typeface="Arial" pitchFamily="34" charset="0"/>
              </a:rPr>
              <a:t>Retreiving</a:t>
            </a:r>
            <a:r>
              <a:rPr lang="en-US" dirty="0" smtClean="0">
                <a:cs typeface="Arial" pitchFamily="34" charset="0"/>
              </a:rPr>
              <a:t> Information</a:t>
            </a:r>
            <a:r>
              <a:rPr lang="en-US" baseline="0" dirty="0" smtClean="0">
                <a:cs typeface="Arial" pitchFamily="34" charset="0"/>
              </a:rPr>
              <a:t> about </a:t>
            </a:r>
            <a:r>
              <a:rPr lang="en-US" baseline="0" dirty="0" err="1" smtClean="0">
                <a:cs typeface="Arial" pitchFamily="34" charset="0"/>
              </a:rPr>
              <a:t>Servlet</a:t>
            </a:r>
            <a:endParaRPr lang="en-US" baseline="0" dirty="0" smtClean="0">
              <a:cs typeface="Arial" pitchFamily="34" charset="0"/>
            </a:endParaRPr>
          </a:p>
          <a:p>
            <a:pPr lvl="1" eaLnBrk="1" hangingPunct="1"/>
            <a:r>
              <a:rPr lang="en-US" dirty="0" smtClean="0">
                <a:latin typeface="Arial" pitchFamily="34" charset="0"/>
                <a:cs typeface="Arial" pitchFamily="34" charset="0"/>
              </a:rPr>
              <a:t>Many a times, you may want to know about the environment in which a web application is running. </a:t>
            </a:r>
          </a:p>
          <a:p>
            <a:pPr lvl="1" eaLnBrk="1" hangingPunct="1"/>
            <a:r>
              <a:rPr lang="en-US" dirty="0" smtClean="0">
                <a:latin typeface="Arial" pitchFamily="34" charset="0"/>
                <a:cs typeface="Arial" pitchFamily="34" charset="0"/>
              </a:rPr>
              <a:t>You may need to find out about the server that is executing your </a:t>
            </a:r>
            <a:r>
              <a:rPr lang="en-US" dirty="0" err="1" smtClean="0">
                <a:latin typeface="Arial" pitchFamily="34" charset="0"/>
                <a:cs typeface="Arial" pitchFamily="34" charset="0"/>
              </a:rPr>
              <a:t>servlets</a:t>
            </a:r>
            <a:r>
              <a:rPr lang="en-US" dirty="0" smtClean="0">
                <a:latin typeface="Arial" pitchFamily="34" charset="0"/>
                <a:cs typeface="Arial" pitchFamily="34" charset="0"/>
              </a:rPr>
              <a:t> or who is the client that is sending request. </a:t>
            </a:r>
          </a:p>
          <a:p>
            <a:pPr lvl="1" eaLnBrk="1" hangingPunct="1"/>
            <a:r>
              <a:rPr lang="en-US" dirty="0" smtClean="0">
                <a:latin typeface="Arial" pitchFamily="34" charset="0"/>
                <a:cs typeface="Arial" pitchFamily="34" charset="0"/>
              </a:rPr>
              <a:t>You may also need information about the requests that the application is handling. </a:t>
            </a:r>
          </a:p>
          <a:p>
            <a:pPr lvl="1" eaLnBrk="1" hangingPunct="1"/>
            <a:r>
              <a:rPr lang="en-US" dirty="0" smtClean="0">
                <a:latin typeface="Arial" pitchFamily="34" charset="0"/>
                <a:cs typeface="Arial" pitchFamily="34" charset="0"/>
              </a:rPr>
              <a:t>We shall now see a number of methods that provide this information to </a:t>
            </a:r>
            <a:r>
              <a:rPr lang="en-US" dirty="0" err="1" smtClean="0">
                <a:latin typeface="Arial" pitchFamily="34" charset="0"/>
                <a:cs typeface="Arial" pitchFamily="34" charset="0"/>
              </a:rPr>
              <a:t>servlets</a:t>
            </a:r>
            <a:r>
              <a:rPr lang="en-US" dirty="0" smtClean="0">
                <a:latin typeface="Arial" pitchFamily="34" charset="0"/>
                <a:cs typeface="Arial" pitchFamily="34" charset="0"/>
              </a:rPr>
              <a:t>.</a:t>
            </a: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3688446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4" y="4460875"/>
            <a:ext cx="5483225" cy="4219575"/>
          </a:xfrm>
        </p:spPr>
        <p:txBody>
          <a:bodyPr>
            <a:noAutofit/>
          </a:bodyPr>
          <a:lstStyle/>
          <a:p>
            <a:r>
              <a:rPr lang="en-US" dirty="0" err="1" smtClean="0">
                <a:latin typeface="Arial" pitchFamily="34" charset="0"/>
                <a:cs typeface="Arial" pitchFamily="34" charset="0"/>
              </a:rPr>
              <a:t>Retreiving</a:t>
            </a:r>
            <a:r>
              <a:rPr lang="en-US" dirty="0" smtClean="0">
                <a:latin typeface="Arial" pitchFamily="34" charset="0"/>
                <a:cs typeface="Arial" pitchFamily="34" charset="0"/>
              </a:rPr>
              <a:t> Information</a:t>
            </a:r>
            <a:r>
              <a:rPr lang="en-US" baseline="0" dirty="0" smtClean="0">
                <a:latin typeface="Arial" pitchFamily="34" charset="0"/>
                <a:cs typeface="Arial" pitchFamily="34" charset="0"/>
              </a:rPr>
              <a:t> about Client</a:t>
            </a:r>
          </a:p>
          <a:p>
            <a:pPr lvl="1" eaLnBrk="1" hangingPunct="1"/>
            <a:r>
              <a:rPr lang="en-US" dirty="0" smtClean="0">
                <a:latin typeface="Arial" pitchFamily="34" charset="0"/>
                <a:cs typeface="Arial" pitchFamily="34" charset="0"/>
              </a:rPr>
              <a:t>The hostname and IP Address of the client requesting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be obtained using the </a:t>
            </a:r>
            <a:r>
              <a:rPr lang="en-US" dirty="0" err="1" smtClean="0">
                <a:latin typeface="Arial" pitchFamily="34" charset="0"/>
                <a:cs typeface="Arial" pitchFamily="34" charset="0"/>
              </a:rPr>
              <a:t>HttpRequest</a:t>
            </a:r>
            <a:r>
              <a:rPr lang="en-US" dirty="0" smtClean="0">
                <a:latin typeface="Arial" pitchFamily="34" charset="0"/>
                <a:cs typeface="Arial" pitchFamily="34" charset="0"/>
              </a:rPr>
              <a:t> object.</a:t>
            </a:r>
          </a:p>
          <a:p>
            <a:pPr lvl="2"/>
            <a:r>
              <a:rPr lang="en-US" i="1" dirty="0" err="1" smtClean="0">
                <a:latin typeface="Arial" pitchFamily="34" charset="0"/>
                <a:cs typeface="Arial" pitchFamily="34" charset="0"/>
              </a:rPr>
              <a:t>getRemoteAddr</a:t>
            </a:r>
            <a:r>
              <a:rPr lang="en-US" i="1" dirty="0" smtClean="0">
                <a:latin typeface="Arial" pitchFamily="34" charset="0"/>
                <a:cs typeface="Arial" pitchFamily="34" charset="0"/>
              </a:rPr>
              <a:t>():</a:t>
            </a:r>
            <a:r>
              <a:rPr lang="en-US" dirty="0" smtClean="0">
                <a:latin typeface="Arial" pitchFamily="34" charset="0"/>
                <a:cs typeface="Arial" pitchFamily="34" charset="0"/>
              </a:rPr>
              <a:t> Returns the internet address of the client sending the request. When the client address is unknown, returns an empty string. </a:t>
            </a:r>
          </a:p>
          <a:p>
            <a:pPr lvl="2"/>
            <a:r>
              <a:rPr lang="en-US" i="1" dirty="0" err="1" smtClean="0">
                <a:latin typeface="Arial" pitchFamily="34" charset="0"/>
                <a:cs typeface="Arial" pitchFamily="34" charset="0"/>
              </a:rPr>
              <a:t>getRemoteHost</a:t>
            </a:r>
            <a:r>
              <a:rPr lang="en-US" i="1" dirty="0" smtClean="0">
                <a:latin typeface="Arial" pitchFamily="34" charset="0"/>
                <a:cs typeface="Arial" pitchFamily="34" charset="0"/>
              </a:rPr>
              <a:t>():</a:t>
            </a:r>
            <a:r>
              <a:rPr lang="en-US" dirty="0" smtClean="0">
                <a:latin typeface="Arial" pitchFamily="34" charset="0"/>
                <a:cs typeface="Arial" pitchFamily="34" charset="0"/>
              </a:rPr>
              <a:t> Returns the host name of the client sending the request. If the name is unknown, returns an empty string. The fully qualified domain name (e.g. "xyzws.com") of the client that made the request. The IP address is returned if this cannot be determined. </a:t>
            </a:r>
          </a:p>
          <a:p>
            <a:pPr lvl="1" indent="-228600">
              <a:buFontTx/>
              <a:buChar char="•"/>
            </a:pPr>
            <a:r>
              <a:rPr lang="en-US" dirty="0" smtClean="0">
                <a:latin typeface="Arial" pitchFamily="34" charset="0"/>
                <a:cs typeface="Arial" pitchFamily="34" charset="0"/>
              </a:rPr>
              <a:t>The information comes from the socket that connects the server to the client, so the remote address and hostname may be that of a proxy server. An example remote address might be “192.26.80.1320” while an example of remote host might be “dist.engr.com”. </a:t>
            </a:r>
          </a:p>
          <a:p>
            <a:pPr lvl="1"/>
            <a:r>
              <a:rPr lang="en-US" b="1" dirty="0" err="1" smtClean="0">
                <a:latin typeface="Arial" pitchFamily="34" charset="0"/>
                <a:cs typeface="Arial" pitchFamily="34" charset="0"/>
              </a:rPr>
              <a:t>getRemoteUser</a:t>
            </a:r>
            <a:r>
              <a:rPr lang="en-US" b="1" dirty="0" smtClean="0">
                <a:latin typeface="Arial" pitchFamily="34" charset="0"/>
                <a:cs typeface="Arial" pitchFamily="34" charset="0"/>
              </a:rPr>
              <a:t> () </a:t>
            </a:r>
            <a:r>
              <a:rPr lang="en-US" dirty="0" smtClean="0">
                <a:latin typeface="Arial" pitchFamily="34" charset="0"/>
                <a:cs typeface="Arial" pitchFamily="34" charset="0"/>
              </a:rPr>
              <a:t>of the </a:t>
            </a:r>
            <a:r>
              <a:rPr lang="en-US" dirty="0" err="1" smtClean="0">
                <a:latin typeface="Arial" pitchFamily="34" charset="0"/>
                <a:cs typeface="Arial" pitchFamily="34" charset="0"/>
              </a:rPr>
              <a:t>HttpServletRequest</a:t>
            </a:r>
            <a:r>
              <a:rPr lang="en-US" dirty="0" smtClean="0">
                <a:latin typeface="Arial" pitchFamily="34" charset="0"/>
                <a:cs typeface="Arial" pitchFamily="34" charset="0"/>
              </a:rPr>
              <a:t> gives the username of the client.  With the remote user’s name,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save information about each client. Over the long term, it can remember each individual’s preferences. For the short tern, it can remember the series of pages viewed by the client and use them to add a sense of state to a stateless HTTP protocol. A simple </a:t>
            </a:r>
            <a:r>
              <a:rPr lang="en-US" dirty="0" err="1" smtClean="0">
                <a:latin typeface="Arial" pitchFamily="34" charset="0"/>
                <a:cs typeface="Arial" pitchFamily="34" charset="0"/>
              </a:rPr>
              <a:t>servlet</a:t>
            </a:r>
            <a:r>
              <a:rPr lang="en-US" dirty="0" smtClean="0">
                <a:latin typeface="Arial" pitchFamily="34" charset="0"/>
                <a:cs typeface="Arial" pitchFamily="34" charset="0"/>
              </a:rPr>
              <a:t> that uses </a:t>
            </a:r>
            <a:r>
              <a:rPr lang="en-US" dirty="0" err="1" smtClean="0">
                <a:latin typeface="Arial" pitchFamily="34" charset="0"/>
                <a:cs typeface="Arial" pitchFamily="34" charset="0"/>
              </a:rPr>
              <a:t>getRemoteUser</a:t>
            </a:r>
            <a:r>
              <a:rPr lang="en-US" dirty="0" smtClean="0">
                <a:latin typeface="Arial" pitchFamily="34" charset="0"/>
                <a:cs typeface="Arial" pitchFamily="34" charset="0"/>
              </a:rPr>
              <a:t>() can greet its clients by name and remember when each last logged in.</a:t>
            </a: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3531383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lvl="0" eaLnBrk="1" hangingPunct="1"/>
            <a:r>
              <a:rPr lang="en-US" dirty="0" err="1" smtClean="0">
                <a:cs typeface="Arial" pitchFamily="34" charset="0"/>
              </a:rPr>
              <a:t>Servlet</a:t>
            </a:r>
            <a:r>
              <a:rPr lang="en-US" baseline="0" dirty="0" smtClean="0">
                <a:cs typeface="Arial" pitchFamily="34" charset="0"/>
              </a:rPr>
              <a:t> Context</a:t>
            </a:r>
          </a:p>
          <a:p>
            <a:pPr marL="742950" marR="0" lvl="1" indent="-285750" algn="l" defTabSz="914400" rtl="0" eaLnBrk="1" fontAlgn="base" latinLnBrk="0" hangingPunct="1">
              <a:lnSpc>
                <a:spcPct val="100000"/>
              </a:lnSpc>
              <a:spcBef>
                <a:spcPct val="30000"/>
              </a:spcBef>
              <a:spcAft>
                <a:spcPct val="0"/>
              </a:spcAft>
              <a:buClrTx/>
              <a:buSzTx/>
              <a:buFontTx/>
              <a:buChar char="–"/>
              <a:tabLst/>
              <a:defRPr/>
            </a:pPr>
            <a:r>
              <a:rPr lang="en-US" sz="1200" b="1" i="0" kern="1200" dirty="0" err="1" smtClean="0">
                <a:solidFill>
                  <a:schemeClr val="tx1"/>
                </a:solidFill>
                <a:latin typeface="Arial" pitchFamily="34" charset="0"/>
                <a:cs typeface="Arial" pitchFamily="34" charset="0"/>
              </a:rPr>
              <a:t>ServletContext</a:t>
            </a:r>
            <a:r>
              <a:rPr lang="en-US" sz="1200" i="0" kern="1200" dirty="0" smtClean="0">
                <a:solidFill>
                  <a:schemeClr val="tx1"/>
                </a:solidFill>
                <a:latin typeface="Arial" pitchFamily="34" charset="0"/>
                <a:cs typeface="Arial" pitchFamily="34" charset="0"/>
              </a:rPr>
              <a:t> is a interface which helps us to communicate with the </a:t>
            </a:r>
            <a:r>
              <a:rPr lang="en-US" sz="1200" i="0" kern="1200" dirty="0" err="1" smtClean="0">
                <a:solidFill>
                  <a:schemeClr val="tx1"/>
                </a:solidFill>
                <a:latin typeface="Arial" pitchFamily="34" charset="0"/>
                <a:cs typeface="Arial" pitchFamily="34" charset="0"/>
              </a:rPr>
              <a:t>servlet</a:t>
            </a:r>
            <a:r>
              <a:rPr lang="en-US" sz="1200" i="0" kern="1200" dirty="0" smtClean="0">
                <a:solidFill>
                  <a:schemeClr val="tx1"/>
                </a:solidFill>
                <a:latin typeface="Arial" pitchFamily="34" charset="0"/>
                <a:cs typeface="Arial" pitchFamily="34" charset="0"/>
              </a:rPr>
              <a:t> container. There is only one </a:t>
            </a:r>
            <a:r>
              <a:rPr lang="en-US" sz="1200" i="0" kern="1200" dirty="0" err="1" smtClean="0">
                <a:solidFill>
                  <a:schemeClr val="tx1"/>
                </a:solidFill>
                <a:latin typeface="Arial" pitchFamily="34" charset="0"/>
                <a:cs typeface="Arial" pitchFamily="34" charset="0"/>
              </a:rPr>
              <a:t>Servlet</a:t>
            </a:r>
            <a:r>
              <a:rPr lang="en-US" sz="1200" i="0" kern="1200" dirty="0" smtClean="0">
                <a:solidFill>
                  <a:schemeClr val="tx1"/>
                </a:solidFill>
                <a:latin typeface="Arial" pitchFamily="34" charset="0"/>
                <a:cs typeface="Arial" pitchFamily="34" charset="0"/>
              </a:rPr>
              <a:t> Context for the entire web application and the components of the web application can share it.</a:t>
            </a:r>
          </a:p>
          <a:p>
            <a:pPr marL="742950" marR="0" lvl="1" indent="-285750" algn="l" defTabSz="914400" rtl="0" eaLnBrk="1" fontAlgn="base" latinLnBrk="0" hangingPunct="1">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It is an object that contains meta </a:t>
            </a:r>
            <a:r>
              <a:rPr lang="en-US" dirty="0" err="1" smtClean="0">
                <a:latin typeface="Arial" pitchFamily="34" charset="0"/>
                <a:cs typeface="Arial" pitchFamily="34" charset="0"/>
              </a:rPr>
              <a:t>informaton</a:t>
            </a:r>
            <a:r>
              <a:rPr lang="en-US" dirty="0" smtClean="0">
                <a:latin typeface="Arial" pitchFamily="34" charset="0"/>
                <a:cs typeface="Arial" pitchFamily="34" charset="0"/>
              </a:rPr>
              <a:t> about your web application</a:t>
            </a:r>
          </a:p>
          <a:p>
            <a:pPr marL="742950" marR="0" lvl="1" indent="-285750" algn="l" defTabSz="914400" rtl="0" eaLnBrk="1" fontAlgn="base" latinLnBrk="0" hangingPunct="1">
              <a:lnSpc>
                <a:spcPct val="100000"/>
              </a:lnSpc>
              <a:spcBef>
                <a:spcPct val="30000"/>
              </a:spcBef>
              <a:spcAft>
                <a:spcPct val="0"/>
              </a:spcAft>
              <a:buClrTx/>
              <a:buSzTx/>
              <a:buFontTx/>
              <a:buChar char="–"/>
              <a:tabLst/>
              <a:defRPr/>
            </a:pPr>
            <a:endParaRPr lang="en-US" sz="1200" i="0" kern="1200" dirty="0" smtClean="0">
              <a:solidFill>
                <a:schemeClr val="tx1"/>
              </a:solidFill>
              <a:latin typeface="Arial" pitchFamily="34" charset="0"/>
              <a:cs typeface="Arial" pitchFamily="34" charset="0"/>
            </a:endParaRPr>
          </a:p>
          <a:p>
            <a:pPr lvl="1"/>
            <a:r>
              <a:rPr lang="en-US" sz="1200" b="1" i="0" kern="1200" dirty="0" smtClean="0">
                <a:solidFill>
                  <a:schemeClr val="tx1"/>
                </a:solidFill>
                <a:latin typeface="Arial" pitchFamily="34" charset="0"/>
                <a:cs typeface="Arial" pitchFamily="34" charset="0"/>
              </a:rPr>
              <a:t>Web application initialization:</a:t>
            </a:r>
          </a:p>
          <a:p>
            <a:pPr lvl="2"/>
            <a:r>
              <a:rPr lang="en-US" sz="1200" b="1" i="0" kern="1200" dirty="0" smtClean="0">
                <a:solidFill>
                  <a:schemeClr val="tx1"/>
                </a:solidFill>
                <a:cs typeface="Arial" pitchFamily="34" charset="0"/>
              </a:rPr>
              <a:t>First of all the web container reads the deployment descriptor file and then creates a name/value pair for each &lt;context-</a:t>
            </a:r>
            <a:r>
              <a:rPr lang="en-US" sz="1200" b="1" i="0" kern="1200" dirty="0" err="1" smtClean="0">
                <a:solidFill>
                  <a:schemeClr val="tx1"/>
                </a:solidFill>
                <a:cs typeface="Arial" pitchFamily="34" charset="0"/>
              </a:rPr>
              <a:t>param</a:t>
            </a:r>
            <a:r>
              <a:rPr lang="en-US" sz="1200" b="1" i="0" kern="1200" dirty="0" smtClean="0">
                <a:solidFill>
                  <a:schemeClr val="tx1"/>
                </a:solidFill>
                <a:cs typeface="Arial" pitchFamily="34" charset="0"/>
              </a:rPr>
              <a:t>&gt; tag.</a:t>
            </a:r>
          </a:p>
          <a:p>
            <a:pPr lvl="2"/>
            <a:r>
              <a:rPr lang="en-US" sz="1200" b="1" i="0" kern="1200" dirty="0" smtClean="0">
                <a:solidFill>
                  <a:schemeClr val="tx1"/>
                </a:solidFill>
                <a:cs typeface="Arial" pitchFamily="34" charset="0"/>
              </a:rPr>
              <a:t>After creating the name/value pair it creates a new instance of </a:t>
            </a:r>
            <a:r>
              <a:rPr lang="en-US" sz="1200" b="1" i="0" kern="1200" dirty="0" err="1" smtClean="0">
                <a:solidFill>
                  <a:schemeClr val="tx1"/>
                </a:solidFill>
                <a:cs typeface="Arial" pitchFamily="34" charset="0"/>
              </a:rPr>
              <a:t>ServletContext</a:t>
            </a:r>
            <a:r>
              <a:rPr lang="en-US" sz="1200" b="1" i="0" kern="1200" dirty="0" smtClean="0">
                <a:solidFill>
                  <a:schemeClr val="tx1"/>
                </a:solidFill>
                <a:cs typeface="Arial" pitchFamily="34" charset="0"/>
              </a:rPr>
              <a:t>.</a:t>
            </a:r>
          </a:p>
          <a:p>
            <a:pPr lvl="2"/>
            <a:r>
              <a:rPr lang="en-US" sz="1200" b="1" i="0" kern="1200" dirty="0" smtClean="0">
                <a:solidFill>
                  <a:schemeClr val="tx1"/>
                </a:solidFill>
                <a:cs typeface="Arial" pitchFamily="34" charset="0"/>
              </a:rPr>
              <a:t>Its the responsibility of the Container to give the reference of the </a:t>
            </a:r>
            <a:r>
              <a:rPr lang="en-US" sz="1200" b="1" i="0" kern="1200" dirty="0" err="1" smtClean="0">
                <a:solidFill>
                  <a:schemeClr val="tx1"/>
                </a:solidFill>
                <a:cs typeface="Arial" pitchFamily="34" charset="0"/>
              </a:rPr>
              <a:t>ServletContext</a:t>
            </a:r>
            <a:r>
              <a:rPr lang="en-US" sz="1200" b="1" i="0" kern="1200" dirty="0" smtClean="0">
                <a:solidFill>
                  <a:schemeClr val="tx1"/>
                </a:solidFill>
                <a:cs typeface="Arial" pitchFamily="34" charset="0"/>
              </a:rPr>
              <a:t> to the context init parameters.</a:t>
            </a:r>
          </a:p>
          <a:p>
            <a:pPr lvl="2"/>
            <a:r>
              <a:rPr lang="en-US" sz="1200" b="1" i="0" kern="1200" dirty="0" smtClean="0">
                <a:solidFill>
                  <a:schemeClr val="tx1"/>
                </a:solidFill>
                <a:cs typeface="Arial" pitchFamily="34" charset="0"/>
              </a:rPr>
              <a:t>The </a:t>
            </a:r>
            <a:r>
              <a:rPr lang="en-US" sz="1200" b="1" i="0" kern="1200" dirty="0" err="1" smtClean="0">
                <a:solidFill>
                  <a:schemeClr val="tx1"/>
                </a:solidFill>
                <a:cs typeface="Arial" pitchFamily="34" charset="0"/>
              </a:rPr>
              <a:t>servlet</a:t>
            </a:r>
            <a:r>
              <a:rPr lang="en-US" sz="1200" b="1" i="0" kern="1200" dirty="0" smtClean="0">
                <a:solidFill>
                  <a:schemeClr val="tx1"/>
                </a:solidFill>
                <a:cs typeface="Arial" pitchFamily="34" charset="0"/>
              </a:rPr>
              <a:t> and </a:t>
            </a:r>
            <a:r>
              <a:rPr lang="en-US" sz="1200" b="1" i="0" kern="1200" dirty="0" err="1" smtClean="0">
                <a:solidFill>
                  <a:schemeClr val="tx1"/>
                </a:solidFill>
                <a:cs typeface="Arial" pitchFamily="34" charset="0"/>
              </a:rPr>
              <a:t>jsp</a:t>
            </a:r>
            <a:r>
              <a:rPr lang="en-US" sz="1200" b="1" i="0" kern="1200" dirty="0" smtClean="0">
                <a:solidFill>
                  <a:schemeClr val="tx1"/>
                </a:solidFill>
                <a:cs typeface="Arial" pitchFamily="34" charset="0"/>
              </a:rPr>
              <a:t> which are part of the same web application can have the access of the </a:t>
            </a:r>
            <a:r>
              <a:rPr lang="en-US" sz="1200" b="1" i="0" kern="1200" dirty="0" err="1" smtClean="0">
                <a:solidFill>
                  <a:schemeClr val="tx1"/>
                </a:solidFill>
                <a:cs typeface="Arial" pitchFamily="34" charset="0"/>
              </a:rPr>
              <a:t>ServletContext</a:t>
            </a:r>
            <a:r>
              <a:rPr lang="en-US" sz="1200" b="1" i="0" kern="1200" dirty="0" smtClean="0">
                <a:solidFill>
                  <a:schemeClr val="tx1"/>
                </a:solidFill>
                <a:cs typeface="Arial" pitchFamily="34" charset="0"/>
              </a:rPr>
              <a:t>.</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Arial" pitchFamily="34" charset="0"/>
              <a:cs typeface="Arial" pitchFamily="34" charset="0"/>
            </a:endParaRPr>
          </a:p>
          <a:p>
            <a:pPr lvl="1"/>
            <a:endParaRPr lang="en-US" sz="1200" b="1" i="0" kern="1200" dirty="0" smtClean="0">
              <a:solidFill>
                <a:schemeClr val="tx1"/>
              </a:solidFill>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942700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1225" y="812007"/>
            <a:ext cx="5022850" cy="7868444"/>
          </a:xfrm>
        </p:spPr>
        <p:txBody>
          <a:bodyPr>
            <a:noAutofit/>
          </a:bodyPr>
          <a:lstStyle/>
          <a:p>
            <a:pPr lvl="0" eaLnBrk="1" hangingPunct="1"/>
            <a:r>
              <a:rPr lang="en-US" dirty="0" err="1" smtClean="0">
                <a:cs typeface="Arial" pitchFamily="34" charset="0"/>
              </a:rPr>
              <a:t>Servlet</a:t>
            </a:r>
            <a:r>
              <a:rPr lang="en-US" baseline="0" dirty="0" smtClean="0">
                <a:cs typeface="Arial" pitchFamily="34" charset="0"/>
              </a:rPr>
              <a:t> Context (Contd..)</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is implemented by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container </a:t>
            </a:r>
            <a:r>
              <a:rPr lang="en-US" b="1" dirty="0" smtClean="0">
                <a:latin typeface="Arial" pitchFamily="34" charset="0"/>
                <a:cs typeface="Arial" pitchFamily="34" charset="0"/>
              </a:rPr>
              <a:t>for all </a:t>
            </a:r>
            <a:r>
              <a:rPr lang="en-US" b="1" dirty="0" err="1" smtClean="0">
                <a:latin typeface="Arial" pitchFamily="34" charset="0"/>
                <a:cs typeface="Arial" pitchFamily="34" charset="0"/>
              </a:rPr>
              <a:t>servlet</a:t>
            </a:r>
            <a:r>
              <a:rPr lang="en-US" dirty="0" smtClean="0">
                <a:latin typeface="Arial" pitchFamily="34" charset="0"/>
                <a:cs typeface="Arial" pitchFamily="34" charset="0"/>
              </a:rPr>
              <a:t> to communicate with its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container, for example, to get the MIME type of a file, to get dispatch requests, or to write to a log file. That is to get detail about its execution environment.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It is applicable only within a single Java Virtual Machine. If a web </a:t>
            </a:r>
            <a:r>
              <a:rPr lang="en-US" dirty="0" err="1" smtClean="0">
                <a:latin typeface="Arial" pitchFamily="34" charset="0"/>
                <a:cs typeface="Arial" pitchFamily="34" charset="0"/>
              </a:rPr>
              <a:t>applicationa</a:t>
            </a:r>
            <a:r>
              <a:rPr lang="en-US" dirty="0" smtClean="0">
                <a:latin typeface="Arial" pitchFamily="34" charset="0"/>
                <a:cs typeface="Arial" pitchFamily="34" charset="0"/>
              </a:rPr>
              <a:t> is distributed between multiple JVM this will not work. For understanding, this is like a application global variable mechanism for a single web application deployed in only one JVM.</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object is contained within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That is,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can be accessed using the </a:t>
            </a:r>
            <a:r>
              <a:rPr lang="en-US" dirty="0" err="1" smtClean="0">
                <a:latin typeface="Arial" pitchFamily="34" charset="0"/>
                <a:cs typeface="Arial" pitchFamily="34" charset="0"/>
              </a:rPr>
              <a:t>ServletConfig</a:t>
            </a:r>
            <a:r>
              <a:rPr lang="en-US" dirty="0" smtClean="0">
                <a:latin typeface="Arial" pitchFamily="34" charset="0"/>
                <a:cs typeface="Arial" pitchFamily="34" charset="0"/>
              </a:rPr>
              <a:t> object within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r>
              <a:rPr lang="en-US" dirty="0" smtClean="0">
                <a:latin typeface="Arial" pitchFamily="34" charset="0"/>
                <a:cs typeface="Arial" pitchFamily="34" charset="0"/>
              </a:rPr>
              <a:t>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data is global to all users and all resources within the web application, and it is because of the scope that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is also often referred to as the application context. Basically, it’s a scope that is global to the given web application. Furthermore,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can contain name-value pairs in the form of both Strings and Object types.</a:t>
            </a:r>
          </a:p>
          <a:p>
            <a:pPr marL="742950" marR="0" lvl="1" indent="-285750" algn="l" defTabSz="914400" rtl="0" eaLnBrk="0" fontAlgn="base" latinLnBrk="0" hangingPunct="0">
              <a:lnSpc>
                <a:spcPct val="100000"/>
              </a:lnSpc>
              <a:spcBef>
                <a:spcPct val="30000"/>
              </a:spcBef>
              <a:spcAft>
                <a:spcPct val="0"/>
              </a:spcAft>
              <a:buClrTx/>
              <a:buSzTx/>
              <a:buFontTx/>
              <a:buChar char="–"/>
              <a:tabLst/>
              <a:defRPr/>
            </a:pPr>
            <a:endParaRPr lang="en-US" dirty="0" smtClean="0">
              <a:latin typeface="Arial" pitchFamily="34" charset="0"/>
              <a:cs typeface="Arial" pitchFamily="34" charset="0"/>
            </a:endParaRPr>
          </a:p>
          <a:p>
            <a:pPr lvl="1"/>
            <a:endParaRPr lang="en-US" b="1" i="0" kern="1200" dirty="0" smtClean="0">
              <a:solidFill>
                <a:schemeClr val="tx1"/>
              </a:solidFill>
              <a:latin typeface="Arial" pitchFamily="34" charset="0"/>
              <a:cs typeface="Arial" pitchFamily="34" charset="0"/>
            </a:endParaRP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1111651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dirty="0" smtClean="0">
                <a:cs typeface="Arial" pitchFamily="34" charset="0"/>
              </a:rPr>
              <a:t>Setting Application –level parameters:</a:t>
            </a:r>
          </a:p>
          <a:p>
            <a:pPr lvl="1"/>
            <a:r>
              <a:rPr lang="en-US" dirty="0" smtClean="0">
                <a:latin typeface="Arial" pitchFamily="34" charset="0"/>
                <a:cs typeface="Arial" pitchFamily="34" charset="0"/>
              </a:rPr>
              <a:t>The attributes stored in 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are available to all </a:t>
            </a:r>
            <a:r>
              <a:rPr lang="en-US" dirty="0" err="1" smtClean="0">
                <a:latin typeface="Arial" pitchFamily="34" charset="0"/>
                <a:cs typeface="Arial" pitchFamily="34" charset="0"/>
              </a:rPr>
              <a:t>servlets</a:t>
            </a:r>
            <a:r>
              <a:rPr lang="en-US" dirty="0" smtClean="0">
                <a:latin typeface="Arial" pitchFamily="34" charset="0"/>
                <a:cs typeface="Arial" pitchFamily="34" charset="0"/>
              </a:rPr>
              <a:t> in your application, and between requests and sessions. That means, that the attributes are available to all visitors of the web application. Session attributes are just available to a single user. </a:t>
            </a:r>
          </a:p>
          <a:p>
            <a:pPr lvl="1"/>
            <a:r>
              <a:rPr lang="en-US" dirty="0" smtClean="0">
                <a:latin typeface="Arial" pitchFamily="34" charset="0"/>
                <a:cs typeface="Arial" pitchFamily="34" charset="0"/>
              </a:rPr>
              <a:t>The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attributes are still stored in the memory of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container. That means that the same problems exists as does with the session attributes, in server clusters. </a:t>
            </a:r>
          </a:p>
          <a:p>
            <a:pPr marL="228600" lvl="0" indent="-228600"/>
            <a:r>
              <a:rPr lang="en-US" dirty="0" smtClean="0">
                <a:cs typeface="Arial" pitchFamily="34" charset="0"/>
              </a:rPr>
              <a:t>Fetching Context Parameters</a:t>
            </a:r>
          </a:p>
          <a:p>
            <a:pPr marL="808037" lvl="1" indent="-228600"/>
            <a:r>
              <a:rPr lang="en-US" dirty="0" smtClean="0">
                <a:latin typeface="Arial" pitchFamily="34" charset="0"/>
                <a:cs typeface="Arial" pitchFamily="34" charset="0"/>
              </a:rPr>
              <a:t>We need to use </a:t>
            </a:r>
            <a:r>
              <a:rPr lang="en-US" dirty="0" err="1" smtClean="0">
                <a:latin typeface="Arial" pitchFamily="34" charset="0"/>
                <a:cs typeface="Arial" pitchFamily="34" charset="0"/>
              </a:rPr>
              <a:t>ServletContext</a:t>
            </a:r>
            <a:r>
              <a:rPr lang="en-US" dirty="0" smtClean="0">
                <a:latin typeface="Arial" pitchFamily="34" charset="0"/>
                <a:cs typeface="Arial" pitchFamily="34" charset="0"/>
              </a:rPr>
              <a:t> (</a:t>
            </a:r>
            <a:r>
              <a:rPr lang="en-US" dirty="0" err="1" smtClean="0">
                <a:latin typeface="Arial" pitchFamily="34" charset="0"/>
                <a:cs typeface="Arial" pitchFamily="34" charset="0"/>
              </a:rPr>
              <a:t>javax.servlet.ServletContext</a:t>
            </a:r>
            <a:r>
              <a:rPr lang="en-US" dirty="0" smtClean="0">
                <a:latin typeface="Arial" pitchFamily="34" charset="0"/>
                <a:cs typeface="Arial" pitchFamily="34" charset="0"/>
              </a:rPr>
              <a:t>) to fetch the required value:</a:t>
            </a:r>
          </a:p>
          <a:p>
            <a:endParaRPr lang="en-US" dirty="0" smtClean="0">
              <a:cs typeface="Arial" pitchFamily="34" charset="0"/>
            </a:endParaRPr>
          </a:p>
          <a:p>
            <a:r>
              <a:rPr lang="en-US" dirty="0" smtClean="0">
                <a:cs typeface="Arial" pitchFamily="34" charset="0"/>
              </a:rPr>
              <a:t/>
            </a:r>
            <a:br>
              <a:rPr lang="en-US" dirty="0" smtClean="0">
                <a:cs typeface="Arial" pitchFamily="34" charset="0"/>
              </a:rPr>
            </a:br>
            <a:endParaRPr lang="en-US" dirty="0" smtClean="0">
              <a:cs typeface="Arial" pitchFamily="34" charset="0"/>
            </a:endParaRP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27504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a:p>
        </p:txBody>
      </p:sp>
    </p:spTree>
    <p:extLst>
      <p:ext uri="{BB962C8B-B14F-4D97-AF65-F5344CB8AC3E}">
        <p14:creationId xmlns:p14="http://schemas.microsoft.com/office/powerpoint/2010/main" val="732982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228600" indent="-228600"/>
            <a:r>
              <a:rPr lang="en-US" dirty="0" err="1" smtClean="0"/>
              <a:t>ServletConfig</a:t>
            </a:r>
            <a:r>
              <a:rPr lang="en-US" dirty="0" smtClean="0"/>
              <a:t> Vs </a:t>
            </a:r>
            <a:r>
              <a:rPr lang="en-US" dirty="0" err="1" smtClean="0"/>
              <a:t>ServletContext</a:t>
            </a:r>
            <a:r>
              <a:rPr lang="en-US" dirty="0" smtClean="0"/>
              <a:t>:</a:t>
            </a:r>
          </a:p>
          <a:p>
            <a:pPr marL="228600" indent="-228600"/>
            <a:r>
              <a:rPr lang="en-US" dirty="0" smtClean="0"/>
              <a:t/>
            </a:r>
            <a:br>
              <a:rPr lang="en-US" dirty="0" smtClean="0"/>
            </a:br>
            <a:r>
              <a:rPr lang="en-US" dirty="0" smtClean="0"/>
              <a:t/>
            </a:r>
            <a:br>
              <a:rPr lang="en-US" dirty="0" smtClean="0"/>
            </a:br>
            <a:endParaRPr lang="en-US" dirty="0" smtClean="0">
              <a:cs typeface="Times New Roman" pitchFamily="18"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graphicFrame>
        <p:nvGraphicFramePr>
          <p:cNvPr id="6" name="Table 5"/>
          <p:cNvGraphicFramePr>
            <a:graphicFrameLocks noGrp="1"/>
          </p:cNvGraphicFramePr>
          <p:nvPr/>
        </p:nvGraphicFramePr>
        <p:xfrm>
          <a:off x="1136650" y="4926806"/>
          <a:ext cx="4724400" cy="33883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tblGrid>
              <a:tr h="370840">
                <a:tc>
                  <a:txBody>
                    <a:bodyPr/>
                    <a:lstStyle/>
                    <a:p>
                      <a:r>
                        <a:rPr lang="en-US" sz="1200" dirty="0" err="1" smtClean="0">
                          <a:latin typeface="Arial" pitchFamily="34" charset="0"/>
                          <a:cs typeface="Arial" pitchFamily="34" charset="0"/>
                        </a:rPr>
                        <a:t>Servlet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Config</a:t>
                      </a:r>
                      <a:endParaRPr lang="en-US" sz="1200" dirty="0">
                        <a:latin typeface="Arial" pitchFamily="34" charset="0"/>
                        <a:cs typeface="Arial" pitchFamily="34" charset="0"/>
                      </a:endParaRPr>
                    </a:p>
                  </a:txBody>
                  <a:tcPr/>
                </a:tc>
                <a:tc>
                  <a:txBody>
                    <a:bodyPr/>
                    <a:lstStyle/>
                    <a:p>
                      <a:r>
                        <a:rPr lang="en-US" sz="1200" dirty="0" err="1" smtClean="0">
                          <a:latin typeface="Arial" pitchFamily="34" charset="0"/>
                          <a:cs typeface="Arial" pitchFamily="34" charset="0"/>
                        </a:rPr>
                        <a:t>ServletContext</a:t>
                      </a:r>
                      <a:endParaRPr lang="en-US" sz="1200" dirty="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r>
                        <a:rPr lang="en-US" sz="1200" dirty="0" smtClean="0"/>
                        <a:t>The </a:t>
                      </a:r>
                      <a:r>
                        <a:rPr lang="en-US" sz="1200" dirty="0" err="1" smtClean="0"/>
                        <a:t>ServletConfig</a:t>
                      </a:r>
                      <a:r>
                        <a:rPr lang="en-US" sz="1200" dirty="0" smtClean="0"/>
                        <a:t> interface is implemented by the </a:t>
                      </a:r>
                      <a:r>
                        <a:rPr lang="en-US" sz="1200" dirty="0" err="1" smtClean="0"/>
                        <a:t>servlet</a:t>
                      </a:r>
                      <a:r>
                        <a:rPr lang="en-US" sz="1200" dirty="0" smtClean="0"/>
                        <a:t> container in order to pass configuration information to a </a:t>
                      </a:r>
                      <a:r>
                        <a:rPr lang="en-US" sz="1200" dirty="0" err="1" smtClean="0"/>
                        <a:t>servlet</a:t>
                      </a:r>
                      <a:r>
                        <a:rPr lang="en-US" sz="1200" dirty="0" smtClean="0"/>
                        <a:t>. The server passes an object that implements the </a:t>
                      </a:r>
                      <a:r>
                        <a:rPr lang="en-US" sz="1200" dirty="0" err="1" smtClean="0"/>
                        <a:t>ServletConfig</a:t>
                      </a:r>
                      <a:r>
                        <a:rPr lang="en-US" sz="1200" dirty="0" smtClean="0"/>
                        <a:t> interface to the </a:t>
                      </a:r>
                      <a:r>
                        <a:rPr lang="en-US" sz="1200" dirty="0" err="1" smtClean="0"/>
                        <a:t>servlet's</a:t>
                      </a:r>
                      <a:r>
                        <a:rPr lang="en-US" sz="1200" dirty="0" smtClean="0"/>
                        <a:t> init() method. </a:t>
                      </a:r>
                      <a:endParaRPr lang="en-US" sz="1200" dirty="0">
                        <a:latin typeface="Arial" pitchFamily="34" charset="0"/>
                        <a:cs typeface="Arial" pitchFamily="34" charset="0"/>
                      </a:endParaRPr>
                    </a:p>
                  </a:txBody>
                  <a:tcPr/>
                </a:tc>
                <a:tc>
                  <a:txBody>
                    <a:bodyPr/>
                    <a:lstStyle/>
                    <a:p>
                      <a:r>
                        <a:rPr lang="en-US" sz="1200" dirty="0" smtClean="0"/>
                        <a:t>A </a:t>
                      </a:r>
                      <a:r>
                        <a:rPr lang="en-US" sz="1200" dirty="0" err="1" smtClean="0"/>
                        <a:t>ServletContext</a:t>
                      </a:r>
                      <a:r>
                        <a:rPr lang="en-US" sz="1200" dirty="0" smtClean="0"/>
                        <a:t> defines a set of methods that a </a:t>
                      </a:r>
                      <a:r>
                        <a:rPr lang="en-US" sz="1200" dirty="0" err="1" smtClean="0"/>
                        <a:t>servlet</a:t>
                      </a:r>
                      <a:r>
                        <a:rPr lang="en-US" sz="1200" dirty="0" smtClean="0"/>
                        <a:t> uses to communicate with its </a:t>
                      </a:r>
                      <a:r>
                        <a:rPr lang="en-US" sz="1200" dirty="0" err="1" smtClean="0"/>
                        <a:t>servlet</a:t>
                      </a:r>
                      <a:r>
                        <a:rPr lang="en-US" sz="1200" dirty="0" smtClean="0"/>
                        <a:t> container.</a:t>
                      </a:r>
                      <a:endParaRPr lang="en-US" sz="1200" dirty="0">
                        <a:latin typeface="Arial" pitchFamily="34" charset="0"/>
                        <a:cs typeface="Arial" pitchFamily="34" charset="0"/>
                      </a:endParaRPr>
                    </a:p>
                  </a:txBody>
                  <a:tcPr/>
                </a:tc>
                <a:extLst>
                  <a:ext uri="{0D108BD9-81ED-4DB2-BD59-A6C34878D82A}">
                    <a16:rowId xmlns:a16="http://schemas.microsoft.com/office/drawing/2014/main" xmlns="" val="10001"/>
                  </a:ext>
                </a:extLst>
              </a:tr>
              <a:tr h="370840">
                <a:tc>
                  <a:txBody>
                    <a:bodyPr/>
                    <a:lstStyle/>
                    <a:p>
                      <a:r>
                        <a:rPr lang="en-US" sz="1200" dirty="0" smtClean="0"/>
                        <a:t>There is one </a:t>
                      </a:r>
                      <a:r>
                        <a:rPr lang="en-US" sz="1200" dirty="0" err="1" smtClean="0"/>
                        <a:t>ServletConfig</a:t>
                      </a:r>
                      <a:r>
                        <a:rPr lang="en-US" sz="1200" dirty="0" smtClean="0"/>
                        <a:t> parameter per </a:t>
                      </a:r>
                      <a:r>
                        <a:rPr lang="en-US" sz="1200" dirty="0" err="1" smtClean="0"/>
                        <a:t>servlet</a:t>
                      </a:r>
                      <a:r>
                        <a:rPr lang="en-US" sz="1200" dirty="0" smtClean="0"/>
                        <a:t>. </a:t>
                      </a:r>
                      <a:endParaRPr lang="en-US" sz="1200" dirty="0">
                        <a:latin typeface="Arial" pitchFamily="34" charset="0"/>
                        <a:cs typeface="Arial" pitchFamily="34" charset="0"/>
                      </a:endParaRPr>
                    </a:p>
                  </a:txBody>
                  <a:tcPr/>
                </a:tc>
                <a:tc>
                  <a:txBody>
                    <a:bodyPr/>
                    <a:lstStyle/>
                    <a:p>
                      <a:r>
                        <a:rPr lang="en-US" sz="1200" dirty="0" smtClean="0"/>
                        <a:t>There is one </a:t>
                      </a:r>
                      <a:r>
                        <a:rPr lang="en-US" sz="1200" dirty="0" err="1" smtClean="0"/>
                        <a:t>ServletContext</a:t>
                      </a:r>
                      <a:r>
                        <a:rPr lang="en-US" sz="1200" dirty="0" smtClean="0"/>
                        <a:t> for the entire </a:t>
                      </a:r>
                      <a:r>
                        <a:rPr lang="en-US" sz="1200" dirty="0" err="1" smtClean="0"/>
                        <a:t>webapp</a:t>
                      </a:r>
                      <a:r>
                        <a:rPr lang="en-US" sz="1200" dirty="0" smtClean="0"/>
                        <a:t> and all the </a:t>
                      </a:r>
                      <a:r>
                        <a:rPr lang="en-US" sz="1200" dirty="0" err="1" smtClean="0"/>
                        <a:t>servlets</a:t>
                      </a:r>
                      <a:r>
                        <a:rPr lang="en-US" sz="1200" dirty="0" smtClean="0"/>
                        <a:t> in a </a:t>
                      </a:r>
                      <a:r>
                        <a:rPr lang="en-US" sz="1200" dirty="0" err="1" smtClean="0"/>
                        <a:t>webapp</a:t>
                      </a:r>
                      <a:r>
                        <a:rPr lang="en-US" sz="1200" dirty="0" smtClean="0"/>
                        <a:t> share it.</a:t>
                      </a:r>
                      <a:endParaRPr lang="en-US" sz="1200" dirty="0">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r>
                        <a:rPr lang="en-US" sz="1200" dirty="0" smtClean="0"/>
                        <a:t>The </a:t>
                      </a:r>
                      <a:r>
                        <a:rPr lang="en-US" sz="1200" dirty="0" err="1" smtClean="0"/>
                        <a:t>param</a:t>
                      </a:r>
                      <a:r>
                        <a:rPr lang="en-US" sz="1200" dirty="0" smtClean="0"/>
                        <a:t>-value pairs for </a:t>
                      </a:r>
                      <a:r>
                        <a:rPr lang="en-US" sz="1200" dirty="0" err="1" smtClean="0"/>
                        <a:t>ServletConfig</a:t>
                      </a:r>
                      <a:r>
                        <a:rPr lang="en-US" sz="1200" dirty="0" smtClean="0"/>
                        <a:t> object are specified in the &lt;init-</a:t>
                      </a:r>
                      <a:r>
                        <a:rPr lang="en-US" sz="1200" dirty="0" err="1" smtClean="0"/>
                        <a:t>param</a:t>
                      </a:r>
                      <a:r>
                        <a:rPr lang="en-US" sz="1200" dirty="0" smtClean="0"/>
                        <a:t>&gt; within the &lt;</a:t>
                      </a:r>
                      <a:r>
                        <a:rPr lang="en-US" sz="1200" dirty="0" err="1" smtClean="0"/>
                        <a:t>servlet</a:t>
                      </a:r>
                      <a:r>
                        <a:rPr lang="en-US" sz="1200" dirty="0" smtClean="0"/>
                        <a:t>&gt; tags in the web.xml file</a:t>
                      </a:r>
                      <a:endParaRPr lang="en-US" sz="1200" dirty="0">
                        <a:latin typeface="Arial" pitchFamily="34" charset="0"/>
                        <a:cs typeface="Arial" pitchFamily="34" charset="0"/>
                      </a:endParaRPr>
                    </a:p>
                  </a:txBody>
                  <a:tcPr/>
                </a:tc>
                <a:tc>
                  <a:txBody>
                    <a:bodyPr/>
                    <a:lstStyle/>
                    <a:p>
                      <a:r>
                        <a:rPr lang="en-US" sz="1200" dirty="0" smtClean="0"/>
                        <a:t>The </a:t>
                      </a:r>
                      <a:r>
                        <a:rPr lang="en-US" sz="1200" dirty="0" err="1" smtClean="0"/>
                        <a:t>param</a:t>
                      </a:r>
                      <a:r>
                        <a:rPr lang="en-US" sz="1200" dirty="0" smtClean="0"/>
                        <a:t>-value pairs for </a:t>
                      </a:r>
                      <a:r>
                        <a:rPr lang="en-US" sz="1200" dirty="0" err="1" smtClean="0"/>
                        <a:t>ServletContext</a:t>
                      </a:r>
                      <a:r>
                        <a:rPr lang="en-US" sz="1200" dirty="0" smtClean="0"/>
                        <a:t> object are specified in the &lt;context-</a:t>
                      </a:r>
                      <a:r>
                        <a:rPr lang="en-US" sz="1200" dirty="0" err="1" smtClean="0"/>
                        <a:t>param</a:t>
                      </a:r>
                      <a:r>
                        <a:rPr lang="en-US" sz="1200" dirty="0" smtClean="0"/>
                        <a:t>&gt; tags in the web.xml file.</a:t>
                      </a:r>
                      <a:endParaRPr lang="en-US" sz="1200" dirty="0">
                        <a:latin typeface="Arial" pitchFamily="34" charset="0"/>
                        <a:cs typeface="Arial" pitchFamily="34"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34275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a:p>
        </p:txBody>
      </p:sp>
    </p:spTree>
    <p:extLst>
      <p:ext uri="{BB962C8B-B14F-4D97-AF65-F5344CB8AC3E}">
        <p14:creationId xmlns:p14="http://schemas.microsoft.com/office/powerpoint/2010/main" val="104955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a:p>
        </p:txBody>
      </p:sp>
    </p:spTree>
    <p:extLst>
      <p:ext uri="{BB962C8B-B14F-4D97-AF65-F5344CB8AC3E}">
        <p14:creationId xmlns:p14="http://schemas.microsoft.com/office/powerpoint/2010/main" val="215447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a:p>
        </p:txBody>
      </p:sp>
    </p:spTree>
    <p:extLst>
      <p:ext uri="{BB962C8B-B14F-4D97-AF65-F5344CB8AC3E}">
        <p14:creationId xmlns:p14="http://schemas.microsoft.com/office/powerpoint/2010/main" val="350986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a:p>
        </p:txBody>
      </p:sp>
    </p:spTree>
    <p:extLst>
      <p:ext uri="{BB962C8B-B14F-4D97-AF65-F5344CB8AC3E}">
        <p14:creationId xmlns:p14="http://schemas.microsoft.com/office/powerpoint/2010/main" val="25780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a:p>
        </p:txBody>
      </p:sp>
    </p:spTree>
    <p:extLst>
      <p:ext uri="{BB962C8B-B14F-4D97-AF65-F5344CB8AC3E}">
        <p14:creationId xmlns:p14="http://schemas.microsoft.com/office/powerpoint/2010/main" val="373070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a:p>
        </p:txBody>
      </p:sp>
    </p:spTree>
    <p:extLst>
      <p:ext uri="{BB962C8B-B14F-4D97-AF65-F5344CB8AC3E}">
        <p14:creationId xmlns:p14="http://schemas.microsoft.com/office/powerpoint/2010/main" val="1468462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a:p>
        </p:txBody>
      </p:sp>
    </p:spTree>
    <p:extLst>
      <p:ext uri="{BB962C8B-B14F-4D97-AF65-F5344CB8AC3E}">
        <p14:creationId xmlns:p14="http://schemas.microsoft.com/office/powerpoint/2010/main" val="1711294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497094316"/>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92081796"/>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4600879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6939932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6471654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03226470"/>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67597199"/>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70576438"/>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40634947"/>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27262853"/>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4994580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099244"/>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50323130"/>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47640195"/>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57676506"/>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03976375"/>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6667394"/>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95274464"/>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27908451"/>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775487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924389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3129714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78253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03264289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217092"/>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180733370"/>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19853350"/>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34889335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99765267"/>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
        <p:nvSpPr>
          <p:cNvPr id="10" name="AddCustomFooter#1"/>
          <p:cNvSpPr txBox="1"/>
          <p:nvPr userDrawn="1"/>
        </p:nvSpPr>
        <p:spPr>
          <a:xfrm>
            <a:off x="373661" y="6418879"/>
            <a:ext cx="2758769" cy="164212"/>
          </a:xfrm>
          <a:prstGeom prst="rect">
            <a:avLst/>
          </a:prstGeom>
          <a:noFill/>
        </p:spPr>
        <p:txBody>
          <a:bodyPr wrap="none" lIns="0" tIns="0" rIns="0" bIns="0" rtlCol="0" anchor="ctr">
            <a:spAutoFit/>
          </a:bodyPr>
          <a:lstStyle/>
          <a:p>
            <a:fld id="{6971936E-DEB9-479F-A215-67E5B2252768}" type="slidenum">
              <a:rPr lang="en-US" sz="1067" baseline="0" smtClean="0">
                <a:latin typeface="Verdana" pitchFamily="34" charset="0"/>
                <a:ea typeface="Verdana" pitchFamily="34" charset="0"/>
                <a:cs typeface="Verdana" pitchFamily="34" charset="0"/>
              </a:rPr>
              <a:t>‹#›</a:t>
            </a:fld>
            <a:r>
              <a:rPr lang="en-US" sz="1067" baseline="0" dirty="0" smtClean="0">
                <a:latin typeface="Verdana" pitchFamily="34" charset="0"/>
                <a:ea typeface="Verdana" pitchFamily="34" charset="0"/>
                <a:cs typeface="Verdana" pitchFamily="34" charset="0"/>
              </a:rPr>
              <a:t> | </a:t>
            </a:r>
            <a:r>
              <a:rPr lang="en-US" sz="1067" baseline="0" dirty="0">
                <a:latin typeface="Verdana" pitchFamily="34" charset="0"/>
                <a:ea typeface="Verdana" pitchFamily="34" charset="0"/>
                <a:cs typeface="Verdana" pitchFamily="34" charset="0"/>
              </a:rPr>
              <a:t>© Atos | Syntel - For internal use </a:t>
            </a:r>
            <a:endParaRPr lang="nl-NL" sz="1067"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31"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07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5.xml"/><Relationship Id="rId1" Type="http://schemas.openxmlformats.org/officeDocument/2006/relationships/slideLayout" Target="../slideLayouts/slideLayout28.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8.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8.xml"/><Relationship Id="rId4" Type="http://schemas.openxmlformats.org/officeDocument/2006/relationships/image" Target="../media/image52.jpeg"/></Relationships>
</file>

<file path=ppt/slides/_rels/slide2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8.xml"/><Relationship Id="rId1" Type="http://schemas.openxmlformats.org/officeDocument/2006/relationships/slideLayout" Target="../slideLayouts/slideLayout28.xml"/><Relationship Id="rId4" Type="http://schemas.openxmlformats.org/officeDocument/2006/relationships/image" Target="../media/image54.jpeg"/></Relationships>
</file>

<file path=ppt/slides/_rels/slide23.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9.xml"/><Relationship Id="rId1" Type="http://schemas.openxmlformats.org/officeDocument/2006/relationships/slideLayout" Target="../slideLayouts/slideLayout28.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8.xml"/><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smtClean="0"/>
              <a:t>Servlets</a:t>
            </a:r>
            <a:endParaRPr lang="en-GB" dirty="0"/>
          </a:p>
        </p:txBody>
      </p:sp>
    </p:spTree>
    <p:extLst>
      <p:ext uri="{BB962C8B-B14F-4D97-AF65-F5344CB8AC3E}">
        <p14:creationId xmlns:p14="http://schemas.microsoft.com/office/powerpoint/2010/main" val="394935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Scripting Languages</a:t>
            </a:r>
            <a:endParaRPr lang="en-US" dirty="0"/>
          </a:p>
        </p:txBody>
      </p:sp>
      <p:sp>
        <p:nvSpPr>
          <p:cNvPr id="3" name="Content Placeholder 2"/>
          <p:cNvSpPr>
            <a:spLocks noGrp="1"/>
          </p:cNvSpPr>
          <p:nvPr>
            <p:ph idx="1"/>
          </p:nvPr>
        </p:nvSpPr>
        <p:spPr>
          <a:xfrm>
            <a:off x="569976" y="1324711"/>
            <a:ext cx="10876549" cy="4992624"/>
          </a:xfrm>
        </p:spPr>
        <p:txBody>
          <a:bodyPr/>
          <a:lstStyle/>
          <a:p>
            <a:pPr lvl="0"/>
            <a:r>
              <a:rPr lang="en-US" sz="1600" dirty="0"/>
              <a:t>The server – side technologies for generating dynamic pages are:</a:t>
            </a:r>
          </a:p>
          <a:p>
            <a:pPr lvl="0"/>
            <a:r>
              <a:rPr lang="en-US" sz="1600" dirty="0"/>
              <a:t>Common Gateway Interface (CGI)</a:t>
            </a:r>
          </a:p>
          <a:p>
            <a:pPr lvl="0"/>
            <a:r>
              <a:rPr lang="en-US" sz="1600" dirty="0"/>
              <a:t>Active Server Pages (ASP)</a:t>
            </a:r>
          </a:p>
          <a:p>
            <a:pPr lvl="0"/>
            <a:r>
              <a:rPr lang="en-US" sz="1600" dirty="0"/>
              <a:t>Java Servlets</a:t>
            </a:r>
          </a:p>
          <a:p>
            <a:pPr lvl="0"/>
            <a:r>
              <a:rPr lang="en-US" sz="1600" dirty="0"/>
              <a:t>Java Server Pages (JSP)</a:t>
            </a:r>
          </a:p>
          <a:p>
            <a:pPr lvl="0"/>
            <a:r>
              <a:rPr lang="en-US" sz="1600" dirty="0"/>
              <a:t>Distributed Components-Based Technology    ( CORBA, DCOM, EJB, RMI, … </a:t>
            </a:r>
            <a:r>
              <a:rPr lang="en-US" sz="1600" dirty="0" smtClean="0"/>
              <a:t>)</a:t>
            </a:r>
            <a:endParaRPr lang="en-US" sz="1600" dirty="0"/>
          </a:p>
          <a:p>
            <a:pPr lvl="0"/>
            <a:endParaRPr lang="en-US" sz="1600" dirty="0" smtClean="0"/>
          </a:p>
          <a:p>
            <a:pPr lvl="0"/>
            <a:endParaRPr lang="en-US" sz="1600" dirty="0" smtClean="0"/>
          </a:p>
          <a:p>
            <a:pPr lvl="0"/>
            <a:endParaRPr lang="en-US" sz="1600" dirty="0"/>
          </a:p>
          <a:p>
            <a:pPr lvl="0"/>
            <a:endParaRPr lang="en-US" sz="1600" dirty="0"/>
          </a:p>
        </p:txBody>
      </p:sp>
      <p:pic>
        <p:nvPicPr>
          <p:cNvPr id="4" name="Picture 3" descr="server-side scripting.htm"/>
          <p:cNvPicPr>
            <a:picLocks noChangeAspect="1"/>
          </p:cNvPicPr>
          <p:nvPr/>
        </p:nvPicPr>
        <p:blipFill>
          <a:blip r:embed="rId2"/>
          <a:stretch>
            <a:fillRect/>
          </a:stretch>
        </p:blipFill>
        <p:spPr>
          <a:xfrm>
            <a:off x="569976" y="3899970"/>
            <a:ext cx="5874891" cy="2203373"/>
          </a:xfrm>
          <a:prstGeom prst="rect">
            <a:avLst/>
          </a:prstGeom>
        </p:spPr>
      </p:pic>
    </p:spTree>
    <p:extLst>
      <p:ext uri="{BB962C8B-B14F-4D97-AF65-F5344CB8AC3E}">
        <p14:creationId xmlns:p14="http://schemas.microsoft.com/office/powerpoint/2010/main" val="2196074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pPr eaLnBrk="1" hangingPunct="1"/>
            <a:r>
              <a:rPr lang="en-US" dirty="0" smtClean="0"/>
              <a:t>Applets in Server side</a:t>
            </a:r>
          </a:p>
        </p:txBody>
      </p:sp>
      <p:sp>
        <p:nvSpPr>
          <p:cNvPr id="3" name="Content Placeholder 2"/>
          <p:cNvSpPr>
            <a:spLocks noGrp="1"/>
          </p:cNvSpPr>
          <p:nvPr>
            <p:ph idx="1"/>
          </p:nvPr>
        </p:nvSpPr>
        <p:spPr>
          <a:xfrm>
            <a:off x="766763" y="1240196"/>
            <a:ext cx="7958596" cy="4301290"/>
          </a:xfrm>
        </p:spPr>
        <p:txBody>
          <a:bodyPr/>
          <a:lstStyle/>
          <a:p>
            <a:r>
              <a:rPr lang="en-US" sz="1600" dirty="0"/>
              <a:t>Can I use Applets to do server-side programming ? </a:t>
            </a:r>
          </a:p>
          <a:p>
            <a:r>
              <a:rPr lang="en-US" sz="1600" dirty="0"/>
              <a:t>	Applets run on client-side (on the client's JVM (via a Browser Plug-in)). </a:t>
            </a:r>
          </a:p>
          <a:p>
            <a:r>
              <a:rPr lang="en-US" sz="1600" dirty="0"/>
              <a:t>Big applets require long download time</a:t>
            </a:r>
          </a:p>
          <a:p>
            <a:r>
              <a:rPr lang="en-US" sz="1600" dirty="0"/>
              <a:t>Applets do not have access to all the system resources</a:t>
            </a:r>
          </a:p>
          <a:p>
            <a:r>
              <a:rPr lang="en-US" sz="1600" dirty="0"/>
              <a:t>Server-side Java solves problems that applets </a:t>
            </a:r>
            <a:r>
              <a:rPr lang="en-US" sz="1600" dirty="0" smtClean="0"/>
              <a:t>faces</a:t>
            </a:r>
            <a:endParaRPr lang="en-US" sz="1600" dirty="0"/>
          </a:p>
          <a:p>
            <a:r>
              <a:rPr lang="en-US" sz="1600" dirty="0"/>
              <a:t>Code executed on the server side and only the results sent to client</a:t>
            </a:r>
          </a:p>
          <a:p>
            <a:r>
              <a:rPr lang="en-US" sz="1600" dirty="0"/>
              <a:t>Servlets can access legacy applications and data sources</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Tree>
    <p:extLst>
      <p:ext uri="{BB962C8B-B14F-4D97-AF65-F5344CB8AC3E}">
        <p14:creationId xmlns:p14="http://schemas.microsoft.com/office/powerpoint/2010/main" val="1740101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pPr eaLnBrk="1" hangingPunct="1"/>
            <a:r>
              <a:rPr lang="en-US" dirty="0" smtClean="0"/>
              <a:t>Introduction CGI </a:t>
            </a:r>
          </a:p>
        </p:txBody>
      </p:sp>
      <p:sp>
        <p:nvSpPr>
          <p:cNvPr id="3" name="Content Placeholder 2"/>
          <p:cNvSpPr>
            <a:spLocks noGrp="1"/>
          </p:cNvSpPr>
          <p:nvPr>
            <p:ph idx="1"/>
          </p:nvPr>
        </p:nvSpPr>
        <p:spPr>
          <a:xfrm>
            <a:off x="766763" y="1240196"/>
            <a:ext cx="7958596" cy="4301290"/>
          </a:xfrm>
        </p:spPr>
        <p:txBody>
          <a:bodyPr/>
          <a:lstStyle/>
          <a:p>
            <a:r>
              <a:rPr lang="en-US" sz="1600" dirty="0"/>
              <a:t>Common Gateway Interface (CGI) </a:t>
            </a:r>
          </a:p>
          <a:p>
            <a:pPr marL="0" lvl="1" indent="0">
              <a:buNone/>
            </a:pPr>
            <a:r>
              <a:rPr lang="en-US" sz="1600" dirty="0">
                <a:latin typeface="+mj-lt"/>
              </a:rPr>
              <a:t>Provides the ability to generate HTML pages dynamically.</a:t>
            </a:r>
          </a:p>
          <a:p>
            <a:pPr marL="0" lvl="1" indent="0">
              <a:buNone/>
            </a:pPr>
            <a:r>
              <a:rPr lang="en-US" sz="1600" dirty="0">
                <a:latin typeface="+mj-lt"/>
              </a:rPr>
              <a:t>Limitations with CGI:</a:t>
            </a:r>
          </a:p>
          <a:p>
            <a:pPr marL="0" lvl="2" indent="0">
              <a:buNone/>
            </a:pPr>
            <a:r>
              <a:rPr lang="en-US" sz="1600" dirty="0">
                <a:latin typeface="+mj-lt"/>
              </a:rPr>
              <a:t>Response time is high, the creation of an OS Shell is an heavy weight activity</a:t>
            </a:r>
          </a:p>
          <a:p>
            <a:pPr marL="0" lvl="2" indent="0">
              <a:buNone/>
            </a:pPr>
            <a:r>
              <a:rPr lang="en-US" sz="1600" dirty="0">
                <a:latin typeface="+mj-lt"/>
              </a:rPr>
              <a:t>CGI is not scalable</a:t>
            </a:r>
          </a:p>
          <a:p>
            <a:pPr marL="0" lvl="2" indent="0">
              <a:buNone/>
            </a:pPr>
            <a:r>
              <a:rPr lang="en-US" sz="1600" dirty="0">
                <a:latin typeface="+mj-lt"/>
              </a:rPr>
              <a:t>Not always secure or object-oriented</a:t>
            </a:r>
          </a:p>
          <a:p>
            <a:pPr marL="0" lvl="2" indent="0">
              <a:buNone/>
            </a:pPr>
            <a:r>
              <a:rPr lang="en-US" sz="1600" dirty="0">
                <a:latin typeface="+mj-lt"/>
              </a:rPr>
              <a:t>No separation of presentation and business logic</a:t>
            </a:r>
          </a:p>
          <a:p>
            <a:pPr marL="0" lvl="2" indent="0">
              <a:buNone/>
            </a:pPr>
            <a:r>
              <a:rPr lang="en-US" sz="1600" dirty="0">
                <a:latin typeface="+mj-lt"/>
              </a:rPr>
              <a:t>Scripting languages are often platform-dependent</a:t>
            </a:r>
            <a:r>
              <a:rPr lang="en-US" sz="1600" b="1" dirty="0">
                <a:latin typeface="+mj-lt"/>
              </a:rPr>
              <a:t/>
            </a:r>
            <a:br>
              <a:rPr lang="en-US" sz="1600" b="1" dirty="0">
                <a:latin typeface="+mj-lt"/>
              </a:rPr>
            </a:br>
            <a:r>
              <a:rPr lang="en-US" sz="1600" b="1" dirty="0">
                <a:latin typeface="+mj-lt"/>
              </a:rPr>
              <a:t/>
            </a:r>
            <a:br>
              <a:rPr lang="en-US" sz="1600" b="1" dirty="0">
                <a:latin typeface="+mj-lt"/>
              </a:rPr>
            </a:br>
            <a:endParaRPr lang="en-US" sz="1600" b="1" dirty="0">
              <a:latin typeface="+mj-lt"/>
            </a:endParaRPr>
          </a:p>
          <a:p>
            <a:pPr>
              <a:buNone/>
            </a:pPr>
            <a:r>
              <a:rPr lang="en-US" sz="1800" dirty="0"/>
              <a:t>	</a:t>
            </a:r>
          </a:p>
          <a:p>
            <a:endParaRPr lang="en-US" sz="1800" dirty="0"/>
          </a:p>
          <a:p>
            <a:endParaRPr lang="en-US" sz="1800" dirty="0"/>
          </a:p>
        </p:txBody>
      </p:sp>
      <p:grpSp>
        <p:nvGrpSpPr>
          <p:cNvPr id="4" name="Group 3"/>
          <p:cNvGrpSpPr/>
          <p:nvPr/>
        </p:nvGrpSpPr>
        <p:grpSpPr>
          <a:xfrm>
            <a:off x="6286959" y="3390841"/>
            <a:ext cx="5105400" cy="2133600"/>
            <a:chOff x="6286959" y="3390841"/>
            <a:chExt cx="5105400" cy="2133600"/>
          </a:xfrm>
        </p:grpSpPr>
        <p:sp>
          <p:nvSpPr>
            <p:cNvPr id="6" name="Rectangle 6"/>
            <p:cNvSpPr>
              <a:spLocks noChangeArrowheads="1"/>
            </p:cNvSpPr>
            <p:nvPr/>
          </p:nvSpPr>
          <p:spPr bwMode="auto">
            <a:xfrm>
              <a:off x="6286959" y="3956568"/>
              <a:ext cx="1191260" cy="299027"/>
            </a:xfrm>
            <a:prstGeom prst="rect">
              <a:avLst/>
            </a:prstGeom>
            <a:solidFill>
              <a:srgbClr val="008000"/>
            </a:solidFill>
            <a:ln w="9525">
              <a:solidFill>
                <a:srgbClr val="333300"/>
              </a:solidFill>
              <a:miter lim="800000"/>
              <a:headEnd/>
              <a:tailEnd/>
            </a:ln>
            <a:effectLst/>
          </p:spPr>
          <p:txBody>
            <a:bodyPr wrap="none" anchor="ctr"/>
            <a:lstStyle/>
            <a:p>
              <a:pPr algn="ctr"/>
              <a:r>
                <a:rPr lang="en-US" sz="1200" b="1" dirty="0">
                  <a:solidFill>
                    <a:schemeClr val="bg1"/>
                  </a:solidFill>
                </a:rPr>
                <a:t>Browser 1</a:t>
              </a:r>
            </a:p>
          </p:txBody>
        </p:sp>
        <p:sp>
          <p:nvSpPr>
            <p:cNvPr id="7" name="Rectangle 7"/>
            <p:cNvSpPr>
              <a:spLocks noChangeArrowheads="1"/>
            </p:cNvSpPr>
            <p:nvPr/>
          </p:nvSpPr>
          <p:spPr bwMode="auto">
            <a:xfrm>
              <a:off x="7880463" y="4085877"/>
              <a:ext cx="1191260" cy="85263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dirty="0">
                  <a:solidFill>
                    <a:schemeClr val="bg1"/>
                  </a:solidFill>
                </a:rPr>
                <a:t>Web</a:t>
              </a:r>
            </a:p>
            <a:p>
              <a:pPr algn="ctr"/>
              <a:r>
                <a:rPr lang="en-US" sz="1200" b="1" dirty="0">
                  <a:solidFill>
                    <a:schemeClr val="bg1"/>
                  </a:solidFill>
                </a:rPr>
                <a:t>Server</a:t>
              </a:r>
            </a:p>
          </p:txBody>
        </p:sp>
        <p:sp>
          <p:nvSpPr>
            <p:cNvPr id="8" name="Rectangle 8"/>
            <p:cNvSpPr>
              <a:spLocks noChangeArrowheads="1"/>
            </p:cNvSpPr>
            <p:nvPr/>
          </p:nvSpPr>
          <p:spPr bwMode="auto">
            <a:xfrm>
              <a:off x="6286959" y="4298025"/>
              <a:ext cx="1191260" cy="299027"/>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9" name="Rectangle 9"/>
            <p:cNvSpPr>
              <a:spLocks noChangeArrowheads="1"/>
            </p:cNvSpPr>
            <p:nvPr/>
          </p:nvSpPr>
          <p:spPr bwMode="auto">
            <a:xfrm>
              <a:off x="6286959" y="4681911"/>
              <a:ext cx="1191260" cy="299027"/>
            </a:xfrm>
            <a:prstGeom prst="rect">
              <a:avLst/>
            </a:prstGeom>
            <a:solidFill>
              <a:srgbClr val="008000"/>
            </a:solidFill>
            <a:ln w="9525">
              <a:solidFill>
                <a:srgbClr val="333300"/>
              </a:solidFill>
              <a:miter lim="800000"/>
              <a:headEnd/>
              <a:tailEnd/>
            </a:ln>
            <a:effectLst/>
          </p:spPr>
          <p:txBody>
            <a:bodyPr wrap="none" anchor="ctr"/>
            <a:lstStyle/>
            <a:p>
              <a:pPr algn="ctr"/>
              <a:r>
                <a:rPr lang="en-US" sz="1200" b="1" dirty="0">
                  <a:solidFill>
                    <a:schemeClr val="bg1"/>
                  </a:solidFill>
                </a:rPr>
                <a:t>Browser N</a:t>
              </a:r>
            </a:p>
          </p:txBody>
        </p:sp>
        <p:sp>
          <p:nvSpPr>
            <p:cNvPr id="10" name="Line 10"/>
            <p:cNvSpPr>
              <a:spLocks noChangeShapeType="1"/>
            </p:cNvSpPr>
            <p:nvPr/>
          </p:nvSpPr>
          <p:spPr bwMode="auto">
            <a:xfrm>
              <a:off x="7472417" y="4512193"/>
              <a:ext cx="485400"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11" name="Line 11"/>
            <p:cNvSpPr>
              <a:spLocks noChangeShapeType="1"/>
            </p:cNvSpPr>
            <p:nvPr/>
          </p:nvSpPr>
          <p:spPr bwMode="auto">
            <a:xfrm flipV="1">
              <a:off x="9071723" y="4457641"/>
              <a:ext cx="464127" cy="12123"/>
            </a:xfrm>
            <a:prstGeom prst="line">
              <a:avLst/>
            </a:prstGeom>
            <a:noFill/>
            <a:ln w="38100">
              <a:solidFill>
                <a:srgbClr val="FFCC00"/>
              </a:solidFill>
              <a:miter lim="800000"/>
              <a:headEnd/>
              <a:tailEnd type="triangle" w="lg" len="lg"/>
            </a:ln>
            <a:effectLst/>
          </p:spPr>
          <p:txBody>
            <a:bodyPr wrap="none"/>
            <a:lstStyle/>
            <a:p>
              <a:endParaRPr lang="en-US"/>
            </a:p>
          </p:txBody>
        </p:sp>
        <p:sp>
          <p:nvSpPr>
            <p:cNvPr id="12" name="Line 12"/>
            <p:cNvSpPr>
              <a:spLocks noChangeShapeType="1"/>
            </p:cNvSpPr>
            <p:nvPr/>
          </p:nvSpPr>
          <p:spPr bwMode="auto">
            <a:xfrm flipV="1">
              <a:off x="9071723" y="3875750"/>
              <a:ext cx="371302" cy="509155"/>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13" name="Line 13"/>
            <p:cNvSpPr>
              <a:spLocks noChangeShapeType="1"/>
            </p:cNvSpPr>
            <p:nvPr/>
          </p:nvSpPr>
          <p:spPr bwMode="auto">
            <a:xfrm>
              <a:off x="9071723" y="4554623"/>
              <a:ext cx="371302" cy="484909"/>
            </a:xfrm>
            <a:prstGeom prst="line">
              <a:avLst/>
            </a:prstGeom>
            <a:noFill/>
            <a:ln w="38100">
              <a:solidFill>
                <a:srgbClr val="339966"/>
              </a:solidFill>
              <a:miter lim="800000"/>
              <a:headEnd/>
              <a:tailEnd type="triangle" w="lg" len="lg"/>
            </a:ln>
            <a:effectLst/>
          </p:spPr>
          <p:txBody>
            <a:bodyPr wrap="none"/>
            <a:lstStyle/>
            <a:p>
              <a:endParaRPr lang="en-US"/>
            </a:p>
          </p:txBody>
        </p:sp>
        <p:sp>
          <p:nvSpPr>
            <p:cNvPr id="14" name="Line 14"/>
            <p:cNvSpPr>
              <a:spLocks noChangeShapeType="1"/>
            </p:cNvSpPr>
            <p:nvPr/>
          </p:nvSpPr>
          <p:spPr bwMode="auto">
            <a:xfrm>
              <a:off x="7472417" y="4085877"/>
              <a:ext cx="431252" cy="254577"/>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15" name="Line 15"/>
            <p:cNvSpPr>
              <a:spLocks noChangeShapeType="1"/>
            </p:cNvSpPr>
            <p:nvPr/>
          </p:nvSpPr>
          <p:spPr bwMode="auto">
            <a:xfrm flipV="1">
              <a:off x="7472417" y="4639482"/>
              <a:ext cx="431252" cy="214168"/>
            </a:xfrm>
            <a:prstGeom prst="line">
              <a:avLst/>
            </a:prstGeom>
            <a:noFill/>
            <a:ln w="28575">
              <a:solidFill>
                <a:srgbClr val="339966"/>
              </a:solidFill>
              <a:miter lim="800000"/>
              <a:headEnd/>
              <a:tailEnd type="triangle" w="lg" len="lg"/>
            </a:ln>
            <a:effectLst/>
          </p:spPr>
          <p:txBody>
            <a:bodyPr wrap="none"/>
            <a:lstStyle/>
            <a:p>
              <a:endParaRPr lang="en-US"/>
            </a:p>
          </p:txBody>
        </p:sp>
        <p:sp>
          <p:nvSpPr>
            <p:cNvPr id="16" name="Oval 16"/>
            <p:cNvSpPr>
              <a:spLocks noChangeArrowheads="1"/>
            </p:cNvSpPr>
            <p:nvPr/>
          </p:nvSpPr>
          <p:spPr bwMode="auto">
            <a:xfrm>
              <a:off x="9446892" y="3390841"/>
              <a:ext cx="756141" cy="640484"/>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a:solidFill>
                    <a:schemeClr val="bg1"/>
                  </a:solidFill>
                </a:rPr>
                <a:t>Perl 1</a:t>
              </a:r>
            </a:p>
          </p:txBody>
        </p:sp>
        <p:sp>
          <p:nvSpPr>
            <p:cNvPr id="17" name="Oval 17"/>
            <p:cNvSpPr>
              <a:spLocks noChangeArrowheads="1"/>
            </p:cNvSpPr>
            <p:nvPr/>
          </p:nvSpPr>
          <p:spPr bwMode="auto">
            <a:xfrm>
              <a:off x="9443024" y="4116184"/>
              <a:ext cx="756141" cy="640484"/>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dirty="0">
                  <a:solidFill>
                    <a:schemeClr val="bg1"/>
                  </a:solidFill>
                </a:rPr>
                <a:t>Perl 2</a:t>
              </a:r>
            </a:p>
          </p:txBody>
        </p:sp>
        <p:sp>
          <p:nvSpPr>
            <p:cNvPr id="18" name="Oval 18"/>
            <p:cNvSpPr>
              <a:spLocks noChangeArrowheads="1"/>
            </p:cNvSpPr>
            <p:nvPr/>
          </p:nvSpPr>
          <p:spPr bwMode="auto">
            <a:xfrm>
              <a:off x="9443024" y="4883957"/>
              <a:ext cx="756141" cy="640484"/>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dirty="0">
                  <a:solidFill>
                    <a:schemeClr val="bg1"/>
                  </a:solidFill>
                </a:rPr>
                <a:t>Perl N</a:t>
              </a:r>
            </a:p>
          </p:txBody>
        </p:sp>
        <p:sp>
          <p:nvSpPr>
            <p:cNvPr id="19" name="AutoShape 19"/>
            <p:cNvSpPr>
              <a:spLocks noChangeArrowheads="1"/>
            </p:cNvSpPr>
            <p:nvPr/>
          </p:nvSpPr>
          <p:spPr bwMode="auto">
            <a:xfrm>
              <a:off x="10742581" y="3487823"/>
              <a:ext cx="649778" cy="484909"/>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0" name="AutoShape 20"/>
            <p:cNvSpPr>
              <a:spLocks noChangeArrowheads="1"/>
            </p:cNvSpPr>
            <p:nvPr/>
          </p:nvSpPr>
          <p:spPr bwMode="auto">
            <a:xfrm>
              <a:off x="10742581" y="4263677"/>
              <a:ext cx="649778" cy="484909"/>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1" name="AutoShape 21"/>
            <p:cNvSpPr>
              <a:spLocks noChangeArrowheads="1"/>
            </p:cNvSpPr>
            <p:nvPr/>
          </p:nvSpPr>
          <p:spPr bwMode="auto">
            <a:xfrm>
              <a:off x="10742581" y="5039532"/>
              <a:ext cx="649778" cy="484909"/>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2" name="Line 22"/>
            <p:cNvSpPr>
              <a:spLocks noChangeShapeType="1"/>
            </p:cNvSpPr>
            <p:nvPr/>
          </p:nvSpPr>
          <p:spPr bwMode="auto">
            <a:xfrm flipV="1">
              <a:off x="10185628" y="4457641"/>
              <a:ext cx="556953" cy="12123"/>
            </a:xfrm>
            <a:prstGeom prst="line">
              <a:avLst/>
            </a:prstGeom>
            <a:noFill/>
            <a:ln w="38100">
              <a:solidFill>
                <a:srgbClr val="FFCC00"/>
              </a:solidFill>
              <a:miter lim="800000"/>
              <a:headEnd/>
              <a:tailEnd type="triangle" w="lg" len="lg"/>
            </a:ln>
            <a:effectLst/>
          </p:spPr>
          <p:txBody>
            <a:bodyPr wrap="none"/>
            <a:lstStyle/>
            <a:p>
              <a:endParaRPr lang="en-US"/>
            </a:p>
          </p:txBody>
        </p:sp>
        <p:sp>
          <p:nvSpPr>
            <p:cNvPr id="23" name="Line 23"/>
            <p:cNvSpPr>
              <a:spLocks noChangeShapeType="1"/>
            </p:cNvSpPr>
            <p:nvPr/>
          </p:nvSpPr>
          <p:spPr bwMode="auto">
            <a:xfrm>
              <a:off x="10185628" y="3681786"/>
              <a:ext cx="556953" cy="0"/>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24" name="Line 24"/>
            <p:cNvSpPr>
              <a:spLocks noChangeShapeType="1"/>
            </p:cNvSpPr>
            <p:nvPr/>
          </p:nvSpPr>
          <p:spPr bwMode="auto">
            <a:xfrm>
              <a:off x="10185628" y="5233496"/>
              <a:ext cx="556953" cy="0"/>
            </a:xfrm>
            <a:prstGeom prst="line">
              <a:avLst/>
            </a:prstGeom>
            <a:noFill/>
            <a:ln w="38100">
              <a:solidFill>
                <a:srgbClr val="339966"/>
              </a:solidFill>
              <a:miter lim="800000"/>
              <a:headEnd/>
              <a:tailEnd type="triangle" w="lg" len="lg"/>
            </a:ln>
            <a:effectLst/>
          </p:spPr>
          <p:txBody>
            <a:bodyPr wrap="none"/>
            <a:lstStyle/>
            <a:p>
              <a:endParaRPr lang="en-US"/>
            </a:p>
          </p:txBody>
        </p:sp>
      </p:grpSp>
    </p:spTree>
    <p:extLst>
      <p:ext uri="{BB962C8B-B14F-4D97-AF65-F5344CB8AC3E}">
        <p14:creationId xmlns:p14="http://schemas.microsoft.com/office/powerpoint/2010/main" val="765871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Introduction To Servlets</a:t>
            </a:r>
            <a:endParaRPr lang="en-US" dirty="0" smtClean="0"/>
          </a:p>
        </p:txBody>
      </p:sp>
      <p:sp>
        <p:nvSpPr>
          <p:cNvPr id="3" name="Content Placeholder 2"/>
          <p:cNvSpPr>
            <a:spLocks noGrp="1"/>
          </p:cNvSpPr>
          <p:nvPr>
            <p:ph idx="1"/>
          </p:nvPr>
        </p:nvSpPr>
        <p:spPr>
          <a:xfrm>
            <a:off x="766763" y="1240196"/>
            <a:ext cx="7958596" cy="4301290"/>
          </a:xfrm>
        </p:spPr>
        <p:txBody>
          <a:bodyPr/>
          <a:lstStyle/>
          <a:p>
            <a:r>
              <a:rPr lang="en-US" sz="1600" dirty="0"/>
              <a:t>Servlet:</a:t>
            </a:r>
          </a:p>
          <a:p>
            <a:pPr marL="0" lvl="1" indent="0">
              <a:buNone/>
            </a:pPr>
            <a:r>
              <a:rPr lang="en-US" sz="1600" dirty="0">
                <a:latin typeface="+mj-lt"/>
              </a:rPr>
              <a:t>A servlet is a java program that extends an application hosted on a web server.</a:t>
            </a:r>
          </a:p>
          <a:p>
            <a:pPr marL="0" lvl="1" indent="0">
              <a:buNone/>
            </a:pPr>
            <a:r>
              <a:rPr lang="en-US" sz="1600" dirty="0">
                <a:latin typeface="+mj-lt"/>
              </a:rPr>
              <a:t>Handles the HTTP request-response process.</a:t>
            </a:r>
          </a:p>
          <a:p>
            <a:pPr marL="0" lvl="2" indent="0">
              <a:buNone/>
            </a:pPr>
            <a:r>
              <a:rPr lang="en-US" sz="1600" dirty="0">
                <a:latin typeface="+mj-lt"/>
              </a:rPr>
              <a:t>Dynamically generate html pages in response to requests</a:t>
            </a:r>
          </a:p>
          <a:p>
            <a:pPr marL="0" lvl="2" indent="0">
              <a:buNone/>
            </a:pPr>
            <a:r>
              <a:rPr lang="en-US" sz="1600" dirty="0">
                <a:latin typeface="+mj-lt"/>
              </a:rPr>
              <a:t>May also send data in other forms like XML or serialized Java objects</a:t>
            </a:r>
          </a:p>
          <a:p>
            <a:pPr marL="0" lvl="2" indent="0">
              <a:buNone/>
            </a:pPr>
            <a:r>
              <a:rPr lang="en-US" sz="1600" dirty="0">
                <a:latin typeface="+mj-lt"/>
              </a:rPr>
              <a:t>Run in a servlet container and have access to services that the container provides</a:t>
            </a:r>
          </a:p>
          <a:p>
            <a:pPr marL="0" lvl="1" indent="0">
              <a:buNone/>
            </a:pPr>
            <a:r>
              <a:rPr lang="en-US" sz="1600" dirty="0" smtClean="0">
                <a:latin typeface="+mj-lt"/>
              </a:rPr>
              <a:t>Client </a:t>
            </a:r>
            <a:r>
              <a:rPr lang="en-US" sz="1600" dirty="0">
                <a:latin typeface="+mj-lt"/>
              </a:rPr>
              <a:t>of the servlet can be: </a:t>
            </a:r>
            <a:r>
              <a:rPr lang="en-US" sz="1600" dirty="0" err="1" smtClean="0">
                <a:latin typeface="+mj-lt"/>
              </a:rPr>
              <a:t>Browser,Applet,Java</a:t>
            </a:r>
            <a:r>
              <a:rPr lang="en-US" sz="1600" dirty="0" smtClean="0">
                <a:latin typeface="+mj-lt"/>
              </a:rPr>
              <a:t> </a:t>
            </a:r>
            <a:r>
              <a:rPr lang="en-US" sz="1600" dirty="0" err="1" smtClean="0">
                <a:latin typeface="+mj-lt"/>
              </a:rPr>
              <a:t>Application,etc</a:t>
            </a:r>
            <a:r>
              <a:rPr lang="en-US" sz="1600" dirty="0">
                <a:latin typeface="+mj-lt"/>
              </a:rPr>
              <a:t>….</a:t>
            </a:r>
          </a:p>
          <a:p>
            <a:pPr marL="0" lvl="1" indent="0">
              <a:buNone/>
            </a:pPr>
            <a:r>
              <a:rPr lang="en-US" sz="1600" dirty="0">
                <a:latin typeface="+mj-lt"/>
              </a:rPr>
              <a:t>It is available and runs on all major web and application servers.</a:t>
            </a:r>
          </a:p>
          <a:p>
            <a:pPr marL="0" lvl="2" indent="0">
              <a:buNone/>
            </a:pPr>
            <a:r>
              <a:rPr lang="en-US" sz="1600" b="1" dirty="0" smtClean="0">
                <a:latin typeface="+mj-lt"/>
              </a:rPr>
              <a:t/>
            </a:r>
            <a:br>
              <a:rPr lang="en-US" sz="1600" b="1" dirty="0" smtClean="0">
                <a:latin typeface="+mj-lt"/>
              </a:rPr>
            </a:br>
            <a:r>
              <a:rPr lang="en-US" sz="1600" b="1" dirty="0" smtClean="0">
                <a:latin typeface="+mj-lt"/>
              </a:rPr>
              <a:t/>
            </a:r>
            <a:br>
              <a:rPr lang="en-US" sz="1600" b="1" dirty="0" smtClean="0">
                <a:latin typeface="+mj-lt"/>
              </a:rPr>
            </a:br>
            <a:endParaRPr lang="en-US" sz="1600" b="1" dirty="0" smtClean="0">
              <a:latin typeface="+mj-lt"/>
            </a:endParaRPr>
          </a:p>
          <a:p>
            <a:pPr>
              <a:buNone/>
            </a:pPr>
            <a:r>
              <a:rPr lang="en-US" sz="1800" dirty="0"/>
              <a:t>	</a:t>
            </a:r>
          </a:p>
          <a:p>
            <a:endParaRPr lang="en-US" sz="1800" dirty="0"/>
          </a:p>
          <a:p>
            <a:endParaRPr lang="en-US" sz="1800" dirty="0"/>
          </a:p>
        </p:txBody>
      </p:sp>
      <p:grpSp>
        <p:nvGrpSpPr>
          <p:cNvPr id="25" name="Group 24"/>
          <p:cNvGrpSpPr/>
          <p:nvPr/>
        </p:nvGrpSpPr>
        <p:grpSpPr>
          <a:xfrm>
            <a:off x="1420258" y="4548130"/>
            <a:ext cx="8534400" cy="1447800"/>
            <a:chOff x="381000" y="2819400"/>
            <a:chExt cx="8534400" cy="1447800"/>
          </a:xfrm>
        </p:grpSpPr>
        <p:sp>
          <p:nvSpPr>
            <p:cNvPr id="26" name="Rectangle 18"/>
            <p:cNvSpPr>
              <a:spLocks noChangeArrowheads="1"/>
            </p:cNvSpPr>
            <p:nvPr/>
          </p:nvSpPr>
          <p:spPr bwMode="auto">
            <a:xfrm>
              <a:off x="381000" y="3124200"/>
              <a:ext cx="1219200" cy="533400"/>
            </a:xfrm>
            <a:prstGeom prst="rect">
              <a:avLst/>
            </a:prstGeom>
            <a:solidFill>
              <a:srgbClr val="0000FF"/>
            </a:solidFill>
            <a:ln w="9525">
              <a:solidFill>
                <a:schemeClr val="tx1"/>
              </a:solidFill>
              <a:miter lim="800000"/>
              <a:headEnd/>
              <a:tailEnd/>
            </a:ln>
            <a:effectLst/>
          </p:spPr>
          <p:txBody>
            <a:bodyPr wrap="none" anchor="ctr"/>
            <a:lstStyle/>
            <a:p>
              <a:pPr algn="ctr"/>
              <a:r>
                <a:rPr lang="en-US">
                  <a:solidFill>
                    <a:schemeClr val="bg1"/>
                  </a:solidFill>
                </a:rPr>
                <a:t>Browser</a:t>
              </a:r>
            </a:p>
          </p:txBody>
        </p:sp>
        <p:sp>
          <p:nvSpPr>
            <p:cNvPr id="27" name="Rectangle 19"/>
            <p:cNvSpPr>
              <a:spLocks noChangeArrowheads="1"/>
            </p:cNvSpPr>
            <p:nvPr/>
          </p:nvSpPr>
          <p:spPr bwMode="auto">
            <a:xfrm>
              <a:off x="3657600" y="3124200"/>
              <a:ext cx="1447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HTTP </a:t>
              </a:r>
            </a:p>
            <a:p>
              <a:pPr algn="ctr"/>
              <a:r>
                <a:rPr lang="en-US"/>
                <a:t>Server</a:t>
              </a:r>
            </a:p>
          </p:txBody>
        </p:sp>
        <p:sp>
          <p:nvSpPr>
            <p:cNvPr id="28" name="Rectangle 20"/>
            <p:cNvSpPr>
              <a:spLocks noChangeArrowheads="1"/>
            </p:cNvSpPr>
            <p:nvPr/>
          </p:nvSpPr>
          <p:spPr bwMode="auto">
            <a:xfrm>
              <a:off x="6019800" y="3657600"/>
              <a:ext cx="1447800" cy="609600"/>
            </a:xfrm>
            <a:prstGeom prst="rect">
              <a:avLst/>
            </a:prstGeom>
            <a:noFill/>
            <a:ln w="9525">
              <a:solidFill>
                <a:schemeClr val="tx1"/>
              </a:solidFill>
              <a:miter lim="800000"/>
              <a:headEnd/>
              <a:tailEnd/>
            </a:ln>
            <a:effectLst/>
          </p:spPr>
          <p:txBody>
            <a:bodyPr wrap="none" anchor="ctr"/>
            <a:lstStyle/>
            <a:p>
              <a:pPr algn="ctr"/>
              <a:r>
                <a:rPr lang="en-US"/>
                <a:t>Static </a:t>
              </a:r>
            </a:p>
            <a:p>
              <a:pPr algn="ctr"/>
              <a:r>
                <a:rPr lang="en-US"/>
                <a:t>Content</a:t>
              </a:r>
            </a:p>
          </p:txBody>
        </p:sp>
        <p:sp>
          <p:nvSpPr>
            <p:cNvPr id="29" name="Rectangle 21"/>
            <p:cNvSpPr>
              <a:spLocks noChangeArrowheads="1"/>
            </p:cNvSpPr>
            <p:nvPr/>
          </p:nvSpPr>
          <p:spPr bwMode="auto">
            <a:xfrm>
              <a:off x="6019800" y="2819400"/>
              <a:ext cx="1219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Servlet</a:t>
              </a:r>
            </a:p>
            <a:p>
              <a:pPr algn="ctr"/>
              <a:r>
                <a:rPr lang="en-US" dirty="0"/>
                <a:t>Container</a:t>
              </a:r>
            </a:p>
          </p:txBody>
        </p:sp>
        <p:sp>
          <p:nvSpPr>
            <p:cNvPr id="30" name="Line 22"/>
            <p:cNvSpPr>
              <a:spLocks noChangeShapeType="1"/>
            </p:cNvSpPr>
            <p:nvPr/>
          </p:nvSpPr>
          <p:spPr bwMode="auto">
            <a:xfrm>
              <a:off x="1600200" y="3200400"/>
              <a:ext cx="2057400" cy="0"/>
            </a:xfrm>
            <a:prstGeom prst="line">
              <a:avLst/>
            </a:prstGeom>
            <a:noFill/>
            <a:ln w="9525">
              <a:solidFill>
                <a:schemeClr val="tx1"/>
              </a:solidFill>
              <a:round/>
              <a:headEnd/>
              <a:tailEnd type="triangle" w="med" len="med"/>
            </a:ln>
            <a:effectLst/>
          </p:spPr>
          <p:txBody>
            <a:bodyPr/>
            <a:lstStyle/>
            <a:p>
              <a:endParaRPr lang="en-US"/>
            </a:p>
          </p:txBody>
        </p:sp>
        <p:sp>
          <p:nvSpPr>
            <p:cNvPr id="31" name="Line 23"/>
            <p:cNvSpPr>
              <a:spLocks noChangeShapeType="1"/>
            </p:cNvSpPr>
            <p:nvPr/>
          </p:nvSpPr>
          <p:spPr bwMode="auto">
            <a:xfrm flipH="1">
              <a:off x="1600200" y="3581400"/>
              <a:ext cx="2057400" cy="0"/>
            </a:xfrm>
            <a:prstGeom prst="line">
              <a:avLst/>
            </a:prstGeom>
            <a:noFill/>
            <a:ln w="9525">
              <a:solidFill>
                <a:schemeClr val="tx1"/>
              </a:solidFill>
              <a:round/>
              <a:headEnd/>
              <a:tailEnd type="triangle" w="med" len="med"/>
            </a:ln>
            <a:effectLst/>
          </p:spPr>
          <p:txBody>
            <a:bodyPr/>
            <a:lstStyle/>
            <a:p>
              <a:endParaRPr lang="en-US"/>
            </a:p>
          </p:txBody>
        </p:sp>
        <p:sp>
          <p:nvSpPr>
            <p:cNvPr id="32" name="Text Box 24"/>
            <p:cNvSpPr txBox="1">
              <a:spLocks noChangeArrowheads="1"/>
            </p:cNvSpPr>
            <p:nvPr/>
          </p:nvSpPr>
          <p:spPr bwMode="auto">
            <a:xfrm>
              <a:off x="1733550" y="2909888"/>
              <a:ext cx="1757854" cy="369332"/>
            </a:xfrm>
            <a:prstGeom prst="rect">
              <a:avLst/>
            </a:prstGeom>
            <a:noFill/>
            <a:ln w="9525">
              <a:noFill/>
              <a:miter lim="800000"/>
              <a:headEnd/>
              <a:tailEnd/>
            </a:ln>
            <a:effectLst/>
          </p:spPr>
          <p:txBody>
            <a:bodyPr wrap="none">
              <a:spAutoFit/>
            </a:bodyPr>
            <a:lstStyle/>
            <a:p>
              <a:r>
                <a:rPr lang="en-US"/>
                <a:t>HTTP Request</a:t>
              </a:r>
            </a:p>
          </p:txBody>
        </p:sp>
        <p:sp>
          <p:nvSpPr>
            <p:cNvPr id="33" name="Text Box 25"/>
            <p:cNvSpPr txBox="1">
              <a:spLocks noChangeArrowheads="1"/>
            </p:cNvSpPr>
            <p:nvPr/>
          </p:nvSpPr>
          <p:spPr bwMode="auto">
            <a:xfrm>
              <a:off x="1676400" y="3276600"/>
              <a:ext cx="1950214" cy="369332"/>
            </a:xfrm>
            <a:prstGeom prst="rect">
              <a:avLst/>
            </a:prstGeom>
            <a:noFill/>
            <a:ln w="9525">
              <a:noFill/>
              <a:miter lim="800000"/>
              <a:headEnd/>
              <a:tailEnd/>
            </a:ln>
            <a:effectLst/>
          </p:spPr>
          <p:txBody>
            <a:bodyPr wrap="none">
              <a:spAutoFit/>
            </a:bodyPr>
            <a:lstStyle/>
            <a:p>
              <a:r>
                <a:rPr lang="en-US"/>
                <a:t>HTTP Response</a:t>
              </a:r>
            </a:p>
          </p:txBody>
        </p:sp>
        <p:sp>
          <p:nvSpPr>
            <p:cNvPr id="34" name="Line 26"/>
            <p:cNvSpPr>
              <a:spLocks noChangeShapeType="1"/>
            </p:cNvSpPr>
            <p:nvPr/>
          </p:nvSpPr>
          <p:spPr bwMode="auto">
            <a:xfrm flipV="1">
              <a:off x="5105400" y="29718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35" name="Line 27"/>
            <p:cNvSpPr>
              <a:spLocks noChangeShapeType="1"/>
            </p:cNvSpPr>
            <p:nvPr/>
          </p:nvSpPr>
          <p:spPr bwMode="auto">
            <a:xfrm flipH="1">
              <a:off x="5105400" y="31242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36" name="Line 28"/>
            <p:cNvSpPr>
              <a:spLocks noChangeShapeType="1"/>
            </p:cNvSpPr>
            <p:nvPr/>
          </p:nvSpPr>
          <p:spPr bwMode="auto">
            <a:xfrm>
              <a:off x="5105400" y="35052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37" name="Line 29"/>
            <p:cNvSpPr>
              <a:spLocks noChangeShapeType="1"/>
            </p:cNvSpPr>
            <p:nvPr/>
          </p:nvSpPr>
          <p:spPr bwMode="auto">
            <a:xfrm flipH="1" flipV="1">
              <a:off x="5105400" y="3657600"/>
              <a:ext cx="914400" cy="381000"/>
            </a:xfrm>
            <a:prstGeom prst="line">
              <a:avLst/>
            </a:prstGeom>
            <a:noFill/>
            <a:ln w="9525">
              <a:solidFill>
                <a:schemeClr val="tx1"/>
              </a:solidFill>
              <a:round/>
              <a:headEnd/>
              <a:tailEnd type="triangle" w="med" len="med"/>
            </a:ln>
            <a:effectLst/>
          </p:spPr>
          <p:txBody>
            <a:bodyPr/>
            <a:lstStyle/>
            <a:p>
              <a:endParaRPr lang="en-US"/>
            </a:p>
          </p:txBody>
        </p:sp>
        <p:sp>
          <p:nvSpPr>
            <p:cNvPr id="38" name="Rectangle 30"/>
            <p:cNvSpPr>
              <a:spLocks noChangeArrowheads="1"/>
            </p:cNvSpPr>
            <p:nvPr/>
          </p:nvSpPr>
          <p:spPr bwMode="auto">
            <a:xfrm>
              <a:off x="7696200" y="2971800"/>
              <a:ext cx="1219200" cy="381000"/>
            </a:xfrm>
            <a:prstGeom prst="rect">
              <a:avLst/>
            </a:prstGeom>
            <a:noFill/>
            <a:ln w="9525">
              <a:solidFill>
                <a:schemeClr val="tx1"/>
              </a:solidFill>
              <a:miter lim="800000"/>
              <a:headEnd/>
              <a:tailEnd/>
            </a:ln>
            <a:effectLst/>
          </p:spPr>
          <p:txBody>
            <a:bodyPr wrap="none" anchor="ctr"/>
            <a:lstStyle/>
            <a:p>
              <a:pPr algn="ctr"/>
              <a:r>
                <a:rPr lang="en-US" dirty="0"/>
                <a:t>Servlet</a:t>
              </a:r>
            </a:p>
          </p:txBody>
        </p:sp>
        <p:sp>
          <p:nvSpPr>
            <p:cNvPr id="39" name="Line 31"/>
            <p:cNvSpPr>
              <a:spLocks noChangeShapeType="1"/>
            </p:cNvSpPr>
            <p:nvPr/>
          </p:nvSpPr>
          <p:spPr bwMode="auto">
            <a:xfrm>
              <a:off x="723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0" name="Line 32"/>
            <p:cNvSpPr>
              <a:spLocks noChangeShapeType="1"/>
            </p:cNvSpPr>
            <p:nvPr/>
          </p:nvSpPr>
          <p:spPr bwMode="auto">
            <a:xfrm flipH="1">
              <a:off x="7239000" y="3200400"/>
              <a:ext cx="457200" cy="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1839848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smtClean="0"/>
              <a:t>Servlets Vs CGI</a:t>
            </a:r>
          </a:p>
        </p:txBody>
      </p:sp>
      <p:sp>
        <p:nvSpPr>
          <p:cNvPr id="3" name="Content Placeholder 2"/>
          <p:cNvSpPr>
            <a:spLocks noGrp="1"/>
          </p:cNvSpPr>
          <p:nvPr>
            <p:ph idx="1"/>
          </p:nvPr>
        </p:nvSpPr>
        <p:spPr>
          <a:xfrm>
            <a:off x="766763" y="1240196"/>
            <a:ext cx="7958596" cy="4301290"/>
          </a:xfrm>
        </p:spPr>
        <p:txBody>
          <a:bodyPr/>
          <a:lstStyle/>
          <a:p>
            <a:r>
              <a:rPr lang="en-US" sz="1600" dirty="0"/>
              <a:t>Servlets over CGI:</a:t>
            </a:r>
          </a:p>
          <a:p>
            <a:r>
              <a:rPr lang="en-US" sz="1600" dirty="0"/>
              <a:t>Request is run in a separate thread</a:t>
            </a:r>
            <a:r>
              <a:rPr lang="en-US" sz="1600" dirty="0" smtClean="0"/>
              <a:t>, so </a:t>
            </a:r>
            <a:r>
              <a:rPr lang="en-US" sz="1600" dirty="0"/>
              <a:t>faster than CGIs</a:t>
            </a:r>
          </a:p>
          <a:p>
            <a:r>
              <a:rPr lang="en-US" sz="1600" dirty="0"/>
              <a:t>Scalable</a:t>
            </a:r>
            <a:r>
              <a:rPr lang="en-US" sz="1600" dirty="0" smtClean="0"/>
              <a:t>, can </a:t>
            </a:r>
            <a:r>
              <a:rPr lang="en-US" sz="1600" dirty="0"/>
              <a:t>serve many more requests, </a:t>
            </a:r>
          </a:p>
          <a:p>
            <a:r>
              <a:rPr lang="en-US" sz="1600" dirty="0"/>
              <a:t>Robust and Object Oriented.</a:t>
            </a:r>
          </a:p>
          <a:p>
            <a:r>
              <a:rPr lang="en-US" sz="1600" dirty="0"/>
              <a:t>Can be written in Java Programming language.</a:t>
            </a:r>
          </a:p>
          <a:p>
            <a:r>
              <a:rPr lang="en-US" sz="1600" dirty="0"/>
              <a:t>Platform independent.</a:t>
            </a:r>
          </a:p>
          <a:p>
            <a:r>
              <a:rPr lang="en-US" sz="1600" dirty="0"/>
              <a:t>Access to Logging Capabilities.</a:t>
            </a:r>
          </a:p>
          <a:p>
            <a:r>
              <a:rPr lang="en-US" sz="1600" dirty="0"/>
              <a:t>Error handling and Security.</a:t>
            </a:r>
          </a:p>
          <a:p>
            <a:pPr marL="0" lvl="2" indent="0">
              <a:buNone/>
            </a:pPr>
            <a:r>
              <a:rPr lang="en-US" sz="1600" b="1" dirty="0" smtClean="0">
                <a:latin typeface="+mj-lt"/>
              </a:rPr>
              <a:t/>
            </a:r>
            <a:br>
              <a:rPr lang="en-US" sz="1600" b="1" dirty="0" smtClean="0">
                <a:latin typeface="+mj-lt"/>
              </a:rPr>
            </a:br>
            <a:r>
              <a:rPr lang="en-US" sz="1600" b="1" dirty="0" smtClean="0">
                <a:latin typeface="+mj-lt"/>
              </a:rPr>
              <a:t/>
            </a:r>
            <a:br>
              <a:rPr lang="en-US" sz="1600" b="1" dirty="0" smtClean="0">
                <a:latin typeface="+mj-lt"/>
              </a:rPr>
            </a:br>
            <a:endParaRPr lang="en-US" sz="1600" b="1" dirty="0" smtClean="0">
              <a:latin typeface="+mj-lt"/>
            </a:endParaRPr>
          </a:p>
          <a:p>
            <a:pPr>
              <a:buNone/>
            </a:pPr>
            <a:r>
              <a:rPr lang="en-US" sz="1800" dirty="0"/>
              <a:t>	</a:t>
            </a:r>
          </a:p>
          <a:p>
            <a:endParaRPr lang="en-US" sz="1800" dirty="0"/>
          </a:p>
          <a:p>
            <a:endParaRPr lang="en-US" sz="1800" dirty="0"/>
          </a:p>
        </p:txBody>
      </p:sp>
      <p:grpSp>
        <p:nvGrpSpPr>
          <p:cNvPr id="20" name="Group 25"/>
          <p:cNvGrpSpPr>
            <a:grpSpLocks/>
          </p:cNvGrpSpPr>
          <p:nvPr/>
        </p:nvGrpSpPr>
        <p:grpSpPr bwMode="auto">
          <a:xfrm>
            <a:off x="5845365" y="1684663"/>
            <a:ext cx="5562600" cy="2667000"/>
            <a:chOff x="96" y="2736"/>
            <a:chExt cx="2592" cy="1056"/>
          </a:xfrm>
        </p:grpSpPr>
        <p:sp>
          <p:nvSpPr>
            <p:cNvPr id="21" name="Rectangle 26"/>
            <p:cNvSpPr>
              <a:spLocks noChangeArrowheads="1"/>
            </p:cNvSpPr>
            <p:nvPr/>
          </p:nvSpPr>
          <p:spPr bwMode="auto">
            <a:xfrm>
              <a:off x="96" y="3016"/>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1</a:t>
              </a:r>
            </a:p>
          </p:txBody>
        </p:sp>
        <p:sp>
          <p:nvSpPr>
            <p:cNvPr id="22" name="Rectangle 27"/>
            <p:cNvSpPr>
              <a:spLocks noChangeArrowheads="1"/>
            </p:cNvSpPr>
            <p:nvPr/>
          </p:nvSpPr>
          <p:spPr bwMode="auto">
            <a:xfrm>
              <a:off x="960" y="3072"/>
              <a:ext cx="616" cy="42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dirty="0">
                  <a:solidFill>
                    <a:schemeClr val="bg1"/>
                  </a:solidFill>
                </a:rPr>
                <a:t>Web</a:t>
              </a:r>
            </a:p>
            <a:p>
              <a:pPr algn="ctr"/>
              <a:r>
                <a:rPr lang="en-US" sz="1200" b="1" dirty="0">
                  <a:solidFill>
                    <a:schemeClr val="bg1"/>
                  </a:solidFill>
                </a:rPr>
                <a:t>Server</a:t>
              </a:r>
            </a:p>
          </p:txBody>
        </p:sp>
        <p:sp>
          <p:nvSpPr>
            <p:cNvPr id="23" name="Rectangle 28"/>
            <p:cNvSpPr>
              <a:spLocks noChangeArrowheads="1"/>
            </p:cNvSpPr>
            <p:nvPr/>
          </p:nvSpPr>
          <p:spPr bwMode="auto">
            <a:xfrm>
              <a:off x="96" y="318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24" name="Rectangle 29"/>
            <p:cNvSpPr>
              <a:spLocks noChangeArrowheads="1"/>
            </p:cNvSpPr>
            <p:nvPr/>
          </p:nvSpPr>
          <p:spPr bwMode="auto">
            <a:xfrm>
              <a:off x="96" y="337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N</a:t>
              </a:r>
            </a:p>
          </p:txBody>
        </p:sp>
        <p:sp>
          <p:nvSpPr>
            <p:cNvPr id="41" name="Line 30"/>
            <p:cNvSpPr>
              <a:spLocks noChangeShapeType="1"/>
            </p:cNvSpPr>
            <p:nvPr/>
          </p:nvSpPr>
          <p:spPr bwMode="auto">
            <a:xfrm>
              <a:off x="720" y="3291"/>
              <a:ext cx="251"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42" name="Line 31"/>
            <p:cNvSpPr>
              <a:spLocks noChangeShapeType="1"/>
            </p:cNvSpPr>
            <p:nvPr/>
          </p:nvSpPr>
          <p:spPr bwMode="auto">
            <a:xfrm flipV="1">
              <a:off x="1587" y="3264"/>
              <a:ext cx="189" cy="6"/>
            </a:xfrm>
            <a:prstGeom prst="line">
              <a:avLst/>
            </a:prstGeom>
            <a:noFill/>
            <a:ln w="38100">
              <a:solidFill>
                <a:srgbClr val="FFCC00"/>
              </a:solidFill>
              <a:miter lim="800000"/>
              <a:headEnd/>
              <a:tailEnd type="triangle" w="lg" len="lg"/>
            </a:ln>
            <a:effectLst/>
          </p:spPr>
          <p:txBody>
            <a:bodyPr wrap="none"/>
            <a:lstStyle/>
            <a:p>
              <a:endParaRPr lang="en-US"/>
            </a:p>
          </p:txBody>
        </p:sp>
        <p:sp>
          <p:nvSpPr>
            <p:cNvPr id="43" name="Line 32"/>
            <p:cNvSpPr>
              <a:spLocks noChangeShapeType="1"/>
            </p:cNvSpPr>
            <p:nvPr/>
          </p:nvSpPr>
          <p:spPr bwMode="auto">
            <a:xfrm flipV="1">
              <a:off x="1587" y="3168"/>
              <a:ext cx="189" cy="12"/>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44" name="Line 33"/>
            <p:cNvSpPr>
              <a:spLocks noChangeShapeType="1"/>
            </p:cNvSpPr>
            <p:nvPr/>
          </p:nvSpPr>
          <p:spPr bwMode="auto">
            <a:xfrm>
              <a:off x="1587" y="3360"/>
              <a:ext cx="189" cy="0"/>
            </a:xfrm>
            <a:prstGeom prst="line">
              <a:avLst/>
            </a:prstGeom>
            <a:noFill/>
            <a:ln w="38100">
              <a:solidFill>
                <a:srgbClr val="339966"/>
              </a:solidFill>
              <a:miter lim="800000"/>
              <a:headEnd/>
              <a:tailEnd type="triangle" w="lg" len="lg"/>
            </a:ln>
            <a:effectLst/>
          </p:spPr>
          <p:txBody>
            <a:bodyPr wrap="none"/>
            <a:lstStyle/>
            <a:p>
              <a:endParaRPr lang="en-US"/>
            </a:p>
          </p:txBody>
        </p:sp>
        <p:sp>
          <p:nvSpPr>
            <p:cNvPr id="45" name="Line 34"/>
            <p:cNvSpPr>
              <a:spLocks noChangeShapeType="1"/>
            </p:cNvSpPr>
            <p:nvPr/>
          </p:nvSpPr>
          <p:spPr bwMode="auto">
            <a:xfrm>
              <a:off x="720" y="3080"/>
              <a:ext cx="223" cy="126"/>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46" name="Line 35"/>
            <p:cNvSpPr>
              <a:spLocks noChangeShapeType="1"/>
            </p:cNvSpPr>
            <p:nvPr/>
          </p:nvSpPr>
          <p:spPr bwMode="auto">
            <a:xfrm flipV="1">
              <a:off x="720" y="3354"/>
              <a:ext cx="223" cy="106"/>
            </a:xfrm>
            <a:prstGeom prst="line">
              <a:avLst/>
            </a:prstGeom>
            <a:noFill/>
            <a:ln w="28575">
              <a:solidFill>
                <a:srgbClr val="339966"/>
              </a:solidFill>
              <a:miter lim="800000"/>
              <a:headEnd/>
              <a:tailEnd type="triangle" w="lg" len="lg"/>
            </a:ln>
            <a:effectLst/>
          </p:spPr>
          <p:txBody>
            <a:bodyPr wrap="none"/>
            <a:lstStyle/>
            <a:p>
              <a:endParaRPr lang="en-US"/>
            </a:p>
          </p:txBody>
        </p:sp>
        <p:sp>
          <p:nvSpPr>
            <p:cNvPr id="47" name="Oval 36"/>
            <p:cNvSpPr>
              <a:spLocks noChangeArrowheads="1"/>
            </p:cNvSpPr>
            <p:nvPr/>
          </p:nvSpPr>
          <p:spPr bwMode="auto">
            <a:xfrm>
              <a:off x="1728" y="2736"/>
              <a:ext cx="391" cy="1056"/>
            </a:xfrm>
            <a:prstGeom prst="ellipse">
              <a:avLst/>
            </a:prstGeom>
            <a:solidFill>
              <a:srgbClr val="993300"/>
            </a:solidFill>
            <a:ln w="9525">
              <a:solidFill>
                <a:srgbClr val="993300"/>
              </a:solidFill>
              <a:miter lim="800000"/>
              <a:headEnd/>
              <a:tailEnd/>
            </a:ln>
            <a:effectLst/>
          </p:spPr>
          <p:txBody>
            <a:bodyPr wrap="none" anchor="ctr"/>
            <a:lstStyle/>
            <a:p>
              <a:pPr algn="ctr"/>
              <a:r>
                <a:rPr lang="en-US" sz="1200" b="1" dirty="0" err="1">
                  <a:solidFill>
                    <a:schemeClr val="bg1"/>
                  </a:solidFill>
                </a:rPr>
                <a:t>Servlet</a:t>
              </a:r>
              <a:endParaRPr lang="en-US" sz="1200" b="1" dirty="0">
                <a:solidFill>
                  <a:schemeClr val="bg1"/>
                </a:solidFill>
              </a:endParaRPr>
            </a:p>
          </p:txBody>
        </p:sp>
        <p:sp>
          <p:nvSpPr>
            <p:cNvPr id="48" name="AutoShape 37"/>
            <p:cNvSpPr>
              <a:spLocks noChangeArrowheads="1"/>
            </p:cNvSpPr>
            <p:nvPr/>
          </p:nvSpPr>
          <p:spPr bwMode="auto">
            <a:xfrm>
              <a:off x="2352" y="2784"/>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49" name="AutoShape 38"/>
            <p:cNvSpPr>
              <a:spLocks noChangeArrowheads="1"/>
            </p:cNvSpPr>
            <p:nvPr/>
          </p:nvSpPr>
          <p:spPr bwMode="auto">
            <a:xfrm>
              <a:off x="2352" y="3168"/>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50" name="AutoShape 39"/>
            <p:cNvSpPr>
              <a:spLocks noChangeArrowheads="1"/>
            </p:cNvSpPr>
            <p:nvPr/>
          </p:nvSpPr>
          <p:spPr bwMode="auto">
            <a:xfrm>
              <a:off x="2352" y="3552"/>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51" name="Line 40"/>
            <p:cNvSpPr>
              <a:spLocks noChangeShapeType="1"/>
            </p:cNvSpPr>
            <p:nvPr/>
          </p:nvSpPr>
          <p:spPr bwMode="auto">
            <a:xfrm flipV="1">
              <a:off x="2112" y="3264"/>
              <a:ext cx="240"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52" name="Line 41"/>
            <p:cNvSpPr>
              <a:spLocks noChangeShapeType="1"/>
            </p:cNvSpPr>
            <p:nvPr/>
          </p:nvSpPr>
          <p:spPr bwMode="auto">
            <a:xfrm>
              <a:off x="2064" y="2880"/>
              <a:ext cx="288"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53" name="Line 42"/>
            <p:cNvSpPr>
              <a:spLocks noChangeShapeType="1"/>
            </p:cNvSpPr>
            <p:nvPr/>
          </p:nvSpPr>
          <p:spPr bwMode="auto">
            <a:xfrm>
              <a:off x="2064" y="3648"/>
              <a:ext cx="288" cy="0"/>
            </a:xfrm>
            <a:prstGeom prst="line">
              <a:avLst/>
            </a:prstGeom>
            <a:noFill/>
            <a:ln w="38100">
              <a:solidFill>
                <a:srgbClr val="800080"/>
              </a:solidFill>
              <a:miter lim="800000"/>
              <a:headEnd/>
              <a:tailEnd type="triangle" w="lg" len="lg"/>
            </a:ln>
            <a:effectLst/>
          </p:spPr>
          <p:txBody>
            <a:bodyPr wrap="none"/>
            <a:lstStyle/>
            <a:p>
              <a:endParaRPr lang="en-US"/>
            </a:p>
          </p:txBody>
        </p:sp>
      </p:grpSp>
    </p:spTree>
    <p:extLst>
      <p:ext uri="{BB962C8B-B14F-4D97-AF65-F5344CB8AC3E}">
        <p14:creationId xmlns:p14="http://schemas.microsoft.com/office/powerpoint/2010/main" val="2516430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21779" y="28576"/>
            <a:ext cx="8910637" cy="828675"/>
          </a:xfrm>
        </p:spPr>
        <p:txBody>
          <a:bodyPr/>
          <a:lstStyle/>
          <a:p>
            <a:pPr eaLnBrk="1" hangingPunct="1"/>
            <a:r>
              <a:rPr lang="en-US" dirty="0" smtClean="0"/>
              <a:t>Servlet API</a:t>
            </a:r>
          </a:p>
        </p:txBody>
      </p:sp>
      <p:pic>
        <p:nvPicPr>
          <p:cNvPr id="12290" name="Picture 2" descr="Image result for servlet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1"/>
            <a:ext cx="11601450" cy="53530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36865" y="1466851"/>
            <a:ext cx="3162300" cy="438150"/>
          </a:xfrm>
          <a:prstGeom prst="rect">
            <a:avLst/>
          </a:prstGeom>
        </p:spPr>
      </p:pic>
    </p:spTree>
    <p:extLst>
      <p:ext uri="{BB962C8B-B14F-4D97-AF65-F5344CB8AC3E}">
        <p14:creationId xmlns:p14="http://schemas.microsoft.com/office/powerpoint/2010/main" val="28440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21779" y="28576"/>
            <a:ext cx="8910637" cy="828675"/>
          </a:xfrm>
        </p:spPr>
        <p:txBody>
          <a:bodyPr/>
          <a:lstStyle/>
          <a:p>
            <a:pPr eaLnBrk="1" hangingPunct="1"/>
            <a:r>
              <a:rPr lang="en-US" dirty="0" smtClean="0"/>
              <a:t>Servlet API</a:t>
            </a:r>
          </a:p>
        </p:txBody>
      </p:sp>
      <p:pic>
        <p:nvPicPr>
          <p:cNvPr id="2" name="Picture 1"/>
          <p:cNvPicPr>
            <a:picLocks noChangeAspect="1"/>
          </p:cNvPicPr>
          <p:nvPr/>
        </p:nvPicPr>
        <p:blipFill>
          <a:blip r:embed="rId3"/>
          <a:stretch>
            <a:fillRect/>
          </a:stretch>
        </p:blipFill>
        <p:spPr>
          <a:xfrm>
            <a:off x="7136865" y="1466851"/>
            <a:ext cx="3162300" cy="438150"/>
          </a:xfrm>
          <a:prstGeom prst="rect">
            <a:avLst/>
          </a:prstGeom>
        </p:spPr>
      </p:pic>
      <p:sp>
        <p:nvSpPr>
          <p:cNvPr id="3" name="Rectangle 2"/>
          <p:cNvSpPr/>
          <p:nvPr/>
        </p:nvSpPr>
        <p:spPr>
          <a:xfrm>
            <a:off x="721779" y="1146398"/>
            <a:ext cx="6096000" cy="1477328"/>
          </a:xfrm>
          <a:prstGeom prst="rect">
            <a:avLst/>
          </a:prstGeom>
        </p:spPr>
        <p:txBody>
          <a:bodyPr>
            <a:spAutoFit/>
          </a:bodyPr>
          <a:lstStyle/>
          <a:p>
            <a:r>
              <a:rPr lang="en-US" dirty="0"/>
              <a:t>Servlet API:</a:t>
            </a:r>
          </a:p>
          <a:p>
            <a:pPr lvl="1"/>
            <a:r>
              <a:rPr lang="en-US" dirty="0"/>
              <a:t>Servlet API is specified in two packages, </a:t>
            </a:r>
          </a:p>
          <a:p>
            <a:pPr lvl="2"/>
            <a:r>
              <a:rPr lang="en-US" dirty="0" err="1">
                <a:latin typeface="Courier New" pitchFamily="49" charset="0"/>
              </a:rPr>
              <a:t>javax.servlet</a:t>
            </a:r>
            <a:r>
              <a:rPr lang="en-US" dirty="0"/>
              <a:t> and </a:t>
            </a:r>
          </a:p>
          <a:p>
            <a:pPr lvl="2"/>
            <a:r>
              <a:rPr lang="en-US" dirty="0" err="1">
                <a:latin typeface="Courier New" pitchFamily="49" charset="0"/>
              </a:rPr>
              <a:t>javax.servlet.http</a:t>
            </a:r>
            <a:endParaRPr lang="en-US" dirty="0">
              <a:latin typeface="Courier New" pitchFamily="49" charset="0"/>
            </a:endParaRPr>
          </a:p>
          <a:p>
            <a:pPr lvl="1"/>
            <a:endParaRPr lang="en-US" dirty="0"/>
          </a:p>
        </p:txBody>
      </p:sp>
      <p:pic>
        <p:nvPicPr>
          <p:cNvPr id="6" name="Picture 5" descr="Servlet-API.jpg"/>
          <p:cNvPicPr>
            <a:picLocks noChangeAspect="1"/>
          </p:cNvPicPr>
          <p:nvPr/>
        </p:nvPicPr>
        <p:blipFill>
          <a:blip r:embed="rId4"/>
          <a:stretch>
            <a:fillRect/>
          </a:stretch>
        </p:blipFill>
        <p:spPr>
          <a:xfrm>
            <a:off x="8074446" y="884150"/>
            <a:ext cx="2918604" cy="4419600"/>
          </a:xfrm>
          <a:prstGeom prst="rect">
            <a:avLst/>
          </a:prstGeom>
        </p:spPr>
      </p:pic>
      <p:pic>
        <p:nvPicPr>
          <p:cNvPr id="20482" name="Picture 2" descr="Image result for HTTPServlet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76" y="2507251"/>
            <a:ext cx="4449477" cy="345287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Image result for HTTPServlet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701" y="2623726"/>
            <a:ext cx="3604106" cy="333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64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64998" y="0"/>
            <a:ext cx="8910637" cy="828675"/>
          </a:xfrm>
        </p:spPr>
        <p:txBody>
          <a:bodyPr/>
          <a:lstStyle/>
          <a:p>
            <a:pPr eaLnBrk="1" hangingPunct="1"/>
            <a:r>
              <a:rPr lang="en-US" dirty="0" smtClean="0"/>
              <a:t>Life Cycle of Servlet</a:t>
            </a:r>
          </a:p>
        </p:txBody>
      </p:sp>
      <p:pic>
        <p:nvPicPr>
          <p:cNvPr id="9218" name="Picture 2" descr="Image result for life cycle  in servl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78" y="1278281"/>
            <a:ext cx="9540608" cy="42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7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87880" y="0"/>
            <a:ext cx="8910637" cy="828675"/>
          </a:xfrm>
        </p:spPr>
        <p:txBody>
          <a:bodyPr/>
          <a:lstStyle/>
          <a:p>
            <a:pPr eaLnBrk="1" hangingPunct="1"/>
            <a:r>
              <a:rPr lang="en-US" dirty="0" smtClean="0"/>
              <a:t>File Structure in Tomcat Server</a:t>
            </a:r>
          </a:p>
        </p:txBody>
      </p:sp>
      <p:pic>
        <p:nvPicPr>
          <p:cNvPr id="5122" name="Picture 2" descr="Image result for file structure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52" y="1271101"/>
            <a:ext cx="7732502" cy="425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2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20930" y="28576"/>
            <a:ext cx="8910637" cy="828675"/>
          </a:xfrm>
        </p:spPr>
        <p:txBody>
          <a:bodyPr/>
          <a:lstStyle/>
          <a:p>
            <a:r>
              <a:rPr lang="en-US" dirty="0"/>
              <a:t>File Structure in Tomcat Server</a:t>
            </a:r>
            <a:endParaRPr lang="en-US" dirty="0" smtClean="0"/>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11" y="1311007"/>
            <a:ext cx="5540146" cy="48611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580" y="767910"/>
            <a:ext cx="5783855" cy="55557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6009644" y="869816"/>
            <a:ext cx="1781175" cy="428625"/>
          </a:xfrm>
          <a:prstGeom prst="rect">
            <a:avLst/>
          </a:prstGeom>
        </p:spPr>
      </p:pic>
    </p:spTree>
    <p:extLst>
      <p:ext uri="{BB962C8B-B14F-4D97-AF65-F5344CB8AC3E}">
        <p14:creationId xmlns:p14="http://schemas.microsoft.com/office/powerpoint/2010/main" val="2952518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2019795" y="1909948"/>
          <a:ext cx="7467600" cy="1483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xmlns="" val="1911844891"/>
                    </a:ext>
                  </a:extLst>
                </a:gridCol>
                <a:gridCol w="2489200">
                  <a:extLst>
                    <a:ext uri="{9D8B030D-6E8A-4147-A177-3AD203B41FA5}">
                      <a16:colId xmlns:a16="http://schemas.microsoft.com/office/drawing/2014/main" xmlns="" val="1575950742"/>
                    </a:ext>
                  </a:extLst>
                </a:gridCol>
                <a:gridCol w="2489200">
                  <a:extLst>
                    <a:ext uri="{9D8B030D-6E8A-4147-A177-3AD203B41FA5}">
                      <a16:colId xmlns:a16="http://schemas.microsoft.com/office/drawing/2014/main" xmlns="" val="671011277"/>
                    </a:ext>
                  </a:extLst>
                </a:gridCol>
              </a:tblGrid>
              <a:tr h="370840">
                <a:tc>
                  <a:txBody>
                    <a:bodyPr/>
                    <a:lstStyle/>
                    <a:p>
                      <a:endParaRPr lang="en-US" sz="1200" dirty="0"/>
                    </a:p>
                  </a:txBody>
                  <a:tcPr anchor="ctr"/>
                </a:tc>
                <a:tc>
                  <a:txBody>
                    <a:bodyPr/>
                    <a:lstStyle/>
                    <a:p>
                      <a:pPr algn="ctr"/>
                      <a:r>
                        <a:rPr lang="en-US" sz="1200" dirty="0" smtClean="0"/>
                        <a:t>Name</a:t>
                      </a:r>
                      <a:endParaRPr lang="en-US" sz="1200" dirty="0"/>
                    </a:p>
                  </a:txBody>
                  <a:tcPr anchor="ctr"/>
                </a:tc>
                <a:tc>
                  <a:txBody>
                    <a:bodyPr/>
                    <a:lstStyle/>
                    <a:p>
                      <a:pPr algn="ctr"/>
                      <a:r>
                        <a:rPr lang="en-US" sz="1200" dirty="0" smtClean="0"/>
                        <a:t>Date</a:t>
                      </a:r>
                      <a:endParaRPr lang="en-US" sz="1200" dirty="0"/>
                    </a:p>
                  </a:txBody>
                  <a:tcPr anchor="ctr"/>
                </a:tc>
                <a:extLst>
                  <a:ext uri="{0D108BD9-81ED-4DB2-BD59-A6C34878D82A}">
                    <a16:rowId xmlns:a16="http://schemas.microsoft.com/office/drawing/2014/main" xmlns="" val="1364382642"/>
                  </a:ext>
                </a:extLst>
              </a:tr>
              <a:tr h="370840">
                <a:tc>
                  <a:txBody>
                    <a:bodyPr/>
                    <a:lstStyle/>
                    <a:p>
                      <a:pPr algn="ctr"/>
                      <a:r>
                        <a:rPr lang="en-US" sz="1200" b="1" dirty="0" smtClean="0">
                          <a:solidFill>
                            <a:schemeClr val="bg1"/>
                          </a:solidFill>
                        </a:rPr>
                        <a:t>Prepared By</a:t>
                      </a:r>
                      <a:endParaRPr lang="en-US" sz="1200" b="1" dirty="0">
                        <a:solidFill>
                          <a:schemeClr val="bg1"/>
                        </a:solidFill>
                      </a:endParaRPr>
                    </a:p>
                  </a:txBody>
                  <a:tcPr anchor="ctr">
                    <a:solidFill>
                      <a:schemeClr val="accent1"/>
                    </a:solidFill>
                  </a:tcPr>
                </a:tc>
                <a:tc>
                  <a:txBody>
                    <a:bodyPr/>
                    <a:lstStyle/>
                    <a:p>
                      <a:pPr algn="ctr"/>
                      <a:r>
                        <a:rPr lang="en-US" sz="1200" dirty="0" smtClean="0"/>
                        <a:t>Manisha Mane</a:t>
                      </a:r>
                      <a:endParaRPr lang="en-US" sz="1200" dirty="0"/>
                    </a:p>
                  </a:txBody>
                  <a:tcPr anchor="ctr"/>
                </a:tc>
                <a:tc>
                  <a:txBody>
                    <a:bodyPr/>
                    <a:lstStyle/>
                    <a:p>
                      <a:pPr algn="ctr"/>
                      <a:r>
                        <a:rPr lang="en-US" sz="1200" dirty="0" smtClean="0"/>
                        <a:t>05-Jul-2019</a:t>
                      </a:r>
                      <a:endParaRPr lang="en-US" sz="1200" dirty="0"/>
                    </a:p>
                  </a:txBody>
                  <a:tcPr anchor="ctr"/>
                </a:tc>
                <a:extLst>
                  <a:ext uri="{0D108BD9-81ED-4DB2-BD59-A6C34878D82A}">
                    <a16:rowId xmlns:a16="http://schemas.microsoft.com/office/drawing/2014/main" xmlns="" val="2030142880"/>
                  </a:ext>
                </a:extLst>
              </a:tr>
              <a:tr h="370840">
                <a:tc>
                  <a:txBody>
                    <a:bodyPr/>
                    <a:lstStyle/>
                    <a:p>
                      <a:pPr algn="ctr"/>
                      <a:r>
                        <a:rPr lang="en-US" sz="1200" b="1" dirty="0" smtClean="0">
                          <a:solidFill>
                            <a:schemeClr val="bg1"/>
                          </a:solidFill>
                        </a:rPr>
                        <a:t>Reviewed By</a:t>
                      </a:r>
                      <a:endParaRPr lang="en-US" sz="1200" b="1" dirty="0">
                        <a:solidFill>
                          <a:schemeClr val="bg1"/>
                        </a:solidFill>
                      </a:endParaRPr>
                    </a:p>
                  </a:txBody>
                  <a:tcPr anchor="ctr">
                    <a:solidFill>
                      <a:schemeClr val="accent1"/>
                    </a:solidFill>
                  </a:tcPr>
                </a:tc>
                <a:tc>
                  <a:txBody>
                    <a:bodyPr/>
                    <a:lstStyle/>
                    <a:p>
                      <a:pPr algn="ctr"/>
                      <a:r>
                        <a:rPr lang="en-US" sz="1200" dirty="0" smtClean="0"/>
                        <a:t>Pradeep Chinchole</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09-Jul-2019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xmlns="" val="198953261"/>
                  </a:ext>
                </a:extLst>
              </a:tr>
              <a:tr h="370840">
                <a:tc>
                  <a:txBody>
                    <a:bodyPr/>
                    <a:lstStyle/>
                    <a:p>
                      <a:pPr algn="ctr"/>
                      <a:r>
                        <a:rPr lang="en-US" sz="1200" b="1" dirty="0" smtClean="0">
                          <a:solidFill>
                            <a:schemeClr val="bg1"/>
                          </a:solidFill>
                        </a:rPr>
                        <a:t>Approved By</a:t>
                      </a:r>
                      <a:endParaRPr lang="en-US" sz="1200" b="1" dirty="0">
                        <a:solidFill>
                          <a:schemeClr val="bg1"/>
                        </a:solidFill>
                      </a:endParaRPr>
                    </a:p>
                  </a:txBody>
                  <a:tcPr anchor="ctr">
                    <a:solidFill>
                      <a:schemeClr val="accent1"/>
                    </a:solidFill>
                  </a:tcPr>
                </a:tc>
                <a:tc>
                  <a:txBody>
                    <a:bodyPr/>
                    <a:lstStyle/>
                    <a:p>
                      <a:pPr algn="ctr"/>
                      <a:r>
                        <a:rPr lang="en-US" sz="1200" dirty="0" smtClean="0"/>
                        <a:t>Nisha Mendonsa</a:t>
                      </a:r>
                      <a:endParaRPr 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a:txBody>
                  <a:tcPr anchor="ctr"/>
                </a:tc>
                <a:extLst>
                  <a:ext uri="{0D108BD9-81ED-4DB2-BD59-A6C34878D82A}">
                    <a16:rowId xmlns:a16="http://schemas.microsoft.com/office/drawing/2014/main" xmlns="" val="3766917923"/>
                  </a:ext>
                </a:extLst>
              </a:tr>
            </a:tbl>
          </a:graphicData>
        </a:graphic>
      </p:graphicFrame>
      <p:graphicFrame>
        <p:nvGraphicFramePr>
          <p:cNvPr id="5" name="Table 4"/>
          <p:cNvGraphicFramePr>
            <a:graphicFrameLocks noGrp="1"/>
          </p:cNvGraphicFramePr>
          <p:nvPr>
            <p:extLst/>
          </p:nvPr>
        </p:nvGraphicFramePr>
        <p:xfrm>
          <a:off x="1040525" y="3752192"/>
          <a:ext cx="9858703" cy="862855"/>
        </p:xfrm>
        <a:graphic>
          <a:graphicData uri="http://schemas.openxmlformats.org/drawingml/2006/table">
            <a:tbl>
              <a:tblPr firstRow="1" bandRow="1">
                <a:tableStyleId>{5C22544A-7EE6-4342-B048-85BDC9FD1C3A}</a:tableStyleId>
              </a:tblPr>
              <a:tblGrid>
                <a:gridCol w="2412234">
                  <a:extLst>
                    <a:ext uri="{9D8B030D-6E8A-4147-A177-3AD203B41FA5}">
                      <a16:colId xmlns:a16="http://schemas.microsoft.com/office/drawing/2014/main" xmlns="" val="980557498"/>
                    </a:ext>
                  </a:extLst>
                </a:gridCol>
                <a:gridCol w="1353903">
                  <a:extLst>
                    <a:ext uri="{9D8B030D-6E8A-4147-A177-3AD203B41FA5}">
                      <a16:colId xmlns:a16="http://schemas.microsoft.com/office/drawing/2014/main" xmlns="" val="214367020"/>
                    </a:ext>
                  </a:extLst>
                </a:gridCol>
                <a:gridCol w="1776999">
                  <a:extLst>
                    <a:ext uri="{9D8B030D-6E8A-4147-A177-3AD203B41FA5}">
                      <a16:colId xmlns:a16="http://schemas.microsoft.com/office/drawing/2014/main" xmlns="" val="2479592523"/>
                    </a:ext>
                  </a:extLst>
                </a:gridCol>
                <a:gridCol w="4315567">
                  <a:extLst>
                    <a:ext uri="{9D8B030D-6E8A-4147-A177-3AD203B41FA5}">
                      <a16:colId xmlns:a16="http://schemas.microsoft.com/office/drawing/2014/main" xmlns="" val="1814150058"/>
                    </a:ext>
                  </a:extLst>
                </a:gridCol>
              </a:tblGrid>
              <a:tr h="450185">
                <a:tc>
                  <a:txBody>
                    <a:bodyPr/>
                    <a:lstStyle/>
                    <a:p>
                      <a:pPr algn="ctr"/>
                      <a:r>
                        <a:rPr lang="en-US" sz="1200" dirty="0" smtClean="0"/>
                        <a:t>Version No.</a:t>
                      </a:r>
                      <a:endParaRPr lang="en-US" sz="1200" dirty="0"/>
                    </a:p>
                  </a:txBody>
                  <a:tcPr anchor="ctr"/>
                </a:tc>
                <a:tc>
                  <a:txBody>
                    <a:bodyPr/>
                    <a:lstStyle/>
                    <a:p>
                      <a:pPr algn="ctr"/>
                      <a:r>
                        <a:rPr lang="en-US" sz="1200" dirty="0" smtClean="0"/>
                        <a:t>Date</a:t>
                      </a:r>
                      <a:endParaRPr lang="en-US" sz="1200" dirty="0"/>
                    </a:p>
                  </a:txBody>
                  <a:tcPr anchor="ctr"/>
                </a:tc>
                <a:tc>
                  <a:txBody>
                    <a:bodyPr/>
                    <a:lstStyle/>
                    <a:p>
                      <a:pPr algn="ctr"/>
                      <a:r>
                        <a:rPr lang="en-US" sz="1200" dirty="0" smtClean="0"/>
                        <a:t>Section Affected</a:t>
                      </a:r>
                      <a:endParaRPr lang="en-US" sz="1200" dirty="0"/>
                    </a:p>
                  </a:txBody>
                  <a:tcPr anchor="ctr"/>
                </a:tc>
                <a:tc>
                  <a:txBody>
                    <a:bodyPr/>
                    <a:lstStyle/>
                    <a:p>
                      <a:pPr algn="ctr"/>
                      <a:r>
                        <a:rPr lang="en-US" sz="1200" dirty="0" smtClean="0"/>
                        <a:t>Highlight of Changes</a:t>
                      </a:r>
                      <a:endParaRPr lang="en-US" sz="1200" dirty="0"/>
                    </a:p>
                  </a:txBody>
                  <a:tcPr anchor="ctr"/>
                </a:tc>
                <a:extLst>
                  <a:ext uri="{0D108BD9-81ED-4DB2-BD59-A6C34878D82A}">
                    <a16:rowId xmlns:a16="http://schemas.microsoft.com/office/drawing/2014/main" xmlns="" val="1553383291"/>
                  </a:ext>
                </a:extLst>
              </a:tr>
              <a:tr h="412670">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FFFFFF"/>
                          </a:solidFill>
                          <a:effectLst/>
                          <a:latin typeface="+mj-lt"/>
                        </a:rPr>
                        <a:t>1.0.0</a:t>
                      </a:r>
                      <a:endParaRPr kumimoji="0" lang="en-US" altLang="en-US" sz="1200" b="1" i="0" u="none" strike="noStrike" cap="none" normalizeH="0" baseline="0" dirty="0" smtClean="0">
                        <a:ln>
                          <a:noFill/>
                        </a:ln>
                        <a:solidFill>
                          <a:srgbClr val="FFFFFF"/>
                        </a:solidFill>
                        <a:effectLst/>
                        <a:latin typeface="+mj-lt"/>
                        <a:cs typeface="Times New Roman" pitchFamily="18" charset="0"/>
                      </a:endParaRPr>
                    </a:p>
                  </a:txBody>
                  <a:tcPr marL="68572" marR="6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kumimoji="0" lang="en-US" sz="1200" b="0" i="0" u="none" strike="noStrike" kern="1200" cap="none" spc="0" normalizeH="0" baseline="0" noProof="0" dirty="0" smtClean="0">
                          <a:ln>
                            <a:noFill/>
                          </a:ln>
                          <a:solidFill>
                            <a:prstClr val="black"/>
                          </a:solidFill>
                          <a:effectLst/>
                          <a:uLnTx/>
                          <a:uFillTx/>
                          <a:latin typeface="Verdana"/>
                          <a:ea typeface="+mn-ea"/>
                          <a:cs typeface="+mn-cs"/>
                        </a:rPr>
                        <a:t>12-Jul-2019</a:t>
                      </a:r>
                    </a:p>
                  </a:txBody>
                  <a:tcPr marL="68572" marR="68572" marT="0" marB="0" anchor="ctr" horzOverflow="overflow"/>
                </a:tc>
                <a:tc>
                  <a:txBody>
                    <a:bodyPr/>
                    <a:lstStyle/>
                    <a:p>
                      <a:pPr marL="0" marR="0" algn="ctr">
                        <a:spcBef>
                          <a:spcPts val="0"/>
                        </a:spcBef>
                        <a:spcAft>
                          <a:spcPts val="0"/>
                        </a:spcAft>
                      </a:pPr>
                      <a:r>
                        <a:rPr lang="en-US" sz="1200" b="0" dirty="0" smtClean="0">
                          <a:effectLst/>
                          <a:latin typeface="+mn-lt"/>
                          <a:ea typeface="Times New Roman"/>
                        </a:rPr>
                        <a:t>All</a:t>
                      </a:r>
                      <a:endParaRPr lang="en-US" sz="1200" b="0" dirty="0">
                        <a:effectLst/>
                        <a:latin typeface="+mn-lt"/>
                        <a:ea typeface="Times New Roman"/>
                      </a:endParaRPr>
                    </a:p>
                  </a:txBody>
                  <a:tcPr marL="68572" marR="68572" marT="0" marB="0" anchor="ctr"/>
                </a:tc>
                <a:tc>
                  <a:txBody>
                    <a:bodyPr/>
                    <a:lstStyle/>
                    <a:p>
                      <a:pPr marL="0" marR="0" algn="ctr">
                        <a:spcBef>
                          <a:spcPts val="0"/>
                        </a:spcBef>
                        <a:spcAft>
                          <a:spcPts val="0"/>
                        </a:spcAft>
                      </a:pPr>
                      <a:r>
                        <a:rPr lang="en-US" sz="1200" b="0" dirty="0" smtClean="0">
                          <a:effectLst/>
                          <a:latin typeface="+mn-lt"/>
                        </a:rPr>
                        <a:t>Original Version</a:t>
                      </a:r>
                      <a:endParaRPr lang="en-US" sz="1200" b="0" dirty="0">
                        <a:effectLst/>
                        <a:latin typeface="+mn-lt"/>
                        <a:ea typeface="Times New Roman"/>
                      </a:endParaRPr>
                    </a:p>
                  </a:txBody>
                  <a:tcPr marL="68572" marR="68572" marT="0" marB="0" anchor="ctr"/>
                </a:tc>
                <a:extLst>
                  <a:ext uri="{0D108BD9-81ED-4DB2-BD59-A6C34878D82A}">
                    <a16:rowId xmlns:a16="http://schemas.microsoft.com/office/drawing/2014/main" xmlns="" val="947943468"/>
                  </a:ext>
                </a:extLst>
              </a:tr>
            </a:tbl>
          </a:graphicData>
        </a:graphic>
      </p:graphicFrame>
    </p:spTree>
    <p:extLst>
      <p:ext uri="{BB962C8B-B14F-4D97-AF65-F5344CB8AC3E}">
        <p14:creationId xmlns:p14="http://schemas.microsoft.com/office/powerpoint/2010/main" val="322423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MVC and Servlet Execution</a:t>
            </a:r>
          </a:p>
        </p:txBody>
      </p:sp>
      <p:pic>
        <p:nvPicPr>
          <p:cNvPr id="6146" name="Picture 2" descr="Image result for MVC diagram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0" y="1211856"/>
            <a:ext cx="5146216" cy="42194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MVC diagram in Servl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282" y="1211856"/>
            <a:ext cx="6554047" cy="421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980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77711" y="28576"/>
            <a:ext cx="8910637" cy="828675"/>
          </a:xfrm>
        </p:spPr>
        <p:txBody>
          <a:bodyPr/>
          <a:lstStyle/>
          <a:p>
            <a:pPr eaLnBrk="1" hangingPunct="1"/>
            <a:r>
              <a:rPr lang="en-US" dirty="0" smtClean="0"/>
              <a:t>Scope Objects</a:t>
            </a:r>
          </a:p>
        </p:txBody>
      </p:sp>
      <p:pic>
        <p:nvPicPr>
          <p:cNvPr id="7170" name="Picture 2" descr="Image result for scope objects in servl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70" y="857251"/>
            <a:ext cx="9676525" cy="1676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cope objects in servlets"/>
          <p:cNvPicPr>
            <a:picLocks noChangeAspect="1" noChangeArrowheads="1"/>
          </p:cNvPicPr>
          <p:nvPr/>
        </p:nvPicPr>
        <p:blipFill rotWithShape="1">
          <a:blip r:embed="rId4">
            <a:extLst>
              <a:ext uri="{28A0092B-C50C-407E-A947-70E740481C1C}">
                <a14:useLocalDpi xmlns:a14="http://schemas.microsoft.com/office/drawing/2010/main" val="0"/>
              </a:ext>
            </a:extLst>
          </a:blip>
          <a:srcRect t="20165" b="8769"/>
          <a:stretch/>
        </p:blipFill>
        <p:spPr bwMode="auto">
          <a:xfrm>
            <a:off x="1230170" y="2908453"/>
            <a:ext cx="9676524" cy="318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33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72306" y="28576"/>
            <a:ext cx="8910637" cy="828675"/>
          </a:xfrm>
        </p:spPr>
        <p:txBody>
          <a:bodyPr/>
          <a:lstStyle/>
          <a:p>
            <a:pPr eaLnBrk="1" hangingPunct="1"/>
            <a:r>
              <a:rPr lang="en-US" dirty="0" smtClean="0"/>
              <a:t>Accessing Scope Objects</a:t>
            </a:r>
          </a:p>
        </p:txBody>
      </p:sp>
      <p:pic>
        <p:nvPicPr>
          <p:cNvPr id="819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42" y="857251"/>
            <a:ext cx="6286500" cy="50482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1201" y="1067203"/>
            <a:ext cx="5715000" cy="483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72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32796" y="0"/>
            <a:ext cx="8910637" cy="828675"/>
          </a:xfrm>
        </p:spPr>
        <p:txBody>
          <a:bodyPr/>
          <a:lstStyle/>
          <a:p>
            <a:pPr eaLnBrk="1" hangingPunct="1"/>
            <a:r>
              <a:rPr lang="en-US" dirty="0" smtClean="0"/>
              <a:t>Filter</a:t>
            </a:r>
          </a:p>
        </p:txBody>
      </p:sp>
      <p:pic>
        <p:nvPicPr>
          <p:cNvPr id="13314" name="Picture 2" descr="Image result for Filter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2" y="1149408"/>
            <a:ext cx="8460954" cy="50200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647552" y="1028813"/>
            <a:ext cx="3294732" cy="3124545"/>
          </a:xfrm>
          <a:prstGeom prst="rect">
            <a:avLst/>
          </a:prstGeom>
        </p:spPr>
      </p:pic>
    </p:spTree>
    <p:extLst>
      <p:ext uri="{BB962C8B-B14F-4D97-AF65-F5344CB8AC3E}">
        <p14:creationId xmlns:p14="http://schemas.microsoft.com/office/powerpoint/2010/main" val="4242708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It should extend </a:t>
            </a:r>
            <a:r>
              <a:rPr lang="en-US" dirty="0" err="1"/>
              <a:t>HttpServlet</a:t>
            </a:r>
            <a:endParaRPr lang="en-US" dirty="0"/>
          </a:p>
          <a:p>
            <a:r>
              <a:rPr lang="en-US" dirty="0"/>
              <a:t>Should Implement the </a:t>
            </a:r>
            <a:r>
              <a:rPr lang="en-US" dirty="0" err="1"/>
              <a:t>doGet</a:t>
            </a:r>
            <a:r>
              <a:rPr lang="en-US" dirty="0"/>
              <a:t>() or </a:t>
            </a:r>
            <a:r>
              <a:rPr lang="en-US" dirty="0" err="1"/>
              <a:t>doPost</a:t>
            </a:r>
            <a:r>
              <a:rPr lang="en-US" dirty="0"/>
              <a:t>() method</a:t>
            </a:r>
          </a:p>
          <a:p>
            <a:r>
              <a:rPr lang="en-US" dirty="0"/>
              <a:t>Both methods accept two parameters </a:t>
            </a:r>
            <a:r>
              <a:rPr lang="en-US" dirty="0" err="1"/>
              <a:t>HttpServletRequest</a:t>
            </a:r>
            <a:r>
              <a:rPr lang="en-US" dirty="0"/>
              <a:t> </a:t>
            </a:r>
            <a:r>
              <a:rPr lang="en-US" dirty="0" err="1"/>
              <a:t>HttpServletResponse</a:t>
            </a:r>
            <a:endParaRPr lang="en-US" dirty="0"/>
          </a:p>
          <a:p>
            <a:r>
              <a:rPr lang="en-US" dirty="0"/>
              <a:t>Obtain the writer from the response object to write the response and Close the writer</a:t>
            </a:r>
          </a:p>
        </p:txBody>
      </p:sp>
      <p:sp>
        <p:nvSpPr>
          <p:cNvPr id="15364" name="Rectangle 2"/>
          <p:cNvSpPr>
            <a:spLocks noGrp="1" noChangeArrowheads="1"/>
          </p:cNvSpPr>
          <p:nvPr>
            <p:ph type="title" idx="4294967295"/>
          </p:nvPr>
        </p:nvSpPr>
        <p:spPr>
          <a:xfrm>
            <a:off x="0" y="441325"/>
            <a:ext cx="8910638" cy="828675"/>
          </a:xfrm>
        </p:spPr>
        <p:txBody>
          <a:bodyPr/>
          <a:lstStyle/>
          <a:p>
            <a:r>
              <a:rPr lang="en-US" sz="2400" dirty="0"/>
              <a:t>Creating Servlet Class</a:t>
            </a:r>
            <a:endParaRPr lang="en-US" sz="2400"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08" y="3082505"/>
            <a:ext cx="5771166" cy="33979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39787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contains the basic and most important information that is required to deploy a web application (Servlet) .</a:t>
            </a:r>
          </a:p>
          <a:p>
            <a:r>
              <a:rPr lang="en-US" dirty="0"/>
              <a:t>Without this, the web server would not know, which requests to consider as requests to access this servlet.</a:t>
            </a:r>
          </a:p>
          <a:p>
            <a:endParaRPr lang="en-US" dirty="0"/>
          </a:p>
          <a:p>
            <a:endParaRPr lang="en-US" dirty="0"/>
          </a:p>
          <a:p>
            <a:endParaRPr lang="en-US" dirty="0"/>
          </a:p>
          <a:p>
            <a:endParaRPr lang="en-US" dirty="0"/>
          </a:p>
        </p:txBody>
      </p:sp>
      <p:sp>
        <p:nvSpPr>
          <p:cNvPr id="15364" name="Rectangle 2"/>
          <p:cNvSpPr>
            <a:spLocks noGrp="1" noChangeArrowheads="1"/>
          </p:cNvSpPr>
          <p:nvPr>
            <p:ph type="title" idx="4294967295"/>
          </p:nvPr>
        </p:nvSpPr>
        <p:spPr>
          <a:xfrm>
            <a:off x="0" y="366713"/>
            <a:ext cx="8910638" cy="828675"/>
          </a:xfrm>
        </p:spPr>
        <p:txBody>
          <a:bodyPr/>
          <a:lstStyle/>
          <a:p>
            <a:r>
              <a:rPr lang="en-US" sz="2400" dirty="0"/>
              <a:t>Deployment </a:t>
            </a:r>
            <a:r>
              <a:rPr lang="en-US" sz="2400" dirty="0" smtClean="0"/>
              <a:t>Descriptor</a:t>
            </a:r>
            <a:endParaRPr lang="en-US" sz="24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408" y="2831928"/>
            <a:ext cx="7684895" cy="29941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34549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provide a runtime environment for components that include security, concurrency, life-cycle management, transaction, deployment, and other services. </a:t>
            </a:r>
          </a:p>
          <a:p>
            <a:r>
              <a:rPr lang="en-US" dirty="0"/>
              <a:t>They can be classified as:</a:t>
            </a:r>
          </a:p>
          <a:p>
            <a:r>
              <a:rPr lang="en-US" dirty="0"/>
              <a:t>Web containers: Host web components like Servlets and JSP. For example: Tomcat , Sun’s Java Web Server</a:t>
            </a:r>
          </a:p>
          <a:p>
            <a:r>
              <a:rPr lang="en-US" dirty="0"/>
              <a:t>Application containers: Host business components for developing enterprise-based applications. </a:t>
            </a:r>
          </a:p>
          <a:p>
            <a:r>
              <a:rPr lang="en-US" dirty="0"/>
              <a:t>For example: BEA System’s </a:t>
            </a:r>
            <a:r>
              <a:rPr lang="en-US" dirty="0" err="1"/>
              <a:t>Weblogic</a:t>
            </a:r>
            <a:r>
              <a:rPr lang="en-US" dirty="0"/>
              <a:t>, IBM’s </a:t>
            </a:r>
            <a:r>
              <a:rPr lang="en-US" dirty="0" err="1"/>
              <a:t>Websphere</a:t>
            </a:r>
            <a:r>
              <a:rPr lang="en-US" dirty="0"/>
              <a:t> Application Server, </a:t>
            </a:r>
            <a:r>
              <a:rPr lang="en-US" dirty="0" err="1"/>
              <a:t>Redhat’s</a:t>
            </a:r>
            <a:r>
              <a:rPr lang="en-US" dirty="0"/>
              <a:t> </a:t>
            </a:r>
            <a:r>
              <a:rPr lang="en-US" dirty="0" err="1"/>
              <a:t>Jboss</a:t>
            </a:r>
            <a:r>
              <a:rPr lang="en-US" dirty="0"/>
              <a:t>.</a:t>
            </a:r>
          </a:p>
        </p:txBody>
      </p:sp>
      <p:sp>
        <p:nvSpPr>
          <p:cNvPr id="15364" name="Rectangle 2"/>
          <p:cNvSpPr>
            <a:spLocks noGrp="1" noChangeArrowheads="1"/>
          </p:cNvSpPr>
          <p:nvPr>
            <p:ph type="title" idx="4294967295"/>
          </p:nvPr>
        </p:nvSpPr>
        <p:spPr>
          <a:xfrm>
            <a:off x="0" y="423863"/>
            <a:ext cx="8910638" cy="828675"/>
          </a:xfrm>
        </p:spPr>
        <p:txBody>
          <a:bodyPr/>
          <a:lstStyle/>
          <a:p>
            <a:r>
              <a:rPr lang="en-US" sz="2400" dirty="0"/>
              <a:t>Java EE containers</a:t>
            </a:r>
          </a:p>
        </p:txBody>
      </p:sp>
      <p:pic>
        <p:nvPicPr>
          <p:cNvPr id="5" name="Picture 4" descr="Web Container and Application Container.jpg"/>
          <p:cNvPicPr>
            <a:picLocks noChangeAspect="1"/>
          </p:cNvPicPr>
          <p:nvPr/>
        </p:nvPicPr>
        <p:blipFill>
          <a:blip r:embed="rId3"/>
          <a:stretch>
            <a:fillRect/>
          </a:stretch>
        </p:blipFill>
        <p:spPr>
          <a:xfrm>
            <a:off x="276479" y="4244723"/>
            <a:ext cx="5304707" cy="3095740"/>
          </a:xfrm>
          <a:prstGeom prst="rect">
            <a:avLst/>
          </a:prstGeom>
        </p:spPr>
      </p:pic>
    </p:spTree>
    <p:extLst>
      <p:ext uri="{BB962C8B-B14F-4D97-AF65-F5344CB8AC3E}">
        <p14:creationId xmlns:p14="http://schemas.microsoft.com/office/powerpoint/2010/main" val="1773265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
        <p:nvSpPr>
          <p:cNvPr id="2" name="Text Placeholder 1"/>
          <p:cNvSpPr>
            <a:spLocks noGrp="1"/>
          </p:cNvSpPr>
          <p:nvPr>
            <p:ph type="body" sz="quarter" idx="11"/>
          </p:nvPr>
        </p:nvSpPr>
        <p:spPr/>
        <p:txBody>
          <a:bodyPr/>
          <a:lstStyle/>
          <a:p>
            <a:pPr lvl="1"/>
            <a:r>
              <a:rPr lang="en-US" b="1" dirty="0" smtClean="0"/>
              <a:t>Setting </a:t>
            </a:r>
            <a:r>
              <a:rPr lang="en-US" b="1" dirty="0"/>
              <a:t>Initial Parameters:</a:t>
            </a:r>
          </a:p>
          <a:p>
            <a:pPr lvl="2"/>
            <a:r>
              <a:rPr lang="en-US" sz="1800" dirty="0"/>
              <a:t>Setting parameters in &lt;</a:t>
            </a:r>
            <a:r>
              <a:rPr lang="en-US" sz="1800" dirty="0" err="1"/>
              <a:t>init-param</a:t>
            </a:r>
            <a:r>
              <a:rPr lang="en-US" sz="1800" dirty="0"/>
              <a:t>&gt; in web.xml</a:t>
            </a:r>
            <a:endParaRPr lang="en-US" dirty="0"/>
          </a:p>
          <a:p>
            <a:endParaRPr lang="en-US" dirty="0"/>
          </a:p>
        </p:txBody>
      </p:sp>
      <p:sp>
        <p:nvSpPr>
          <p:cNvPr id="7170" name="Rectangle 2"/>
          <p:cNvSpPr>
            <a:spLocks noGrp="1" noChangeArrowheads="1"/>
          </p:cNvSpPr>
          <p:nvPr>
            <p:ph type="title" idx="4294967295"/>
          </p:nvPr>
        </p:nvSpPr>
        <p:spPr>
          <a:xfrm>
            <a:off x="0" y="22225"/>
            <a:ext cx="8229600" cy="1143000"/>
          </a:xfrm>
        </p:spPr>
        <p:txBody>
          <a:bodyPr/>
          <a:lstStyle/>
          <a:p>
            <a:pPr eaLnBrk="1" hangingPunct="1"/>
            <a:r>
              <a:rPr lang="en-US" dirty="0" smtClean="0"/>
              <a:t>Introduction To Servlets</a:t>
            </a:r>
          </a:p>
        </p:txBody>
      </p:sp>
      <p:sp>
        <p:nvSpPr>
          <p:cNvPr id="7" name="Rounded Rectangle 6"/>
          <p:cNvSpPr/>
          <p:nvPr/>
        </p:nvSpPr>
        <p:spPr bwMode="auto">
          <a:xfrm>
            <a:off x="2590800" y="2726675"/>
            <a:ext cx="7696200" cy="21336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rPr>
              <a:t>&lt;</a:t>
            </a:r>
            <a:r>
              <a:rPr lang="en-US" dirty="0" err="1">
                <a:solidFill>
                  <a:schemeClr val="bg1"/>
                </a:solidFill>
              </a:rPr>
              <a:t>servlet</a:t>
            </a:r>
            <a:r>
              <a:rPr lang="en-US" dirty="0">
                <a:solidFill>
                  <a:schemeClr val="bg1"/>
                </a:solidFill>
              </a:rPr>
              <a:t>&gt;</a:t>
            </a:r>
          </a:p>
          <a:p>
            <a:pPr>
              <a:lnSpc>
                <a:spcPct val="80000"/>
              </a:lnSpc>
            </a:pPr>
            <a:r>
              <a:rPr lang="en-US" dirty="0">
                <a:solidFill>
                  <a:schemeClr val="bg1"/>
                </a:solidFill>
              </a:rPr>
              <a:t>	 &lt;</a:t>
            </a:r>
            <a:r>
              <a:rPr lang="en-US" dirty="0" err="1">
                <a:solidFill>
                  <a:schemeClr val="bg1"/>
                </a:solidFill>
              </a:rPr>
              <a:t>servlet</a:t>
            </a:r>
            <a:r>
              <a:rPr lang="en-US" dirty="0">
                <a:solidFill>
                  <a:schemeClr val="bg1"/>
                </a:solidFill>
              </a:rPr>
              <a:t>-name&gt;</a:t>
            </a:r>
            <a:r>
              <a:rPr lang="en-US" dirty="0" err="1">
                <a:solidFill>
                  <a:schemeClr val="bg1"/>
                </a:solidFill>
              </a:rPr>
              <a:t>myServlet</a:t>
            </a:r>
            <a:r>
              <a:rPr lang="en-US" dirty="0">
                <a:solidFill>
                  <a:schemeClr val="bg1"/>
                </a:solidFill>
              </a:rPr>
              <a:t>&lt;/</a:t>
            </a:r>
            <a:r>
              <a:rPr lang="en-US" dirty="0" err="1">
                <a:solidFill>
                  <a:schemeClr val="bg1"/>
                </a:solidFill>
              </a:rPr>
              <a:t>servlet</a:t>
            </a:r>
            <a:r>
              <a:rPr lang="en-US" dirty="0">
                <a:solidFill>
                  <a:schemeClr val="bg1"/>
                </a:solidFill>
              </a:rPr>
              <a:t>-name&gt; </a:t>
            </a:r>
          </a:p>
          <a:p>
            <a:pPr>
              <a:lnSpc>
                <a:spcPct val="80000"/>
              </a:lnSpc>
            </a:pPr>
            <a:r>
              <a:rPr lang="en-US" dirty="0">
                <a:solidFill>
                  <a:schemeClr val="bg1"/>
                </a:solidFill>
              </a:rPr>
              <a:t>	&lt;</a:t>
            </a:r>
            <a:r>
              <a:rPr lang="en-US" dirty="0" err="1">
                <a:solidFill>
                  <a:schemeClr val="bg1"/>
                </a:solidFill>
              </a:rPr>
              <a:t>servlet</a:t>
            </a:r>
            <a:r>
              <a:rPr lang="en-US" dirty="0">
                <a:solidFill>
                  <a:schemeClr val="bg1"/>
                </a:solidFill>
              </a:rPr>
              <a:t>-class&gt;</a:t>
            </a:r>
            <a:r>
              <a:rPr lang="en-US" dirty="0" err="1">
                <a:solidFill>
                  <a:schemeClr val="bg1"/>
                </a:solidFill>
              </a:rPr>
              <a:t>ServletClass</a:t>
            </a:r>
            <a:r>
              <a:rPr lang="en-US" dirty="0">
                <a:solidFill>
                  <a:schemeClr val="bg1"/>
                </a:solidFill>
              </a:rPr>
              <a:t>&lt;/</a:t>
            </a:r>
            <a:r>
              <a:rPr lang="en-US" dirty="0" err="1">
                <a:solidFill>
                  <a:schemeClr val="bg1"/>
                </a:solidFill>
              </a:rPr>
              <a:t>servlet</a:t>
            </a:r>
            <a:r>
              <a:rPr lang="en-US" dirty="0">
                <a:solidFill>
                  <a:schemeClr val="bg1"/>
                </a:solidFill>
              </a:rPr>
              <a:t>-class&gt; </a:t>
            </a:r>
          </a:p>
          <a:p>
            <a:pPr>
              <a:lnSpc>
                <a:spcPct val="80000"/>
              </a:lnSpc>
            </a:pPr>
            <a:r>
              <a:rPr lang="en-US" dirty="0">
                <a:solidFill>
                  <a:schemeClr val="bg1"/>
                </a:solidFill>
              </a:rPr>
              <a:t>	&lt;init-</a:t>
            </a:r>
            <a:r>
              <a:rPr lang="en-US" dirty="0" err="1">
                <a:solidFill>
                  <a:schemeClr val="bg1"/>
                </a:solidFill>
              </a:rPr>
              <a:t>param</a:t>
            </a:r>
            <a:r>
              <a:rPr lang="en-US" dirty="0">
                <a:solidFill>
                  <a:schemeClr val="bg1"/>
                </a:solidFill>
              </a:rPr>
              <a:t>&gt; </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-name&gt;organization&lt;/</a:t>
            </a:r>
            <a:r>
              <a:rPr lang="en-US" dirty="0" err="1">
                <a:solidFill>
                  <a:schemeClr val="bg1"/>
                </a:solidFill>
              </a:rPr>
              <a:t>param</a:t>
            </a:r>
            <a:r>
              <a:rPr lang="en-US" dirty="0">
                <a:solidFill>
                  <a:schemeClr val="bg1"/>
                </a:solidFill>
              </a:rPr>
              <a:t>-name&gt; 			&lt;</a:t>
            </a:r>
            <a:r>
              <a:rPr lang="en-US" dirty="0" err="1">
                <a:solidFill>
                  <a:schemeClr val="bg1"/>
                </a:solidFill>
              </a:rPr>
              <a:t>param</a:t>
            </a:r>
            <a:r>
              <a:rPr lang="en-US" dirty="0">
                <a:solidFill>
                  <a:schemeClr val="bg1"/>
                </a:solidFill>
              </a:rPr>
              <a:t>-value&gt;</a:t>
            </a:r>
            <a:r>
              <a:rPr lang="en-US" dirty="0" err="1">
                <a:solidFill>
                  <a:schemeClr val="bg1"/>
                </a:solidFill>
              </a:rPr>
              <a:t>paramValue</a:t>
            </a:r>
            <a:r>
              <a:rPr lang="en-US" dirty="0">
                <a:solidFill>
                  <a:schemeClr val="bg1"/>
                </a:solidFill>
              </a:rPr>
              <a:t>&lt;/</a:t>
            </a:r>
            <a:r>
              <a:rPr lang="en-US" dirty="0" err="1">
                <a:solidFill>
                  <a:schemeClr val="bg1"/>
                </a:solidFill>
              </a:rPr>
              <a:t>param</a:t>
            </a:r>
            <a:r>
              <a:rPr lang="en-US" dirty="0">
                <a:solidFill>
                  <a:schemeClr val="bg1"/>
                </a:solidFill>
              </a:rPr>
              <a:t>-value&gt; </a:t>
            </a:r>
          </a:p>
          <a:p>
            <a:pPr>
              <a:lnSpc>
                <a:spcPct val="80000"/>
              </a:lnSpc>
            </a:pPr>
            <a:r>
              <a:rPr lang="en-US" dirty="0">
                <a:solidFill>
                  <a:schemeClr val="bg1"/>
                </a:solidFill>
              </a:rPr>
              <a:t>	&lt;/init-</a:t>
            </a:r>
            <a:r>
              <a:rPr lang="en-US" dirty="0" err="1">
                <a:solidFill>
                  <a:schemeClr val="bg1"/>
                </a:solidFill>
              </a:rPr>
              <a:t>param</a:t>
            </a:r>
            <a:r>
              <a:rPr lang="en-US" dirty="0">
                <a:solidFill>
                  <a:schemeClr val="bg1"/>
                </a:solidFill>
              </a:rPr>
              <a:t>&gt;</a:t>
            </a:r>
          </a:p>
          <a:p>
            <a:pPr>
              <a:lnSpc>
                <a:spcPct val="80000"/>
              </a:lnSpc>
            </a:pPr>
            <a:r>
              <a:rPr lang="en-US" dirty="0">
                <a:solidFill>
                  <a:schemeClr val="bg1"/>
                </a:solidFill>
              </a:rPr>
              <a:t> &lt;/</a:t>
            </a:r>
            <a:r>
              <a:rPr lang="en-US" dirty="0" err="1">
                <a:solidFill>
                  <a:schemeClr val="bg1"/>
                </a:solidFill>
              </a:rPr>
              <a:t>servlet</a:t>
            </a:r>
            <a:r>
              <a:rPr lang="en-US" dirty="0">
                <a:solidFill>
                  <a:schemeClr val="bg1"/>
                </a:solidFill>
              </a:rPr>
              <a:t>&gt; </a:t>
            </a:r>
          </a:p>
        </p:txBody>
      </p:sp>
    </p:spTree>
    <p:extLst>
      <p:ext uri="{BB962C8B-B14F-4D97-AF65-F5344CB8AC3E}">
        <p14:creationId xmlns:p14="http://schemas.microsoft.com/office/powerpoint/2010/main" val="377712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Initializing a Servlet :</a:t>
            </a:r>
          </a:p>
          <a:p>
            <a:pPr lvl="1"/>
            <a:r>
              <a:rPr lang="en-US" b="1" dirty="0"/>
              <a:t>Accessing Initial Parameters</a:t>
            </a:r>
          </a:p>
          <a:p>
            <a:pPr lvl="2"/>
            <a:r>
              <a:rPr lang="en-US" sz="1800" b="1" dirty="0"/>
              <a:t>String </a:t>
            </a:r>
            <a:r>
              <a:rPr lang="en-US" sz="1800" b="1" dirty="0" err="1"/>
              <a:t>ServletConfig.getInitParameter</a:t>
            </a:r>
            <a:r>
              <a:rPr lang="en-US" sz="1800" b="1" dirty="0"/>
              <a:t>()</a:t>
            </a:r>
            <a:r>
              <a:rPr lang="en-US" sz="1800" dirty="0"/>
              <a:t>: It is used to get access to servlet’s </a:t>
            </a:r>
            <a:r>
              <a:rPr lang="en-US" sz="1800" dirty="0" err="1"/>
              <a:t>init</a:t>
            </a:r>
            <a:r>
              <a:rPr lang="en-US" sz="1800" dirty="0"/>
              <a:t> parameters:</a:t>
            </a:r>
          </a:p>
          <a:p>
            <a:pPr lvl="1"/>
            <a:endParaRPr lang="en-US" b="1" dirty="0"/>
          </a:p>
          <a:p>
            <a:pPr lvl="1"/>
            <a:endParaRPr lang="en-US" b="1" dirty="0"/>
          </a:p>
          <a:p>
            <a:pPr marL="1101726" lvl="2" indent="-296863">
              <a:lnSpc>
                <a:spcPct val="120000"/>
              </a:lnSpc>
              <a:buClr>
                <a:srgbClr val="A11133"/>
              </a:buClr>
            </a:pPr>
            <a:r>
              <a:rPr lang="en-US" sz="1800" b="1" dirty="0" smtClean="0">
                <a:solidFill>
                  <a:srgbClr val="3F3F3F"/>
                </a:solidFill>
              </a:rPr>
              <a:t>Enumeration </a:t>
            </a:r>
            <a:r>
              <a:rPr lang="en-US" sz="1800" b="1" dirty="0" err="1">
                <a:solidFill>
                  <a:srgbClr val="3F3F3F"/>
                </a:solidFill>
              </a:rPr>
              <a:t>getInitParameterNames</a:t>
            </a:r>
            <a:r>
              <a:rPr lang="en-US" sz="1800" b="1" dirty="0">
                <a:solidFill>
                  <a:srgbClr val="3F3F3F"/>
                </a:solidFill>
              </a:rPr>
              <a:t> ():</a:t>
            </a:r>
            <a:r>
              <a:rPr lang="en-US" sz="1800" dirty="0">
                <a:solidFill>
                  <a:srgbClr val="3F3F3F"/>
                </a:solidFill>
              </a:rPr>
              <a:t> It is used to examine </a:t>
            </a:r>
            <a:r>
              <a:rPr lang="en-US" sz="1800" b="1" dirty="0">
                <a:solidFill>
                  <a:srgbClr val="3F3F3F"/>
                </a:solidFill>
              </a:rPr>
              <a:t>all</a:t>
            </a:r>
            <a:r>
              <a:rPr lang="en-US" sz="1800" dirty="0">
                <a:solidFill>
                  <a:srgbClr val="3F3F3F"/>
                </a:solidFill>
              </a:rPr>
              <a:t> </a:t>
            </a:r>
            <a:r>
              <a:rPr lang="en-US" sz="1800" dirty="0" err="1">
                <a:solidFill>
                  <a:srgbClr val="3F3F3F"/>
                </a:solidFill>
              </a:rPr>
              <a:t>init</a:t>
            </a:r>
            <a:r>
              <a:rPr lang="en-US" sz="1800" dirty="0">
                <a:solidFill>
                  <a:srgbClr val="3F3F3F"/>
                </a:solidFill>
              </a:rPr>
              <a:t> parameters.</a:t>
            </a:r>
          </a:p>
          <a:p>
            <a:pPr lvl="2"/>
            <a:endParaRPr lang="en-US" dirty="0"/>
          </a:p>
          <a:p>
            <a:pPr lvl="1"/>
            <a:endParaRPr lang="en-US" dirty="0"/>
          </a:p>
          <a:p>
            <a:pPr lvl="2"/>
            <a:endParaRPr lang="en-US" dirty="0"/>
          </a:p>
          <a:p>
            <a:pPr lvl="1"/>
            <a:endParaRPr lang="en-US" dirty="0"/>
          </a:p>
          <a:p>
            <a:pPr lvl="1"/>
            <a:endParaRPr lang="en-US" dirty="0"/>
          </a:p>
          <a:p>
            <a:pPr lvl="1"/>
            <a:endParaRPr lang="en-US" dirty="0"/>
          </a:p>
          <a:p>
            <a:pPr lvl="3"/>
            <a:endParaRPr lang="en-US" sz="1600" dirty="0"/>
          </a:p>
          <a:p>
            <a:endParaRPr lang="en-US" dirty="0"/>
          </a:p>
        </p:txBody>
      </p:sp>
      <p:sp>
        <p:nvSpPr>
          <p:cNvPr id="7170" name="Rectangle 2"/>
          <p:cNvSpPr>
            <a:spLocks noGrp="1" noChangeArrowheads="1"/>
          </p:cNvSpPr>
          <p:nvPr>
            <p:ph type="title" idx="4294967295"/>
          </p:nvPr>
        </p:nvSpPr>
        <p:spPr>
          <a:xfrm>
            <a:off x="0" y="0"/>
            <a:ext cx="8229600" cy="914400"/>
          </a:xfrm>
        </p:spPr>
        <p:txBody>
          <a:bodyPr/>
          <a:lstStyle/>
          <a:p>
            <a:pPr eaLnBrk="1" hangingPunct="1"/>
            <a:r>
              <a:rPr lang="en-US" dirty="0" smtClean="0"/>
              <a:t>Introduction To Servlets</a:t>
            </a:r>
          </a:p>
        </p:txBody>
      </p:sp>
      <p:sp>
        <p:nvSpPr>
          <p:cNvPr id="6" name="Rounded Rectangle 5"/>
          <p:cNvSpPr/>
          <p:nvPr/>
        </p:nvSpPr>
        <p:spPr bwMode="auto">
          <a:xfrm>
            <a:off x="2494528" y="4529848"/>
            <a:ext cx="7620000" cy="1600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pPr>
            <a:r>
              <a:rPr lang="en-US" dirty="0">
                <a:solidFill>
                  <a:schemeClr val="bg1"/>
                </a:solidFill>
              </a:rPr>
              <a:t>Enumeration </a:t>
            </a:r>
            <a:r>
              <a:rPr lang="en-US" dirty="0" err="1">
                <a:solidFill>
                  <a:schemeClr val="bg1"/>
                </a:solidFill>
              </a:rPr>
              <a:t>params</a:t>
            </a:r>
            <a:r>
              <a:rPr lang="en-US" dirty="0">
                <a:solidFill>
                  <a:schemeClr val="bg1"/>
                </a:solidFill>
              </a:rPr>
              <a:t> = </a:t>
            </a:r>
            <a:r>
              <a:rPr lang="en-US" dirty="0" err="1">
                <a:solidFill>
                  <a:schemeClr val="bg1"/>
                </a:solidFill>
              </a:rPr>
              <a:t>getInitParameterNames</a:t>
            </a:r>
            <a:r>
              <a:rPr lang="en-US" dirty="0">
                <a:solidFill>
                  <a:schemeClr val="bg1"/>
                </a:solidFill>
              </a:rPr>
              <a:t>();</a:t>
            </a:r>
          </a:p>
          <a:p>
            <a:pPr>
              <a:lnSpc>
                <a:spcPct val="120000"/>
              </a:lnSpc>
            </a:pPr>
            <a:r>
              <a:rPr lang="en-US" dirty="0">
                <a:solidFill>
                  <a:schemeClr val="bg1"/>
                </a:solidFill>
              </a:rPr>
              <a:t>while (</a:t>
            </a:r>
            <a:r>
              <a:rPr lang="en-US" dirty="0" err="1">
                <a:solidFill>
                  <a:schemeClr val="bg1"/>
                </a:solidFill>
              </a:rPr>
              <a:t>params.hasMoreElements</a:t>
            </a:r>
            <a:r>
              <a:rPr lang="en-US" dirty="0">
                <a:solidFill>
                  <a:schemeClr val="bg1"/>
                </a:solidFill>
              </a:rPr>
              <a:t>()) {</a:t>
            </a:r>
          </a:p>
          <a:p>
            <a:pPr>
              <a:lnSpc>
                <a:spcPct val="120000"/>
              </a:lnSpc>
            </a:pPr>
            <a:r>
              <a:rPr lang="en-US" dirty="0">
                <a:solidFill>
                  <a:schemeClr val="bg1"/>
                </a:solidFill>
              </a:rPr>
              <a:t>	String name = (String) </a:t>
            </a:r>
            <a:r>
              <a:rPr lang="en-US" dirty="0" err="1">
                <a:solidFill>
                  <a:schemeClr val="bg1"/>
                </a:solidFill>
              </a:rPr>
              <a:t>params.nextElement</a:t>
            </a:r>
            <a:r>
              <a:rPr lang="en-US" dirty="0">
                <a:solidFill>
                  <a:schemeClr val="bg1"/>
                </a:solidFill>
              </a:rPr>
              <a:t>();</a:t>
            </a:r>
          </a:p>
          <a:p>
            <a:pPr>
              <a:lnSpc>
                <a:spcPct val="120000"/>
              </a:lnSpc>
            </a:pPr>
            <a:r>
              <a:rPr lang="en-US" dirty="0">
                <a:solidFill>
                  <a:schemeClr val="bg1"/>
                </a:solidFill>
              </a:rPr>
              <a:t>	</a:t>
            </a:r>
            <a:r>
              <a:rPr lang="en-US" dirty="0" err="1">
                <a:solidFill>
                  <a:schemeClr val="bg1"/>
                </a:solidFill>
              </a:rPr>
              <a:t>out.println</a:t>
            </a:r>
            <a:r>
              <a:rPr lang="en-US" dirty="0">
                <a:solidFill>
                  <a:schemeClr val="bg1"/>
                </a:solidFill>
              </a:rPr>
              <a:t>(name + ": " + </a:t>
            </a:r>
            <a:r>
              <a:rPr lang="en-US" dirty="0" err="1">
                <a:solidFill>
                  <a:schemeClr val="bg1"/>
                </a:solidFill>
              </a:rPr>
              <a:t>getInitParameter</a:t>
            </a:r>
            <a:r>
              <a:rPr lang="en-US" dirty="0">
                <a:solidFill>
                  <a:schemeClr val="bg1"/>
                </a:solidFill>
              </a:rPr>
              <a:t>(name)); }</a:t>
            </a:r>
          </a:p>
          <a:p>
            <a:pPr marL="179388" eaLnBrk="0" fontAlgn="base" hangingPunct="0">
              <a:spcBef>
                <a:spcPct val="0"/>
              </a:spcBef>
              <a:spcAft>
                <a:spcPct val="0"/>
              </a:spcAft>
            </a:pPr>
            <a:endParaRPr lang="en-US" dirty="0">
              <a:solidFill>
                <a:schemeClr val="bg1"/>
              </a:solidFill>
            </a:endParaRPr>
          </a:p>
        </p:txBody>
      </p:sp>
      <p:sp>
        <p:nvSpPr>
          <p:cNvPr id="7" name="Rounded Rectangle 6"/>
          <p:cNvSpPr/>
          <p:nvPr/>
        </p:nvSpPr>
        <p:spPr bwMode="auto">
          <a:xfrm>
            <a:off x="3398109" y="2329550"/>
            <a:ext cx="7976286" cy="1093271"/>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rPr>
              <a:t>public  void  init(</a:t>
            </a:r>
            <a:r>
              <a:rPr lang="en-US" dirty="0" err="1">
                <a:solidFill>
                  <a:schemeClr val="bg1"/>
                </a:solidFill>
              </a:rPr>
              <a:t>ServletConfig</a:t>
            </a:r>
            <a:r>
              <a:rPr lang="en-US" dirty="0">
                <a:solidFill>
                  <a:schemeClr val="bg1"/>
                </a:solidFill>
              </a:rPr>
              <a:t> </a:t>
            </a:r>
            <a:r>
              <a:rPr lang="en-US" dirty="0" err="1">
                <a:solidFill>
                  <a:schemeClr val="bg1"/>
                </a:solidFill>
              </a:rPr>
              <a:t>config</a:t>
            </a:r>
            <a:r>
              <a:rPr lang="en-US" dirty="0">
                <a:solidFill>
                  <a:schemeClr val="bg1"/>
                </a:solidFill>
              </a:rPr>
              <a:t> ) throws </a:t>
            </a:r>
            <a:r>
              <a:rPr lang="en-US" dirty="0" err="1">
                <a:solidFill>
                  <a:schemeClr val="bg1"/>
                </a:solidFill>
              </a:rPr>
              <a:t>ServletException</a:t>
            </a:r>
            <a:r>
              <a:rPr lang="en-US" dirty="0">
                <a:solidFill>
                  <a:schemeClr val="bg1"/>
                </a:solidFill>
              </a:rPr>
              <a:t> {</a:t>
            </a:r>
          </a:p>
          <a:p>
            <a:pPr>
              <a:lnSpc>
                <a:spcPct val="80000"/>
              </a:lnSpc>
            </a:pPr>
            <a:r>
              <a:rPr lang="en-US" dirty="0">
                <a:solidFill>
                  <a:schemeClr val="bg1"/>
                </a:solidFill>
              </a:rPr>
              <a:t>           </a:t>
            </a:r>
            <a:r>
              <a:rPr lang="en-US" dirty="0" err="1">
                <a:solidFill>
                  <a:schemeClr val="bg1"/>
                </a:solidFill>
              </a:rPr>
              <a:t>super.init</a:t>
            </a:r>
            <a:r>
              <a:rPr lang="en-US" dirty="0">
                <a:solidFill>
                  <a:schemeClr val="bg1"/>
                </a:solidFill>
              </a:rPr>
              <a:t>(</a:t>
            </a:r>
            <a:r>
              <a:rPr lang="en-US" dirty="0" err="1">
                <a:solidFill>
                  <a:schemeClr val="bg1"/>
                </a:solidFill>
              </a:rPr>
              <a:t>config</a:t>
            </a:r>
            <a:r>
              <a:rPr lang="en-US" dirty="0">
                <a:solidFill>
                  <a:schemeClr val="bg1"/>
                </a:solidFill>
              </a:rPr>
              <a:t>);</a:t>
            </a:r>
          </a:p>
          <a:p>
            <a:pPr>
              <a:lnSpc>
                <a:spcPct val="80000"/>
              </a:lnSpc>
            </a:pPr>
            <a:r>
              <a:rPr lang="en-US" dirty="0">
                <a:solidFill>
                  <a:schemeClr val="bg1"/>
                </a:solidFill>
              </a:rPr>
              <a:t>           String greet =</a:t>
            </a:r>
            <a:r>
              <a:rPr lang="en-US" dirty="0" err="1">
                <a:solidFill>
                  <a:schemeClr val="bg1"/>
                </a:solidFill>
              </a:rPr>
              <a:t>getInitParameter</a:t>
            </a:r>
            <a:r>
              <a:rPr lang="en-US" dirty="0">
                <a:solidFill>
                  <a:schemeClr val="bg1"/>
                </a:solidFill>
              </a:rPr>
              <a:t>(“</a:t>
            </a:r>
            <a:r>
              <a:rPr lang="en-US" dirty="0" err="1">
                <a:solidFill>
                  <a:schemeClr val="bg1"/>
                </a:solidFill>
              </a:rPr>
              <a:t>userName</a:t>
            </a:r>
            <a:r>
              <a:rPr lang="en-US" dirty="0">
                <a:solidFill>
                  <a:schemeClr val="bg1"/>
                </a:solidFill>
              </a:rPr>
              <a:t>”);</a:t>
            </a:r>
          </a:p>
          <a:p>
            <a:pPr>
              <a:lnSpc>
                <a:spcPct val="80000"/>
              </a:lnSpc>
            </a:pPr>
            <a:r>
              <a:rPr lang="en-US" dirty="0">
                <a:solidFill>
                  <a:schemeClr val="bg1"/>
                </a:solidFill>
              </a:rPr>
              <a:t>  }</a:t>
            </a:r>
          </a:p>
          <a:p>
            <a:pPr marL="179388" eaLnBrk="0" fontAlgn="base" hangingPunct="0">
              <a:spcBef>
                <a:spcPct val="0"/>
              </a:spcBef>
              <a:spcAft>
                <a:spcPct val="0"/>
              </a:spcAft>
            </a:pPr>
            <a:endParaRPr lang="en-US" dirty="0">
              <a:solidFill>
                <a:schemeClr val="bg1"/>
              </a:solidFill>
            </a:endParaRPr>
          </a:p>
        </p:txBody>
      </p:sp>
    </p:spTree>
    <p:extLst>
      <p:ext uri="{BB962C8B-B14F-4D97-AF65-F5344CB8AC3E}">
        <p14:creationId xmlns:p14="http://schemas.microsoft.com/office/powerpoint/2010/main" val="3797512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normAutofit/>
          </a:bodyPr>
          <a:lstStyle/>
          <a:p>
            <a:pPr marL="800608" lvl="3" indent="0">
              <a:buNone/>
            </a:pPr>
            <a:r>
              <a:rPr lang="en-US" sz="3600" b="1" dirty="0"/>
              <a:t>Introduction To Servlets</a:t>
            </a:r>
          </a:p>
        </p:txBody>
      </p:sp>
      <p:sp>
        <p:nvSpPr>
          <p:cNvPr id="2" name="Text Placeholder 1"/>
          <p:cNvSpPr>
            <a:spLocks noGrp="1"/>
          </p:cNvSpPr>
          <p:nvPr>
            <p:ph type="body" sz="quarter" idx="11"/>
          </p:nvPr>
        </p:nvSpPr>
        <p:spPr/>
        <p:txBody>
          <a:bodyPr/>
          <a:lstStyle/>
          <a:p>
            <a:pPr lvl="1"/>
            <a:r>
              <a:rPr lang="en-US" b="1" dirty="0" smtClean="0"/>
              <a:t>4 </a:t>
            </a:r>
            <a:r>
              <a:rPr lang="en-US" b="1" dirty="0"/>
              <a:t>Methods to access the information</a:t>
            </a:r>
          </a:p>
          <a:p>
            <a:pPr lvl="2"/>
            <a:r>
              <a:rPr lang="en-US" sz="1800" b="1" dirty="0" smtClean="0"/>
              <a:t>public </a:t>
            </a:r>
            <a:r>
              <a:rPr lang="en-US" sz="1800" b="1" dirty="0"/>
              <a:t>String </a:t>
            </a:r>
            <a:r>
              <a:rPr lang="en-US" sz="1800" b="1" dirty="0" err="1"/>
              <a:t>ServletRequest.getServerName</a:t>
            </a:r>
            <a:r>
              <a:rPr lang="en-US" sz="1800" b="1" dirty="0"/>
              <a:t>() : </a:t>
            </a:r>
            <a:r>
              <a:rPr lang="en-US" sz="1800" dirty="0"/>
              <a:t>returns the host name of the server to which the request was sent.</a:t>
            </a:r>
            <a:endParaRPr lang="en-US" sz="1800" b="1" dirty="0"/>
          </a:p>
          <a:p>
            <a:pPr lvl="2"/>
            <a:r>
              <a:rPr lang="en-US" sz="1800" b="1" dirty="0" smtClean="0"/>
              <a:t>public </a:t>
            </a:r>
            <a:r>
              <a:rPr lang="en-US" sz="1800" b="1" dirty="0"/>
              <a:t>String </a:t>
            </a:r>
            <a:r>
              <a:rPr lang="en-US" sz="1800" b="1" dirty="0" err="1"/>
              <a:t>ServletRequest.getServerPort</a:t>
            </a:r>
            <a:r>
              <a:rPr lang="en-US" sz="1800" b="1" dirty="0"/>
              <a:t>() : </a:t>
            </a:r>
            <a:r>
              <a:rPr lang="en-US" sz="1800" dirty="0"/>
              <a:t>returns the port number to which the request was sent</a:t>
            </a:r>
            <a:endParaRPr lang="en-US" sz="1800" b="1" dirty="0"/>
          </a:p>
          <a:p>
            <a:pPr lvl="2"/>
            <a:r>
              <a:rPr lang="en-US" sz="1800" b="1" dirty="0" smtClean="0"/>
              <a:t>public </a:t>
            </a:r>
            <a:r>
              <a:rPr lang="en-US" sz="1800" b="1" dirty="0"/>
              <a:t>String </a:t>
            </a:r>
            <a:r>
              <a:rPr lang="en-US" sz="1800" b="1" dirty="0" err="1"/>
              <a:t>ServletContext.getServerInfo</a:t>
            </a:r>
            <a:r>
              <a:rPr lang="en-US" sz="1800" b="1" dirty="0"/>
              <a:t>() : </a:t>
            </a:r>
            <a:r>
              <a:rPr lang="en-US" sz="1800" dirty="0"/>
              <a:t>returns the name and version of the server software as: </a:t>
            </a:r>
            <a:r>
              <a:rPr lang="en-US" sz="1800" dirty="0" err="1"/>
              <a:t>JBossWeb</a:t>
            </a:r>
            <a:r>
              <a:rPr lang="en-US" sz="1800" dirty="0"/>
              <a:t>/2.0.1.GA. </a:t>
            </a:r>
          </a:p>
          <a:p>
            <a:pPr lvl="2"/>
            <a:r>
              <a:rPr lang="en-US" sz="1800" b="1" dirty="0" smtClean="0"/>
              <a:t>public </a:t>
            </a:r>
            <a:r>
              <a:rPr lang="en-US" sz="1800" b="1" dirty="0"/>
              <a:t>String </a:t>
            </a:r>
            <a:r>
              <a:rPr lang="en-US" sz="1800" b="1" dirty="0" err="1"/>
              <a:t>ServletRequest.getAttribute</a:t>
            </a:r>
            <a:r>
              <a:rPr lang="en-US" sz="1800" b="1" dirty="0"/>
              <a:t>( String name) : </a:t>
            </a:r>
            <a:r>
              <a:rPr lang="en-US" sz="1800" dirty="0"/>
              <a:t>returns the value of the named server </a:t>
            </a:r>
            <a:r>
              <a:rPr lang="en-US" sz="1800" dirty="0" smtClean="0"/>
              <a:t>attribute </a:t>
            </a:r>
            <a:r>
              <a:rPr lang="en-US" sz="1800" dirty="0"/>
              <a:t>as an Object or null if the attribute does not exist. The attributes are server </a:t>
            </a:r>
            <a:r>
              <a:rPr lang="en-US" sz="1800" dirty="0" smtClean="0"/>
              <a:t>dependent.</a:t>
            </a:r>
          </a:p>
          <a:p>
            <a:pPr lvl="2"/>
            <a:r>
              <a:rPr lang="en-US" sz="1800" b="1" dirty="0" smtClean="0">
                <a:solidFill>
                  <a:srgbClr val="3F3F3F"/>
                </a:solidFill>
              </a:rPr>
              <a:t>Enumeration </a:t>
            </a:r>
            <a:r>
              <a:rPr lang="en-US" sz="1800" b="1" dirty="0" err="1">
                <a:solidFill>
                  <a:srgbClr val="3F3F3F"/>
                </a:solidFill>
              </a:rPr>
              <a:t>getInitParameterNames</a:t>
            </a:r>
            <a:r>
              <a:rPr lang="en-US" sz="1800" b="1" dirty="0">
                <a:solidFill>
                  <a:srgbClr val="3F3F3F"/>
                </a:solidFill>
              </a:rPr>
              <a:t> ():</a:t>
            </a:r>
            <a:r>
              <a:rPr lang="en-US" sz="1800" dirty="0">
                <a:solidFill>
                  <a:srgbClr val="3F3F3F"/>
                </a:solidFill>
              </a:rPr>
              <a:t> It is used to examine </a:t>
            </a:r>
            <a:r>
              <a:rPr lang="en-US" sz="1800" b="1" dirty="0">
                <a:solidFill>
                  <a:srgbClr val="3F3F3F"/>
                </a:solidFill>
              </a:rPr>
              <a:t>all</a:t>
            </a:r>
            <a:r>
              <a:rPr lang="en-US" sz="1800" dirty="0">
                <a:solidFill>
                  <a:srgbClr val="3F3F3F"/>
                </a:solidFill>
              </a:rPr>
              <a:t> </a:t>
            </a:r>
            <a:r>
              <a:rPr lang="en-US" sz="1800" dirty="0" err="1">
                <a:solidFill>
                  <a:srgbClr val="3F3F3F"/>
                </a:solidFill>
              </a:rPr>
              <a:t>init</a:t>
            </a:r>
            <a:r>
              <a:rPr lang="en-US" sz="1800" dirty="0">
                <a:solidFill>
                  <a:srgbClr val="3F3F3F"/>
                </a:solidFill>
              </a:rPr>
              <a:t> parameters.</a:t>
            </a:r>
          </a:p>
          <a:p>
            <a:endParaRPr lang="en-US" dirty="0"/>
          </a:p>
        </p:txBody>
      </p:sp>
    </p:spTree>
    <p:extLst>
      <p:ext uri="{BB962C8B-B14F-4D97-AF65-F5344CB8AC3E}">
        <p14:creationId xmlns:p14="http://schemas.microsoft.com/office/powerpoint/2010/main" val="1954921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sz="1600" dirty="0"/>
              <a:t>Introduction to Servlets</a:t>
            </a:r>
          </a:p>
          <a:p>
            <a:pPr lvl="1"/>
            <a:r>
              <a:rPr lang="en-US" sz="1600" dirty="0"/>
              <a:t>Introduction</a:t>
            </a:r>
          </a:p>
          <a:p>
            <a:r>
              <a:rPr lang="en-US" sz="1600" dirty="0"/>
              <a:t>HTTP Basics</a:t>
            </a:r>
          </a:p>
          <a:p>
            <a:r>
              <a:rPr lang="en-US" sz="1600" dirty="0"/>
              <a:t>Servlets</a:t>
            </a:r>
          </a:p>
          <a:p>
            <a:pPr lvl="1"/>
            <a:r>
              <a:rPr lang="en-US" sz="1600" dirty="0"/>
              <a:t>Servlet Architecture and Life-Cycle</a:t>
            </a:r>
            <a:endParaRPr lang="en-US" sz="1600" b="1" dirty="0"/>
          </a:p>
          <a:p>
            <a:pPr lvl="1"/>
            <a:r>
              <a:rPr lang="en-US" sz="1600" dirty="0"/>
              <a:t>HTTP Vs Generic Servlet</a:t>
            </a:r>
            <a:endParaRPr lang="en-US" sz="1600" b="1" dirty="0"/>
          </a:p>
          <a:p>
            <a:pPr lvl="0"/>
            <a:r>
              <a:rPr lang="en-US" sz="1600" dirty="0"/>
              <a:t>JEE Container</a:t>
            </a:r>
          </a:p>
          <a:p>
            <a:pPr lvl="0"/>
            <a:r>
              <a:rPr lang="en-US" sz="1600" dirty="0"/>
              <a:t>Information from Servlets</a:t>
            </a:r>
          </a:p>
          <a:p>
            <a:pPr lvl="1"/>
            <a:r>
              <a:rPr lang="en-US" sz="1600" dirty="0"/>
              <a:t>Fetching Server Information</a:t>
            </a:r>
          </a:p>
          <a:p>
            <a:pPr lvl="1"/>
            <a:r>
              <a:rPr lang="en-US" sz="1600" dirty="0"/>
              <a:t>Fetching Client Information</a:t>
            </a:r>
          </a:p>
          <a:p>
            <a:pPr lvl="1"/>
            <a:r>
              <a:rPr lang="en-US" sz="1600" dirty="0"/>
              <a:t>Setting/Fetching Initial Parameters</a:t>
            </a:r>
          </a:p>
          <a:p>
            <a:pPr lvl="1"/>
            <a:r>
              <a:rPr lang="en-US" sz="1600" dirty="0"/>
              <a:t>Setting/Fetching Application </a:t>
            </a:r>
            <a:r>
              <a:rPr lang="en-US" sz="1600" dirty="0" smtClean="0"/>
              <a:t>Parameters</a:t>
            </a:r>
            <a:endParaRPr lang="en-US" sz="1600" dirty="0"/>
          </a:p>
        </p:txBody>
      </p:sp>
    </p:spTree>
    <p:extLst>
      <p:ext uri="{BB962C8B-B14F-4D97-AF65-F5344CB8AC3E}">
        <p14:creationId xmlns:p14="http://schemas.microsoft.com/office/powerpoint/2010/main" val="436960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7651" y="1137423"/>
            <a:ext cx="11622024" cy="5307443"/>
          </a:xfrm>
        </p:spPr>
        <p:txBody>
          <a:bodyPr/>
          <a:lstStyle/>
          <a:p>
            <a:r>
              <a:rPr lang="en-US" sz="1800" dirty="0"/>
              <a:t>Information about Client :</a:t>
            </a:r>
          </a:p>
          <a:p>
            <a:pPr lvl="1"/>
            <a:r>
              <a:rPr lang="en-US" sz="1800" dirty="0"/>
              <a:t>A servlet has the ability to find out about the client machine and for pages requiring authentication, about the actual user.</a:t>
            </a:r>
          </a:p>
          <a:p>
            <a:pPr lvl="1"/>
            <a:r>
              <a:rPr lang="en-US" sz="1800" dirty="0"/>
              <a:t>This information can be used for logging access data, associating information with individual users, or restricting access to certain clients.</a:t>
            </a:r>
            <a:endParaRPr lang="en-US" sz="1800" b="1" dirty="0"/>
          </a:p>
          <a:p>
            <a:pPr lvl="1"/>
            <a:r>
              <a:rPr lang="en-US" sz="1800" dirty="0"/>
              <a:t>Methods are:</a:t>
            </a:r>
          </a:p>
          <a:p>
            <a:pPr lvl="2"/>
            <a:r>
              <a:rPr lang="en-US" sz="1800" dirty="0"/>
              <a:t>Information about client </a:t>
            </a:r>
            <a:r>
              <a:rPr lang="en-US" sz="1800" dirty="0" smtClean="0"/>
              <a:t>machine:</a:t>
            </a:r>
          </a:p>
          <a:p>
            <a:pPr lvl="2"/>
            <a:r>
              <a:rPr lang="en-US" sz="1800" dirty="0"/>
              <a:t>public String </a:t>
            </a:r>
            <a:r>
              <a:rPr lang="en-US" sz="1800" dirty="0" err="1"/>
              <a:t>ServletRequest.getRemoteAddr</a:t>
            </a:r>
            <a:r>
              <a:rPr lang="en-US" sz="1800" dirty="0"/>
              <a:t>(): retrieves the IP</a:t>
            </a:r>
          </a:p>
          <a:p>
            <a:pPr lvl="2"/>
            <a:r>
              <a:rPr lang="en-US" sz="1800" dirty="0"/>
              <a:t>public String </a:t>
            </a:r>
            <a:r>
              <a:rPr lang="en-US" sz="1800" dirty="0" err="1"/>
              <a:t>ServletRequest.getRemoteHost</a:t>
            </a:r>
            <a:r>
              <a:rPr lang="en-US" sz="1800" dirty="0"/>
              <a:t>(): retrieves the hostname</a:t>
            </a:r>
          </a:p>
          <a:p>
            <a:pPr lvl="2"/>
            <a:r>
              <a:rPr lang="en-US" sz="1800" dirty="0"/>
              <a:t>Information about User:</a:t>
            </a:r>
          </a:p>
          <a:p>
            <a:pPr lvl="2"/>
            <a:r>
              <a:rPr lang="en-US" sz="1800" dirty="0"/>
              <a:t>public String </a:t>
            </a:r>
            <a:r>
              <a:rPr lang="en-US" sz="1800" dirty="0" err="1"/>
              <a:t>HttpServletRequest.getRemoteUser</a:t>
            </a:r>
            <a:r>
              <a:rPr lang="en-US" sz="1800" dirty="0"/>
              <a:t>(): It returns the login of the user, if the user has been authenticated, or null if not.</a:t>
            </a:r>
          </a:p>
          <a:p>
            <a:pPr lvl="2"/>
            <a:endParaRPr lang="en-US" sz="1800" dirty="0"/>
          </a:p>
          <a:p>
            <a:pPr lvl="2"/>
            <a:endParaRPr lang="en-US" sz="1800" dirty="0"/>
          </a:p>
          <a:p>
            <a:pPr lvl="1"/>
            <a:endParaRPr lang="en-US" b="1" dirty="0"/>
          </a:p>
          <a:p>
            <a:pPr lvl="1"/>
            <a:endParaRPr lang="en-US" b="1" dirty="0"/>
          </a:p>
          <a:p>
            <a:pPr marL="1101726" lvl="2" indent="-296863">
              <a:lnSpc>
                <a:spcPct val="120000"/>
              </a:lnSpc>
              <a:buClr>
                <a:srgbClr val="A11133"/>
              </a:buClr>
            </a:pPr>
            <a:r>
              <a:rPr lang="en-US" sz="1800" b="1" dirty="0">
                <a:solidFill>
                  <a:srgbClr val="3F3F3F"/>
                </a:solidFill>
              </a:rPr>
              <a:t>Enumeration </a:t>
            </a:r>
            <a:r>
              <a:rPr lang="en-US" sz="1800" b="1" dirty="0" err="1">
                <a:solidFill>
                  <a:srgbClr val="3F3F3F"/>
                </a:solidFill>
              </a:rPr>
              <a:t>getInitParameterNames</a:t>
            </a:r>
            <a:r>
              <a:rPr lang="en-US" sz="1800" b="1" dirty="0">
                <a:solidFill>
                  <a:srgbClr val="3F3F3F"/>
                </a:solidFill>
              </a:rPr>
              <a:t> ():</a:t>
            </a:r>
            <a:r>
              <a:rPr lang="en-US" sz="1800" dirty="0">
                <a:solidFill>
                  <a:srgbClr val="3F3F3F"/>
                </a:solidFill>
              </a:rPr>
              <a:t> It is used to examine </a:t>
            </a:r>
            <a:r>
              <a:rPr lang="en-US" sz="1800" b="1" dirty="0">
                <a:solidFill>
                  <a:srgbClr val="3F3F3F"/>
                </a:solidFill>
              </a:rPr>
              <a:t>all</a:t>
            </a:r>
            <a:r>
              <a:rPr lang="en-US" sz="1800" dirty="0">
                <a:solidFill>
                  <a:srgbClr val="3F3F3F"/>
                </a:solidFill>
              </a:rPr>
              <a:t> </a:t>
            </a:r>
            <a:r>
              <a:rPr lang="en-US" sz="1800" dirty="0" err="1">
                <a:solidFill>
                  <a:srgbClr val="3F3F3F"/>
                </a:solidFill>
              </a:rPr>
              <a:t>init</a:t>
            </a:r>
            <a:r>
              <a:rPr lang="en-US" sz="1800" dirty="0">
                <a:solidFill>
                  <a:srgbClr val="3F3F3F"/>
                </a:solidFill>
              </a:rPr>
              <a:t> parameters.</a:t>
            </a:r>
          </a:p>
          <a:p>
            <a:pPr lvl="2"/>
            <a:endParaRPr lang="en-US" dirty="0"/>
          </a:p>
          <a:p>
            <a:pPr lvl="1"/>
            <a:endParaRPr lang="en-US" dirty="0"/>
          </a:p>
          <a:p>
            <a:pPr lvl="2"/>
            <a:endParaRPr lang="en-US" dirty="0"/>
          </a:p>
          <a:p>
            <a:pPr lvl="1"/>
            <a:endParaRPr lang="en-US" dirty="0"/>
          </a:p>
          <a:p>
            <a:pPr lvl="1"/>
            <a:endParaRPr lang="en-US" dirty="0"/>
          </a:p>
          <a:p>
            <a:pPr lvl="1"/>
            <a:endParaRPr lang="en-US" dirty="0"/>
          </a:p>
          <a:p>
            <a:pPr lvl="3"/>
            <a:endParaRPr lang="en-US" sz="1600" dirty="0"/>
          </a:p>
          <a:p>
            <a:endParaRPr lang="en-US" dirty="0"/>
          </a:p>
        </p:txBody>
      </p:sp>
      <p:sp>
        <p:nvSpPr>
          <p:cNvPr id="7170" name="Rectangle 2"/>
          <p:cNvSpPr>
            <a:spLocks noGrp="1" noChangeArrowheads="1"/>
          </p:cNvSpPr>
          <p:nvPr>
            <p:ph type="title" idx="4294967295"/>
          </p:nvPr>
        </p:nvSpPr>
        <p:spPr>
          <a:xfrm>
            <a:off x="0" y="0"/>
            <a:ext cx="8229600" cy="1143000"/>
          </a:xfrm>
        </p:spPr>
        <p:txBody>
          <a:bodyPr/>
          <a:lstStyle/>
          <a:p>
            <a:pPr eaLnBrk="1" hangingPunct="1"/>
            <a:r>
              <a:rPr lang="en-US" dirty="0" smtClean="0"/>
              <a:t>Introduction To Servlets</a:t>
            </a:r>
          </a:p>
        </p:txBody>
      </p:sp>
    </p:spTree>
    <p:extLst>
      <p:ext uri="{BB962C8B-B14F-4D97-AF65-F5344CB8AC3E}">
        <p14:creationId xmlns:p14="http://schemas.microsoft.com/office/powerpoint/2010/main" val="1606645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1800" dirty="0"/>
              <a:t>Servlet Context:</a:t>
            </a:r>
          </a:p>
          <a:p>
            <a:pPr lvl="1"/>
            <a:r>
              <a:rPr lang="en-US" sz="1800" dirty="0"/>
              <a:t>Implemented by the servlet container </a:t>
            </a:r>
            <a:r>
              <a:rPr lang="en-US" sz="1800" b="1" dirty="0"/>
              <a:t>for all servlet</a:t>
            </a:r>
            <a:r>
              <a:rPr lang="en-US" sz="1800" dirty="0"/>
              <a:t> to communicate with its servlet container</a:t>
            </a:r>
          </a:p>
          <a:p>
            <a:pPr lvl="1"/>
            <a:r>
              <a:rPr lang="en-US" sz="1800" dirty="0"/>
              <a:t>It returns the current context of a web application running in a particular JVM</a:t>
            </a:r>
            <a:r>
              <a:rPr lang="en-US" sz="2800" dirty="0"/>
              <a:t>.</a:t>
            </a:r>
          </a:p>
          <a:p>
            <a:pPr lvl="1"/>
            <a:endParaRPr lang="en-US" sz="2800" dirty="0"/>
          </a:p>
          <a:p>
            <a:pPr lvl="2"/>
            <a:endParaRPr lang="en-US" dirty="0"/>
          </a:p>
          <a:p>
            <a:pPr lvl="1"/>
            <a:endParaRPr lang="en-US" sz="2800" dirty="0"/>
          </a:p>
          <a:p>
            <a:pPr lvl="1"/>
            <a:endParaRPr lang="en-US" sz="2800" dirty="0"/>
          </a:p>
          <a:p>
            <a:pPr lvl="1"/>
            <a:endParaRPr lang="en-US" sz="2800" dirty="0"/>
          </a:p>
          <a:p>
            <a:pPr lvl="3"/>
            <a:endParaRPr lang="en-US" dirty="0"/>
          </a:p>
          <a:p>
            <a:endParaRPr lang="en-US" sz="2800" dirty="0"/>
          </a:p>
        </p:txBody>
      </p:sp>
      <p:sp>
        <p:nvSpPr>
          <p:cNvPr id="7170" name="Rectangle 2"/>
          <p:cNvSpPr>
            <a:spLocks noGrp="1" noChangeArrowheads="1"/>
          </p:cNvSpPr>
          <p:nvPr>
            <p:ph type="title" idx="4294967295"/>
          </p:nvPr>
        </p:nvSpPr>
        <p:spPr>
          <a:xfrm>
            <a:off x="0" y="-6350"/>
            <a:ext cx="8229600" cy="1143000"/>
          </a:xfrm>
        </p:spPr>
        <p:txBody>
          <a:bodyPr/>
          <a:lstStyle/>
          <a:p>
            <a:pPr eaLnBrk="1" hangingPunct="1"/>
            <a:r>
              <a:rPr lang="en-US" dirty="0" smtClean="0"/>
              <a:t>Introduction To Servlets</a:t>
            </a:r>
          </a:p>
        </p:txBody>
      </p:sp>
      <p:pic>
        <p:nvPicPr>
          <p:cNvPr id="6" name="Picture 5" descr="servletContext.jpg"/>
          <p:cNvPicPr>
            <a:picLocks noChangeAspect="1"/>
          </p:cNvPicPr>
          <p:nvPr/>
        </p:nvPicPr>
        <p:blipFill>
          <a:blip r:embed="rId3"/>
          <a:stretch>
            <a:fillRect/>
          </a:stretch>
        </p:blipFill>
        <p:spPr>
          <a:xfrm>
            <a:off x="3276601" y="3352801"/>
            <a:ext cx="6235851" cy="2547037"/>
          </a:xfrm>
          <a:prstGeom prst="rect">
            <a:avLst/>
          </a:prstGeom>
        </p:spPr>
      </p:pic>
    </p:spTree>
    <p:extLst>
      <p:ext uri="{BB962C8B-B14F-4D97-AF65-F5344CB8AC3E}">
        <p14:creationId xmlns:p14="http://schemas.microsoft.com/office/powerpoint/2010/main" val="3987491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Servlet Context:</a:t>
            </a:r>
          </a:p>
          <a:p>
            <a:pPr lvl="1"/>
            <a:r>
              <a:rPr lang="en-US" dirty="0"/>
              <a:t>Implemented by the servlet container </a:t>
            </a:r>
            <a:r>
              <a:rPr lang="en-US" b="1" dirty="0"/>
              <a:t>for all servlet</a:t>
            </a:r>
            <a:r>
              <a:rPr lang="en-US" dirty="0"/>
              <a:t> to communicate with its servlet container</a:t>
            </a:r>
          </a:p>
          <a:p>
            <a:pPr lvl="1"/>
            <a:r>
              <a:rPr lang="en-US" dirty="0"/>
              <a:t>It returns the current context of a web application running in a particular JVM.</a:t>
            </a:r>
          </a:p>
          <a:p>
            <a:pPr lvl="1"/>
            <a:endParaRPr lang="en-US" dirty="0"/>
          </a:p>
          <a:p>
            <a:pPr lvl="2"/>
            <a:endParaRPr lang="en-US" dirty="0"/>
          </a:p>
          <a:p>
            <a:pPr lvl="1"/>
            <a:endParaRPr lang="en-US" dirty="0"/>
          </a:p>
          <a:p>
            <a:pPr lvl="1"/>
            <a:endParaRPr lang="en-US" dirty="0"/>
          </a:p>
          <a:p>
            <a:pPr lvl="1"/>
            <a:endParaRPr lang="en-US" dirty="0"/>
          </a:p>
          <a:p>
            <a:pPr lvl="3"/>
            <a:endParaRPr lang="en-US" sz="1600" dirty="0"/>
          </a:p>
          <a:p>
            <a:endParaRPr lang="en-US" dirty="0"/>
          </a:p>
        </p:txBody>
      </p:sp>
      <p:sp>
        <p:nvSpPr>
          <p:cNvPr id="7170" name="Rectangle 2"/>
          <p:cNvSpPr>
            <a:spLocks noGrp="1" noChangeArrowheads="1"/>
          </p:cNvSpPr>
          <p:nvPr>
            <p:ph type="title" idx="4294967295"/>
          </p:nvPr>
        </p:nvSpPr>
        <p:spPr>
          <a:xfrm>
            <a:off x="0" y="-117475"/>
            <a:ext cx="8229600" cy="1143000"/>
          </a:xfrm>
        </p:spPr>
        <p:txBody>
          <a:bodyPr/>
          <a:lstStyle/>
          <a:p>
            <a:pPr eaLnBrk="1" hangingPunct="1"/>
            <a:r>
              <a:rPr lang="en-US" dirty="0" smtClean="0"/>
              <a:t>Introduction To Servlets</a:t>
            </a:r>
          </a:p>
        </p:txBody>
      </p:sp>
      <p:pic>
        <p:nvPicPr>
          <p:cNvPr id="6" name="Picture 5" descr="servletContext.jpg"/>
          <p:cNvPicPr>
            <a:picLocks noChangeAspect="1"/>
          </p:cNvPicPr>
          <p:nvPr/>
        </p:nvPicPr>
        <p:blipFill>
          <a:blip r:embed="rId3"/>
          <a:stretch>
            <a:fillRect/>
          </a:stretch>
        </p:blipFill>
        <p:spPr>
          <a:xfrm>
            <a:off x="3276601" y="3352801"/>
            <a:ext cx="6235851" cy="2547037"/>
          </a:xfrm>
          <a:prstGeom prst="rect">
            <a:avLst/>
          </a:prstGeom>
        </p:spPr>
      </p:pic>
    </p:spTree>
    <p:extLst>
      <p:ext uri="{BB962C8B-B14F-4D97-AF65-F5344CB8AC3E}">
        <p14:creationId xmlns:p14="http://schemas.microsoft.com/office/powerpoint/2010/main" val="2740239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lvl="3"/>
            <a:endParaRPr lang="en-US" sz="1600" dirty="0"/>
          </a:p>
        </p:txBody>
      </p:sp>
      <p:sp>
        <p:nvSpPr>
          <p:cNvPr id="2" name="Text Placeholder 1"/>
          <p:cNvSpPr>
            <a:spLocks noGrp="1"/>
          </p:cNvSpPr>
          <p:nvPr>
            <p:ph type="body" sz="quarter" idx="11"/>
          </p:nvPr>
        </p:nvSpPr>
        <p:spPr/>
        <p:txBody>
          <a:bodyPr/>
          <a:lstStyle/>
          <a:p>
            <a:r>
              <a:rPr lang="en-US" dirty="0"/>
              <a:t>Application Level Parameters:</a:t>
            </a:r>
          </a:p>
          <a:p>
            <a:pPr lvl="1"/>
            <a:r>
              <a:rPr lang="en-US" b="1" dirty="0"/>
              <a:t>Setting Parameters:</a:t>
            </a:r>
          </a:p>
          <a:p>
            <a:pPr lvl="2"/>
            <a:r>
              <a:rPr lang="en-US" sz="1800" dirty="0"/>
              <a:t>Setting parameters in &lt;context-</a:t>
            </a:r>
            <a:r>
              <a:rPr lang="en-US" sz="1800" dirty="0" err="1"/>
              <a:t>param</a:t>
            </a:r>
            <a:r>
              <a:rPr lang="en-US" sz="1800" dirty="0"/>
              <a:t>&gt; in web.xml</a:t>
            </a:r>
          </a:p>
          <a:p>
            <a:pPr lvl="2"/>
            <a:endParaRPr lang="en-US" sz="1800" dirty="0"/>
          </a:p>
          <a:p>
            <a:pPr lvl="2"/>
            <a:endParaRPr lang="en-US" sz="1800" dirty="0"/>
          </a:p>
          <a:p>
            <a:pPr lvl="2"/>
            <a:endParaRPr lang="en-US" sz="1800" dirty="0"/>
          </a:p>
          <a:p>
            <a:pPr lvl="2"/>
            <a:endParaRPr lang="en-US" sz="1800" dirty="0"/>
          </a:p>
          <a:p>
            <a:pPr lvl="2"/>
            <a:endParaRPr lang="en-US" sz="1800" dirty="0"/>
          </a:p>
          <a:p>
            <a:pPr lvl="2"/>
            <a:endParaRPr lang="en-US" sz="1800" dirty="0"/>
          </a:p>
          <a:p>
            <a:pPr lvl="2"/>
            <a:endParaRPr lang="en-US" sz="1800" dirty="0"/>
          </a:p>
          <a:p>
            <a:pPr lvl="2"/>
            <a:endParaRPr lang="en-US" sz="1800" dirty="0"/>
          </a:p>
          <a:p>
            <a:pPr lvl="2"/>
            <a:endParaRPr lang="en-US" sz="1800" dirty="0"/>
          </a:p>
          <a:p>
            <a:pPr lvl="2"/>
            <a:endParaRPr lang="en-US" sz="1800" dirty="0"/>
          </a:p>
          <a:p>
            <a:pPr lvl="2"/>
            <a:r>
              <a:rPr lang="en-US" sz="1800" dirty="0"/>
              <a:t>These parameters will be available to all the servlets within the applications</a:t>
            </a:r>
            <a:endParaRPr lang="en-US" dirty="0"/>
          </a:p>
          <a:p>
            <a:pPr lvl="2"/>
            <a:endParaRPr lang="en-US" dirty="0"/>
          </a:p>
          <a:p>
            <a:pPr lvl="1"/>
            <a:endParaRPr lang="en-US" dirty="0"/>
          </a:p>
          <a:p>
            <a:pPr lvl="1"/>
            <a:endParaRPr lang="en-US" dirty="0"/>
          </a:p>
          <a:p>
            <a:pPr lvl="1"/>
            <a:endParaRPr lang="en-US" dirty="0"/>
          </a:p>
          <a:p>
            <a:pPr lvl="3"/>
            <a:endParaRPr lang="en-US" sz="1600" dirty="0"/>
          </a:p>
          <a:p>
            <a:endParaRPr lang="en-US" dirty="0"/>
          </a:p>
        </p:txBody>
      </p:sp>
      <p:sp>
        <p:nvSpPr>
          <p:cNvPr id="7170" name="Rectangle 2"/>
          <p:cNvSpPr>
            <a:spLocks noGrp="1" noChangeArrowheads="1"/>
          </p:cNvSpPr>
          <p:nvPr>
            <p:ph type="title" idx="4294967295"/>
          </p:nvPr>
        </p:nvSpPr>
        <p:spPr>
          <a:xfrm>
            <a:off x="0" y="-163513"/>
            <a:ext cx="8229600" cy="1143001"/>
          </a:xfrm>
        </p:spPr>
        <p:txBody>
          <a:bodyPr/>
          <a:lstStyle/>
          <a:p>
            <a:pPr eaLnBrk="1" hangingPunct="1"/>
            <a:r>
              <a:rPr lang="en-US" dirty="0" smtClean="0"/>
              <a:t>Introduction To Servlets</a:t>
            </a:r>
          </a:p>
        </p:txBody>
      </p:sp>
      <p:sp>
        <p:nvSpPr>
          <p:cNvPr id="7" name="Rounded Rectangle 6"/>
          <p:cNvSpPr/>
          <p:nvPr/>
        </p:nvSpPr>
        <p:spPr bwMode="auto">
          <a:xfrm>
            <a:off x="2590800" y="2726887"/>
            <a:ext cx="7696200" cy="2743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rPr>
              <a:t>&lt;web-app&gt;</a:t>
            </a:r>
          </a:p>
          <a:p>
            <a:pPr>
              <a:lnSpc>
                <a:spcPct val="80000"/>
              </a:lnSpc>
            </a:pPr>
            <a:r>
              <a:rPr lang="en-US" dirty="0">
                <a:solidFill>
                  <a:schemeClr val="bg1"/>
                </a:solidFill>
              </a:rPr>
              <a:t>	&lt;context-</a:t>
            </a:r>
            <a:r>
              <a:rPr lang="en-US" dirty="0" err="1">
                <a:solidFill>
                  <a:schemeClr val="bg1"/>
                </a:solidFill>
              </a:rPr>
              <a:t>param</a:t>
            </a:r>
            <a:r>
              <a:rPr lang="en-US" dirty="0">
                <a:solidFill>
                  <a:schemeClr val="bg1"/>
                </a:solidFill>
              </a:rPr>
              <a:t>&gt; </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-name&gt;</a:t>
            </a:r>
            <a:r>
              <a:rPr lang="en-US" dirty="0" err="1">
                <a:solidFill>
                  <a:schemeClr val="bg1"/>
                </a:solidFill>
              </a:rPr>
              <a:t>dbString</a:t>
            </a:r>
            <a:r>
              <a:rPr lang="en-US" dirty="0">
                <a:solidFill>
                  <a:schemeClr val="bg1"/>
                </a:solidFill>
              </a:rPr>
              <a:t>&lt;/</a:t>
            </a:r>
            <a:r>
              <a:rPr lang="en-US" dirty="0" err="1">
                <a:solidFill>
                  <a:schemeClr val="bg1"/>
                </a:solidFill>
              </a:rPr>
              <a:t>param</a:t>
            </a:r>
            <a:r>
              <a:rPr lang="en-US" dirty="0">
                <a:solidFill>
                  <a:schemeClr val="bg1"/>
                </a:solidFill>
              </a:rPr>
              <a:t>-name&gt; </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-value&gt;Data Source=</a:t>
            </a:r>
            <a:r>
              <a:rPr lang="en-US" dirty="0" err="1">
                <a:solidFill>
                  <a:schemeClr val="bg1"/>
                </a:solidFill>
              </a:rPr>
              <a:t>xxx;User</a:t>
            </a:r>
            <a:r>
              <a:rPr lang="en-US" dirty="0">
                <a:solidFill>
                  <a:schemeClr val="bg1"/>
                </a:solidFill>
              </a:rPr>
              <a:t>=user1; Password=user1;</a:t>
            </a:r>
          </a:p>
          <a:p>
            <a:pPr>
              <a:lnSpc>
                <a:spcPct val="80000"/>
              </a:lnSpc>
            </a:pPr>
            <a:r>
              <a:rPr lang="en-US" dirty="0">
                <a:solidFill>
                  <a:schemeClr val="bg1"/>
                </a:solidFill>
              </a:rPr>
              <a:t>		&lt;/</a:t>
            </a:r>
            <a:r>
              <a:rPr lang="en-US" dirty="0" err="1">
                <a:solidFill>
                  <a:schemeClr val="bg1"/>
                </a:solidFill>
              </a:rPr>
              <a:t>param</a:t>
            </a:r>
            <a:r>
              <a:rPr lang="en-US" dirty="0">
                <a:solidFill>
                  <a:schemeClr val="bg1"/>
                </a:solidFill>
              </a:rPr>
              <a:t>-value&gt; </a:t>
            </a:r>
          </a:p>
          <a:p>
            <a:pPr>
              <a:lnSpc>
                <a:spcPct val="80000"/>
              </a:lnSpc>
            </a:pPr>
            <a:r>
              <a:rPr lang="en-US" dirty="0">
                <a:solidFill>
                  <a:schemeClr val="bg1"/>
                </a:solidFill>
              </a:rPr>
              <a:t>	&lt;/context-</a:t>
            </a:r>
            <a:r>
              <a:rPr lang="en-US" dirty="0" err="1">
                <a:solidFill>
                  <a:schemeClr val="bg1"/>
                </a:solidFill>
              </a:rPr>
              <a:t>param</a:t>
            </a:r>
            <a:r>
              <a:rPr lang="en-US" dirty="0">
                <a:solidFill>
                  <a:schemeClr val="bg1"/>
                </a:solidFill>
              </a:rPr>
              <a:t>&gt;</a:t>
            </a:r>
          </a:p>
          <a:p>
            <a:pPr>
              <a:lnSpc>
                <a:spcPct val="80000"/>
              </a:lnSpc>
            </a:pPr>
            <a:endParaRPr lang="en-US" dirty="0">
              <a:solidFill>
                <a:schemeClr val="bg1"/>
              </a:solidFill>
            </a:endParaRPr>
          </a:p>
          <a:p>
            <a:pPr>
              <a:lnSpc>
                <a:spcPct val="80000"/>
              </a:lnSpc>
            </a:pPr>
            <a:r>
              <a:rPr lang="en-US" dirty="0">
                <a:solidFill>
                  <a:schemeClr val="bg1"/>
                </a:solidFill>
              </a:rPr>
              <a:t>	…………………</a:t>
            </a:r>
          </a:p>
          <a:p>
            <a:pPr>
              <a:lnSpc>
                <a:spcPct val="80000"/>
              </a:lnSpc>
            </a:pPr>
            <a:endParaRPr lang="en-US" dirty="0">
              <a:solidFill>
                <a:schemeClr val="bg1"/>
              </a:solidFill>
            </a:endParaRPr>
          </a:p>
          <a:p>
            <a:pPr>
              <a:lnSpc>
                <a:spcPct val="80000"/>
              </a:lnSpc>
            </a:pPr>
            <a:r>
              <a:rPr lang="en-US" dirty="0">
                <a:solidFill>
                  <a:schemeClr val="bg1"/>
                </a:solidFill>
              </a:rPr>
              <a:t>&lt;/web-app&gt;</a:t>
            </a:r>
          </a:p>
        </p:txBody>
      </p:sp>
    </p:spTree>
    <p:extLst>
      <p:ext uri="{BB962C8B-B14F-4D97-AF65-F5344CB8AC3E}">
        <p14:creationId xmlns:p14="http://schemas.microsoft.com/office/powerpoint/2010/main" val="2671562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Application Level Parameters:</a:t>
            </a:r>
          </a:p>
          <a:p>
            <a:pPr lvl="1"/>
            <a:r>
              <a:rPr lang="en-US" b="1" dirty="0"/>
              <a:t>Accessing Parameters</a:t>
            </a:r>
          </a:p>
          <a:p>
            <a:pPr lvl="2"/>
            <a:r>
              <a:rPr lang="en-US" sz="1800" b="1" dirty="0"/>
              <a:t>String </a:t>
            </a:r>
            <a:r>
              <a:rPr lang="en-US" sz="1800" b="1" dirty="0" err="1"/>
              <a:t>ServletConfig.getInitParameter</a:t>
            </a:r>
            <a:r>
              <a:rPr lang="en-US" sz="1800" b="1" dirty="0"/>
              <a:t>()</a:t>
            </a:r>
            <a:r>
              <a:rPr lang="en-US" sz="1800" dirty="0"/>
              <a:t>: It is used to get access to servlet’s </a:t>
            </a:r>
            <a:r>
              <a:rPr lang="en-US" sz="1800" dirty="0" err="1"/>
              <a:t>init</a:t>
            </a:r>
            <a:r>
              <a:rPr lang="en-US" sz="1800" dirty="0"/>
              <a:t> parameters:</a:t>
            </a:r>
          </a:p>
          <a:p>
            <a:pPr lvl="1"/>
            <a:endParaRPr lang="en-US" b="1" dirty="0"/>
          </a:p>
          <a:p>
            <a:pPr lvl="1"/>
            <a:endParaRPr lang="en-US" b="1" dirty="0"/>
          </a:p>
          <a:p>
            <a:pPr lvl="1"/>
            <a:endParaRPr lang="en-US" b="1" dirty="0"/>
          </a:p>
          <a:p>
            <a:pPr lvl="1"/>
            <a:endParaRPr lang="en-US" b="1" dirty="0"/>
          </a:p>
          <a:p>
            <a:pPr lvl="2"/>
            <a:endParaRPr lang="en-US" dirty="0"/>
          </a:p>
          <a:p>
            <a:pPr lvl="1"/>
            <a:endParaRPr lang="en-US" dirty="0"/>
          </a:p>
          <a:p>
            <a:pPr lvl="2"/>
            <a:endParaRPr lang="en-US" dirty="0"/>
          </a:p>
          <a:p>
            <a:pPr lvl="1"/>
            <a:endParaRPr lang="en-US" dirty="0"/>
          </a:p>
          <a:p>
            <a:pPr lvl="1"/>
            <a:endParaRPr lang="en-US" dirty="0"/>
          </a:p>
          <a:p>
            <a:pPr lvl="1"/>
            <a:endParaRPr lang="en-US" dirty="0"/>
          </a:p>
          <a:p>
            <a:pPr lvl="3"/>
            <a:endParaRPr lang="en-US" sz="1600" dirty="0"/>
          </a:p>
          <a:p>
            <a:endParaRPr lang="en-US" dirty="0"/>
          </a:p>
        </p:txBody>
      </p:sp>
      <p:sp>
        <p:nvSpPr>
          <p:cNvPr id="7170" name="Rectangle 2"/>
          <p:cNvSpPr>
            <a:spLocks noGrp="1" noChangeArrowheads="1"/>
          </p:cNvSpPr>
          <p:nvPr>
            <p:ph type="title" idx="4294967295"/>
          </p:nvPr>
        </p:nvSpPr>
        <p:spPr>
          <a:xfrm>
            <a:off x="0" y="0"/>
            <a:ext cx="8229600" cy="1143000"/>
          </a:xfrm>
        </p:spPr>
        <p:txBody>
          <a:bodyPr/>
          <a:lstStyle/>
          <a:p>
            <a:pPr eaLnBrk="1" hangingPunct="1"/>
            <a:r>
              <a:rPr lang="en-US" dirty="0" smtClean="0"/>
              <a:t>Introduction To Servlets</a:t>
            </a:r>
          </a:p>
        </p:txBody>
      </p:sp>
      <p:sp>
        <p:nvSpPr>
          <p:cNvPr id="7" name="Rounded Rectangle 6"/>
          <p:cNvSpPr/>
          <p:nvPr/>
        </p:nvSpPr>
        <p:spPr bwMode="auto">
          <a:xfrm>
            <a:off x="2450335" y="3021376"/>
            <a:ext cx="8153400" cy="23622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80000"/>
              </a:lnSpc>
            </a:pPr>
            <a:r>
              <a:rPr lang="en-US" dirty="0">
                <a:solidFill>
                  <a:schemeClr val="bg1"/>
                </a:solidFill>
                <a:latin typeface="+mj-lt"/>
              </a:rPr>
              <a:t>public void </a:t>
            </a:r>
            <a:r>
              <a:rPr lang="en-US" dirty="0" err="1">
                <a:solidFill>
                  <a:schemeClr val="bg1"/>
                </a:solidFill>
                <a:latin typeface="+mj-lt"/>
              </a:rPr>
              <a:t>doGet</a:t>
            </a:r>
            <a:r>
              <a:rPr lang="en-US" dirty="0">
                <a:solidFill>
                  <a:schemeClr val="bg1"/>
                </a:solidFill>
                <a:latin typeface="+mj-lt"/>
              </a:rPr>
              <a:t>(</a:t>
            </a:r>
            <a:r>
              <a:rPr lang="en-US" dirty="0" err="1">
                <a:solidFill>
                  <a:schemeClr val="bg1"/>
                </a:solidFill>
                <a:latin typeface="+mj-lt"/>
              </a:rPr>
              <a:t>HttpServletRequest</a:t>
            </a:r>
            <a:r>
              <a:rPr lang="en-US" dirty="0">
                <a:solidFill>
                  <a:schemeClr val="bg1"/>
                </a:solidFill>
                <a:latin typeface="+mj-lt"/>
              </a:rPr>
              <a:t> request, </a:t>
            </a:r>
            <a:r>
              <a:rPr lang="en-US" dirty="0" err="1">
                <a:solidFill>
                  <a:schemeClr val="bg1"/>
                </a:solidFill>
                <a:latin typeface="+mj-lt"/>
              </a:rPr>
              <a:t>HttpServletResponse</a:t>
            </a:r>
            <a:r>
              <a:rPr lang="en-US" dirty="0">
                <a:solidFill>
                  <a:schemeClr val="bg1"/>
                </a:solidFill>
                <a:latin typeface="+mj-lt"/>
              </a:rPr>
              <a:t> response) throws </a:t>
            </a:r>
            <a:r>
              <a:rPr lang="en-US" dirty="0" err="1">
                <a:solidFill>
                  <a:schemeClr val="bg1"/>
                </a:solidFill>
                <a:latin typeface="+mj-lt"/>
              </a:rPr>
              <a:t>ServletException</a:t>
            </a:r>
            <a:r>
              <a:rPr lang="en-US" dirty="0">
                <a:solidFill>
                  <a:schemeClr val="bg1"/>
                </a:solidFill>
                <a:latin typeface="+mj-lt"/>
              </a:rPr>
              <a:t> , </a:t>
            </a:r>
            <a:r>
              <a:rPr lang="en-US" dirty="0" err="1">
                <a:solidFill>
                  <a:schemeClr val="bg1"/>
                </a:solidFill>
                <a:latin typeface="+mj-lt"/>
              </a:rPr>
              <a:t>IOException</a:t>
            </a:r>
            <a:r>
              <a:rPr lang="en-US" dirty="0">
                <a:solidFill>
                  <a:schemeClr val="bg1"/>
                </a:solidFill>
                <a:latin typeface="+mj-lt"/>
              </a:rPr>
              <a:t> {</a:t>
            </a:r>
            <a:br>
              <a:rPr lang="en-US" dirty="0">
                <a:solidFill>
                  <a:schemeClr val="bg1"/>
                </a:solidFill>
                <a:latin typeface="+mj-lt"/>
              </a:rPr>
            </a:br>
            <a:r>
              <a:rPr lang="en-US" dirty="0">
                <a:solidFill>
                  <a:schemeClr val="bg1"/>
                </a:solidFill>
                <a:latin typeface="+mj-lt"/>
              </a:rPr>
              <a:t>    try {</a:t>
            </a:r>
            <a:br>
              <a:rPr lang="en-US" dirty="0">
                <a:solidFill>
                  <a:schemeClr val="bg1"/>
                </a:solidFill>
                <a:latin typeface="+mj-lt"/>
              </a:rPr>
            </a:br>
            <a:r>
              <a:rPr lang="en-US" dirty="0">
                <a:solidFill>
                  <a:schemeClr val="bg1"/>
                </a:solidFill>
                <a:latin typeface="+mj-lt"/>
              </a:rPr>
              <a:t>	      </a:t>
            </a:r>
            <a:r>
              <a:rPr lang="en-US" dirty="0" err="1">
                <a:solidFill>
                  <a:schemeClr val="bg1"/>
                </a:solidFill>
                <a:latin typeface="+mj-lt"/>
              </a:rPr>
              <a:t>response.setContentType</a:t>
            </a:r>
            <a:r>
              <a:rPr lang="en-US" dirty="0">
                <a:solidFill>
                  <a:schemeClr val="bg1"/>
                </a:solidFill>
                <a:latin typeface="+mj-lt"/>
              </a:rPr>
              <a:t>("text/plain");</a:t>
            </a:r>
            <a:br>
              <a:rPr lang="en-US" dirty="0">
                <a:solidFill>
                  <a:schemeClr val="bg1"/>
                </a:solidFill>
                <a:latin typeface="+mj-lt"/>
              </a:rPr>
            </a:br>
            <a:r>
              <a:rPr lang="en-US" dirty="0">
                <a:solidFill>
                  <a:schemeClr val="bg1"/>
                </a:solidFill>
                <a:latin typeface="+mj-lt"/>
              </a:rPr>
              <a:t>	      </a:t>
            </a:r>
            <a:r>
              <a:rPr lang="en-US" dirty="0" err="1">
                <a:solidFill>
                  <a:schemeClr val="bg1"/>
                </a:solidFill>
                <a:latin typeface="+mj-lt"/>
              </a:rPr>
              <a:t>PrintWriter</a:t>
            </a:r>
            <a:r>
              <a:rPr lang="en-US" dirty="0">
                <a:solidFill>
                  <a:schemeClr val="bg1"/>
                </a:solidFill>
                <a:latin typeface="+mj-lt"/>
              </a:rPr>
              <a:t> out = </a:t>
            </a:r>
            <a:r>
              <a:rPr lang="en-US" dirty="0" err="1">
                <a:solidFill>
                  <a:schemeClr val="bg1"/>
                </a:solidFill>
                <a:latin typeface="+mj-lt"/>
              </a:rPr>
              <a:t>response.getWriter</a:t>
            </a:r>
            <a:r>
              <a:rPr lang="en-US" dirty="0">
                <a:solidFill>
                  <a:schemeClr val="bg1"/>
                </a:solidFill>
                <a:latin typeface="+mj-lt"/>
              </a:rPr>
              <a:t>();</a:t>
            </a:r>
            <a:br>
              <a:rPr lang="en-US" dirty="0">
                <a:solidFill>
                  <a:schemeClr val="bg1"/>
                </a:solidFill>
                <a:latin typeface="+mj-lt"/>
              </a:rPr>
            </a:br>
            <a:r>
              <a:rPr lang="en-US" dirty="0">
                <a:solidFill>
                  <a:schemeClr val="bg1"/>
                </a:solidFill>
                <a:latin typeface="+mj-lt"/>
              </a:rPr>
              <a:t>	      </a:t>
            </a:r>
            <a:r>
              <a:rPr lang="en-US" dirty="0" err="1">
                <a:solidFill>
                  <a:schemeClr val="bg1"/>
                </a:solidFill>
                <a:latin typeface="+mj-lt"/>
              </a:rPr>
              <a:t>ServletContext</a:t>
            </a:r>
            <a:r>
              <a:rPr lang="en-US" dirty="0">
                <a:solidFill>
                  <a:schemeClr val="bg1"/>
                </a:solidFill>
                <a:latin typeface="+mj-lt"/>
              </a:rPr>
              <a:t> application = </a:t>
            </a:r>
            <a:r>
              <a:rPr lang="en-US" dirty="0" err="1">
                <a:solidFill>
                  <a:schemeClr val="bg1"/>
                </a:solidFill>
                <a:latin typeface="+mj-lt"/>
              </a:rPr>
              <a:t>config.getServletContext</a:t>
            </a:r>
            <a:r>
              <a:rPr lang="en-US" dirty="0">
                <a:solidFill>
                  <a:schemeClr val="bg1"/>
                </a:solidFill>
                <a:latin typeface="+mj-lt"/>
              </a:rPr>
              <a:t>();</a:t>
            </a:r>
            <a:br>
              <a:rPr lang="en-US" dirty="0">
                <a:solidFill>
                  <a:schemeClr val="bg1"/>
                </a:solidFill>
                <a:latin typeface="+mj-lt"/>
              </a:rPr>
            </a:br>
            <a:r>
              <a:rPr lang="en-US" dirty="0">
                <a:solidFill>
                  <a:schemeClr val="bg1"/>
                </a:solidFill>
                <a:latin typeface="+mj-lt"/>
              </a:rPr>
              <a:t>	      String attribute = </a:t>
            </a:r>
            <a:r>
              <a:rPr lang="en-US" dirty="0" err="1">
                <a:solidFill>
                  <a:schemeClr val="bg1"/>
                </a:solidFill>
                <a:latin typeface="+mj-lt"/>
              </a:rPr>
              <a:t>application.getAttribute</a:t>
            </a:r>
            <a:r>
              <a:rPr lang="en-US" dirty="0">
                <a:solidFill>
                  <a:schemeClr val="bg1"/>
                </a:solidFill>
                <a:latin typeface="+mj-lt"/>
              </a:rPr>
              <a:t>(“</a:t>
            </a:r>
            <a:r>
              <a:rPr lang="en-US" dirty="0" err="1">
                <a:solidFill>
                  <a:schemeClr val="bg1"/>
                </a:solidFill>
                <a:latin typeface="+mj-lt"/>
              </a:rPr>
              <a:t>dbString</a:t>
            </a:r>
            <a:r>
              <a:rPr lang="en-US" dirty="0">
                <a:solidFill>
                  <a:schemeClr val="bg1"/>
                </a:solidFill>
                <a:latin typeface="+mj-lt"/>
              </a:rPr>
              <a:t>"); </a:t>
            </a:r>
          </a:p>
          <a:p>
            <a:pPr>
              <a:lnSpc>
                <a:spcPct val="80000"/>
              </a:lnSpc>
            </a:pPr>
            <a:r>
              <a:rPr lang="en-US" dirty="0">
                <a:solidFill>
                  <a:schemeClr val="bg1"/>
                </a:solidFill>
                <a:latin typeface="+mj-lt"/>
              </a:rPr>
              <a:t>  }</a:t>
            </a:r>
          </a:p>
          <a:p>
            <a:pPr marL="179388" eaLnBrk="0" fontAlgn="base" hangingPunct="0">
              <a:spcBef>
                <a:spcPct val="0"/>
              </a:spcBef>
              <a:spcAft>
                <a:spcPct val="0"/>
              </a:spcAft>
            </a:pPr>
            <a:endParaRPr lang="en-US" dirty="0">
              <a:solidFill>
                <a:schemeClr val="bg1"/>
              </a:solidFill>
              <a:latin typeface="+mj-lt"/>
            </a:endParaRPr>
          </a:p>
        </p:txBody>
      </p:sp>
    </p:spTree>
    <p:extLst>
      <p:ext uri="{BB962C8B-B14F-4D97-AF65-F5344CB8AC3E}">
        <p14:creationId xmlns:p14="http://schemas.microsoft.com/office/powerpoint/2010/main" val="390939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We have learnt about :</a:t>
            </a:r>
          </a:p>
          <a:p>
            <a:pPr lvl="1"/>
            <a:r>
              <a:rPr lang="en-US" dirty="0"/>
              <a:t>Role of Servlets in web application design</a:t>
            </a:r>
          </a:p>
          <a:p>
            <a:pPr lvl="1"/>
            <a:r>
              <a:rPr lang="en-US" dirty="0"/>
              <a:t>Basic Servlet Architecture	</a:t>
            </a:r>
          </a:p>
          <a:p>
            <a:pPr lvl="2"/>
            <a:r>
              <a:rPr lang="en-US" sz="1800" dirty="0"/>
              <a:t>HTTP Basics		</a:t>
            </a:r>
          </a:p>
          <a:p>
            <a:pPr lvl="2"/>
            <a:r>
              <a:rPr lang="en-US" sz="1800" dirty="0"/>
              <a:t>Servlet </a:t>
            </a:r>
            <a:r>
              <a:rPr lang="en-US" sz="1800" dirty="0" err="1"/>
              <a:t>LifeCycle</a:t>
            </a:r>
            <a:r>
              <a:rPr lang="en-US" sz="1800" dirty="0"/>
              <a:t>	</a:t>
            </a:r>
          </a:p>
          <a:p>
            <a:pPr lvl="1"/>
            <a:r>
              <a:rPr lang="en-US" dirty="0"/>
              <a:t>Elements of a Web Application	</a:t>
            </a:r>
          </a:p>
          <a:p>
            <a:pPr lvl="1"/>
            <a:r>
              <a:rPr lang="en-US" dirty="0"/>
              <a:t>Developing Servlets</a:t>
            </a:r>
          </a:p>
          <a:p>
            <a:pPr lvl="1"/>
            <a:r>
              <a:rPr lang="en-US" dirty="0"/>
              <a:t>Initializing Servlets	</a:t>
            </a:r>
          </a:p>
          <a:p>
            <a:pPr lvl="1"/>
            <a:r>
              <a:rPr lang="en-US" dirty="0"/>
              <a:t>Getting Information about the Server, Client and User</a:t>
            </a:r>
          </a:p>
          <a:p>
            <a:endParaRPr lang="en-US" sz="1800" dirty="0"/>
          </a:p>
          <a:p>
            <a:endParaRPr lang="en-US" dirty="0"/>
          </a:p>
        </p:txBody>
      </p:sp>
      <p:sp>
        <p:nvSpPr>
          <p:cNvPr id="1417218" name="Rectangle 2"/>
          <p:cNvSpPr>
            <a:spLocks noGrp="1" noChangeArrowheads="1"/>
          </p:cNvSpPr>
          <p:nvPr>
            <p:ph type="title" idx="4294967295"/>
          </p:nvPr>
        </p:nvSpPr>
        <p:spPr>
          <a:xfrm>
            <a:off x="1049338" y="155575"/>
            <a:ext cx="11142662" cy="649288"/>
          </a:xfrm>
        </p:spPr>
        <p:txBody>
          <a:bodyPr/>
          <a:lstStyle/>
          <a:p>
            <a:pPr eaLnBrk="1" hangingPunct="1">
              <a:defRPr/>
            </a:pPr>
            <a:r>
              <a:rPr lang="en-US" sz="4000" dirty="0">
                <a:latin typeface="+mn-lt"/>
              </a:rPr>
              <a:t>Recap</a:t>
            </a:r>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1358779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018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Web</a:t>
            </a:r>
            <a:endParaRPr lang="en-US" dirty="0"/>
          </a:p>
        </p:txBody>
      </p:sp>
      <p:sp>
        <p:nvSpPr>
          <p:cNvPr id="3" name="Content Placeholder 2"/>
          <p:cNvSpPr>
            <a:spLocks noGrp="1"/>
          </p:cNvSpPr>
          <p:nvPr>
            <p:ph idx="1"/>
          </p:nvPr>
        </p:nvSpPr>
        <p:spPr>
          <a:xfrm>
            <a:off x="569976" y="1324711"/>
            <a:ext cx="10876549" cy="4992624"/>
          </a:xfrm>
        </p:spPr>
        <p:txBody>
          <a:bodyPr/>
          <a:lstStyle/>
          <a:p>
            <a:pPr lvl="0"/>
            <a:r>
              <a:rPr lang="en-US" sz="1600" dirty="0" smtClean="0"/>
              <a:t>Web Pages</a:t>
            </a:r>
          </a:p>
          <a:p>
            <a:pPr lvl="0"/>
            <a:r>
              <a:rPr lang="en-US" sz="1600" dirty="0"/>
              <a:t>	</a:t>
            </a:r>
            <a:r>
              <a:rPr lang="en-US" sz="1600" dirty="0" smtClean="0"/>
              <a:t>Static Pages - They are created using HTML,CSS, and Applet.</a:t>
            </a:r>
          </a:p>
          <a:p>
            <a:pPr lvl="0"/>
            <a:r>
              <a:rPr lang="en-US" sz="1600" dirty="0"/>
              <a:t>	</a:t>
            </a:r>
            <a:r>
              <a:rPr lang="en-US" sz="1600" dirty="0" smtClean="0"/>
              <a:t>Dynamic Pages - They are created with the help of scripting languages</a:t>
            </a:r>
          </a:p>
          <a:p>
            <a:pPr lvl="0"/>
            <a:r>
              <a:rPr lang="en-US" sz="1600" dirty="0" smtClean="0"/>
              <a:t> Scripting Languages</a:t>
            </a:r>
          </a:p>
          <a:p>
            <a:pPr lvl="0"/>
            <a:r>
              <a:rPr lang="en-US" sz="1600" dirty="0"/>
              <a:t>	</a:t>
            </a:r>
            <a:r>
              <a:rPr lang="en-US" sz="1600" dirty="0" smtClean="0"/>
              <a:t>Client Side - They are created using Java script, VB Script. They are used to perform Ajax, field validations, and event handling executed on client machine (Web Browser)</a:t>
            </a:r>
          </a:p>
          <a:p>
            <a:r>
              <a:rPr lang="en-US" sz="1600" dirty="0"/>
              <a:t>	</a:t>
            </a:r>
            <a:r>
              <a:rPr lang="en-US" sz="1600" dirty="0" smtClean="0"/>
              <a:t>Server Side -  </a:t>
            </a:r>
            <a:r>
              <a:rPr lang="en-US" sz="1600" dirty="0"/>
              <a:t>They are created using </a:t>
            </a:r>
            <a:r>
              <a:rPr lang="en-US" sz="1600" dirty="0" smtClean="0"/>
              <a:t>Servlet, JSP, ASP. </a:t>
            </a:r>
            <a:r>
              <a:rPr lang="en-US" sz="1600" dirty="0"/>
              <a:t>They are used to </a:t>
            </a:r>
            <a:r>
              <a:rPr lang="en-US" sz="1600" dirty="0" smtClean="0"/>
              <a:t>perform Business and DAO actions executed on the server machine (Web Server)</a:t>
            </a:r>
          </a:p>
          <a:p>
            <a:r>
              <a:rPr lang="en-US" sz="1600" dirty="0" smtClean="0"/>
              <a:t>	</a:t>
            </a:r>
          </a:p>
          <a:p>
            <a:r>
              <a:rPr lang="en-US" sz="1600" dirty="0"/>
              <a:t>	</a:t>
            </a:r>
          </a:p>
          <a:p>
            <a:endParaRPr lang="en-US" sz="1600" dirty="0"/>
          </a:p>
          <a:p>
            <a:pPr lvl="0"/>
            <a:endParaRPr lang="en-US" sz="1600" dirty="0" smtClean="0"/>
          </a:p>
          <a:p>
            <a:pPr lvl="0"/>
            <a:endParaRPr lang="en-US" sz="1600" dirty="0" smtClean="0"/>
          </a:p>
          <a:p>
            <a:pPr lvl="0"/>
            <a:endParaRPr lang="en-US" sz="1600" dirty="0"/>
          </a:p>
          <a:p>
            <a:pPr lvl="0"/>
            <a:endParaRPr lang="en-US" sz="1600" dirty="0"/>
          </a:p>
        </p:txBody>
      </p:sp>
    </p:spTree>
    <p:extLst>
      <p:ext uri="{BB962C8B-B14F-4D97-AF65-F5344CB8AC3E}">
        <p14:creationId xmlns:p14="http://schemas.microsoft.com/office/powerpoint/2010/main" val="1225857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HTTP Basics</a:t>
            </a:r>
            <a:endParaRPr lang="en-US" dirty="0" smtClean="0"/>
          </a:p>
        </p:txBody>
      </p:sp>
      <p:sp>
        <p:nvSpPr>
          <p:cNvPr id="3" name="Content Placeholder 2"/>
          <p:cNvSpPr>
            <a:spLocks noGrp="1"/>
          </p:cNvSpPr>
          <p:nvPr>
            <p:ph idx="1"/>
          </p:nvPr>
        </p:nvSpPr>
        <p:spPr>
          <a:xfrm>
            <a:off x="766763" y="1240196"/>
            <a:ext cx="5270480" cy="4301290"/>
          </a:xfrm>
        </p:spPr>
        <p:txBody>
          <a:bodyPr/>
          <a:lstStyle/>
          <a:p>
            <a:r>
              <a:rPr lang="en-US" sz="1600" dirty="0"/>
              <a:t>HTTP Basics:</a:t>
            </a:r>
          </a:p>
          <a:p>
            <a:r>
              <a:rPr lang="en-US" sz="1600" dirty="0"/>
              <a:t>HTTP is a request-response oriented protocol.</a:t>
            </a:r>
          </a:p>
          <a:p>
            <a:r>
              <a:rPr lang="en-US" sz="1600" dirty="0"/>
              <a:t>An HTTP request consists of a request method, a URI, header fields, and a body (which can be empty). </a:t>
            </a:r>
          </a:p>
          <a:p>
            <a:r>
              <a:rPr lang="en-US" sz="1600" dirty="0"/>
              <a:t>An HTTP response contains a result code, header fields, and a body.</a:t>
            </a:r>
          </a:p>
          <a:p>
            <a:r>
              <a:rPr lang="en-US" sz="1600" dirty="0"/>
              <a:t>The recognized request methods are GET, HEAD, PUT, POST, DELETE, OPTIONS, and TRACE.</a:t>
            </a:r>
          </a:p>
          <a:p>
            <a:pPr marL="0" lvl="2" indent="0">
              <a:buNone/>
            </a:pPr>
            <a:r>
              <a:rPr lang="en-US" sz="1600" b="1" dirty="0" smtClean="0">
                <a:latin typeface="+mj-lt"/>
              </a:rPr>
              <a:t/>
            </a:r>
            <a:br>
              <a:rPr lang="en-US" sz="1600" b="1" dirty="0" smtClean="0">
                <a:latin typeface="+mj-lt"/>
              </a:rPr>
            </a:br>
            <a:r>
              <a:rPr lang="en-US" sz="1600" b="1" dirty="0" smtClean="0">
                <a:latin typeface="+mj-lt"/>
              </a:rPr>
              <a:t/>
            </a:r>
            <a:br>
              <a:rPr lang="en-US" sz="1600" b="1" dirty="0" smtClean="0">
                <a:latin typeface="+mj-lt"/>
              </a:rPr>
            </a:br>
            <a:endParaRPr lang="en-US" sz="1600" b="1" dirty="0" smtClean="0">
              <a:latin typeface="+mj-lt"/>
            </a:endParaRPr>
          </a:p>
          <a:p>
            <a:pPr>
              <a:buNone/>
            </a:pPr>
            <a:r>
              <a:rPr lang="en-US" sz="1800" dirty="0"/>
              <a:t>	</a:t>
            </a:r>
          </a:p>
          <a:p>
            <a:endParaRPr lang="en-US" sz="1800" dirty="0"/>
          </a:p>
          <a:p>
            <a:endParaRPr lang="en-US" sz="1800" dirty="0"/>
          </a:p>
        </p:txBody>
      </p:sp>
      <p:pic>
        <p:nvPicPr>
          <p:cNvPr id="25" name="Picture 24" descr="HTTP-Basics.png"/>
          <p:cNvPicPr>
            <a:picLocks noChangeAspect="1"/>
          </p:cNvPicPr>
          <p:nvPr/>
        </p:nvPicPr>
        <p:blipFill>
          <a:blip r:embed="rId3"/>
          <a:stretch>
            <a:fillRect/>
          </a:stretch>
        </p:blipFill>
        <p:spPr>
          <a:xfrm>
            <a:off x="766764" y="4406748"/>
            <a:ext cx="6405218" cy="1795752"/>
          </a:xfrm>
          <a:prstGeom prst="rect">
            <a:avLst/>
          </a:prstGeom>
        </p:spPr>
      </p:pic>
      <p:pic>
        <p:nvPicPr>
          <p:cNvPr id="18434" name="Picture 2" descr="Image result for HTTP request ty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599" y="0"/>
            <a:ext cx="5818474" cy="425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97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smtClean="0"/>
              <a:t>HTTP Basics</a:t>
            </a:r>
          </a:p>
        </p:txBody>
      </p:sp>
      <p:pic>
        <p:nvPicPr>
          <p:cNvPr id="8" name="Picture 7" descr="HTTP-Basics.png"/>
          <p:cNvPicPr>
            <a:picLocks noChangeAspect="1"/>
          </p:cNvPicPr>
          <p:nvPr/>
        </p:nvPicPr>
        <p:blipFill>
          <a:blip r:embed="rId3"/>
          <a:stretch>
            <a:fillRect/>
          </a:stretch>
        </p:blipFill>
        <p:spPr>
          <a:xfrm>
            <a:off x="1519408" y="1475343"/>
            <a:ext cx="8990683" cy="3810000"/>
          </a:xfrm>
          <a:prstGeom prst="rect">
            <a:avLst/>
          </a:prstGeom>
        </p:spPr>
      </p:pic>
    </p:spTree>
    <p:extLst>
      <p:ext uri="{BB962C8B-B14F-4D97-AF65-F5344CB8AC3E}">
        <p14:creationId xmlns:p14="http://schemas.microsoft.com/office/powerpoint/2010/main" val="412031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42964" y="28576"/>
            <a:ext cx="8910637" cy="828675"/>
          </a:xfrm>
        </p:spPr>
        <p:txBody>
          <a:bodyPr/>
          <a:lstStyle/>
          <a:p>
            <a:pPr eaLnBrk="1" hangingPunct="1"/>
            <a:r>
              <a:rPr lang="en-US" dirty="0" smtClean="0"/>
              <a:t>Web Browser and  Web Server </a:t>
            </a:r>
          </a:p>
        </p:txBody>
      </p:sp>
      <p:pic>
        <p:nvPicPr>
          <p:cNvPr id="2050" name="Picture 2" descr="Image result for web browser and server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55" y="857251"/>
            <a:ext cx="11622796"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05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964149" y="28576"/>
            <a:ext cx="8910637" cy="828675"/>
          </a:xfrm>
        </p:spPr>
        <p:txBody>
          <a:bodyPr/>
          <a:lstStyle/>
          <a:p>
            <a:pPr eaLnBrk="1" hangingPunct="1"/>
            <a:r>
              <a:rPr lang="en-US" dirty="0" smtClean="0"/>
              <a:t>Network layers and Communication</a:t>
            </a:r>
          </a:p>
        </p:txBody>
      </p:sp>
      <p:pic>
        <p:nvPicPr>
          <p:cNvPr id="3074" name="Picture 2" descr="Image result for web browser and server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24" y="1172418"/>
            <a:ext cx="6179124" cy="43120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6569152" y="1042284"/>
            <a:ext cx="3790950" cy="1209675"/>
          </a:xfrm>
          <a:prstGeom prst="rect">
            <a:avLst/>
          </a:prstGeom>
        </p:spPr>
      </p:pic>
      <p:pic>
        <p:nvPicPr>
          <p:cNvPr id="3078" name="Picture 6" descr="Image result for web browser and server communic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9763" y="2436992"/>
            <a:ext cx="3791402" cy="3258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77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Script Vs. Server Script</a:t>
            </a:r>
            <a:endParaRPr lang="en-US" dirty="0"/>
          </a:p>
        </p:txBody>
      </p:sp>
      <p:pic>
        <p:nvPicPr>
          <p:cNvPr id="174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4" y="1208506"/>
            <a:ext cx="4133850" cy="461962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814" y="1208506"/>
            <a:ext cx="3048000" cy="461962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Image result for Client script vs server 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7814" y="1208506"/>
            <a:ext cx="4484186"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68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354</TotalTime>
  <Words>5908</Words>
  <Application>Microsoft Office PowerPoint</Application>
  <PresentationFormat>Widescreen</PresentationFormat>
  <Paragraphs>592</Paragraphs>
  <Slides>36</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Courier New</vt:lpstr>
      <vt:lpstr>Lucida Sans Unicode</vt:lpstr>
      <vt:lpstr>Stag Sans Light</vt:lpstr>
      <vt:lpstr>Times New Roman</vt:lpstr>
      <vt:lpstr>Verdana</vt:lpstr>
      <vt:lpstr>Wingdings</vt:lpstr>
      <vt:lpstr>Atos Syntel</vt:lpstr>
      <vt:lpstr>Servlets</vt:lpstr>
      <vt:lpstr>Version Control and Revision History</vt:lpstr>
      <vt:lpstr>Objectives</vt:lpstr>
      <vt:lpstr>Introduction To Web</vt:lpstr>
      <vt:lpstr>HTTP Basics</vt:lpstr>
      <vt:lpstr>HTTP Basics</vt:lpstr>
      <vt:lpstr>Web Browser and  Web Server </vt:lpstr>
      <vt:lpstr>Network layers and Communication</vt:lpstr>
      <vt:lpstr>Client Script Vs. Server Script</vt:lpstr>
      <vt:lpstr>Server Side Scripting Languages</vt:lpstr>
      <vt:lpstr>Applets in Server side</vt:lpstr>
      <vt:lpstr>Introduction CGI </vt:lpstr>
      <vt:lpstr>Introduction To Servlets</vt:lpstr>
      <vt:lpstr>Servlets Vs CGI</vt:lpstr>
      <vt:lpstr>Servlet API</vt:lpstr>
      <vt:lpstr>Servlet API</vt:lpstr>
      <vt:lpstr>Life Cycle of Servlet</vt:lpstr>
      <vt:lpstr>File Structure in Tomcat Server</vt:lpstr>
      <vt:lpstr>File Structure in Tomcat Server</vt:lpstr>
      <vt:lpstr>MVC and Servlet Execution</vt:lpstr>
      <vt:lpstr>Scope Objects</vt:lpstr>
      <vt:lpstr>Accessing Scope Objects</vt:lpstr>
      <vt:lpstr>Filter</vt:lpstr>
      <vt:lpstr>Creating Servlet Class</vt:lpstr>
      <vt:lpstr>Deployment Descriptor</vt:lpstr>
      <vt:lpstr>Java EE containers</vt:lpstr>
      <vt:lpstr>Introduction To Servlets</vt:lpstr>
      <vt:lpstr>Introduction To Servlets</vt:lpstr>
      <vt:lpstr>PowerPoint Presentation</vt:lpstr>
      <vt:lpstr>Introduction To Servlets</vt:lpstr>
      <vt:lpstr>Introduction To Servlets</vt:lpstr>
      <vt:lpstr>Introduction To Servlets</vt:lpstr>
      <vt:lpstr>Introduction To Servlets</vt:lpstr>
      <vt:lpstr>Introduction To Servlets</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syntel</cp:lastModifiedBy>
  <cp:revision>41</cp:revision>
  <dcterms:created xsi:type="dcterms:W3CDTF">2017-03-10T12:39:37Z</dcterms:created>
  <dcterms:modified xsi:type="dcterms:W3CDTF">2019-11-22T06:22:14Z</dcterms:modified>
</cp:coreProperties>
</file>