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3"/>
  </p:notesMasterIdLst>
  <p:sldIdLst>
    <p:sldId id="277" r:id="rId2"/>
    <p:sldId id="28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82" userDrawn="1">
          <p15:clr>
            <a:srgbClr val="A4A3A4"/>
          </p15:clr>
        </p15:guide>
        <p15:guide id="2" orient="horz" pos="3863" userDrawn="1">
          <p15:clr>
            <a:srgbClr val="A4A3A4"/>
          </p15:clr>
        </p15:guide>
        <p15:guide id="3" orient="horz" pos="714" userDrawn="1">
          <p15:clr>
            <a:srgbClr val="A4A3A4"/>
          </p15:clr>
        </p15:guide>
        <p15:guide id="4" pos="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6" y="768"/>
      </p:cViewPr>
      <p:guideLst>
        <p:guide pos="7482"/>
        <p:guide orient="horz" pos="3863"/>
        <p:guide orient="horz" pos="714"/>
        <p:guide pos="1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83FF-9BE3-4FBA-9B66-BF816620B67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A6BD-F05F-4EAA-9A08-11A915921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BF997-9B5F-4A82-AF31-6E87F25749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674688"/>
            <a:ext cx="6003925" cy="3378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7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532" y="2950236"/>
            <a:ext cx="11574817" cy="984885"/>
          </a:xfrm>
        </p:spPr>
        <p:txBody>
          <a:bodyPr wrap="square" tIns="0" bIns="0" anchor="ctr">
            <a:spAutoFit/>
          </a:bodyPr>
          <a:lstStyle>
            <a:lvl1pPr algn="l">
              <a:defRPr sz="6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5190946" y="6233424"/>
            <a:ext cx="1810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100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100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62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372449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14035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914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25780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17820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8968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67350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89097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47739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45598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665" y="1454400"/>
            <a:ext cx="11570208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52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533222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32315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8220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64221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0514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04829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567617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592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645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0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773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5664" y="164637"/>
            <a:ext cx="11570208" cy="963168"/>
          </a:xfrm>
        </p:spPr>
        <p:txBody>
          <a:bodyPr/>
          <a:lstStyle>
            <a:lvl1pPr marL="0" indent="0">
              <a:buNone/>
              <a:defRPr lang="en-US" sz="32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24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1219170" rtl="0" eaLnBrk="1" latinLnBrk="0" hangingPunct="1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7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0745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394" y="1218353"/>
            <a:ext cx="535140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97449" y="6018426"/>
            <a:ext cx="647395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00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2129470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8499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75593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0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67712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0"/>
            <a:ext cx="11570208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5977378" y="6418898"/>
            <a:ext cx="237244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7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7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32" y="6443621"/>
            <a:ext cx="2180299" cy="114767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Lucida Sans Unicode" panose="020B0602030504020204" pitchFamily="34" charset="0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999/ws/hello?wsd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Session%20Demos/Web%20Service%20Demo%20Files" TargetMode="Externa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rencebetween.net/language/difference-between-data-and-information/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0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82056" y="1346811"/>
            <a:ext cx="10313625" cy="2167569"/>
          </a:xfrm>
        </p:spPr>
        <p:txBody>
          <a:bodyPr/>
          <a:lstStyle/>
          <a:p>
            <a:pPr marL="514350" indent="-514350"/>
            <a:r>
              <a:rPr lang="en-US" sz="2800" dirty="0"/>
              <a:t>Run the endpoint publisher, and your “hello world web </a:t>
            </a:r>
            <a:r>
              <a:rPr lang="en-US" sz="2800" dirty="0" smtClean="0"/>
              <a:t>Service</a:t>
            </a:r>
            <a:r>
              <a:rPr lang="en-US" sz="2800" dirty="0"/>
              <a:t>” is deployed in URL </a:t>
            </a:r>
          </a:p>
          <a:p>
            <a:pPr marL="514350" indent="-514350"/>
            <a:endParaRPr lang="en-US" sz="2800" dirty="0"/>
          </a:p>
          <a:p>
            <a:pPr marL="514350" indent="-51435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“http://localhost:9999/</a:t>
            </a:r>
            <a:r>
              <a:rPr lang="en-US" sz="2800" dirty="0" err="1">
                <a:solidFill>
                  <a:srgbClr val="FF0000"/>
                </a:solidFill>
              </a:rPr>
              <a:t>ws</a:t>
            </a:r>
            <a:r>
              <a:rPr lang="en-US" sz="2800" dirty="0">
                <a:solidFill>
                  <a:srgbClr val="FF0000"/>
                </a:solidFill>
              </a:rPr>
              <a:t>/hello“.</a:t>
            </a:r>
          </a:p>
        </p:txBody>
      </p:sp>
    </p:spTree>
    <p:extLst>
      <p:ext uri="{BB962C8B-B14F-4D97-AF65-F5344CB8AC3E}">
        <p14:creationId xmlns:p14="http://schemas.microsoft.com/office/powerpoint/2010/main" val="158282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Testing of - JAX-WS Web Service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03383" y="1600200"/>
            <a:ext cx="9307417" cy="2057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b="0" dirty="0"/>
              <a:t>4. You can test the deployed web service by accessing the generated WSDL </a:t>
            </a:r>
            <a:r>
              <a:rPr lang="en-US" sz="2800" b="0" dirty="0">
                <a:solidFill>
                  <a:srgbClr val="FF0000"/>
                </a:solidFill>
              </a:rPr>
              <a:t>(Web Service Definition Language)</a:t>
            </a:r>
            <a:r>
              <a:rPr lang="en-US" sz="2800" b="0" dirty="0"/>
              <a:t> document via this URL “http://localhost:9999/</a:t>
            </a:r>
            <a:r>
              <a:rPr lang="en-US" sz="2800" b="0" dirty="0" err="1"/>
              <a:t>ws</a:t>
            </a:r>
            <a:r>
              <a:rPr lang="en-US" sz="2800" b="0" dirty="0"/>
              <a:t>/</a:t>
            </a:r>
            <a:r>
              <a:rPr lang="en-US" sz="2800" b="0" dirty="0" err="1"/>
              <a:t>hello</a:t>
            </a:r>
            <a:r>
              <a:rPr lang="en-US" sz="2800" b="0" dirty="0" err="1">
                <a:solidFill>
                  <a:srgbClr val="FF0000"/>
                </a:solidFill>
              </a:rPr>
              <a:t>?wsdl</a:t>
            </a:r>
            <a:r>
              <a:rPr lang="en-US" sz="2800" b="0" dirty="0"/>
              <a:t>” .</a:t>
            </a:r>
          </a:p>
        </p:txBody>
      </p:sp>
    </p:spTree>
    <p:extLst>
      <p:ext uri="{BB962C8B-B14F-4D97-AF65-F5344CB8AC3E}">
        <p14:creationId xmlns:p14="http://schemas.microsoft.com/office/powerpoint/2010/main" val="155859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76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dirty="0"/>
              <a:t>1. Without tool, you can create a Java web service client like this :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41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/>
              <a:t>2. Java Web Service Client via wsimport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133600"/>
            <a:ext cx="84582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We can use “</a:t>
            </a:r>
            <a:r>
              <a:rPr lang="en-US" sz="2000" b="1" dirty="0" err="1"/>
              <a:t>wsimport</a:t>
            </a:r>
            <a:r>
              <a:rPr lang="en-US" sz="2000" dirty="0"/>
              <a:t>” tool to parse the published </a:t>
            </a:r>
            <a:r>
              <a:rPr lang="en-US" sz="2000" dirty="0" err="1"/>
              <a:t>wsdl</a:t>
            </a:r>
            <a:r>
              <a:rPr lang="en-US" sz="2000" dirty="0"/>
              <a:t> file, and generate necessary client files (stub) to access the published web service.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05000" y="3429000"/>
            <a:ext cx="8382000" cy="615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7030A0"/>
                </a:solidFill>
              </a:rPr>
              <a:t>wsimport</a:t>
            </a:r>
            <a:r>
              <a:rPr lang="en-US" sz="2000" dirty="0">
                <a:solidFill>
                  <a:srgbClr val="7030A0"/>
                </a:solidFill>
              </a:rPr>
              <a:t>” command.</a:t>
            </a:r>
          </a:p>
          <a:p>
            <a:pPr eaLnBrk="0" fontAlgn="t" hangingPunct="0">
              <a:defRPr/>
            </a:pPr>
            <a:r>
              <a:rPr lang="en-US" sz="2000" dirty="0" err="1">
                <a:solidFill>
                  <a:srgbClr val="7030A0"/>
                </a:solidFill>
              </a:rPr>
              <a:t>wsimport</a:t>
            </a:r>
            <a:r>
              <a:rPr lang="en-US" sz="2000" dirty="0">
                <a:solidFill>
                  <a:srgbClr val="7030A0"/>
                </a:solidFill>
              </a:rPr>
              <a:t> -keep </a:t>
            </a:r>
            <a:r>
              <a:rPr lang="en-US" sz="2000" dirty="0">
                <a:solidFill>
                  <a:srgbClr val="7030A0"/>
                </a:solidFill>
                <a:hlinkClick r:id="rId2"/>
              </a:rPr>
              <a:t>http://localhost:9999/ws/hello?wsdl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495800"/>
            <a:ext cx="8382000" cy="10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/>
              <a:t>It will generate necessary client files, which is depends on the provided </a:t>
            </a:r>
            <a:r>
              <a:rPr lang="en-US" sz="2000" dirty="0" err="1"/>
              <a:t>wsdl</a:t>
            </a:r>
            <a:r>
              <a:rPr lang="en-US" sz="2000" dirty="0"/>
              <a:t> file. In this case, it will generate one interface and one service implementation file.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5867400"/>
            <a:ext cx="8458200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>
              <a:defRPr/>
            </a:pPr>
            <a:r>
              <a:rPr lang="en-US" dirty="0" err="1"/>
              <a:t>Contd</a:t>
            </a:r>
            <a:r>
              <a:rPr lang="en-US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416560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Web Service Client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/>
              <a:t>2. Java Web Service Client via wsimport tool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447801"/>
            <a:ext cx="800100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Now, create a Java web service client which depends on the above generated files.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382000" cy="3733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3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457200"/>
            <a:ext cx="8229600" cy="533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Request a WSDL file : First, client send a </a:t>
            </a:r>
            <a:r>
              <a:rPr lang="en-US" dirty="0" err="1" smtClean="0"/>
              <a:t>wsdl</a:t>
            </a:r>
            <a:r>
              <a:rPr lang="en-US" dirty="0" smtClean="0"/>
              <a:t> request to service endpoint, see HTTP traffic below :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01714"/>
            <a:ext cx="8534400" cy="23272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3505200"/>
            <a:ext cx="8534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en-US" sz="1400" b="1" dirty="0"/>
              <a:t>Server send response : WSDL File . . . . In  XML format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038601"/>
            <a:ext cx="8458200" cy="24098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017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2. </a:t>
            </a:r>
            <a:r>
              <a:rPr lang="en-US" sz="1800" dirty="0" err="1"/>
              <a:t>hello.getHelloWorldAsString</a:t>
            </a:r>
            <a:r>
              <a:rPr lang="en-US" sz="1800" dirty="0"/>
              <a:t>()</a:t>
            </a:r>
          </a:p>
          <a:p>
            <a:pPr lvl="1">
              <a:defRPr/>
            </a:pPr>
            <a:r>
              <a:rPr lang="en-US" sz="1600" dirty="0"/>
              <a:t>A second call, client put method invoke request in SOAP envelope and send it to service endpoint. At the service endpoint, call the requested method and put the result in a SOAP envelope and send it back to client.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8153400" cy="42291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004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/>
          <a:lstStyle/>
          <a:p>
            <a:r>
              <a:rPr lang="en-US" sz="2400"/>
              <a:t>Tracing SOAP Traffic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264" y="1752600"/>
            <a:ext cx="8499475" cy="38862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24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Generating Support Files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wsgen -cp . SOAP_handlers.ServerInfo</a:t>
            </a: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4419600" y="3352800"/>
            <a:ext cx="32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Demo Files</a:t>
            </a:r>
          </a:p>
        </p:txBody>
      </p:sp>
    </p:spTree>
    <p:extLst>
      <p:ext uri="{BB962C8B-B14F-4D97-AF65-F5344CB8AC3E}">
        <p14:creationId xmlns:p14="http://schemas.microsoft.com/office/powerpoint/2010/main" val="2099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77724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/>
              <a:t>Understood different styles of webservice.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Creating and consuming web services.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Generating web service artifacts using wsgen and wsimport tool.</a:t>
            </a:r>
          </a:p>
          <a:p>
            <a:pPr eaLnBrk="1" hangingPunct="1">
              <a:lnSpc>
                <a:spcPct val="90000"/>
              </a:lnSpc>
            </a:pPr>
            <a:endParaRPr lang="en-US" sz="2400" b="0"/>
          </a:p>
          <a:p>
            <a:pPr eaLnBrk="1" hangingPunct="1">
              <a:lnSpc>
                <a:spcPct val="90000"/>
              </a:lnSpc>
            </a:pPr>
            <a:r>
              <a:rPr lang="en-US" sz="2400" b="0"/>
              <a:t>Tracing SOAP messages using TCPMON tool.</a:t>
            </a:r>
          </a:p>
        </p:txBody>
      </p:sp>
    </p:spTree>
    <p:extLst>
      <p:ext uri="{BB962C8B-B14F-4D97-AF65-F5344CB8AC3E}">
        <p14:creationId xmlns:p14="http://schemas.microsoft.com/office/powerpoint/2010/main" val="3183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19795" y="1909948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Manisha Mane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05-Jul-2019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Pradeep Chinchole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09-Jul-2019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Nisha Mendonsa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40525" y="3752192"/>
          <a:ext cx="9858703" cy="86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34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353903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776999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4315567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45018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No.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 Affected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Highlight of Changes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412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1.0.0</a:t>
                      </a: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12-Jul-2019</a:t>
                      </a:r>
                    </a:p>
                  </a:txBody>
                  <a:tcPr marL="68572" marR="6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</a:rPr>
                        <a:t>Original Version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Difference  between </a:t>
            </a:r>
            <a:r>
              <a:rPr lang="en-US" smtClean="0">
                <a:solidFill>
                  <a:srgbClr val="FF0000"/>
                </a:solidFill>
              </a:rPr>
              <a:t>wsgen &amp; wsimport.</a:t>
            </a:r>
          </a:p>
          <a:p>
            <a:r>
              <a:rPr lang="en-US" smtClean="0"/>
              <a:t>Difference  between </a:t>
            </a:r>
            <a:r>
              <a:rPr lang="en-US" smtClean="0">
                <a:solidFill>
                  <a:srgbClr val="FF0000"/>
                </a:solidFill>
              </a:rPr>
              <a:t>Document style and RPC style.</a:t>
            </a:r>
          </a:p>
          <a:p>
            <a:r>
              <a:rPr lang="en-US" smtClean="0"/>
              <a:t>Generally how many files does wsimport utility generates?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8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990600"/>
            <a:ext cx="8674100" cy="4960937"/>
          </a:xfrm>
          <a:prstGeom prst="rect">
            <a:avLst/>
          </a:prstGeom>
        </p:spPr>
        <p:txBody>
          <a:bodyPr/>
          <a:lstStyle>
            <a:lvl1pPr marL="2377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20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19456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37744" algn="l" defTabSz="914400" rtl="0" eaLnBrk="1" latinLnBrk="0" hangingPunct="1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Variable Declaration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Constants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Conditional and Looping Statements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Shell Scripting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Dictionary Objects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File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Database Handling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Working with XML &amp; 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3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763000" cy="4114800"/>
          </a:xfrm>
        </p:spPr>
        <p:txBody>
          <a:bodyPr/>
          <a:lstStyle/>
          <a:p>
            <a:pPr lvl="1"/>
            <a:r>
              <a:rPr lang="en-US" smtClean="0"/>
              <a:t>Step by step implementing Web Service</a:t>
            </a:r>
          </a:p>
          <a:p>
            <a:pPr lvl="2"/>
            <a:r>
              <a:rPr lang="en-US" sz="2000"/>
              <a:t>Create web service Endpoint interface</a:t>
            </a:r>
          </a:p>
          <a:p>
            <a:pPr lvl="2"/>
            <a:r>
              <a:rPr lang="en-US" sz="2000"/>
              <a:t>Create web service Endpoint Implementation</a:t>
            </a:r>
          </a:p>
          <a:p>
            <a:pPr lvl="2"/>
            <a:r>
              <a:rPr lang="en-US" sz="2000"/>
              <a:t>Create end point publisher</a:t>
            </a:r>
          </a:p>
          <a:p>
            <a:pPr lvl="2"/>
            <a:r>
              <a:rPr lang="en-US" sz="2000"/>
              <a:t>Creating web service client.</a:t>
            </a:r>
          </a:p>
          <a:p>
            <a:pPr lvl="2"/>
            <a:r>
              <a:rPr lang="en-US" sz="2000"/>
              <a:t>Java Web Service Client via wsimport tool</a:t>
            </a:r>
          </a:p>
          <a:p>
            <a:pPr lvl="2"/>
            <a:r>
              <a:rPr lang="en-US" sz="2000"/>
              <a:t>Tracing SOAP Traffic</a:t>
            </a:r>
          </a:p>
          <a:p>
            <a:pPr lvl="2"/>
            <a:r>
              <a:rPr lang="en-US" sz="2000"/>
              <a:t>Wsgen tool</a:t>
            </a:r>
          </a:p>
          <a:p>
            <a:pPr lvl="2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96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RPC/Document Style of Web-Service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b="0" dirty="0" smtClean="0"/>
              <a:t>In document style, the SOAP message is sent as a single document whereas in the  RPC style, the SOAP body may contain several elements.</a:t>
            </a:r>
          </a:p>
          <a:p>
            <a:pPr>
              <a:defRPr/>
            </a:pPr>
            <a:r>
              <a:rPr lang="en-US" sz="2400" b="0" dirty="0" smtClean="0"/>
              <a:t>The document style is loosely coupled whereas the RPC is tightly coupled.</a:t>
            </a:r>
          </a:p>
          <a:p>
            <a:pPr>
              <a:defRPr/>
            </a:pPr>
            <a:r>
              <a:rPr lang="en-US" sz="2400" b="0" dirty="0" smtClean="0"/>
              <a:t>In the document style, the client sends the service parameters in simple XML format whereas in the RPC style the parameters are sent as discrete of values.</a:t>
            </a:r>
          </a:p>
          <a:p>
            <a:pPr>
              <a:defRPr/>
            </a:pPr>
            <a:r>
              <a:rPr lang="en-US" sz="2400" b="0" dirty="0" smtClean="0"/>
              <a:t>The Document/Literal style loses the operation name in the SOAP message whereas the RPC/literal style keeps the operation name in the SOAP message.</a:t>
            </a:r>
          </a:p>
          <a:p>
            <a:pPr>
              <a:defRPr/>
            </a:pPr>
            <a:r>
              <a:rPr lang="en-US" sz="2400" b="0" dirty="0" smtClean="0"/>
              <a:t>In the Document/Literal style, messages can always be validated using any XML </a:t>
            </a:r>
            <a:r>
              <a:rPr lang="en-US" sz="2400" b="0" dirty="0" err="1" smtClean="0"/>
              <a:t>validator</a:t>
            </a:r>
            <a:r>
              <a:rPr lang="en-US" sz="2400" b="0" dirty="0" smtClean="0"/>
              <a:t> whereas in the RPC/literal style, the transferred </a:t>
            </a:r>
            <a:r>
              <a:rPr lang="en-US" sz="2400" b="0" dirty="0" smtClean="0">
                <a:hlinkClick r:id="rId2" tooltip="DATA VS INFORMATION"/>
              </a:rPr>
              <a:t>data</a:t>
            </a:r>
            <a:r>
              <a:rPr lang="en-US" sz="2400" b="0" dirty="0" smtClean="0"/>
              <a:t> is difficult to validate by the SOAP message.</a:t>
            </a:r>
          </a:p>
          <a:p>
            <a:pPr>
              <a:defRPr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111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/>
          <a:lstStyle/>
          <a:p>
            <a:r>
              <a:rPr lang="en-US" smtClean="0"/>
              <a:t>JAX_WS RPC Style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94063" y="990600"/>
            <a:ext cx="10432973" cy="5024610"/>
          </a:xfrm>
        </p:spPr>
        <p:txBody>
          <a:bodyPr/>
          <a:lstStyle/>
          <a:p>
            <a:r>
              <a:rPr lang="en-US" dirty="0" smtClean="0"/>
              <a:t>JAX-WS is bundled with JDK 1.6, which makes Java web service development easier to develop.</a:t>
            </a:r>
          </a:p>
          <a:p>
            <a:pPr lvl="1"/>
            <a:r>
              <a:rPr lang="en-US" sz="2000" dirty="0"/>
              <a:t>Create a SOAP-based RPC style web service endpoint by using JAX-WS.</a:t>
            </a:r>
          </a:p>
          <a:p>
            <a:pPr lvl="1"/>
            <a:r>
              <a:rPr lang="en-US" sz="2000" dirty="0"/>
              <a:t>Create a Java web service client manually.</a:t>
            </a:r>
          </a:p>
          <a:p>
            <a:pPr lvl="1"/>
            <a:r>
              <a:rPr lang="en-US" sz="2000" dirty="0"/>
              <a:t>Create a Java web service client via </a:t>
            </a:r>
            <a:r>
              <a:rPr lang="en-US" sz="2000" dirty="0" err="1"/>
              <a:t>wsimport</a:t>
            </a:r>
            <a:r>
              <a:rPr lang="en-US" sz="2000" dirty="0"/>
              <a:t> tool.</a:t>
            </a:r>
          </a:p>
          <a:p>
            <a:pPr lvl="1"/>
            <a:r>
              <a:rPr lang="en-US" sz="2000" dirty="0"/>
              <a:t>Create a Ruby web service client.</a:t>
            </a:r>
          </a:p>
          <a:p>
            <a:pPr lvl="1"/>
            <a:r>
              <a:rPr lang="en-US" sz="2000" dirty="0"/>
              <a:t>Java Web Service Client via </a:t>
            </a:r>
            <a:r>
              <a:rPr lang="en-US" sz="2000" dirty="0" err="1"/>
              <a:t>wsimport</a:t>
            </a:r>
            <a:r>
              <a:rPr lang="en-US" sz="2000" dirty="0"/>
              <a:t> tool</a:t>
            </a:r>
          </a:p>
          <a:p>
            <a:pPr lvl="1"/>
            <a:r>
              <a:rPr lang="en-US" sz="2000" dirty="0"/>
              <a:t>Tracing SOAP Traffic</a:t>
            </a:r>
          </a:p>
          <a:p>
            <a:pPr lvl="1"/>
            <a:r>
              <a:rPr lang="en-US" sz="2000" dirty="0"/>
              <a:t>RPC/Document Style of Web-Service</a:t>
            </a:r>
          </a:p>
          <a:p>
            <a:pPr lvl="1"/>
            <a:r>
              <a:rPr lang="en-US" sz="2000" dirty="0"/>
              <a:t>Generating Support Files</a:t>
            </a:r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8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mtClean="0"/>
              <a:t>Create a Web Service Endpoint Interface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7696200" cy="3784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78" y="1219200"/>
            <a:ext cx="9571822" cy="685800"/>
          </a:xfrm>
        </p:spPr>
        <p:txBody>
          <a:bodyPr>
            <a:normAutofit/>
          </a:bodyPr>
          <a:lstStyle/>
          <a:p>
            <a:pPr marL="514350" indent="-514350">
              <a:buNone/>
              <a:defRPr/>
            </a:pPr>
            <a:r>
              <a:rPr lang="en-US" sz="2800" dirty="0"/>
              <a:t>2.Create a Web Service Endpoint Implementation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822960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JAX-WS Web Service End Point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25277" y="1066800"/>
            <a:ext cx="8229600" cy="6858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800" dirty="0"/>
              <a:t>3. Create a Endpoint Publisher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835025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67554"/>
      </p:ext>
    </p:extLst>
  </p:cSld>
  <p:clrMapOvr>
    <a:masterClrMapping/>
  </p:clrMapOvr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690</Words>
  <Application>Microsoft Office PowerPoint</Application>
  <PresentationFormat>Widescreen</PresentationFormat>
  <Paragraphs>107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Lucida Sans Unicode</vt:lpstr>
      <vt:lpstr>Stag Sans Light</vt:lpstr>
      <vt:lpstr>Times New Roman</vt:lpstr>
      <vt:lpstr>Verdana</vt:lpstr>
      <vt:lpstr>Wingdings</vt:lpstr>
      <vt:lpstr>Atos Syntel</vt:lpstr>
      <vt:lpstr>Web Services Implementation</vt:lpstr>
      <vt:lpstr>Version Control and Revision History</vt:lpstr>
      <vt:lpstr>Agenda</vt:lpstr>
      <vt:lpstr>Objectives</vt:lpstr>
      <vt:lpstr>RPC/Document Style of Web-Service</vt:lpstr>
      <vt:lpstr>JAX_WS RPC Style</vt:lpstr>
      <vt:lpstr>JAX-WS Web Service End Point</vt:lpstr>
      <vt:lpstr>JAX-WS Web Service End Point</vt:lpstr>
      <vt:lpstr>JAX-WS Web Service End Point</vt:lpstr>
      <vt:lpstr>JAX-WS Web Service</vt:lpstr>
      <vt:lpstr>Testing of - JAX-WS Web Service </vt:lpstr>
      <vt:lpstr>Java Web Service Client</vt:lpstr>
      <vt:lpstr>Java Web Service Client</vt:lpstr>
      <vt:lpstr>Java Web Service Client</vt:lpstr>
      <vt:lpstr>Tracing SOAP Traffic</vt:lpstr>
      <vt:lpstr>Tracing SOAP Traffic</vt:lpstr>
      <vt:lpstr>Tracing SOAP Traffic</vt:lpstr>
      <vt:lpstr>Generating Support Files</vt:lpstr>
      <vt:lpstr>Summary</vt:lpstr>
      <vt:lpstr>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Scripting</dc:title>
  <dc:creator>Kumar, Sneha</dc:creator>
  <cp:lastModifiedBy>Iyer, Sanjana</cp:lastModifiedBy>
  <cp:revision>11</cp:revision>
  <dcterms:created xsi:type="dcterms:W3CDTF">2017-03-10T12:39:37Z</dcterms:created>
  <dcterms:modified xsi:type="dcterms:W3CDTF">2019-10-03T08:43:26Z</dcterms:modified>
</cp:coreProperties>
</file>