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4"/>
  </p:notesMasterIdLst>
  <p:handoutMasterIdLst>
    <p:handoutMasterId r:id="rId35"/>
  </p:handoutMasterIdLst>
  <p:sldIdLst>
    <p:sldId id="288" r:id="rId2"/>
    <p:sldId id="290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6" y="768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64A48-5DA3-4C73-9423-FF54F7DBE29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E870E-3A06-49C8-85BB-E72D0DD18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79F7-41FD-465C-9476-8AF12DD9E8C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964C6-BB69-4E81-8BCA-36C5DF36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F997-9B5F-4A82-AF31-6E87F25749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674688"/>
            <a:ext cx="6003925" cy="3378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DC256-072F-4465-96C8-15F8637A1814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1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532" y="2950236"/>
            <a:ext cx="11574817" cy="984885"/>
          </a:xfrm>
        </p:spPr>
        <p:txBody>
          <a:bodyPr wrap="square" tIns="0" bIns="0" anchor="ctr">
            <a:spAutoFit/>
          </a:bodyPr>
          <a:lstStyle>
            <a:lvl1pPr algn="l"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5190946" y="6233424"/>
            <a:ext cx="1810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100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8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518893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69954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03351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48743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8402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9633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9067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241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91155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22570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665" y="1454400"/>
            <a:ext cx="11570208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070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78584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44037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8727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56561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41411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34001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78638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90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6997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781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90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9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2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91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358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397449" y="6018426"/>
            <a:ext cx="64739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00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1066071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21098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7074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98383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0"/>
            <a:ext cx="11570208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Lucida Sans Unicode" panose="020B0602030504020204" pitchFamily="34" charset="0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SL_Transformations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Session%20Demos/DOM%20Parser%20Example.docx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SAXParserFactory.html" TargetMode="External"/><Relationship Id="rId2" Type="http://schemas.openxmlformats.org/officeDocument/2006/relationships/hyperlink" Target="http://download.oracle.com/javase/7/docs/api/javax/xml/parsers/SAXParser.html" TargetMode="Externa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4.png"/><Relationship Id="rId4" Type="http://schemas.openxmlformats.org/officeDocument/2006/relationships/hyperlink" Target="http://download.oracle.com/javase/7/docs/api/org/xml/sax/helpers/DefaultHandler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SAX%20Parser%20Example.docx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../Session%20Demos/Unmarshall%20XML%20to%20Object.docx" TargetMode="External"/><Relationship Id="rId3" Type="http://schemas.openxmlformats.org/officeDocument/2006/relationships/hyperlink" Target="http://en.wikipedia.org/wiki/Class_(computer_science)" TargetMode="External"/><Relationship Id="rId7" Type="http://schemas.openxmlformats.org/officeDocument/2006/relationships/hyperlink" Target="../Session%20Demos/Marshal%20the%20Java.docx" TargetMode="External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en.wikipedia.org/wiki/Object_(computer_science)" TargetMode="External"/><Relationship Id="rId5" Type="http://schemas.openxmlformats.org/officeDocument/2006/relationships/hyperlink" Target="http://en.wikipedia.org/wiki/Serialization" TargetMode="External"/><Relationship Id="rId4" Type="http://schemas.openxmlformats.org/officeDocument/2006/relationships/hyperlink" Target="http://en.wikipedia.org/wiki/X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 Service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1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reasons to use : Web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8636" y="1447800"/>
            <a:ext cx="8837364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/>
              <a:t>Loosely-coupled and flexible systems are more useful than hard-wired and monolithic ones: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Example – World Wide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Service Oriented Architecture (SOA) </a:t>
            </a:r>
          </a:p>
          <a:p>
            <a:pPr eaLnBrk="1" hangingPunct="1">
              <a:lnSpc>
                <a:spcPct val="80000"/>
              </a:lnSpc>
            </a:pPr>
            <a:endParaRPr lang="en-US" sz="2400" b="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Companies and government agencies will be able to access software remotely that they or others have already built (reuse)</a:t>
            </a:r>
          </a:p>
          <a:p>
            <a:pPr eaLnBrk="1" hangingPunct="1">
              <a:lnSpc>
                <a:spcPct val="80000"/>
              </a:lnSpc>
            </a:pPr>
            <a:endParaRPr lang="en-US" sz="2400" b="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Organizations will be able to extend the life and value of legacy systems by exposing existing data as XML</a:t>
            </a:r>
          </a:p>
        </p:txBody>
      </p:sp>
    </p:spTree>
    <p:extLst>
      <p:ext uri="{BB962C8B-B14F-4D97-AF65-F5344CB8AC3E}">
        <p14:creationId xmlns:p14="http://schemas.microsoft.com/office/powerpoint/2010/main" val="2462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 more reasons to use : Web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44906" y="1219200"/>
            <a:ext cx="8661094" cy="4535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Developers will be able to integrate 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Quickly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Easily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Inexpensively</a:t>
            </a:r>
          </a:p>
          <a:p>
            <a:pPr eaLnBrk="1" hangingPunct="1">
              <a:lnSpc>
                <a:spcPct val="80000"/>
              </a:lnSpc>
            </a:pPr>
            <a:endParaRPr lang="en-US" sz="2400" b="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Software development and maintenance time will be reduced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Increase efficiency 30% – Gartner</a:t>
            </a:r>
          </a:p>
          <a:p>
            <a:pPr eaLnBrk="1" hangingPunct="1">
              <a:lnSpc>
                <a:spcPct val="80000"/>
              </a:lnSpc>
            </a:pPr>
            <a:endParaRPr lang="en-US" sz="2400" b="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Data can be </a:t>
            </a:r>
            <a:r>
              <a:rPr lang="en-US" sz="2400" b="0" dirty="0"/>
              <a:t>secured using industry standard security methods: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Secure Socket Layer (SSL)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Public-key certificates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WS-Security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32969" y="1295400"/>
            <a:ext cx="9325431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Not a silver bullet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Web services provide plumbing between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However, plumbing is essential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 smtClean="0"/>
              <a:t>Easy </a:t>
            </a:r>
            <a:r>
              <a:rPr lang="en-US" sz="2400" b="0" dirty="0"/>
              <a:t>to write, hard to get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Distributed and asynchronous software is the hardest to develop and debug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However, not impossible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 smtClean="0">
                <a:cs typeface="Times New Roman" panose="02020603050405020304" pitchFamily="18" charset="0"/>
              </a:rPr>
              <a:t>XML </a:t>
            </a:r>
            <a:r>
              <a:rPr lang="en-US" sz="2400" b="0" dirty="0">
                <a:cs typeface="Times New Roman" panose="02020603050405020304" pitchFamily="18" charset="0"/>
              </a:rPr>
              <a:t>is wordy</a:t>
            </a:r>
            <a:endParaRPr lang="en-US" sz="2400" b="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Takes up a lot of processor time</a:t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and bandwidth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cs typeface="Times New Roman" panose="02020603050405020304" pitchFamily="18" charset="0"/>
              </a:rPr>
              <a:t>However, up to a 90%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1625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855" y="0"/>
            <a:ext cx="945614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Web services technologies(all based on XML) </a:t>
            </a:r>
          </a:p>
        </p:txBody>
      </p:sp>
      <p:graphicFrame>
        <p:nvGraphicFramePr>
          <p:cNvPr id="108825" name="Group 281"/>
          <p:cNvGraphicFramePr>
            <a:graphicFrameLocks noGrp="1"/>
          </p:cNvGraphicFramePr>
          <p:nvPr>
            <p:ph type="tbl" idx="1"/>
          </p:nvPr>
        </p:nvGraphicFramePr>
        <p:xfrm>
          <a:off x="1905001" y="1524000"/>
          <a:ext cx="8310563" cy="4273552"/>
        </p:xfrm>
        <a:graphic>
          <a:graphicData uri="http://schemas.openxmlformats.org/drawingml/2006/table">
            <a:tbl>
              <a:tblPr/>
              <a:tblGrid>
                <a:gridCol w="326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Abbreviation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Extensible Markup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Language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Universal Description, Discovery, and Integration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UDDI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Discovery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Web Services Description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WSDL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Simple Object Access Protocol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SOAP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Request and receive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Ordering at a restaurant diagram</a:t>
            </a:r>
          </a:p>
        </p:txBody>
      </p:sp>
      <p:pic>
        <p:nvPicPr>
          <p:cNvPr id="16387" name="Picture 27" descr="Ordering at a restaur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2831" y="1251334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3649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a Web service diagram</a:t>
            </a:r>
          </a:p>
        </p:txBody>
      </p:sp>
      <p:pic>
        <p:nvPicPr>
          <p:cNvPr id="17411" name="Picture 13" descr="Calling a Web 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1467" y="1197167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1156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Universal Description, Discovery, and Integration (UDDI)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70333" y="1143000"/>
            <a:ext cx="10642294" cy="4840288"/>
          </a:xfrm>
        </p:spPr>
        <p:txBody>
          <a:bodyPr/>
          <a:lstStyle/>
          <a:p>
            <a:pPr eaLnBrk="1" hangingPunct="1"/>
            <a:r>
              <a:rPr lang="en-US" sz="2000" b="0" dirty="0"/>
              <a:t>“Discovery”</a:t>
            </a:r>
          </a:p>
          <a:p>
            <a:pPr eaLnBrk="1" hangingPunct="1"/>
            <a:r>
              <a:rPr lang="en-US" sz="2000" b="0" dirty="0"/>
              <a:t>Web service equivalent of the Yellow Pages</a:t>
            </a:r>
          </a:p>
          <a:p>
            <a:pPr eaLnBrk="1" hangingPunct="1"/>
            <a:r>
              <a:rPr lang="en-US" sz="2000" b="0" dirty="0"/>
              <a:t>Organizations register their Web services in a global directory so clients can find them</a:t>
            </a:r>
          </a:p>
          <a:p>
            <a:pPr eaLnBrk="1" hangingPunct="1"/>
            <a:r>
              <a:rPr lang="en-US" sz="2000" b="0" dirty="0"/>
              <a:t>The hype:</a:t>
            </a:r>
          </a:p>
          <a:p>
            <a:pPr lvl="1" eaLnBrk="1" hangingPunct="1"/>
            <a:r>
              <a:rPr lang="en-US" sz="2000" dirty="0"/>
              <a:t>Applications will be able to dynamically discover</a:t>
            </a:r>
            <a:br>
              <a:rPr lang="en-US" sz="2000" dirty="0"/>
            </a:br>
            <a:r>
              <a:rPr lang="en-US" sz="2000" dirty="0"/>
              <a:t>new Web services and automatically call them</a:t>
            </a:r>
          </a:p>
          <a:p>
            <a:pPr eaLnBrk="1" hangingPunct="1"/>
            <a:r>
              <a:rPr lang="en-US" sz="2000" b="0" dirty="0"/>
              <a:t>The reality:</a:t>
            </a:r>
          </a:p>
          <a:p>
            <a:pPr lvl="1" eaLnBrk="1" hangingPunct="1"/>
            <a:r>
              <a:rPr lang="en-US" sz="2000" dirty="0"/>
              <a:t>Provides a layer of software abstraction between</a:t>
            </a:r>
            <a:br>
              <a:rPr lang="en-US" sz="2000" dirty="0"/>
            </a:br>
            <a:r>
              <a:rPr lang="en-US" sz="2000" dirty="0"/>
              <a:t>Web services and client applications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	Example – The URL address of a Web service changes</a:t>
            </a:r>
          </a:p>
          <a:p>
            <a:pPr eaLnBrk="1" hangingPunct="1"/>
            <a:r>
              <a:rPr lang="en-US" sz="2000" b="0" dirty="0"/>
              <a:t>UDDI is a Web service (uses XML and SOAP)</a:t>
            </a:r>
          </a:p>
        </p:txBody>
      </p:sp>
    </p:spTree>
    <p:extLst>
      <p:ext uri="{BB962C8B-B14F-4D97-AF65-F5344CB8AC3E}">
        <p14:creationId xmlns:p14="http://schemas.microsoft.com/office/powerpoint/2010/main" val="41042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/>
              <a:t>Universal Description, Discovery, and Integration (UDDI) continued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32969" y="1077817"/>
            <a:ext cx="9630231" cy="5181600"/>
          </a:xfrm>
        </p:spPr>
        <p:txBody>
          <a:bodyPr/>
          <a:lstStyle/>
          <a:p>
            <a:pPr eaLnBrk="1" hangingPunct="1"/>
            <a:r>
              <a:rPr lang="en-US" sz="2800" b="0" dirty="0"/>
              <a:t>Root UDDI directory</a:t>
            </a:r>
          </a:p>
          <a:p>
            <a:pPr lvl="1" eaLnBrk="1" hangingPunct="1"/>
            <a:r>
              <a:rPr lang="en-US" sz="2400" dirty="0"/>
              <a:t>www.uddi.org</a:t>
            </a:r>
          </a:p>
          <a:p>
            <a:pPr eaLnBrk="1" hangingPunct="1"/>
            <a:r>
              <a:rPr lang="en-US" sz="2800" b="0" dirty="0"/>
              <a:t>Other directories exist:</a:t>
            </a:r>
          </a:p>
          <a:p>
            <a:pPr lvl="1" eaLnBrk="1" hangingPunct="1"/>
            <a:r>
              <a:rPr lang="en-US" sz="2400" dirty="0"/>
              <a:t>uddi.microsoft.com</a:t>
            </a:r>
          </a:p>
          <a:p>
            <a:pPr lvl="1" eaLnBrk="1" hangingPunct="1"/>
            <a:r>
              <a:rPr lang="en-US" sz="2400" dirty="0"/>
              <a:t>uddi.ibm.com</a:t>
            </a:r>
          </a:p>
          <a:p>
            <a:pPr lvl="1" eaLnBrk="1" hangingPunct="1"/>
            <a:r>
              <a:rPr lang="en-US" sz="2400" dirty="0"/>
              <a:t>www.xmethods.net</a:t>
            </a:r>
          </a:p>
          <a:p>
            <a:pPr lvl="1" eaLnBrk="1" hangingPunct="1"/>
            <a:r>
              <a:rPr lang="en-US" sz="2400" dirty="0"/>
              <a:t>www.salcentral.com</a:t>
            </a:r>
          </a:p>
          <a:p>
            <a:pPr eaLnBrk="1" hangingPunct="1"/>
            <a:r>
              <a:rPr lang="en-US" sz="2800" b="0" dirty="0"/>
              <a:t>Organizations can set up their own UDDI servers for internal use</a:t>
            </a:r>
          </a:p>
          <a:p>
            <a:pPr lvl="1" eaLnBrk="1" hangingPunct="1"/>
            <a:r>
              <a:rPr lang="en-US" sz="2400" dirty="0"/>
              <a:t>Similar to an office telephone list</a:t>
            </a:r>
          </a:p>
        </p:txBody>
      </p:sp>
    </p:spTree>
    <p:extLst>
      <p:ext uri="{BB962C8B-B14F-4D97-AF65-F5344CB8AC3E}">
        <p14:creationId xmlns:p14="http://schemas.microsoft.com/office/powerpoint/2010/main" val="144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Service Description Language (WSDL)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77957" y="1219200"/>
            <a:ext cx="9716877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 dirty="0" smtClean="0"/>
              <a:t>Web </a:t>
            </a:r>
            <a:r>
              <a:rPr lang="en-US" sz="2800" b="0" dirty="0"/>
              <a:t>service equivalent of a menu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0" dirty="0" smtClean="0"/>
              <a:t>Uses </a:t>
            </a:r>
            <a:r>
              <a:rPr lang="en-US" sz="2800" b="0" dirty="0"/>
              <a:t>XML to describe what the Web service can do: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Interface information (available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 location information (URL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Choice of application transfer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27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Object Access Protocol (SOAP)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32969" y="1295400"/>
            <a:ext cx="9209545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“Request and receive messages” Web service equivalent of an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Remote Procedure Call (RPC)that consists of XML sent over HTTP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Other transport protocols can be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Similar in structure to a letter: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A message is written in XML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The message is wrapped in an XML envelope</a:t>
            </a:r>
          </a:p>
        </p:txBody>
      </p:sp>
    </p:spTree>
    <p:extLst>
      <p:ext uri="{BB962C8B-B14F-4D97-AF65-F5344CB8AC3E}">
        <p14:creationId xmlns:p14="http://schemas.microsoft.com/office/powerpoint/2010/main" val="458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19795" y="1909948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191184489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57595074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671011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8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Prepared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Manisha Mane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05-Jul-2019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1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Reviewed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Pradeep Chinchole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09-Jul-2019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Approved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Nisha Mendonsa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12-Jul-2019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917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0525" y="3752192"/>
          <a:ext cx="9858703" cy="86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34">
                  <a:extLst>
                    <a:ext uri="{9D8B030D-6E8A-4147-A177-3AD203B41FA5}">
                      <a16:colId xmlns:a16="http://schemas.microsoft.com/office/drawing/2014/main" val="980557498"/>
                    </a:ext>
                  </a:extLst>
                </a:gridCol>
                <a:gridCol w="1353903">
                  <a:extLst>
                    <a:ext uri="{9D8B030D-6E8A-4147-A177-3AD203B41FA5}">
                      <a16:colId xmlns:a16="http://schemas.microsoft.com/office/drawing/2014/main" val="214367020"/>
                    </a:ext>
                  </a:extLst>
                </a:gridCol>
                <a:gridCol w="1776999">
                  <a:extLst>
                    <a:ext uri="{9D8B030D-6E8A-4147-A177-3AD203B41FA5}">
                      <a16:colId xmlns:a16="http://schemas.microsoft.com/office/drawing/2014/main" val="2479592523"/>
                    </a:ext>
                  </a:extLst>
                </a:gridCol>
                <a:gridCol w="4315567">
                  <a:extLst>
                    <a:ext uri="{9D8B030D-6E8A-4147-A177-3AD203B41FA5}">
                      <a16:colId xmlns:a16="http://schemas.microsoft.com/office/drawing/2014/main" val="1814150058"/>
                    </a:ext>
                  </a:extLst>
                </a:gridCol>
              </a:tblGrid>
              <a:tr h="4501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 Affected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Highlight of Changes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83291"/>
                  </a:ext>
                </a:extLst>
              </a:tr>
              <a:tr h="412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1.0.0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12-Jul-2019</a:t>
                      </a:r>
                    </a:p>
                  </a:txBody>
                  <a:tcPr marL="68572" marR="6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</a:rPr>
                        <a:t>All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</a:rPr>
                        <a:t>Original Version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94794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Sample SOAP request message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32969" y="820679"/>
            <a:ext cx="9935031" cy="558012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996633"/>
                </a:solidFill>
              </a:rPr>
              <a:t>&lt;</a:t>
            </a:r>
            <a:r>
              <a:rPr lang="en-US" sz="2800" dirty="0" err="1" smtClean="0">
                <a:solidFill>
                  <a:srgbClr val="996633"/>
                </a:solidFill>
              </a:rPr>
              <a:t>soap:Envelope</a:t>
            </a:r>
            <a:r>
              <a:rPr lang="en-US" sz="2800" dirty="0" smtClean="0">
                <a:solidFill>
                  <a:srgbClr val="996633"/>
                </a:solidFill>
              </a:rPr>
              <a:t> </a:t>
            </a:r>
            <a:r>
              <a:rPr lang="en-US" sz="2800" dirty="0" err="1" smtClean="0">
                <a:solidFill>
                  <a:srgbClr val="996633"/>
                </a:solidFill>
              </a:rPr>
              <a:t>xmlns:soap</a:t>
            </a:r>
            <a:r>
              <a:rPr lang="en-US" sz="2800" dirty="0" smtClean="0">
                <a:solidFill>
                  <a:srgbClr val="996633"/>
                </a:solidFill>
              </a:rPr>
              <a:t>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&lt;</a:t>
            </a:r>
            <a:r>
              <a:rPr lang="en-US" sz="2800" dirty="0" err="1" smtClean="0">
                <a:solidFill>
                  <a:schemeClr val="tx2"/>
                </a:solidFill>
              </a:rPr>
              <a:t>soap:Body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  &lt;</a:t>
            </a:r>
            <a:r>
              <a:rPr lang="en-US" sz="2800" dirty="0" err="1" smtClean="0">
                <a:solidFill>
                  <a:schemeClr val="tx2"/>
                </a:solidFill>
              </a:rPr>
              <a:t>GetAirportInformation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    &lt;</a:t>
            </a:r>
            <a:r>
              <a:rPr lang="en-US" sz="2800" dirty="0" err="1" smtClean="0">
                <a:solidFill>
                  <a:schemeClr val="tx2"/>
                </a:solidFill>
              </a:rPr>
              <a:t>AirportIdentifier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  <a:r>
              <a:rPr lang="en-US" sz="2800" dirty="0" smtClean="0">
                <a:solidFill>
                  <a:schemeClr val="hlink"/>
                </a:solidFill>
              </a:rPr>
              <a:t>N99</a:t>
            </a:r>
            <a:r>
              <a:rPr lang="en-US" sz="2800" dirty="0" smtClean="0">
                <a:solidFill>
                  <a:schemeClr val="tx2"/>
                </a:solidFill>
              </a:rPr>
              <a:t>&lt;/</a:t>
            </a:r>
            <a:r>
              <a:rPr lang="en-US" sz="2800" dirty="0" err="1" smtClean="0">
                <a:solidFill>
                  <a:schemeClr val="tx2"/>
                </a:solidFill>
              </a:rPr>
              <a:t>AirportIdentifier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  &lt;/</a:t>
            </a:r>
            <a:r>
              <a:rPr lang="en-US" sz="2800" dirty="0" err="1" smtClean="0">
                <a:solidFill>
                  <a:schemeClr val="tx2"/>
                </a:solidFill>
              </a:rPr>
              <a:t>GetAirportInformation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 &lt;/</a:t>
            </a:r>
            <a:r>
              <a:rPr lang="en-US" sz="2800" dirty="0" err="1" smtClean="0">
                <a:solidFill>
                  <a:schemeClr val="tx2"/>
                </a:solidFill>
              </a:rPr>
              <a:t>soap:Body</a:t>
            </a:r>
            <a:r>
              <a:rPr lang="en-US" sz="28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996633"/>
                </a:solidFill>
              </a:rPr>
              <a:t>&lt;/</a:t>
            </a:r>
            <a:r>
              <a:rPr lang="en-US" sz="2800" dirty="0" err="1" smtClean="0">
                <a:solidFill>
                  <a:srgbClr val="996633"/>
                </a:solidFill>
              </a:rPr>
              <a:t>soap:Envelope</a:t>
            </a:r>
            <a:r>
              <a:rPr lang="en-US" sz="2800" dirty="0" smtClean="0">
                <a:solidFill>
                  <a:srgbClr val="996633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91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8678863" cy="838200"/>
          </a:xfrm>
        </p:spPr>
        <p:txBody>
          <a:bodyPr/>
          <a:lstStyle/>
          <a:p>
            <a:pPr eaLnBrk="1" hangingPunct="1"/>
            <a:r>
              <a:rPr lang="en-US" sz="2400"/>
              <a:t>Sample SOAP response message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12705" y="838200"/>
            <a:ext cx="9103396" cy="484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996633"/>
                </a:solidFill>
              </a:rPr>
              <a:t>&lt;</a:t>
            </a:r>
            <a:r>
              <a:rPr lang="en-US" sz="2000" dirty="0" err="1" smtClean="0">
                <a:solidFill>
                  <a:srgbClr val="996633"/>
                </a:solidFill>
              </a:rPr>
              <a:t>soap:Envelope</a:t>
            </a:r>
            <a:r>
              <a:rPr lang="en-US" sz="2000" dirty="0" smtClean="0">
                <a:solidFill>
                  <a:srgbClr val="996633"/>
                </a:solidFill>
              </a:rPr>
              <a:t> </a:t>
            </a:r>
            <a:r>
              <a:rPr lang="en-US" sz="2000" dirty="0" err="1" smtClean="0">
                <a:solidFill>
                  <a:srgbClr val="996633"/>
                </a:solidFill>
              </a:rPr>
              <a:t>xmlns:soap</a:t>
            </a:r>
            <a:r>
              <a:rPr lang="en-US" sz="2000" dirty="0" smtClean="0">
                <a:solidFill>
                  <a:srgbClr val="996633"/>
                </a:solidFill>
              </a:rPr>
              <a:t>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&lt;</a:t>
            </a:r>
            <a:r>
              <a:rPr lang="en-US" sz="2000" dirty="0" err="1" smtClean="0">
                <a:solidFill>
                  <a:schemeClr val="tx2"/>
                </a:solidFill>
              </a:rPr>
              <a:t>soap:Body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&lt;</a:t>
            </a:r>
            <a:r>
              <a:rPr lang="en-US" sz="2000" dirty="0" err="1" smtClean="0">
                <a:solidFill>
                  <a:schemeClr val="tx2"/>
                </a:solidFill>
              </a:rPr>
              <a:t>GetAirportInformationResponse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&lt;</a:t>
            </a:r>
            <a:r>
              <a:rPr lang="en-US" sz="2000" dirty="0" err="1" smtClean="0">
                <a:solidFill>
                  <a:schemeClr val="tx2"/>
                </a:solidFill>
              </a:rPr>
              <a:t>GetAirportInformationResult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&lt;Name&gt;</a:t>
            </a:r>
            <a:r>
              <a:rPr lang="en-US" sz="2000" dirty="0" smtClean="0">
                <a:solidFill>
                  <a:schemeClr val="hlink"/>
                </a:solidFill>
              </a:rPr>
              <a:t>Brandywine Airport</a:t>
            </a:r>
            <a:r>
              <a:rPr lang="en-US" sz="2000" dirty="0" smtClean="0">
                <a:solidFill>
                  <a:schemeClr val="tx2"/>
                </a:solidFill>
              </a:rPr>
              <a:t>&lt;/Name&gt;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&lt;Location&gt;</a:t>
            </a:r>
            <a:r>
              <a:rPr lang="en-US" sz="2000" dirty="0" smtClean="0">
                <a:solidFill>
                  <a:schemeClr val="hlink"/>
                </a:solidFill>
              </a:rPr>
              <a:t>West Chester, PA</a:t>
            </a:r>
            <a:r>
              <a:rPr lang="en-US" sz="2000" dirty="0" smtClean="0">
                <a:solidFill>
                  <a:schemeClr val="tx2"/>
                </a:solidFill>
              </a:rPr>
              <a:t>&lt;/Location&gt;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&lt;Length unit="feet"&gt;</a:t>
            </a:r>
            <a:r>
              <a:rPr lang="en-US" sz="2000" dirty="0" smtClean="0">
                <a:solidFill>
                  <a:schemeClr val="hlink"/>
                </a:solidFill>
              </a:rPr>
              <a:t>3347</a:t>
            </a:r>
            <a:r>
              <a:rPr lang="en-US" sz="2000" dirty="0" smtClean="0">
                <a:solidFill>
                  <a:schemeClr val="tx2"/>
                </a:solidFill>
              </a:rPr>
              <a:t>&lt;/Length&gt;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&lt;/</a:t>
            </a:r>
            <a:r>
              <a:rPr lang="en-US" sz="2000" dirty="0" err="1" smtClean="0">
                <a:solidFill>
                  <a:schemeClr val="tx2"/>
                </a:solidFill>
              </a:rPr>
              <a:t>GetAirportInformationResult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&lt;/</a:t>
            </a:r>
            <a:r>
              <a:rPr lang="en-US" sz="2000" dirty="0" err="1" smtClean="0">
                <a:solidFill>
                  <a:schemeClr val="tx2"/>
                </a:solidFill>
              </a:rPr>
              <a:t>GetAirportInformationResponse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&lt;/</a:t>
            </a:r>
            <a:r>
              <a:rPr lang="en-US" sz="2000" dirty="0" err="1" smtClean="0">
                <a:solidFill>
                  <a:schemeClr val="tx2"/>
                </a:solidFill>
              </a:rPr>
              <a:t>soap:Body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996633"/>
                </a:solidFill>
              </a:rPr>
              <a:t>&lt;/</a:t>
            </a:r>
            <a:r>
              <a:rPr lang="en-US" sz="2000" dirty="0" err="1" smtClean="0">
                <a:solidFill>
                  <a:srgbClr val="996633"/>
                </a:solidFill>
              </a:rPr>
              <a:t>soap:Envelope</a:t>
            </a:r>
            <a:r>
              <a:rPr lang="en-US" sz="2000" dirty="0" smtClean="0">
                <a:solidFill>
                  <a:srgbClr val="996633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376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Distributed application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44906" y="1143000"/>
            <a:ext cx="8737294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 dirty="0"/>
              <a:t>Developers writing distributed applications need a way to provide: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Message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Message confidentiality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Authorization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95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WS-Security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7283" y="1143000"/>
            <a:ext cx="9257632" cy="54671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most important WSA security protocol because the other security protocols use </a:t>
            </a:r>
            <a:r>
              <a:rPr lang="en-US" sz="2400" dirty="0" smtClean="0"/>
              <a:t>it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Provides </a:t>
            </a:r>
            <a:r>
              <a:rPr lang="en-US" sz="2400" dirty="0"/>
              <a:t>message integrity: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XML </a:t>
            </a:r>
            <a:r>
              <a:rPr lang="en-US" sz="2200" dirty="0" smtClean="0"/>
              <a:t>Signature</a:t>
            </a:r>
          </a:p>
          <a:p>
            <a:pPr lvl="3">
              <a:lnSpc>
                <a:spcPct val="90000"/>
              </a:lnSpc>
            </a:pPr>
            <a:r>
              <a:rPr lang="en-US" sz="2400" dirty="0" smtClean="0"/>
              <a:t>Uses </a:t>
            </a:r>
            <a:r>
              <a:rPr lang="en-US" sz="2400" dirty="0"/>
              <a:t>an algorithm to create a message </a:t>
            </a:r>
            <a:r>
              <a:rPr lang="en-US" sz="2400" dirty="0" smtClean="0"/>
              <a:t>digest</a:t>
            </a:r>
          </a:p>
          <a:p>
            <a:pPr lvl="3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recipient compares the digest to the </a:t>
            </a:r>
            <a:r>
              <a:rPr lang="en-US" sz="2400" dirty="0" smtClean="0"/>
              <a:t>message</a:t>
            </a:r>
          </a:p>
          <a:p>
            <a:pPr lvl="3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digest needs to be 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Security tokens (identity </a:t>
            </a:r>
            <a:r>
              <a:rPr lang="en-US" sz="2400" dirty="0" smtClean="0"/>
              <a:t>authentication)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Username </a:t>
            </a:r>
            <a:r>
              <a:rPr lang="en-US" sz="2200" dirty="0"/>
              <a:t>and password (needs SSL or VPN</a:t>
            </a:r>
            <a:r>
              <a:rPr lang="en-US" sz="2200" dirty="0" smtClean="0"/>
              <a:t>), </a:t>
            </a:r>
            <a:r>
              <a:rPr lang="en-US" sz="2400" dirty="0" smtClean="0"/>
              <a:t>X.509 certificate, Kerberos </a:t>
            </a:r>
            <a:r>
              <a:rPr lang="en-US" sz="2400" dirty="0"/>
              <a:t>ticket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Provides message </a:t>
            </a:r>
            <a:r>
              <a:rPr lang="en-US" sz="2400" dirty="0" smtClean="0"/>
              <a:t>confidentiality:</a:t>
            </a:r>
          </a:p>
          <a:p>
            <a:pPr marL="1147572" lvl="2" indent="-342900">
              <a:lnSpc>
                <a:spcPct val="90000"/>
              </a:lnSpc>
            </a:pPr>
            <a:r>
              <a:rPr lang="en-US" sz="2200" dirty="0" smtClean="0"/>
              <a:t>XML Encryption, </a:t>
            </a:r>
            <a:r>
              <a:rPr lang="en-US" sz="2400" dirty="0" smtClean="0"/>
              <a:t>Security </a:t>
            </a:r>
            <a:r>
              <a:rPr lang="en-US" sz="2400" dirty="0"/>
              <a:t>tokens (same as above)</a:t>
            </a:r>
          </a:p>
        </p:txBody>
      </p:sp>
    </p:spTree>
    <p:extLst>
      <p:ext uri="{BB962C8B-B14F-4D97-AF65-F5344CB8AC3E}">
        <p14:creationId xmlns:p14="http://schemas.microsoft.com/office/powerpoint/2010/main" val="391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2400"/>
              <a:t>Sample SOAP message with WSA information in the header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0937" y="1066801"/>
            <a:ext cx="10048302" cy="559840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/>
              <a:t>&lt;?xml version="1.0" encoding="UTF-8" ?&gt;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 smtClean="0"/>
              <a:t>   &lt;</a:t>
            </a:r>
            <a:r>
              <a:rPr lang="en-US" sz="1600" dirty="0" err="1" smtClean="0"/>
              <a:t>soap:Envelope</a:t>
            </a:r>
            <a:r>
              <a:rPr lang="en-US" sz="1600" dirty="0" smtClean="0"/>
              <a:t>   </a:t>
            </a:r>
            <a:r>
              <a:rPr lang="en-US" sz="1600" dirty="0" err="1"/>
              <a:t>xmlns:soap</a:t>
            </a:r>
            <a:r>
              <a:rPr lang="en-US" sz="1600" dirty="0"/>
              <a:t>="http://schemas.xmlsoap.org/soap/envelope/"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/>
              <a:t>  </a:t>
            </a:r>
            <a:r>
              <a:rPr lang="en-US" sz="1600" dirty="0" smtClean="0"/>
              <a:t>  </a:t>
            </a:r>
            <a:r>
              <a:rPr lang="en-US" sz="1600" dirty="0" err="1" smtClean="0"/>
              <a:t>xmlns:ds</a:t>
            </a:r>
            <a:r>
              <a:rPr lang="en-US" sz="1600" dirty="0"/>
              <a:t>="http://www.w3.org/2000/09/xmldsig#"&gt;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   &lt;</a:t>
            </a:r>
            <a:r>
              <a:rPr lang="en-US" sz="1600" dirty="0" err="1">
                <a:solidFill>
                  <a:schemeClr val="accent2"/>
                </a:solidFill>
              </a:rPr>
              <a:t>m:path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xmlns:m</a:t>
            </a:r>
            <a:r>
              <a:rPr lang="en-US" sz="1600" dirty="0">
                <a:solidFill>
                  <a:schemeClr val="accent2"/>
                </a:solidFill>
              </a:rPr>
              <a:t>="http://schemas.xmlsoap.org/</a:t>
            </a:r>
            <a:r>
              <a:rPr lang="en-US" sz="1600" dirty="0" err="1">
                <a:solidFill>
                  <a:schemeClr val="accent2"/>
                </a:solidFill>
              </a:rPr>
              <a:t>rp</a:t>
            </a:r>
            <a:r>
              <a:rPr lang="en-US" sz="1600" dirty="0">
                <a:solidFill>
                  <a:schemeClr val="accent2"/>
                </a:solidFill>
              </a:rPr>
              <a:t>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  &lt;</a:t>
            </a:r>
            <a:r>
              <a:rPr lang="en-US" sz="1600" dirty="0" err="1">
                <a:solidFill>
                  <a:schemeClr val="accent2"/>
                </a:solidFill>
              </a:rPr>
              <a:t>m:action</a:t>
            </a:r>
            <a:r>
              <a:rPr lang="en-US" sz="1600" dirty="0">
                <a:solidFill>
                  <a:schemeClr val="accent2"/>
                </a:solidFill>
              </a:rPr>
              <a:t>&gt;http://ws.c3daero.com/getairportinformation&lt;/m:action&gt;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  &lt;</a:t>
            </a:r>
            <a:r>
              <a:rPr lang="en-US" sz="1600" dirty="0" err="1">
                <a:solidFill>
                  <a:schemeClr val="accent2"/>
                </a:solidFill>
              </a:rPr>
              <a:t>m:to</a:t>
            </a:r>
            <a:r>
              <a:rPr lang="en-US" sz="1600" dirty="0">
                <a:solidFill>
                  <a:schemeClr val="accent2"/>
                </a:solidFill>
              </a:rPr>
              <a:t>&gt;soap://c3daero.com/airports&lt;/m:to&gt;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  &lt;</a:t>
            </a:r>
            <a:r>
              <a:rPr lang="en-US" sz="1600" dirty="0" err="1">
                <a:solidFill>
                  <a:schemeClr val="accent2"/>
                </a:solidFill>
              </a:rPr>
              <a:t>m:from</a:t>
            </a:r>
            <a:r>
              <a:rPr lang="en-US" sz="1600" dirty="0">
                <a:solidFill>
                  <a:schemeClr val="accent2"/>
                </a:solidFill>
              </a:rPr>
              <a:t>&gt;mailto:craig.duncan@c3daero.com&lt;/</a:t>
            </a:r>
            <a:r>
              <a:rPr lang="en-US" sz="1600" dirty="0" err="1">
                <a:solidFill>
                  <a:schemeClr val="accent2"/>
                </a:solidFill>
              </a:rPr>
              <a:t>m:from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  &lt;</a:t>
            </a:r>
            <a:r>
              <a:rPr lang="en-US" sz="1600" dirty="0" err="1">
                <a:solidFill>
                  <a:schemeClr val="accent2"/>
                </a:solidFill>
              </a:rPr>
              <a:t>m:id</a:t>
            </a:r>
            <a:r>
              <a:rPr lang="en-US" sz="1600" dirty="0">
                <a:solidFill>
                  <a:schemeClr val="accent2"/>
                </a:solidFill>
              </a:rPr>
              <a:t>&gt;uuid:84b9f5d0-33fb-4a81-b02b-5b760641c1d6&lt;/</a:t>
            </a:r>
            <a:r>
              <a:rPr lang="en-US" sz="1600" dirty="0" err="1">
                <a:solidFill>
                  <a:schemeClr val="accent2"/>
                </a:solidFill>
              </a:rPr>
              <a:t>m:id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&lt;/</a:t>
            </a:r>
            <a:r>
              <a:rPr lang="en-US" sz="1600" dirty="0" err="1">
                <a:solidFill>
                  <a:schemeClr val="accent2"/>
                </a:solidFill>
              </a:rPr>
              <a:t>m:path</a:t>
            </a:r>
            <a:r>
              <a:rPr lang="en-US" sz="1600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    &lt;</a:t>
            </a:r>
            <a:r>
              <a:rPr lang="en-US" sz="1600" dirty="0" err="1" smtClean="0">
                <a:solidFill>
                  <a:schemeClr val="tx2"/>
                </a:solidFill>
              </a:rPr>
              <a:t>wsse:Security</a:t>
            </a:r>
            <a:r>
              <a:rPr lang="en-US" sz="1600" dirty="0" smtClean="0">
                <a:solidFill>
                  <a:schemeClr val="tx2"/>
                </a:solidFill>
              </a:rPr>
              <a:t>     </a:t>
            </a:r>
            <a:r>
              <a:rPr lang="en-US" sz="1600" dirty="0" err="1">
                <a:solidFill>
                  <a:schemeClr val="tx2"/>
                </a:solidFill>
              </a:rPr>
              <a:t>xmlns:wsse</a:t>
            </a:r>
            <a:r>
              <a:rPr lang="en-US" sz="1600" dirty="0">
                <a:solidFill>
                  <a:schemeClr val="tx2"/>
                </a:solidFill>
              </a:rPr>
              <a:t>="http://schemas.xmlsoap.org/</a:t>
            </a:r>
            <a:r>
              <a:rPr lang="en-US" sz="1600" dirty="0" err="1">
                <a:solidFill>
                  <a:schemeClr val="tx2"/>
                </a:solidFill>
              </a:rPr>
              <a:t>ws</a:t>
            </a:r>
            <a:r>
              <a:rPr lang="en-US" sz="1600" dirty="0">
                <a:solidFill>
                  <a:schemeClr val="tx2"/>
                </a:solidFill>
              </a:rPr>
              <a:t>/2002/04/</a:t>
            </a:r>
            <a:r>
              <a:rPr lang="en-US" sz="1600" dirty="0" err="1">
                <a:solidFill>
                  <a:schemeClr val="tx2"/>
                </a:solidFill>
              </a:rPr>
              <a:t>secext</a:t>
            </a:r>
            <a:r>
              <a:rPr lang="en-US" sz="1600" dirty="0">
                <a:solidFill>
                  <a:schemeClr val="tx2"/>
                </a:solidFill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      &lt;</a:t>
            </a:r>
            <a:r>
              <a:rPr lang="en-US" sz="1600" dirty="0" err="1">
                <a:solidFill>
                  <a:schemeClr val="tx2"/>
                </a:solidFill>
              </a:rPr>
              <a:t>ds:Signature</a:t>
            </a:r>
            <a:r>
              <a:rPr lang="en-US" sz="1600" dirty="0" smtClean="0">
                <a:solidFill>
                  <a:schemeClr val="tx2"/>
                </a:solidFill>
              </a:rPr>
              <a:t>&gt;  </a:t>
            </a:r>
            <a:r>
              <a:rPr lang="en-US" sz="1600" dirty="0">
                <a:solidFill>
                  <a:schemeClr val="tx2"/>
                </a:solidFill>
              </a:rPr>
              <a:t>&lt;</a:t>
            </a:r>
            <a:r>
              <a:rPr lang="en-US" sz="1600" dirty="0" err="1">
                <a:solidFill>
                  <a:schemeClr val="tx2"/>
                </a:solidFill>
              </a:rPr>
              <a:t>ds:SignatureValue</a:t>
            </a:r>
            <a:r>
              <a:rPr lang="en-US" sz="1600" dirty="0">
                <a:solidFill>
                  <a:schemeClr val="tx2"/>
                </a:solidFill>
              </a:rPr>
              <a:t>&gt;DJbchm5gK...&lt;/</a:t>
            </a:r>
            <a:r>
              <a:rPr lang="en-US" sz="1600" dirty="0" err="1">
                <a:solidFill>
                  <a:schemeClr val="tx2"/>
                </a:solidFill>
              </a:rPr>
              <a:t>ds:SignatureValue</a:t>
            </a:r>
            <a:r>
              <a:rPr lang="en-US" sz="1600" dirty="0" smtClean="0">
                <a:solidFill>
                  <a:schemeClr val="tx2"/>
                </a:solidFill>
              </a:rPr>
              <a:t>&gt;    </a:t>
            </a:r>
            <a:r>
              <a:rPr lang="en-US" sz="1600" dirty="0">
                <a:solidFill>
                  <a:schemeClr val="tx2"/>
                </a:solidFill>
              </a:rPr>
              <a:t>&lt;/</a:t>
            </a:r>
            <a:r>
              <a:rPr lang="en-US" sz="1600" dirty="0" err="1">
                <a:solidFill>
                  <a:schemeClr val="tx2"/>
                </a:solidFill>
              </a:rPr>
              <a:t>ds:Signature</a:t>
            </a:r>
            <a:r>
              <a:rPr lang="en-US" sz="1600" dirty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2"/>
                </a:solidFill>
              </a:rPr>
              <a:t>    &lt;/</a:t>
            </a:r>
            <a:r>
              <a:rPr lang="en-US" sz="1600" dirty="0" err="1">
                <a:solidFill>
                  <a:schemeClr val="tx2"/>
                </a:solidFill>
              </a:rPr>
              <a:t>wsse:Security</a:t>
            </a:r>
            <a:r>
              <a:rPr lang="en-US" sz="1600" dirty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hlink"/>
                </a:solidFill>
              </a:rPr>
              <a:t>  </a:t>
            </a:r>
            <a:r>
              <a:rPr lang="en-US" sz="1600" dirty="0" smtClean="0"/>
              <a:t>  </a:t>
            </a:r>
            <a:r>
              <a:rPr lang="en-US" sz="1600" dirty="0"/>
              <a:t>&lt;</a:t>
            </a:r>
            <a:r>
              <a:rPr lang="en-US" sz="1600" dirty="0" err="1"/>
              <a:t>soap:Body</a:t>
            </a:r>
            <a:r>
              <a:rPr lang="en-US" sz="1600" dirty="0"/>
              <a:t> id="</a:t>
            </a:r>
            <a:r>
              <a:rPr lang="en-US" sz="1600" dirty="0" err="1"/>
              <a:t>MsgBody</a:t>
            </a:r>
            <a:r>
              <a:rPr lang="en-US" sz="1600" dirty="0"/>
              <a:t>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 smtClean="0"/>
              <a:t>    &lt;/</a:t>
            </a:r>
            <a:r>
              <a:rPr lang="en-US" sz="1600" dirty="0" err="1"/>
              <a:t>soap:Body</a:t>
            </a:r>
            <a:r>
              <a:rPr lang="en-US" sz="1600" dirty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 smtClean="0"/>
              <a:t>    &lt;/</a:t>
            </a:r>
            <a:r>
              <a:rPr lang="en-US" sz="1600" dirty="0" err="1"/>
              <a:t>soap:Envelope</a:t>
            </a:r>
            <a:r>
              <a:rPr lang="en-US" sz="1600" dirty="0"/>
              <a:t>&gt;</a:t>
            </a:r>
          </a:p>
        </p:txBody>
      </p:sp>
      <p:pic>
        <p:nvPicPr>
          <p:cNvPr id="26628" name="Picture 13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537" y="1752601"/>
            <a:ext cx="292100" cy="1249363"/>
          </a:xfrm>
          <a:noFill/>
        </p:spPr>
      </p:pic>
      <p:pic>
        <p:nvPicPr>
          <p:cNvPr id="26629" name="Picture 17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7" y="4079914"/>
            <a:ext cx="292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 organizations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52540" y="955712"/>
            <a:ext cx="11027884" cy="5423053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Standards </a:t>
            </a:r>
            <a:r>
              <a:rPr lang="en-US" sz="2400" b="0" dirty="0" smtClean="0"/>
              <a:t>organizations:</a:t>
            </a:r>
          </a:p>
          <a:p>
            <a:pPr marL="7493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World Wide Web Consortium (W3C)</a:t>
            </a:r>
          </a:p>
          <a:p>
            <a:pPr marL="7493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Web </a:t>
            </a:r>
            <a:r>
              <a:rPr lang="en-US" sz="2000" dirty="0"/>
              <a:t>Services Interoperability Organization (</a:t>
            </a:r>
            <a:r>
              <a:rPr lang="en-US" sz="2000" dirty="0" smtClean="0"/>
              <a:t>WS-I)</a:t>
            </a:r>
          </a:p>
          <a:p>
            <a:pPr marL="7493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Organization </a:t>
            </a:r>
            <a:r>
              <a:rPr lang="en-US" sz="2000" dirty="0"/>
              <a:t>for the Advancement of</a:t>
            </a:r>
            <a:br>
              <a:rPr lang="en-US" sz="2000" dirty="0"/>
            </a:br>
            <a:r>
              <a:rPr lang="en-US" sz="2000" dirty="0"/>
              <a:t>Structured Information Standards (</a:t>
            </a:r>
            <a:r>
              <a:rPr lang="en-US" sz="2000" dirty="0" smtClean="0"/>
              <a:t>OASIS)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Vendors:</a:t>
            </a:r>
          </a:p>
          <a:p>
            <a:pPr marL="741172" lvl="2" indent="-342900">
              <a:lnSpc>
                <a:spcPct val="80000"/>
              </a:lnSpc>
            </a:pPr>
            <a:r>
              <a:rPr lang="en-US" sz="1800" dirty="0" smtClean="0"/>
              <a:t>Microsoft</a:t>
            </a:r>
          </a:p>
          <a:p>
            <a:pPr marL="741172" lvl="2" indent="-342900">
              <a:lnSpc>
                <a:spcPct val="80000"/>
              </a:lnSpc>
            </a:pPr>
            <a:r>
              <a:rPr lang="en-US" sz="2000" dirty="0" smtClean="0"/>
              <a:t>IBM</a:t>
            </a:r>
          </a:p>
          <a:p>
            <a:pPr marL="741172" lvl="2" indent="-342900">
              <a:lnSpc>
                <a:spcPct val="80000"/>
              </a:lnSpc>
            </a:pPr>
            <a:r>
              <a:rPr lang="en-US" sz="2000" dirty="0" smtClean="0"/>
              <a:t>Sun </a:t>
            </a:r>
            <a:r>
              <a:rPr lang="en-US" sz="2000" dirty="0"/>
              <a:t>Microsystems</a:t>
            </a:r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Companies exposing data as Web </a:t>
            </a:r>
            <a:r>
              <a:rPr lang="en-US" sz="2400" dirty="0" smtClean="0">
                <a:latin typeface="+mj-lt"/>
              </a:rPr>
              <a:t>services:</a:t>
            </a:r>
          </a:p>
          <a:p>
            <a:pPr marL="741172" lvl="2" indent="-342900">
              <a:lnSpc>
                <a:spcPct val="80000"/>
              </a:lnSpc>
            </a:pPr>
            <a:r>
              <a:rPr lang="en-US" sz="1800" dirty="0" smtClean="0"/>
              <a:t>Amazon.com</a:t>
            </a:r>
          </a:p>
          <a:p>
            <a:pPr marL="741172" lvl="2" indent="-342900">
              <a:lnSpc>
                <a:spcPct val="80000"/>
              </a:lnSpc>
            </a:pPr>
            <a:r>
              <a:rPr lang="en-US" sz="2000" dirty="0" smtClean="0"/>
              <a:t>Google</a:t>
            </a:r>
            <a:endParaRPr lang="en-US" sz="2000" dirty="0"/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Companies writing Web services for </a:t>
            </a:r>
            <a:r>
              <a:rPr lang="en-US" sz="2400" b="0" dirty="0" smtClean="0"/>
              <a:t>the aviation industry</a:t>
            </a:r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C3D </a:t>
            </a:r>
            <a:r>
              <a:rPr lang="en-US" sz="2000" dirty="0"/>
              <a:t>Aero</a:t>
            </a:r>
          </a:p>
        </p:txBody>
      </p:sp>
    </p:spTree>
    <p:extLst>
      <p:ext uri="{BB962C8B-B14F-4D97-AF65-F5344CB8AC3E}">
        <p14:creationId xmlns:p14="http://schemas.microsoft.com/office/powerpoint/2010/main" val="1164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b="0"/>
              <a:t>The Java API for XML Processing (JAXP)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3383" y="1295400"/>
            <a:ext cx="10752463" cy="4951164"/>
          </a:xfrm>
        </p:spPr>
        <p:txBody>
          <a:bodyPr/>
          <a:lstStyle/>
          <a:p>
            <a:r>
              <a:rPr lang="en-US" sz="1800" b="0" dirty="0"/>
              <a:t>The Java API for XML Processing (JAXP) is for processing XML data using applications written in the Java programming language.</a:t>
            </a:r>
          </a:p>
          <a:p>
            <a:r>
              <a:rPr lang="en-US" sz="1800" b="0" dirty="0"/>
              <a:t>It provides the capability of validating and parsing </a:t>
            </a:r>
            <a:r>
              <a:rPr lang="en-US" sz="1800" b="0" dirty="0">
                <a:hlinkClick r:id="rId2" action="ppaction://hlinkfile" tooltip="XML"/>
              </a:rPr>
              <a:t>XML</a:t>
            </a:r>
            <a:r>
              <a:rPr lang="en-US" sz="1800" b="0" dirty="0"/>
              <a:t> documents. The three basic parsing interfaces are: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parsing interface or DOM interface</a:t>
            </a:r>
          </a:p>
          <a:p>
            <a:pPr lvl="1"/>
            <a:r>
              <a:rPr lang="en-US" sz="1800" dirty="0" smtClean="0"/>
              <a:t>The parsing </a:t>
            </a:r>
            <a:r>
              <a:rPr lang="en-US" sz="1800" dirty="0"/>
              <a:t>interface or SAX interface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or </a:t>
            </a:r>
            <a:r>
              <a:rPr lang="en-US" sz="1800" dirty="0" err="1"/>
              <a:t>StAX</a:t>
            </a:r>
            <a:r>
              <a:rPr lang="en-US" sz="1800" dirty="0"/>
              <a:t> interface (part of JDK 6; separate jar available for JDK 5)</a:t>
            </a:r>
          </a:p>
          <a:p>
            <a:r>
              <a:rPr lang="en-US" sz="1800" b="0" dirty="0"/>
              <a:t>In addition to the parsing interfaces, the API provides an </a:t>
            </a:r>
            <a:r>
              <a:rPr lang="en-US" sz="1800" b="0" dirty="0">
                <a:hlinkClick r:id="rId3" action="ppaction://hlinkfile" tooltip="XSL Transformations"/>
              </a:rPr>
              <a:t>XSLT</a:t>
            </a:r>
            <a:r>
              <a:rPr lang="en-US" sz="1800" b="0" dirty="0"/>
              <a:t> interface to provide data and structural transformations on an XML document.</a:t>
            </a:r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19521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 interface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32969" y="1066800"/>
            <a:ext cx="9935031" cy="2362200"/>
          </a:xfrm>
        </p:spPr>
        <p:txBody>
          <a:bodyPr/>
          <a:lstStyle/>
          <a:p>
            <a:r>
              <a:rPr lang="en-US" sz="1600" b="0" dirty="0"/>
              <a:t>The DOM interface is perhaps the easiest to understand. It parses an entire XML document and constructs a complete in-memory representation of the document.</a:t>
            </a:r>
          </a:p>
          <a:p>
            <a:endParaRPr lang="en-US" sz="1600" b="0" dirty="0"/>
          </a:p>
        </p:txBody>
      </p:sp>
      <p:pic>
        <p:nvPicPr>
          <p:cNvPr id="29700" name="Picture 2" descr="C:\Documents and Settings\MR5002108\Desktop\D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91" y="2247900"/>
            <a:ext cx="4800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44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15248" y="1066800"/>
            <a:ext cx="9852752" cy="2362200"/>
          </a:xfrm>
        </p:spPr>
        <p:txBody>
          <a:bodyPr/>
          <a:lstStyle/>
          <a:p>
            <a:r>
              <a:rPr lang="en-US" sz="1600" dirty="0"/>
              <a:t>The SAX parser is called the </a:t>
            </a:r>
            <a:r>
              <a:rPr lang="en-US" sz="1600" dirty="0" err="1">
                <a:hlinkClick r:id="rId2"/>
              </a:rPr>
              <a:t>SAXParser</a:t>
            </a:r>
            <a:r>
              <a:rPr lang="en-US" sz="1600" dirty="0"/>
              <a:t> and is created by the </a:t>
            </a:r>
            <a:r>
              <a:rPr lang="en-US" sz="1600" dirty="0" err="1">
                <a:hlinkClick r:id="rId3"/>
              </a:rPr>
              <a:t>javax.xml.parsers.SAXParserFactory</a:t>
            </a:r>
            <a:r>
              <a:rPr lang="en-US" sz="1600" dirty="0"/>
              <a:t>. </a:t>
            </a:r>
          </a:p>
          <a:p>
            <a:r>
              <a:rPr lang="en-US" sz="1600" dirty="0"/>
              <a:t>Unlike the DOM parser, the SAX parser does not create an in-memory representation of the XML document and so is faster and uses less memory.</a:t>
            </a:r>
          </a:p>
          <a:p>
            <a:r>
              <a:rPr lang="en-US" sz="1600" dirty="0"/>
              <a:t>Instead, the SAX parser informs clients of the XML document structure by invoking callbacks, that is, by invoking methods on a </a:t>
            </a:r>
            <a:r>
              <a:rPr lang="en-US" sz="1600" dirty="0" err="1">
                <a:hlinkClick r:id="rId4"/>
              </a:rPr>
              <a:t>org.xml.sax.helpers.DefaultHandler</a:t>
            </a:r>
            <a:r>
              <a:rPr lang="en-US" sz="1600" dirty="0"/>
              <a:t> instance provided to the parser.</a:t>
            </a:r>
            <a:endParaRPr lang="en-US" sz="1600" b="0" dirty="0"/>
          </a:p>
        </p:txBody>
      </p:sp>
      <p:pic>
        <p:nvPicPr>
          <p:cNvPr id="30724" name="Picture 2" descr="C:\Documents and Settings\MR5002108\Desktop\SAX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33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 . . . . . </a:t>
            </a:r>
            <a:r>
              <a:rPr lang="en-US" sz="2000"/>
              <a:t>contd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00200"/>
            <a:ext cx="8991600" cy="3048000"/>
          </a:xfrm>
        </p:spPr>
        <p:txBody>
          <a:bodyPr/>
          <a:lstStyle/>
          <a:p>
            <a:r>
              <a:rPr lang="en-US" dirty="0" smtClean="0"/>
              <a:t>The most important methods in this interface are: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startDocument</a:t>
            </a:r>
            <a:r>
              <a:rPr lang="en-US" sz="2000" dirty="0">
                <a:solidFill>
                  <a:srgbClr val="0070C0"/>
                </a:solidFill>
              </a:rPr>
              <a:t>() and </a:t>
            </a:r>
            <a:r>
              <a:rPr lang="en-US" sz="2000" dirty="0" err="1">
                <a:solidFill>
                  <a:srgbClr val="0070C0"/>
                </a:solidFill>
              </a:rPr>
              <a:t>endDocument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methods that are called at the start and end of a XML document.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startElement</a:t>
            </a:r>
            <a:r>
              <a:rPr lang="en-US" sz="2000" dirty="0">
                <a:solidFill>
                  <a:srgbClr val="0070C0"/>
                </a:solidFill>
              </a:rPr>
              <a:t>() and </a:t>
            </a:r>
            <a:r>
              <a:rPr lang="en-US" sz="2000" dirty="0" err="1">
                <a:solidFill>
                  <a:srgbClr val="0070C0"/>
                </a:solidFill>
              </a:rPr>
              <a:t>endElement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methods that are called at the start and end of a document element.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characters() </a:t>
            </a:r>
            <a:r>
              <a:rPr lang="en-US" sz="2000" dirty="0"/>
              <a:t>method that is called with the text data contents contained between the start and end tags of an XML document element.</a:t>
            </a:r>
          </a:p>
        </p:txBody>
      </p:sp>
      <p:sp>
        <p:nvSpPr>
          <p:cNvPr id="31748" name="Text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Variable Declaration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Conditional and Looping Statements</a:t>
            </a:r>
          </a:p>
          <a:p>
            <a:r>
              <a:rPr lang="en-US" dirty="0"/>
              <a:t>Shell Scripting</a:t>
            </a:r>
          </a:p>
          <a:p>
            <a:r>
              <a:rPr lang="en-US" dirty="0"/>
              <a:t>Dictionary 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File Handling</a:t>
            </a:r>
          </a:p>
          <a:p>
            <a:r>
              <a:rPr lang="en-US" dirty="0"/>
              <a:t>Database Handling</a:t>
            </a:r>
          </a:p>
          <a:p>
            <a:r>
              <a:rPr lang="en-US" dirty="0"/>
              <a:t>Working with XML &amp; Excel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25475" y="165100"/>
            <a:ext cx="11566525" cy="755650"/>
          </a:xfrm>
        </p:spPr>
        <p:txBody>
          <a:bodyPr/>
          <a:lstStyle/>
          <a:p>
            <a:r>
              <a:rPr lang="en-US" sz="2400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0186" y="1341329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0"/>
              <a:t>The Java API for XML Binding (JAXB) overview</a:t>
            </a:r>
            <a:endParaRPr lang="en-US" sz="2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61860" y="1035586"/>
            <a:ext cx="10106140" cy="3612614"/>
          </a:xfrm>
        </p:spPr>
        <p:txBody>
          <a:bodyPr>
            <a:normAutofit/>
          </a:bodyPr>
          <a:lstStyle/>
          <a:p>
            <a:r>
              <a:rPr lang="en-US" dirty="0" smtClean="0"/>
              <a:t>Java Architecture for XML Binding (JAXB) allows </a:t>
            </a:r>
            <a:r>
              <a:rPr lang="en-US" dirty="0" smtClean="0">
                <a:hlinkClick r:id="rId2" action="ppaction://hlinkfile" tooltip="Java (programming language)"/>
              </a:rPr>
              <a:t>Java</a:t>
            </a:r>
            <a:r>
              <a:rPr lang="en-US" dirty="0" smtClean="0"/>
              <a:t> developers to map Java </a:t>
            </a:r>
            <a:r>
              <a:rPr lang="en-US" dirty="0" err="1" smtClean="0">
                <a:hlinkClick r:id="rId3" action="ppaction://hlinkfile" tooltip="Class (computer science)"/>
              </a:rPr>
              <a:t>c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smtClean="0">
                <a:hlinkClick r:id="rId4" action="ppaction://hlinkfile" tooltip="XML"/>
              </a:rPr>
              <a:t>XML</a:t>
            </a:r>
            <a:r>
              <a:rPr lang="en-US" dirty="0" smtClean="0"/>
              <a:t> representations. </a:t>
            </a:r>
          </a:p>
          <a:p>
            <a:endParaRPr lang="en-US" dirty="0" smtClean="0"/>
          </a:p>
          <a:p>
            <a:r>
              <a:rPr lang="en-US" dirty="0" smtClean="0"/>
              <a:t>JAXB provides two main features: the ability to </a:t>
            </a:r>
            <a:r>
              <a:rPr lang="en-US" i="1" dirty="0" smtClean="0">
                <a:hlinkClick r:id="rId5" action="ppaction://hlinkfile" tooltip="Serialization"/>
              </a:rPr>
              <a:t>marshal</a:t>
            </a:r>
            <a:r>
              <a:rPr lang="en-US" dirty="0" smtClean="0"/>
              <a:t> Java </a:t>
            </a:r>
            <a:r>
              <a:rPr lang="en-US" dirty="0" smtClean="0">
                <a:hlinkClick r:id="rId6" action="ppaction://hlinkfile" tooltip="Object (computer science)"/>
              </a:rPr>
              <a:t>objects</a:t>
            </a:r>
            <a:r>
              <a:rPr lang="en-US" dirty="0" smtClean="0"/>
              <a:t> into XML and the inverse, i.e. to </a:t>
            </a:r>
            <a:r>
              <a:rPr lang="en-US" i="1" dirty="0" err="1" smtClean="0"/>
              <a:t>unmarshal</a:t>
            </a:r>
            <a:r>
              <a:rPr lang="en-US" dirty="0" smtClean="0"/>
              <a:t> XML back into Java objects. </a:t>
            </a:r>
          </a:p>
          <a:p>
            <a:endParaRPr lang="en-US" dirty="0" smtClean="0"/>
          </a:p>
          <a:p>
            <a:r>
              <a:rPr lang="en-US" dirty="0" smtClean="0"/>
              <a:t>In other words, JAXB allows storing and retrieving data in memory in any XML format, without the need to implement a specific set of XML loading and saving routines for the program's class structure.</a:t>
            </a:r>
          </a:p>
        </p:txBody>
      </p:sp>
      <p:sp>
        <p:nvSpPr>
          <p:cNvPr id="32772" name="TextBox 4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1874704" y="4863107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FF0000"/>
                </a:solidFill>
              </a:rPr>
              <a:t>Marshall Demo</a:t>
            </a:r>
          </a:p>
        </p:txBody>
      </p:sp>
      <p:sp>
        <p:nvSpPr>
          <p:cNvPr id="32773" name="TextBox 4">
            <a:hlinkClick r:id="rId8" action="ppaction://hlinkfile"/>
          </p:cNvPr>
          <p:cNvSpPr txBox="1">
            <a:spLocks noChangeArrowheads="1"/>
          </p:cNvSpPr>
          <p:nvPr/>
        </p:nvSpPr>
        <p:spPr bwMode="auto">
          <a:xfrm>
            <a:off x="6212595" y="4863107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rgbClr val="FF0000"/>
                </a:solidFill>
              </a:rPr>
              <a:t>UnMarshall</a:t>
            </a:r>
            <a:r>
              <a:rPr lang="en-US" sz="1600" b="1" dirty="0">
                <a:solidFill>
                  <a:srgbClr val="FF000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421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74573" y="1066800"/>
            <a:ext cx="1092873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0" dirty="0" smtClean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b="0" dirty="0" smtClean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 smtClean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XML, UDDI, WSDL, and SOAP</a:t>
            </a:r>
          </a:p>
          <a:p>
            <a:r>
              <a:rPr lang="en-US" sz="1800" b="0" dirty="0" smtClean="0"/>
              <a:t>The Java API for XML Processing (JAXP) is for processing XML data using applications written in the Java programming language.</a:t>
            </a:r>
          </a:p>
          <a:p>
            <a:r>
              <a:rPr lang="en-US" sz="1800" b="0" dirty="0" smtClean="0"/>
              <a:t>Java Architecture for XML Binding (JAXB) allows Java developers to map Java classes to XML representations. </a:t>
            </a:r>
          </a:p>
          <a:p>
            <a:endParaRPr lang="en-US" sz="1800" b="0" dirty="0" smtClean="0"/>
          </a:p>
          <a:p>
            <a:pPr eaLnBrk="1" hangingPunct="1">
              <a:lnSpc>
                <a:spcPct val="90000"/>
              </a:lnSpc>
            </a:pPr>
            <a:endParaRPr lang="en-US" sz="800" b="0" dirty="0"/>
          </a:p>
          <a:p>
            <a:pPr eaLnBrk="1" hangingPunct="1">
              <a:lnSpc>
                <a:spcPct val="90000"/>
              </a:lnSpc>
            </a:pP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53302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8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Webservice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5665" y="1721889"/>
            <a:ext cx="11424491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</a:t>
            </a:r>
            <a:r>
              <a:rPr lang="en-US" sz="2400" b="0" dirty="0" smtClean="0"/>
              <a:t>services - </a:t>
            </a:r>
            <a:r>
              <a:rPr lang="en-US" sz="2000" dirty="0" smtClean="0">
                <a:cs typeface="Times New Roman" panose="02020603050405020304" pitchFamily="18" charset="0"/>
              </a:rPr>
              <a:t>Software </a:t>
            </a:r>
            <a:r>
              <a:rPr lang="en-US" sz="2000" dirty="0">
                <a:cs typeface="Times New Roman" panose="02020603050405020304" pitchFamily="18" charset="0"/>
              </a:rPr>
              <a:t>components that can be run over the Internet using XML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Reasons to use Web </a:t>
            </a:r>
            <a:r>
              <a:rPr lang="en-US" sz="2400" b="0" dirty="0" smtClean="0"/>
              <a:t>services - </a:t>
            </a:r>
            <a:r>
              <a:rPr lang="en-US" sz="2000" dirty="0" smtClean="0"/>
              <a:t>Applications </a:t>
            </a:r>
            <a:r>
              <a:rPr lang="en-US" sz="2000" dirty="0"/>
              <a:t>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 smtClean="0"/>
              <a:t>Technologies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XML</a:t>
            </a:r>
            <a:r>
              <a:rPr lang="en-US" sz="1800" dirty="0"/>
              <a:t>, UDDI, WSDL, and SOAP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 Architecture (WSA)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Set of protocols that solve the problems that every distributed application faces</a:t>
            </a:r>
          </a:p>
          <a:p>
            <a:r>
              <a:rPr lang="en-US" sz="2400" b="0" dirty="0" smtClean="0"/>
              <a:t>The Java API for XML Processing (JAXP) overview</a:t>
            </a:r>
          </a:p>
          <a:p>
            <a:r>
              <a:rPr lang="en-US" sz="2400" b="0" dirty="0" smtClean="0"/>
              <a:t>The Java API for XML Binding (JAXB) overview</a:t>
            </a:r>
          </a:p>
        </p:txBody>
      </p:sp>
    </p:spTree>
    <p:extLst>
      <p:ext uri="{BB962C8B-B14F-4D97-AF65-F5344CB8AC3E}">
        <p14:creationId xmlns:p14="http://schemas.microsoft.com/office/powerpoint/2010/main" val="411776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03383" y="1295400"/>
            <a:ext cx="8926417" cy="4535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0" dirty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cs typeface="Times New Roman" panose="02020603050405020304" pitchFamily="18" charset="0"/>
              </a:rPr>
              <a:t>	Software components that can be published, located, and run over the Internet using Extensible Markup Language (XML)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0" dirty="0" smtClean="0"/>
              <a:t>Used </a:t>
            </a:r>
            <a:r>
              <a:rPr lang="en-US" sz="1800" b="0" dirty="0"/>
              <a:t>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Allow other applications to call modules of code remotely with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Expose data in a database as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Send XML messages</a:t>
            </a:r>
          </a:p>
        </p:txBody>
      </p:sp>
    </p:spTree>
    <p:extLst>
      <p:ext uri="{BB962C8B-B14F-4D97-AF65-F5344CB8AC3E}">
        <p14:creationId xmlns:p14="http://schemas.microsoft.com/office/powerpoint/2010/main" val="455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Extensible Markup Language (XML)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6775" y="1219200"/>
            <a:ext cx="10631277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/>
              <a:t>A markup language that describes data in a structured and human-readable text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Example:</a:t>
            </a:r>
            <a:br>
              <a:rPr lang="en-US" sz="2400" b="0" dirty="0"/>
            </a:br>
            <a:r>
              <a:rPr lang="en-US" sz="2000" b="0" dirty="0" smtClean="0"/>
              <a:t>    &lt;pilot&gt;</a:t>
            </a:r>
            <a:br>
              <a:rPr lang="en-US" sz="2000" b="0" dirty="0" smtClean="0"/>
            </a:br>
            <a:r>
              <a:rPr lang="en-US" sz="2000" b="0" dirty="0" smtClean="0"/>
              <a:t>        &lt;name&gt;Craig Duncan&lt;/name&gt;</a:t>
            </a:r>
            <a:br>
              <a:rPr lang="en-US" sz="2000" b="0" dirty="0" smtClean="0"/>
            </a:br>
            <a:r>
              <a:rPr lang="en-US" sz="2000" b="0" dirty="0" smtClean="0"/>
              <a:t>        &lt;status&gt;student&lt;/status&gt;</a:t>
            </a:r>
            <a:br>
              <a:rPr lang="en-US" sz="2000" b="0" dirty="0" smtClean="0"/>
            </a:br>
            <a:r>
              <a:rPr lang="en-US" sz="2000" b="0" dirty="0" smtClean="0"/>
              <a:t>        &lt;hours type=“dual”&gt;37.3&lt;/hours&gt;</a:t>
            </a:r>
            <a:br>
              <a:rPr lang="en-US" sz="2000" b="0" dirty="0" smtClean="0"/>
            </a:br>
            <a:r>
              <a:rPr lang="en-US" sz="2000" b="0" dirty="0" smtClean="0"/>
              <a:t>    &lt;/pilot&gt;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Related to HTML, but more powerful because XML can be modified and extended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>
                <a:cs typeface="Times New Roman" panose="02020603050405020304" pitchFamily="18" charset="0"/>
              </a:rPr>
              <a:t>Has become the de facto standard </a:t>
            </a:r>
            <a:r>
              <a:rPr lang="en-US" sz="2400" b="0" dirty="0"/>
              <a:t>for representation of information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Has become the language of choice for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1636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Architecture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524001" y="5791200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  <p:pic>
        <p:nvPicPr>
          <p:cNvPr id="9220" name="Picture 5" descr="C:\Documents and Settings\MR5002108\Desktop\WebServices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37" y="1172339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diagram</a:t>
            </a:r>
          </a:p>
        </p:txBody>
      </p:sp>
      <p:pic>
        <p:nvPicPr>
          <p:cNvPr id="10243" name="Picture 3" descr="Web service reu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8574088" cy="4167188"/>
          </a:xfr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52589" y="6397625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042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Reasons to use Web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80501" y="1219200"/>
            <a:ext cx="8773099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/>
              <a:t>Applications can be built that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Platform-independent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Distributed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Secure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Web services will become the common architecture for system and application integration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Based on open industry standards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0" dirty="0"/>
              <a:t>Companies and government agencies will be able to easily communicate with customers and 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41226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1487</Words>
  <Application>Microsoft Office PowerPoint</Application>
  <PresentationFormat>Widescreen</PresentationFormat>
  <Paragraphs>269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Lucida Sans Unicode</vt:lpstr>
      <vt:lpstr>Stag Sans Light</vt:lpstr>
      <vt:lpstr>Times New Roman</vt:lpstr>
      <vt:lpstr>Verdana</vt:lpstr>
      <vt:lpstr>Wingdings</vt:lpstr>
      <vt:lpstr>Atos Syntel</vt:lpstr>
      <vt:lpstr>Web Service Overview</vt:lpstr>
      <vt:lpstr>Version Control and Revision History</vt:lpstr>
      <vt:lpstr>Agenda</vt:lpstr>
      <vt:lpstr>Objectives Webservice</vt:lpstr>
      <vt:lpstr>Web services</vt:lpstr>
      <vt:lpstr>Extensible Markup Language (XML)</vt:lpstr>
      <vt:lpstr>Web services Architecture</vt:lpstr>
      <vt:lpstr>Web services diagram</vt:lpstr>
      <vt:lpstr>Reasons to use Web services</vt:lpstr>
      <vt:lpstr>More reasons to use : Web services</vt:lpstr>
      <vt:lpstr>Even more reasons to use : Web services</vt:lpstr>
      <vt:lpstr>Web services issues</vt:lpstr>
      <vt:lpstr>Web services technologies(all based on XML) </vt:lpstr>
      <vt:lpstr>Ordering at a restaurant diagram</vt:lpstr>
      <vt:lpstr>Calling a Web service diagram</vt:lpstr>
      <vt:lpstr>Universal Description, Discovery, and Integration (UDDI)</vt:lpstr>
      <vt:lpstr>Universal Description, Discovery, and Integration (UDDI) continued</vt:lpstr>
      <vt:lpstr>Web Service Description Language (WSDL)</vt:lpstr>
      <vt:lpstr>Simple Object Access Protocol (SOAP)</vt:lpstr>
      <vt:lpstr>Sample SOAP request message</vt:lpstr>
      <vt:lpstr>Sample SOAP response message</vt:lpstr>
      <vt:lpstr>Distributed application problems</vt:lpstr>
      <vt:lpstr>WS-Security</vt:lpstr>
      <vt:lpstr>Sample SOAP message with WSA information in the header</vt:lpstr>
      <vt:lpstr>Web service organizations</vt:lpstr>
      <vt:lpstr>The Java API for XML Processing (JAXP)</vt:lpstr>
      <vt:lpstr>DOM interface</vt:lpstr>
      <vt:lpstr>SAX interface</vt:lpstr>
      <vt:lpstr>SAX interface . . . . . contd</vt:lpstr>
      <vt:lpstr>The Java API for XML Binding (JAXB) overview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Iyer, Sanjana</cp:lastModifiedBy>
  <cp:revision>10</cp:revision>
  <dcterms:created xsi:type="dcterms:W3CDTF">2017-03-10T12:39:37Z</dcterms:created>
  <dcterms:modified xsi:type="dcterms:W3CDTF">2019-10-03T08:46:03Z</dcterms:modified>
</cp:coreProperties>
</file>