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1"/>
  </p:notesMasterIdLst>
  <p:handoutMasterIdLst>
    <p:handoutMasterId r:id="rId12"/>
  </p:handoutMasterIdLst>
  <p:sldIdLst>
    <p:sldId id="469" r:id="rId2"/>
    <p:sldId id="273" r:id="rId3"/>
    <p:sldId id="274" r:id="rId4"/>
    <p:sldId id="275" r:id="rId5"/>
    <p:sldId id="276" r:id="rId6"/>
    <p:sldId id="473" r:id="rId7"/>
    <p:sldId id="277" r:id="rId8"/>
    <p:sldId id="278" r:id="rId9"/>
    <p:sldId id="4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896" autoAdjust="0"/>
  </p:normalViewPr>
  <p:slideViewPr>
    <p:cSldViewPr>
      <p:cViewPr varScale="1">
        <p:scale>
          <a:sx n="77" d="100"/>
          <a:sy n="77" d="100"/>
        </p:scale>
        <p:origin x="2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714AE2-75F8-4463-B3DB-F070A3A64E80}" type="slidenum">
              <a:rPr lang="en-US" smtClean="0"/>
              <a:t>‹#›</a:t>
            </a:fld>
            <a:endParaRPr lang="en-US"/>
          </a:p>
        </p:txBody>
      </p:sp>
    </p:spTree>
    <p:extLst>
      <p:ext uri="{BB962C8B-B14F-4D97-AF65-F5344CB8AC3E}">
        <p14:creationId xmlns:p14="http://schemas.microsoft.com/office/powerpoint/2010/main" val="2142293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4BB66-AF2D-415C-92B7-64A4BE033AF7}" type="slidenum">
              <a:rPr lang="en-US" smtClean="0"/>
              <a:t>‹#›</a:t>
            </a:fld>
            <a:endParaRPr lang="en-US"/>
          </a:p>
        </p:txBody>
      </p:sp>
    </p:spTree>
    <p:extLst>
      <p:ext uri="{BB962C8B-B14F-4D97-AF65-F5344CB8AC3E}">
        <p14:creationId xmlns:p14="http://schemas.microsoft.com/office/powerpoint/2010/main" val="15427260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9BF997-9B5F-4A82-AF31-6E87F25749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730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4BB66-AF2D-415C-92B7-64A4BE033AF7}" type="slidenum">
              <a:rPr lang="en-US" smtClean="0"/>
              <a:t>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31240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software built as </a:t>
            </a:r>
            <a:r>
              <a:rPr lang="en-US" dirty="0" err="1" smtClean="0"/>
              <a:t>microservices</a:t>
            </a:r>
            <a:r>
              <a:rPr lang="en-US" dirty="0" smtClean="0"/>
              <a:t> can, by definition, be broken down into multiple component services. </a:t>
            </a:r>
          </a:p>
          <a:p>
            <a:r>
              <a:rPr lang="en-US" dirty="0" smtClean="0"/>
              <a:t>Why?  So that each of these services can be deployed, tweaked, and then redeployed independently without compromising the integrity of an application.  </a:t>
            </a:r>
          </a:p>
          <a:p>
            <a:r>
              <a:rPr lang="en-US" dirty="0" smtClean="0"/>
              <a:t>As a result, you might only need to change one or more distinct services instead of having to redeploy entire applications.  But this approach does have its downsides, including expensive remote calls (instead of in-process calls), coarser-grained remote APIs, and increased complexity when redistributing responsibilities between components.</a:t>
            </a:r>
          </a:p>
          <a:p>
            <a:r>
              <a:rPr lang="en-US" dirty="0" smtClean="0"/>
              <a:t> </a:t>
            </a:r>
          </a:p>
          <a:p>
            <a:r>
              <a:rPr lang="en-US" dirty="0" smtClean="0"/>
              <a:t>2. the </a:t>
            </a:r>
            <a:r>
              <a:rPr lang="en-US" dirty="0" err="1" smtClean="0"/>
              <a:t>microservices</a:t>
            </a:r>
            <a:r>
              <a:rPr lang="en-US" dirty="0" smtClean="0"/>
              <a:t> style is usually organized around business capabilities and priorities.  </a:t>
            </a:r>
          </a:p>
          <a:p>
            <a:r>
              <a:rPr lang="en-US" dirty="0" smtClean="0"/>
              <a:t>Unlike a traditional monolithic development approach—where different teams each have a specific focus on, say, UIs, databases, technology layers, or server-side logic—</a:t>
            </a:r>
            <a:r>
              <a:rPr lang="en-US" dirty="0" err="1" smtClean="0"/>
              <a:t>microservice</a:t>
            </a:r>
            <a:r>
              <a:rPr lang="en-US" dirty="0" smtClean="0"/>
              <a:t> architecture utilizes cross-functional teams.  </a:t>
            </a:r>
          </a:p>
          <a:p>
            <a:r>
              <a:rPr lang="en-US" dirty="0" smtClean="0"/>
              <a:t>The responsibilities of each team are to make specific products based on one or more individual services communicating via message bus.  </a:t>
            </a:r>
          </a:p>
          <a:p>
            <a:r>
              <a:rPr lang="en-US" dirty="0" smtClean="0"/>
              <a:t>That means that when changes are required, there won’t necessarily be any reason for the project, as a whole, to take more time .</a:t>
            </a:r>
          </a:p>
          <a:p>
            <a:r>
              <a:rPr lang="en-US" dirty="0" smtClean="0"/>
              <a:t> </a:t>
            </a:r>
          </a:p>
          <a:p>
            <a:r>
              <a:rPr lang="en-US" dirty="0" smtClean="0"/>
              <a:t>3. </a:t>
            </a:r>
            <a:r>
              <a:rPr lang="en-US" dirty="0" err="1" smtClean="0"/>
              <a:t>microservices</a:t>
            </a:r>
            <a:r>
              <a:rPr lang="en-US" dirty="0" smtClean="0"/>
              <a:t> act somewhat like the classical UNIX system: they receive requests, process them, and generate a response accordingly.  </a:t>
            </a:r>
          </a:p>
          <a:p>
            <a:r>
              <a:rPr lang="en-US" dirty="0" smtClean="0"/>
              <a:t>This is opposite to many other products such as ESBs (Enterprise Service Buses) work, where high-tech systems for message routing, choreography, and applying business rules are utilized.  </a:t>
            </a:r>
          </a:p>
          <a:p>
            <a:r>
              <a:rPr lang="en-US" dirty="0" smtClean="0"/>
              <a:t>You could say that </a:t>
            </a:r>
            <a:r>
              <a:rPr lang="en-US" dirty="0" err="1" smtClean="0"/>
              <a:t>microservices</a:t>
            </a:r>
            <a:r>
              <a:rPr lang="en-US" dirty="0" smtClean="0"/>
              <a:t> have smart endpoints that process info and apply logic.</a:t>
            </a:r>
          </a:p>
          <a:p>
            <a:r>
              <a:rPr lang="en-US" dirty="0" smtClean="0"/>
              <a:t> </a:t>
            </a:r>
          </a:p>
          <a:p>
            <a:r>
              <a:rPr lang="en-US" dirty="0" smtClean="0"/>
              <a:t>4. since </a:t>
            </a:r>
            <a:r>
              <a:rPr lang="en-US" dirty="0" err="1" smtClean="0"/>
              <a:t>microservices</a:t>
            </a:r>
            <a:r>
              <a:rPr lang="en-US" dirty="0" smtClean="0"/>
              <a:t> involve a variety of technologies and platforms, old-school methods of centralized governance aren’t optimal.  </a:t>
            </a:r>
          </a:p>
          <a:p>
            <a:r>
              <a:rPr lang="en-US" dirty="0" smtClean="0"/>
              <a:t>Decentralized governance is favored by the </a:t>
            </a:r>
            <a:r>
              <a:rPr lang="en-US" dirty="0" err="1" smtClean="0"/>
              <a:t>microservices</a:t>
            </a:r>
            <a:r>
              <a:rPr lang="en-US" dirty="0" smtClean="0"/>
              <a:t> community because its developers strive to produce useful tools that can then be used by others to solve the same problems.  </a:t>
            </a:r>
          </a:p>
          <a:p>
            <a:r>
              <a:rPr lang="en-US" dirty="0" smtClean="0"/>
              <a:t>A practical example of this is Netflix—the service responsible for about 30% of traffic on the web.  </a:t>
            </a:r>
          </a:p>
          <a:p>
            <a:r>
              <a:rPr lang="en-US" dirty="0" smtClean="0"/>
              <a:t>The company encourages its developers to save time by always using code libraries established by others, while also giving them the freedom to flirt with alternative solutions when needed.  </a:t>
            </a:r>
          </a:p>
          <a:p>
            <a:r>
              <a:rPr lang="en-US" dirty="0" smtClean="0"/>
              <a:t>Just like decentralized governance, </a:t>
            </a:r>
            <a:r>
              <a:rPr lang="en-US" dirty="0" err="1" smtClean="0"/>
              <a:t>microservice</a:t>
            </a:r>
            <a:r>
              <a:rPr lang="en-US" dirty="0" smtClean="0"/>
              <a:t> architecture also favors decentralized data management.  </a:t>
            </a:r>
          </a:p>
          <a:p>
            <a:r>
              <a:rPr lang="en-US" dirty="0" smtClean="0"/>
              <a:t>Monolithic systems use a single logical database across different applications.  </a:t>
            </a:r>
          </a:p>
          <a:p>
            <a:r>
              <a:rPr lang="en-US" dirty="0" smtClean="0"/>
              <a:t>In a </a:t>
            </a:r>
            <a:r>
              <a:rPr lang="en-US" dirty="0" err="1" smtClean="0"/>
              <a:t>microservice</a:t>
            </a:r>
            <a:r>
              <a:rPr lang="en-US" dirty="0" smtClean="0"/>
              <a:t> application, each service usually manages its unique database.</a:t>
            </a:r>
          </a:p>
          <a:p>
            <a:r>
              <a:rPr lang="en-US" dirty="0" smtClean="0"/>
              <a:t> </a:t>
            </a:r>
          </a:p>
          <a:p>
            <a:r>
              <a:rPr lang="en-US" dirty="0" smtClean="0"/>
              <a:t>5. like a well-rounded child, </a:t>
            </a:r>
            <a:r>
              <a:rPr lang="en-US" dirty="0" err="1" smtClean="0"/>
              <a:t>microservices</a:t>
            </a:r>
            <a:r>
              <a:rPr lang="en-US" dirty="0" smtClean="0"/>
              <a:t> are designed to cope with failure.  </a:t>
            </a:r>
          </a:p>
          <a:p>
            <a:r>
              <a:rPr lang="en-US" dirty="0" smtClean="0"/>
              <a:t>Since several unique and diverse services are communicating together, it’s quite possible that a service could fail, for one reason or another (e.g., when the supplier isn’t available).  </a:t>
            </a:r>
          </a:p>
          <a:p>
            <a:r>
              <a:rPr lang="en-US" dirty="0" smtClean="0"/>
              <a:t>In these instances, the client should allow its neighboring services to function while it bows out in as graceful a manner as possible.  </a:t>
            </a:r>
          </a:p>
          <a:p>
            <a:r>
              <a:rPr lang="en-US" dirty="0" smtClean="0"/>
              <a:t>For obvious reasons, this requirement adds more complexity to </a:t>
            </a:r>
            <a:r>
              <a:rPr lang="en-US" dirty="0" err="1" smtClean="0"/>
              <a:t>microservices</a:t>
            </a:r>
            <a:r>
              <a:rPr lang="en-US" dirty="0" smtClean="0"/>
              <a:t> as compared to monolithic systems architecture.</a:t>
            </a:r>
          </a:p>
          <a:p>
            <a:r>
              <a:rPr lang="en-US" dirty="0" smtClean="0"/>
              <a:t> </a:t>
            </a:r>
          </a:p>
          <a:p>
            <a:r>
              <a:rPr lang="en-US" dirty="0" smtClean="0"/>
              <a:t>6. </a:t>
            </a:r>
            <a:r>
              <a:rPr lang="en-US" dirty="0" err="1" smtClean="0"/>
              <a:t>microservices</a:t>
            </a:r>
            <a:r>
              <a:rPr lang="en-US" dirty="0" smtClean="0"/>
              <a:t> architecture is an evolutionary design and, again, is ideal for evolutionary systems where you can’t fully anticipate the types of devices that may one day be accessing your application.  </a:t>
            </a:r>
          </a:p>
          <a:p>
            <a:r>
              <a:rPr lang="en-US" dirty="0" smtClean="0"/>
              <a:t>This is because the style’s practitioners see decomposition as a powerful tool that gives them control over application development. </a:t>
            </a:r>
          </a:p>
          <a:p>
            <a:endParaRPr lang="en-US" dirty="0" smtClean="0"/>
          </a:p>
          <a:p>
            <a:r>
              <a:rPr lang="en-US" dirty="0" smtClean="0"/>
              <a:t>Further explanation : </a:t>
            </a:r>
            <a:r>
              <a:rPr lang="en-US" sz="1200" kern="1200" dirty="0" smtClean="0">
                <a:solidFill>
                  <a:schemeClr val="tx1"/>
                </a:solidFill>
                <a:latin typeface="+mn-lt"/>
                <a:ea typeface="+mn-ea"/>
                <a:cs typeface="+mn-cs"/>
              </a:rPr>
              <a:t>file:///C:/Users/Ameya/Downloads/spring-boot/Microservice%20Architecture%20pattern.pdf</a:t>
            </a:r>
          </a:p>
          <a:p>
            <a:endParaRPr lang="en-US" dirty="0" smtClean="0"/>
          </a:p>
        </p:txBody>
      </p:sp>
      <p:sp>
        <p:nvSpPr>
          <p:cNvPr id="4" name="Slide Number Placeholder 3"/>
          <p:cNvSpPr>
            <a:spLocks noGrp="1"/>
          </p:cNvSpPr>
          <p:nvPr>
            <p:ph type="sldNum" sz="quarter" idx="10"/>
          </p:nvPr>
        </p:nvSpPr>
        <p:spPr/>
        <p:txBody>
          <a:bodyPr/>
          <a:lstStyle/>
          <a:p>
            <a:fld id="{DAB4BB66-AF2D-415C-92B7-64A4BE033AF7}" type="slidenum">
              <a:rPr lang="en-US" smtClean="0"/>
              <a:t>5</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32054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DAB4BB66-AF2D-415C-92B7-64A4BE033AF7}" type="slidenum">
              <a:rPr lang="en-US" smtClean="0"/>
              <a:t>6</a:t>
            </a:fld>
            <a:endParaRPr lang="en-US"/>
          </a:p>
        </p:txBody>
      </p:sp>
    </p:spTree>
    <p:extLst>
      <p:ext uri="{BB962C8B-B14F-4D97-AF65-F5344CB8AC3E}">
        <p14:creationId xmlns:p14="http://schemas.microsoft.com/office/powerpoint/2010/main" val="2319645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4BB66-AF2D-415C-92B7-64A4BE033AF7}" type="slidenum">
              <a:rPr lang="en-US" smtClean="0"/>
              <a:t>7</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32082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2615553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77053354"/>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2274659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66032288"/>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83769510"/>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64985665"/>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12423951"/>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1958324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86880792"/>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33769796"/>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990569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83979802"/>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0391312"/>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90355107"/>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33643892"/>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83634622"/>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5583431"/>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34717218"/>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45061697"/>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5130833" y="6212904"/>
            <a:ext cx="19303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2"/>
            <a:ext cx="2180299" cy="114767"/>
          </a:xfrm>
          <a:prstGeom prst="rect">
            <a:avLst/>
          </a:prstGeom>
        </p:spPr>
      </p:pic>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390532" y="3069929"/>
            <a:ext cx="11160125"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xmlns="" id="{EBD77CA9-E9B2-4B00-9505-00DBB336A8D2}"/>
              </a:ext>
            </a:extLst>
          </p:cNvPr>
          <p:cNvPicPr>
            <a:picLocks noChangeAspect="1"/>
          </p:cNvPicPr>
          <p:nvPr userDrawn="1"/>
        </p:nvPicPr>
        <p:blipFill>
          <a:blip r:embed="rId4"/>
          <a:stretch>
            <a:fillRect/>
          </a:stretch>
        </p:blipFill>
        <p:spPr>
          <a:xfrm>
            <a:off x="9416951" y="6030111"/>
            <a:ext cx="2548399" cy="444636"/>
          </a:xfrm>
          <a:prstGeom prst="rect">
            <a:avLst/>
          </a:prstGeom>
        </p:spPr>
      </p:pic>
      <p:sp>
        <p:nvSpPr>
          <p:cNvPr id="3" name="Text Placeholder 2"/>
          <p:cNvSpPr>
            <a:spLocks noGrp="1"/>
          </p:cNvSpPr>
          <p:nvPr>
            <p:ph type="body" sz="quarter" idx="10" hasCustomPrompt="1"/>
          </p:nvPr>
        </p:nvSpPr>
        <p:spPr>
          <a:xfrm>
            <a:off x="390534" y="5703556"/>
            <a:ext cx="37136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6769228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532579-AD45-4AA3-953C-E6F6F5B4C455}" type="datetimeFigureOut">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4CCCC-8140-405D-BAFA-373E4749F78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8203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24871900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47414863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xmlns=""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469303704"/>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6633"/>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589129651"/>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9421967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9043041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4923642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06E602D-FA1B-4AE5-B8F2-F42DAE337BD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
        <p:nvSpPr>
          <p:cNvPr id="10" name="AddCustomFooter#1"/>
          <p:cNvSpPr txBox="1"/>
          <p:nvPr userDrawn="1"/>
        </p:nvSpPr>
        <p:spPr>
          <a:xfrm>
            <a:off x="373660" y="6439430"/>
            <a:ext cx="2079095" cy="123111"/>
          </a:xfrm>
          <a:prstGeom prst="rect">
            <a:avLst/>
          </a:prstGeom>
          <a:noFill/>
        </p:spPr>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1936E-DEB9-479F-A215-67E5B2252768}" type="slidenum">
              <a:rPr kumimoji="0" lang="en-US" sz="800" b="0" i="0" u="none" strike="noStrike" kern="1200" cap="none" spc="0" normalizeH="0" baseline="0" noProof="0" smtClean="0">
                <a:ln>
                  <a:noFill/>
                </a:ln>
                <a:solidFill>
                  <a:prstClr val="black"/>
                </a:solidFill>
                <a:effectLst/>
                <a:uLnTx/>
                <a:uFillTx/>
                <a:latin typeface="Verdana" pitchFamily="34" charset="0"/>
                <a:ea typeface="Verdana" pitchFamily="34" charset="0"/>
                <a:cs typeface="Verdana"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smtClean="0">
                <a:ln>
                  <a:noFill/>
                </a:ln>
                <a:solidFill>
                  <a:prstClr val="black"/>
                </a:solidFill>
                <a:effectLst/>
                <a:uLnTx/>
                <a:uFillTx/>
                <a:latin typeface="Verdana" pitchFamily="34" charset="0"/>
                <a:ea typeface="Verdana" pitchFamily="34" charset="0"/>
                <a:cs typeface="Verdana" pitchFamily="34" charset="0"/>
              </a:rPr>
              <a:t> | </a:t>
            </a:r>
            <a:r>
              <a:rPr kumimoji="0" lang="en-US" sz="800" b="0" i="0" u="none" strike="noStrike" kern="1200" cap="none" spc="0" normalizeH="0" baseline="0" noProof="0" dirty="0">
                <a:ln>
                  <a:noFill/>
                </a:ln>
                <a:solidFill>
                  <a:prstClr val="black"/>
                </a:solidFill>
                <a:effectLst/>
                <a:uLnTx/>
                <a:uFillTx/>
                <a:latin typeface="Verdana" pitchFamily="34" charset="0"/>
                <a:ea typeface="Verdana" pitchFamily="34" charset="0"/>
                <a:cs typeface="Verdana" pitchFamily="34" charset="0"/>
              </a:rPr>
              <a:t>© Atos | Syntel - For internal use </a:t>
            </a:r>
            <a:endParaRPr kumimoji="0" lang="nl-NL" sz="800" b="0" i="0" u="none" strike="noStrike" kern="1200" cap="none" spc="0" normalizeH="0" baseline="0" noProof="0" dirty="0">
              <a:ln>
                <a:noFill/>
              </a:ln>
              <a:solidFill>
                <a:prstClr val="black"/>
              </a:solidFill>
              <a:effectLst/>
              <a:uLnTx/>
              <a:uFillTx/>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606E602D-FA1B-4AE5-B8F2-F42DAE337BD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028956" y="6366896"/>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54123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823" r:id="rId23"/>
    <p:sldLayoutId id="2147483824" r:id="rId24"/>
    <p:sldLayoutId id="2147483825" r:id="rId25"/>
    <p:sldLayoutId id="2147483826" r:id="rId26"/>
    <p:sldLayoutId id="2147483827" r:id="rId27"/>
    <p:sldLayoutId id="2147483828" r:id="rId28"/>
    <p:sldLayoutId id="2147483829" r:id="rId29"/>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guide id="5" orient="horz" pos="686" userDrawn="1">
          <p15:clr>
            <a:srgbClr val="F26B43"/>
          </p15:clr>
        </p15:guide>
        <p15:guide id="6" pos="243" userDrawn="1">
          <p15:clr>
            <a:srgbClr val="F26B43"/>
          </p15:clr>
        </p15:guide>
        <p15:guide id="7" pos="7539" userDrawn="1">
          <p15:clr>
            <a:srgbClr val="F26B43"/>
          </p15:clr>
        </p15:guide>
        <p15:guide id="8" orient="horz" pos="28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Micro services</a:t>
            </a:r>
            <a:endParaRPr lang="en-GB" dirty="0"/>
          </a:p>
        </p:txBody>
      </p:sp>
    </p:spTree>
    <p:extLst>
      <p:ext uri="{BB962C8B-B14F-4D97-AF65-F5344CB8AC3E}">
        <p14:creationId xmlns:p14="http://schemas.microsoft.com/office/powerpoint/2010/main" val="1099574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Microservices is not a new term. It coined in 2005 by </a:t>
            </a:r>
            <a:r>
              <a:rPr lang="en-US" dirty="0" err="1"/>
              <a:t>Dr</a:t>
            </a:r>
            <a:r>
              <a:rPr lang="en-US" dirty="0"/>
              <a:t> Peter Rodgers </a:t>
            </a:r>
            <a:endParaRPr lang="en-US" dirty="0" smtClean="0"/>
          </a:p>
          <a:p>
            <a:endParaRPr lang="en-US" dirty="0" smtClean="0"/>
          </a:p>
          <a:p>
            <a:r>
              <a:rPr lang="en-US" dirty="0" smtClean="0"/>
              <a:t>It was then called </a:t>
            </a:r>
            <a:r>
              <a:rPr lang="en-US" dirty="0"/>
              <a:t>micro web services based on SOAP. It became more popular </a:t>
            </a:r>
            <a:r>
              <a:rPr lang="en-US" dirty="0" smtClean="0"/>
              <a:t>since 2010</a:t>
            </a:r>
            <a:r>
              <a:rPr lang="en-US" dirty="0"/>
              <a:t>. </a:t>
            </a:r>
            <a:endParaRPr lang="en-US" dirty="0" smtClean="0"/>
          </a:p>
          <a:p>
            <a:endParaRPr lang="en-US" dirty="0"/>
          </a:p>
          <a:p>
            <a:r>
              <a:rPr lang="en-US" dirty="0" smtClean="0"/>
              <a:t>Micoservices </a:t>
            </a:r>
            <a:r>
              <a:rPr lang="en-US" dirty="0"/>
              <a:t>allows us to break our large system into number </a:t>
            </a:r>
            <a:r>
              <a:rPr lang="en-US" dirty="0" smtClean="0"/>
              <a:t>of independent </a:t>
            </a:r>
            <a:r>
              <a:rPr lang="en-US" dirty="0"/>
              <a:t>collaborating processes. </a:t>
            </a:r>
          </a:p>
        </p:txBody>
      </p:sp>
      <p:sp>
        <p:nvSpPr>
          <p:cNvPr id="3" name="Title 2"/>
          <p:cNvSpPr>
            <a:spLocks noGrp="1"/>
          </p:cNvSpPr>
          <p:nvPr>
            <p:ph type="title"/>
          </p:nvPr>
        </p:nvSpPr>
        <p:spPr/>
        <p:txBody>
          <a:bodyPr/>
          <a:lstStyle/>
          <a:p>
            <a:r>
              <a:rPr lang="en-US" dirty="0" smtClean="0">
                <a:solidFill>
                  <a:schemeClr val="tx1"/>
                </a:solidFill>
              </a:rPr>
              <a:t>What is Microservices?</a:t>
            </a:r>
            <a:endParaRPr lang="en-US" dirty="0">
              <a:solidFill>
                <a:schemeClr val="tx1"/>
              </a:solidFill>
            </a:endParaRPr>
          </a:p>
        </p:txBody>
      </p:sp>
    </p:spTree>
    <p:extLst>
      <p:ext uri="{BB962C8B-B14F-4D97-AF65-F5344CB8AC3E}">
        <p14:creationId xmlns:p14="http://schemas.microsoft.com/office/powerpoint/2010/main" val="1258036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524000"/>
            <a:ext cx="11566984" cy="4495800"/>
          </a:xfrm>
        </p:spPr>
        <p:txBody>
          <a:bodyPr>
            <a:normAutofit/>
          </a:bodyPr>
          <a:lstStyle/>
          <a:p>
            <a:r>
              <a:rPr lang="en-US" dirty="0"/>
              <a:t>Microservices architecture allows to avoid monolith application for </a:t>
            </a:r>
            <a:r>
              <a:rPr lang="en-US" dirty="0" smtClean="0"/>
              <a:t>large system</a:t>
            </a:r>
            <a:r>
              <a:rPr lang="en-US" dirty="0"/>
              <a:t>. </a:t>
            </a:r>
            <a:endParaRPr lang="en-US" dirty="0" smtClean="0"/>
          </a:p>
          <a:p>
            <a:pPr marL="0" indent="0">
              <a:buNone/>
            </a:pPr>
            <a:endParaRPr lang="en-US" dirty="0" smtClean="0"/>
          </a:p>
          <a:p>
            <a:r>
              <a:rPr lang="en-US" dirty="0" smtClean="0"/>
              <a:t>It provides </a:t>
            </a:r>
            <a:r>
              <a:rPr lang="en-US" dirty="0"/>
              <a:t>loose coupling between collaborating processes </a:t>
            </a:r>
            <a:r>
              <a:rPr lang="en-US" dirty="0" smtClean="0"/>
              <a:t>running </a:t>
            </a:r>
            <a:r>
              <a:rPr lang="en-US" dirty="0"/>
              <a:t>independently in </a:t>
            </a:r>
            <a:r>
              <a:rPr lang="en-US" dirty="0" smtClean="0"/>
              <a:t>different </a:t>
            </a:r>
            <a:r>
              <a:rPr lang="en-US" dirty="0"/>
              <a:t>environments with tight cohesion</a:t>
            </a:r>
            <a:r>
              <a:rPr lang="en-US" dirty="0" smtClean="0"/>
              <a:t>.</a:t>
            </a:r>
          </a:p>
          <a:p>
            <a:endParaRPr lang="en-US" dirty="0"/>
          </a:p>
          <a:p>
            <a:r>
              <a:rPr lang="en-US" dirty="0"/>
              <a:t> </a:t>
            </a:r>
            <a:r>
              <a:rPr lang="en-US" dirty="0" smtClean="0"/>
              <a:t>It is </a:t>
            </a:r>
            <a:r>
              <a:rPr lang="en-US" dirty="0"/>
              <a:t>an architectural style that structures an application as a collection of loosely coupled services, which implement business capabilities. The </a:t>
            </a:r>
            <a:r>
              <a:rPr lang="en-US" dirty="0" err="1"/>
              <a:t>microservice</a:t>
            </a:r>
            <a:r>
              <a:rPr lang="en-US" dirty="0"/>
              <a:t> architecture enables the continuous delivery/deployment of large, complex applications. It also enables an organization to evolve its technology stack.</a:t>
            </a:r>
          </a:p>
        </p:txBody>
      </p:sp>
      <p:sp>
        <p:nvSpPr>
          <p:cNvPr id="3" name="Title 2"/>
          <p:cNvSpPr>
            <a:spLocks noGrp="1"/>
          </p:cNvSpPr>
          <p:nvPr>
            <p:ph type="title"/>
          </p:nvPr>
        </p:nvSpPr>
        <p:spPr/>
        <p:txBody>
          <a:bodyPr/>
          <a:lstStyle/>
          <a:p>
            <a:r>
              <a:rPr lang="en-US" dirty="0">
                <a:solidFill>
                  <a:schemeClr val="tx1"/>
                </a:solidFill>
              </a:rPr>
              <a:t>What is Microservices?</a:t>
            </a:r>
            <a:endParaRPr lang="en-US" dirty="0"/>
          </a:p>
        </p:txBody>
      </p:sp>
    </p:spTree>
    <p:extLst>
      <p:ext uri="{BB962C8B-B14F-4D97-AF65-F5344CB8AC3E}">
        <p14:creationId xmlns:p14="http://schemas.microsoft.com/office/powerpoint/2010/main" val="542042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3766" y="5061063"/>
            <a:ext cx="8534400" cy="685800"/>
          </a:xfrm>
        </p:spPr>
        <p:txBody>
          <a:bodyPr>
            <a:normAutofit/>
          </a:bodyPr>
          <a:lstStyle/>
          <a:p>
            <a:r>
              <a:rPr lang="en-US" dirty="0" smtClean="0"/>
              <a:t>This is Monolith architecture </a:t>
            </a:r>
            <a:r>
              <a:rPr lang="en-US" dirty="0"/>
              <a:t>i.e. all </a:t>
            </a:r>
            <a:r>
              <a:rPr lang="en-US" dirty="0" smtClean="0"/>
              <a:t>collaborating components </a:t>
            </a:r>
            <a:r>
              <a:rPr lang="en-US" dirty="0"/>
              <a:t>combine all in one application.</a:t>
            </a:r>
          </a:p>
        </p:txBody>
      </p:sp>
      <p:sp>
        <p:nvSpPr>
          <p:cNvPr id="3" name="Title 2"/>
          <p:cNvSpPr>
            <a:spLocks noGrp="1"/>
          </p:cNvSpPr>
          <p:nvPr>
            <p:ph type="title"/>
          </p:nvPr>
        </p:nvSpPr>
        <p:spPr/>
        <p:txBody>
          <a:bodyPr/>
          <a:lstStyle/>
          <a:p>
            <a:r>
              <a:rPr lang="en-US" dirty="0" smtClean="0">
                <a:solidFill>
                  <a:schemeClr val="tx1"/>
                </a:solidFill>
              </a:rPr>
              <a:t>Example : Monolith Architecture</a:t>
            </a:r>
            <a:endParaRPr lang="en-US"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66" y="1676400"/>
            <a:ext cx="7010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02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5666" y="1752600"/>
            <a:ext cx="7391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a:bodyPr>
          <a:lstStyle/>
          <a:p>
            <a:r>
              <a:rPr lang="en-US" dirty="0">
                <a:solidFill>
                  <a:schemeClr val="tx1"/>
                </a:solidFill>
              </a:rPr>
              <a:t>Example : </a:t>
            </a:r>
            <a:r>
              <a:rPr lang="en-US" dirty="0" smtClean="0">
                <a:solidFill>
                  <a:schemeClr val="tx1"/>
                </a:solidFill>
              </a:rPr>
              <a:t>Microservices </a:t>
            </a:r>
            <a:r>
              <a:rPr lang="en-US" dirty="0">
                <a:solidFill>
                  <a:schemeClr val="tx1"/>
                </a:solidFill>
              </a:rPr>
              <a:t>Architecture</a:t>
            </a:r>
          </a:p>
        </p:txBody>
      </p:sp>
      <p:sp>
        <p:nvSpPr>
          <p:cNvPr id="5" name="Content Placeholder 1"/>
          <p:cNvSpPr txBox="1">
            <a:spLocks/>
          </p:cNvSpPr>
          <p:nvPr/>
        </p:nvSpPr>
        <p:spPr>
          <a:xfrm>
            <a:off x="533400" y="4984863"/>
            <a:ext cx="11419250" cy="685800"/>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a:t>This is Microservices architecture , One large Application divided into multiple collaborating processes</a:t>
            </a:r>
          </a:p>
        </p:txBody>
      </p:sp>
    </p:spTree>
    <p:extLst>
      <p:ext uri="{BB962C8B-B14F-4D97-AF65-F5344CB8AC3E}">
        <p14:creationId xmlns:p14="http://schemas.microsoft.com/office/powerpoint/2010/main" val="289186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pring boot online shopp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454150"/>
            <a:ext cx="10744200" cy="453866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9D4CCCC-8140-405D-BAFA-373E4749F780}" type="slidenum">
              <a:rPr lang="en-US" smtClean="0"/>
              <a:t>6</a:t>
            </a:fld>
            <a:endParaRPr lang="en-US"/>
          </a:p>
        </p:txBody>
      </p:sp>
      <p:sp>
        <p:nvSpPr>
          <p:cNvPr id="4" name="Title 3"/>
          <p:cNvSpPr>
            <a:spLocks noGrp="1"/>
          </p:cNvSpPr>
          <p:nvPr>
            <p:ph type="title"/>
          </p:nvPr>
        </p:nvSpPr>
        <p:spPr/>
        <p:txBody>
          <a:bodyPr/>
          <a:lstStyle/>
          <a:p>
            <a:r>
              <a:rPr lang="en-US" dirty="0"/>
              <a:t>Example : </a:t>
            </a:r>
            <a:r>
              <a:rPr lang="en-US" dirty="0" err="1"/>
              <a:t>Microservices</a:t>
            </a:r>
            <a:r>
              <a:rPr lang="en-US" dirty="0"/>
              <a:t> Architecture</a:t>
            </a:r>
          </a:p>
        </p:txBody>
      </p:sp>
    </p:spTree>
    <p:extLst>
      <p:ext uri="{BB962C8B-B14F-4D97-AF65-F5344CB8AC3E}">
        <p14:creationId xmlns:p14="http://schemas.microsoft.com/office/powerpoint/2010/main" val="321862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600200"/>
            <a:ext cx="11730134" cy="3810000"/>
          </a:xfrm>
        </p:spPr>
        <p:txBody>
          <a:bodyPr>
            <a:normAutofit/>
          </a:bodyPr>
          <a:lstStyle/>
          <a:p>
            <a:r>
              <a:rPr lang="en-US" dirty="0" smtClean="0"/>
              <a:t>Difficult </a:t>
            </a:r>
            <a:r>
              <a:rPr lang="en-US" dirty="0"/>
              <a:t>to achieve strong consistency across </a:t>
            </a:r>
            <a:r>
              <a:rPr lang="en-US" dirty="0" smtClean="0"/>
              <a:t>services</a:t>
            </a:r>
          </a:p>
          <a:p>
            <a:r>
              <a:rPr lang="en-US" dirty="0"/>
              <a:t>ACID transactions do not span multiple </a:t>
            </a:r>
            <a:r>
              <a:rPr lang="en-US" dirty="0" smtClean="0"/>
              <a:t>processes</a:t>
            </a:r>
          </a:p>
          <a:p>
            <a:r>
              <a:rPr lang="en-US" dirty="0" smtClean="0"/>
              <a:t>In Distributed </a:t>
            </a:r>
            <a:r>
              <a:rPr lang="en-US" dirty="0"/>
              <a:t>System </a:t>
            </a:r>
            <a:r>
              <a:rPr lang="en-US" dirty="0" smtClean="0"/>
              <a:t>it is </a:t>
            </a:r>
            <a:r>
              <a:rPr lang="en-US" dirty="0"/>
              <a:t>hard to debug and trace the </a:t>
            </a:r>
            <a:r>
              <a:rPr lang="en-US" dirty="0" smtClean="0"/>
              <a:t>issues</a:t>
            </a:r>
          </a:p>
          <a:p>
            <a:r>
              <a:rPr lang="en-US" dirty="0"/>
              <a:t>Greater need for end to end </a:t>
            </a:r>
            <a:r>
              <a:rPr lang="en-US" dirty="0" smtClean="0"/>
              <a:t>testing</a:t>
            </a:r>
          </a:p>
          <a:p>
            <a:r>
              <a:rPr lang="en-US" dirty="0"/>
              <a:t>Platform as a Service like Pivotal Cloud Foundry help to </a:t>
            </a:r>
            <a:r>
              <a:rPr lang="en-US" dirty="0" err="1" smtClean="0"/>
              <a:t>deployment,easily</a:t>
            </a:r>
            <a:r>
              <a:rPr lang="en-US" dirty="0" smtClean="0"/>
              <a:t> </a:t>
            </a:r>
            <a:r>
              <a:rPr lang="en-US" dirty="0"/>
              <a:t>run, scale, monitor etc</a:t>
            </a:r>
            <a:r>
              <a:rPr lang="en-US" dirty="0" smtClean="0"/>
              <a:t>.</a:t>
            </a:r>
          </a:p>
          <a:p>
            <a:r>
              <a:rPr lang="en-US" dirty="0"/>
              <a:t>C</a:t>
            </a:r>
            <a:r>
              <a:rPr lang="en-US" dirty="0" smtClean="0"/>
              <a:t>ontinuous </a:t>
            </a:r>
            <a:r>
              <a:rPr lang="en-US" dirty="0"/>
              <a:t>deployment, rolling upgrades </a:t>
            </a:r>
            <a:r>
              <a:rPr lang="en-US" dirty="0" smtClean="0"/>
              <a:t>of new versions </a:t>
            </a:r>
            <a:r>
              <a:rPr lang="en-US" dirty="0"/>
              <a:t>of code, running multiple versions of same service </a:t>
            </a:r>
            <a:r>
              <a:rPr lang="en-US" dirty="0" smtClean="0"/>
              <a:t>at same</a:t>
            </a:r>
            <a:r>
              <a:rPr lang="en-US" dirty="0"/>
              <a:t> </a:t>
            </a:r>
            <a:r>
              <a:rPr lang="en-US" dirty="0" smtClean="0"/>
              <a:t>time</a:t>
            </a:r>
          </a:p>
          <a:p>
            <a:endParaRPr lang="en-US" dirty="0"/>
          </a:p>
        </p:txBody>
      </p:sp>
      <p:sp>
        <p:nvSpPr>
          <p:cNvPr id="3" name="Title 2"/>
          <p:cNvSpPr>
            <a:spLocks noGrp="1"/>
          </p:cNvSpPr>
          <p:nvPr>
            <p:ph type="title"/>
          </p:nvPr>
        </p:nvSpPr>
        <p:spPr/>
        <p:txBody>
          <a:bodyPr/>
          <a:lstStyle/>
          <a:p>
            <a:r>
              <a:rPr lang="en-US" dirty="0" smtClean="0">
                <a:solidFill>
                  <a:schemeClr val="tx1"/>
                </a:solidFill>
              </a:rPr>
              <a:t>Microservices Challenges</a:t>
            </a:r>
            <a:endParaRPr lang="en-US" dirty="0">
              <a:solidFill>
                <a:schemeClr val="tx1"/>
              </a:solidFill>
            </a:endParaRPr>
          </a:p>
        </p:txBody>
      </p:sp>
    </p:spTree>
    <p:extLst>
      <p:ext uri="{BB962C8B-B14F-4D97-AF65-F5344CB8AC3E}">
        <p14:creationId xmlns:p14="http://schemas.microsoft.com/office/powerpoint/2010/main" val="1833081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Smaller code base is easy to maintain.</a:t>
            </a:r>
          </a:p>
          <a:p>
            <a:r>
              <a:rPr lang="en-US" dirty="0"/>
              <a:t>Easy to scale as individual component.</a:t>
            </a:r>
          </a:p>
          <a:p>
            <a:r>
              <a:rPr lang="en-US" dirty="0"/>
              <a:t>Technology diversity i.e. we can mix libraries, databases, </a:t>
            </a:r>
            <a:r>
              <a:rPr lang="en-US" dirty="0" smtClean="0"/>
              <a:t>frameworks etc</a:t>
            </a:r>
            <a:r>
              <a:rPr lang="en-US" dirty="0"/>
              <a:t>.</a:t>
            </a:r>
          </a:p>
          <a:p>
            <a:r>
              <a:rPr lang="en-US" dirty="0"/>
              <a:t>Fault isolation i.e. a process failure should not bring </a:t>
            </a:r>
            <a:r>
              <a:rPr lang="en-US" dirty="0" smtClean="0"/>
              <a:t>whole system down</a:t>
            </a:r>
            <a:r>
              <a:rPr lang="en-US" dirty="0"/>
              <a:t>.</a:t>
            </a:r>
          </a:p>
          <a:p>
            <a:r>
              <a:rPr lang="en-US" dirty="0"/>
              <a:t>Better support for smaller and parallel team.</a:t>
            </a:r>
          </a:p>
          <a:p>
            <a:r>
              <a:rPr lang="en-US" dirty="0"/>
              <a:t>Independent </a:t>
            </a:r>
            <a:r>
              <a:rPr lang="en-US" dirty="0" smtClean="0"/>
              <a:t>deployment of various components()</a:t>
            </a:r>
            <a:endParaRPr lang="en-US" dirty="0"/>
          </a:p>
          <a:p>
            <a:r>
              <a:rPr lang="en-US" dirty="0" smtClean="0"/>
              <a:t>Reduced Deployment time</a:t>
            </a:r>
            <a:endParaRPr lang="en-US" dirty="0"/>
          </a:p>
        </p:txBody>
      </p:sp>
      <p:sp>
        <p:nvSpPr>
          <p:cNvPr id="3" name="Title 2"/>
          <p:cNvSpPr>
            <a:spLocks noGrp="1"/>
          </p:cNvSpPr>
          <p:nvPr>
            <p:ph type="title"/>
          </p:nvPr>
        </p:nvSpPr>
        <p:spPr/>
        <p:txBody>
          <a:bodyPr/>
          <a:lstStyle/>
          <a:p>
            <a:r>
              <a:rPr lang="en-US" dirty="0" smtClean="0">
                <a:solidFill>
                  <a:schemeClr val="tx1"/>
                </a:solidFill>
              </a:rPr>
              <a:t>Micro Services Benefits</a:t>
            </a:r>
            <a:endParaRPr lang="en-US" dirty="0">
              <a:solidFill>
                <a:schemeClr val="tx1"/>
              </a:solidFill>
            </a:endParaRPr>
          </a:p>
        </p:txBody>
      </p:sp>
    </p:spTree>
    <p:extLst>
      <p:ext uri="{BB962C8B-B14F-4D97-AF65-F5344CB8AC3E}">
        <p14:creationId xmlns:p14="http://schemas.microsoft.com/office/powerpoint/2010/main" val="3720633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394" y="3612504"/>
            <a:ext cx="3842206" cy="984885"/>
          </a:xfrm>
          <a:prstGeom prst="rect">
            <a:avLst/>
          </a:prstGeom>
        </p:spPr>
        <p:txBody>
          <a:bodyPr wrap="none" lIns="0" tIns="0" rIns="0" bIns="0">
            <a:spAutoFit/>
          </a:bodyPr>
          <a:lstStyle/>
          <a:p>
            <a:pPr defTabSz="1219170"/>
            <a:r>
              <a:rPr lang="en-US" sz="1600" dirty="0">
                <a:solidFill>
                  <a:prstClr val="white"/>
                </a:solidFill>
                <a:latin typeface="Verdana" pitchFamily="34" charset="0"/>
                <a:ea typeface="Verdana" pitchFamily="34" charset="0"/>
                <a:cs typeface="Verdana" pitchFamily="34" charset="0"/>
              </a:rPr>
              <a:t>For more information please contact:</a:t>
            </a:r>
            <a:br>
              <a:rPr lang="en-US" sz="1600" dirty="0">
                <a:solidFill>
                  <a:prstClr val="white"/>
                </a:solidFill>
                <a:latin typeface="Verdana" pitchFamily="34" charset="0"/>
                <a:ea typeface="Verdana" pitchFamily="34" charset="0"/>
                <a:cs typeface="Verdana" pitchFamily="34" charset="0"/>
              </a:rPr>
            </a:br>
            <a:r>
              <a:rPr lang="en-US" sz="1600" dirty="0">
                <a:solidFill>
                  <a:prstClr val="white"/>
                </a:solidFill>
                <a:latin typeface="Verdana" pitchFamily="34" charset="0"/>
                <a:ea typeface="Verdana" pitchFamily="34" charset="0"/>
                <a:cs typeface="Verdana" pitchFamily="34" charset="0"/>
              </a:rPr>
              <a:t>T</a:t>
            </a:r>
            <a:r>
              <a:rPr lang="en-US" sz="1600" dirty="0" smtClean="0">
                <a:solidFill>
                  <a:prstClr val="white"/>
                </a:solidFill>
                <a:latin typeface="Verdana" pitchFamily="34" charset="0"/>
                <a:ea typeface="Verdana" pitchFamily="34" charset="0"/>
                <a:cs typeface="Verdana" pitchFamily="34" charset="0"/>
              </a:rPr>
              <a:t>+ 91-2066348000/40701000</a:t>
            </a:r>
            <a:r>
              <a:rPr lang="en-US" sz="1600" dirty="0">
                <a:solidFill>
                  <a:prstClr val="white"/>
                </a:solidFill>
                <a:latin typeface="Verdana" pitchFamily="34" charset="0"/>
                <a:ea typeface="Verdana" pitchFamily="34" charset="0"/>
                <a:cs typeface="Verdana" pitchFamily="34" charset="0"/>
              </a:rPr>
              <a:t/>
            </a:r>
            <a:br>
              <a:rPr lang="en-US" sz="1600" dirty="0">
                <a:solidFill>
                  <a:prstClr val="white"/>
                </a:solidFill>
                <a:latin typeface="Verdana" pitchFamily="34" charset="0"/>
                <a:ea typeface="Verdana" pitchFamily="34" charset="0"/>
                <a:cs typeface="Verdana" pitchFamily="34" charset="0"/>
              </a:rPr>
            </a:br>
            <a:r>
              <a:rPr lang="en-US" sz="1600" dirty="0" smtClean="0">
                <a:solidFill>
                  <a:prstClr val="white"/>
                </a:solidFill>
                <a:latin typeface="Verdana" pitchFamily="34" charset="0"/>
                <a:ea typeface="Verdana" pitchFamily="34" charset="0"/>
                <a:cs typeface="Verdana" pitchFamily="34" charset="0"/>
              </a:rPr>
              <a:t>M</a:t>
            </a:r>
            <a:r>
              <a:rPr lang="en-US" sz="1600" dirty="0">
                <a:solidFill>
                  <a:prstClr val="white"/>
                </a:solidFill>
                <a:latin typeface="Verdana" pitchFamily="34" charset="0"/>
                <a:ea typeface="Verdana" pitchFamily="34" charset="0"/>
                <a:cs typeface="Verdana" pitchFamily="34" charset="0"/>
              </a:rPr>
              <a:t>+ </a:t>
            </a:r>
            <a:r>
              <a:rPr lang="en-US" sz="1600" dirty="0" smtClean="0">
                <a:solidFill>
                  <a:prstClr val="white"/>
                </a:solidFill>
                <a:latin typeface="Verdana" pitchFamily="34" charset="0"/>
                <a:ea typeface="Verdana" pitchFamily="34" charset="0"/>
                <a:cs typeface="Verdana" pitchFamily="34" charset="0"/>
              </a:rPr>
              <a:t>9158652627</a:t>
            </a:r>
            <a:r>
              <a:rPr lang="en-US" sz="1600" dirty="0">
                <a:solidFill>
                  <a:prstClr val="white"/>
                </a:solidFill>
                <a:latin typeface="Verdana" pitchFamily="34" charset="0"/>
                <a:ea typeface="Verdana" pitchFamily="34" charset="0"/>
                <a:cs typeface="Verdana" pitchFamily="34" charset="0"/>
              </a:rPr>
              <a:t/>
            </a:r>
            <a:br>
              <a:rPr lang="en-US" sz="1600" dirty="0">
                <a:solidFill>
                  <a:prstClr val="white"/>
                </a:solidFill>
                <a:latin typeface="Verdana" pitchFamily="34" charset="0"/>
                <a:ea typeface="Verdana" pitchFamily="34" charset="0"/>
                <a:cs typeface="Verdana" pitchFamily="34" charset="0"/>
              </a:rPr>
            </a:br>
            <a:r>
              <a:rPr lang="en-US" sz="1600" dirty="0" smtClean="0">
                <a:solidFill>
                  <a:prstClr val="white"/>
                </a:solidFill>
                <a:latin typeface="Verdana" pitchFamily="34" charset="0"/>
                <a:ea typeface="Verdana" pitchFamily="34" charset="0"/>
                <a:cs typeface="Verdana" pitchFamily="34" charset="0"/>
              </a:rPr>
              <a:t>pradeep.chinchole@atos.net</a:t>
            </a:r>
            <a:endParaRPr lang="en-GB" sz="2400" dirty="0">
              <a:solidFill>
                <a:prstClr val="black"/>
              </a:solidFill>
              <a:latin typeface="Verdana"/>
            </a:endParaRPr>
          </a:p>
        </p:txBody>
      </p:sp>
    </p:spTree>
    <p:extLst>
      <p:ext uri="{BB962C8B-B14F-4D97-AF65-F5344CB8AC3E}">
        <p14:creationId xmlns:p14="http://schemas.microsoft.com/office/powerpoint/2010/main" val="3032450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5652</TotalTime>
  <Words>834</Words>
  <Application>Microsoft Office PowerPoint</Application>
  <PresentationFormat>Widescreen</PresentationFormat>
  <Paragraphs>70</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Lucida Sans Unicode</vt:lpstr>
      <vt:lpstr>Stag Sans Light</vt:lpstr>
      <vt:lpstr>Symbol</vt:lpstr>
      <vt:lpstr>Verdana</vt:lpstr>
      <vt:lpstr>Atos Syntel</vt:lpstr>
      <vt:lpstr>Micro services</vt:lpstr>
      <vt:lpstr>What is Microservices?</vt:lpstr>
      <vt:lpstr>What is Microservices?</vt:lpstr>
      <vt:lpstr>Example : Monolith Architecture</vt:lpstr>
      <vt:lpstr>Example : Microservices Architecture</vt:lpstr>
      <vt:lpstr>Example : Microservices Architecture</vt:lpstr>
      <vt:lpstr>Microservices Challenges</vt:lpstr>
      <vt:lpstr>Micro Services Benefits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Ameya</dc:creator>
  <cp:lastModifiedBy>syntel</cp:lastModifiedBy>
  <cp:revision>364</cp:revision>
  <cp:lastPrinted>2018-04-11T08:56:53Z</cp:lastPrinted>
  <dcterms:created xsi:type="dcterms:W3CDTF">2018-01-18T04:19:51Z</dcterms:created>
  <dcterms:modified xsi:type="dcterms:W3CDTF">2019-11-28T04:54:21Z</dcterms:modified>
</cp:coreProperties>
</file>