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3"/>
  </p:notesMasterIdLst>
  <p:handoutMasterIdLst>
    <p:handoutMasterId r:id="rId34"/>
  </p:handoutMasterIdLst>
  <p:sldIdLst>
    <p:sldId id="469" r:id="rId2"/>
    <p:sldId id="454" r:id="rId3"/>
    <p:sldId id="471" r:id="rId4"/>
    <p:sldId id="458" r:id="rId5"/>
    <p:sldId id="459" r:id="rId6"/>
    <p:sldId id="460" r:id="rId7"/>
    <p:sldId id="461" r:id="rId8"/>
    <p:sldId id="462" r:id="rId9"/>
    <p:sldId id="463" r:id="rId10"/>
    <p:sldId id="464" r:id="rId11"/>
    <p:sldId id="465" r:id="rId12"/>
    <p:sldId id="260" r:id="rId13"/>
    <p:sldId id="466" r:id="rId14"/>
    <p:sldId id="258" r:id="rId15"/>
    <p:sldId id="261" r:id="rId16"/>
    <p:sldId id="432" r:id="rId17"/>
    <p:sldId id="386" r:id="rId18"/>
    <p:sldId id="263" r:id="rId19"/>
    <p:sldId id="262" r:id="rId20"/>
    <p:sldId id="264" r:id="rId21"/>
    <p:sldId id="279" r:id="rId22"/>
    <p:sldId id="280" r:id="rId23"/>
    <p:sldId id="265" r:id="rId24"/>
    <p:sldId id="266" r:id="rId25"/>
    <p:sldId id="267" r:id="rId26"/>
    <p:sldId id="268" r:id="rId27"/>
    <p:sldId id="269" r:id="rId28"/>
    <p:sldId id="270" r:id="rId29"/>
    <p:sldId id="271" r:id="rId30"/>
    <p:sldId id="413" r:id="rId31"/>
    <p:sldId id="4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896" autoAdjust="0"/>
  </p:normalViewPr>
  <p:slideViewPr>
    <p:cSldViewPr>
      <p:cViewPr varScale="1">
        <p:scale>
          <a:sx n="76" d="100"/>
          <a:sy n="76" d="100"/>
        </p:scale>
        <p:origin x="29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714AE2-75F8-4463-B3DB-F070A3A64E80}" type="slidenum">
              <a:rPr lang="en-US" smtClean="0"/>
              <a:t>‹#›</a:t>
            </a:fld>
            <a:endParaRPr lang="en-US"/>
          </a:p>
        </p:txBody>
      </p:sp>
    </p:spTree>
    <p:extLst>
      <p:ext uri="{BB962C8B-B14F-4D97-AF65-F5344CB8AC3E}">
        <p14:creationId xmlns:p14="http://schemas.microsoft.com/office/powerpoint/2010/main" val="21422936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4BB66-AF2D-415C-92B7-64A4BE033AF7}" type="slidenum">
              <a:rPr lang="en-US" smtClean="0"/>
              <a:t>‹#›</a:t>
            </a:fld>
            <a:endParaRPr lang="en-US"/>
          </a:p>
        </p:txBody>
      </p:sp>
    </p:spTree>
    <p:extLst>
      <p:ext uri="{BB962C8B-B14F-4D97-AF65-F5344CB8AC3E}">
        <p14:creationId xmlns:p14="http://schemas.microsoft.com/office/powerpoint/2010/main" val="154272609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9BF997-9B5F-4A82-AF31-6E87F25749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7304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ImportResource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classpath</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/spring.xml")</a:t>
            </a:r>
            <a:r>
              <a:rPr lang="en-US" sz="1200" kern="1200" dirty="0" smtClean="0">
                <a:solidFill>
                  <a:schemeClr val="tx1"/>
                </a:solidFill>
                <a:effectLst/>
                <a:latin typeface="+mn-lt"/>
                <a:ea typeface="+mn-ea"/>
                <a:cs typeface="+mn-cs"/>
                <a:sym typeface="Wingdings" pitchFamily="2" charset="2"/>
              </a:rPr>
              <a:t>to load beans from xml file</a:t>
            </a:r>
          </a:p>
          <a:p>
            <a:endParaRPr lang="en-US" sz="1200" kern="1200" dirty="0" smtClean="0">
              <a:solidFill>
                <a:schemeClr val="tx1"/>
              </a:solidFill>
              <a:effectLst/>
              <a:latin typeface="+mn-lt"/>
              <a:ea typeface="+mn-ea"/>
              <a:cs typeface="+mn-cs"/>
              <a:sym typeface="Wingdings" pitchFamily="2" charset="2"/>
            </a:endParaRPr>
          </a:p>
          <a:p>
            <a:endParaRPr lang="en-US" sz="1200" kern="1200" dirty="0" smtClean="0">
              <a:solidFill>
                <a:schemeClr val="tx1"/>
              </a:solidFill>
              <a:effectLst/>
              <a:latin typeface="+mn-lt"/>
              <a:ea typeface="+mn-ea"/>
              <a:cs typeface="+mn-cs"/>
              <a:sym typeface="Wingdings" pitchFamily="2" charset="2"/>
            </a:endParaRPr>
          </a:p>
          <a:p>
            <a:r>
              <a:rPr lang="en-US" sz="1200" b="0" i="0" kern="1200" dirty="0" smtClean="0">
                <a:solidFill>
                  <a:schemeClr val="tx1"/>
                </a:solidFill>
                <a:effectLst/>
                <a:latin typeface="+mn-lt"/>
                <a:ea typeface="+mn-ea"/>
                <a:cs typeface="+mn-cs"/>
              </a:rPr>
              <a:t>Set </a:t>
            </a:r>
            <a:r>
              <a:rPr lang="en-US" dirty="0" err="1" smtClean="0"/>
              <a:t>server.error.whitelabel.enabled</a:t>
            </a:r>
            <a:r>
              <a:rPr lang="en-US" dirty="0" smtClean="0"/>
              <a:t>=false</a:t>
            </a:r>
            <a:r>
              <a:rPr lang="en-US" sz="1200" b="0" i="0" kern="1200" dirty="0" smtClean="0">
                <a:solidFill>
                  <a:schemeClr val="tx1"/>
                </a:solidFill>
                <a:effectLst/>
                <a:latin typeface="+mn-lt"/>
                <a:ea typeface="+mn-ea"/>
                <a:cs typeface="+mn-cs"/>
              </a:rPr>
              <a:t> to switch the default error page off. Doing so restores the default of the servlet container that you are using. Note that Spring Boot still tries to resolve the error view, so you should probably add your own error page rather than disabling it completely.</a:t>
            </a:r>
            <a:endParaRPr lang="en-US" dirty="0"/>
          </a:p>
        </p:txBody>
      </p:sp>
      <p:sp>
        <p:nvSpPr>
          <p:cNvPr id="4" name="Slide Number Placeholder 3"/>
          <p:cNvSpPr>
            <a:spLocks noGrp="1"/>
          </p:cNvSpPr>
          <p:nvPr>
            <p:ph type="sldNum" sz="quarter" idx="10"/>
          </p:nvPr>
        </p:nvSpPr>
        <p:spPr/>
        <p:txBody>
          <a:bodyPr/>
          <a:lstStyle/>
          <a:p>
            <a:fld id="{DAB4BB66-AF2D-415C-92B7-64A4BE033AF7}" type="slidenum">
              <a:rPr lang="en-US" smtClean="0"/>
              <a:t>23</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6899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ImportResource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classpath</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/spring.xml")</a:t>
            </a:r>
            <a:r>
              <a:rPr lang="en-US" sz="1200" kern="1200" dirty="0" smtClean="0">
                <a:solidFill>
                  <a:schemeClr val="tx1"/>
                </a:solidFill>
                <a:effectLst/>
                <a:latin typeface="+mn-lt"/>
                <a:ea typeface="+mn-ea"/>
                <a:cs typeface="+mn-cs"/>
                <a:sym typeface="Wingdings" pitchFamily="2" charset="2"/>
              </a:rPr>
              <a:t>to load beans from xml file</a:t>
            </a:r>
          </a:p>
          <a:p>
            <a:endParaRPr lang="en-US" sz="1200" kern="1200" dirty="0" smtClean="0">
              <a:solidFill>
                <a:schemeClr val="tx1"/>
              </a:solidFill>
              <a:effectLst/>
              <a:latin typeface="+mn-lt"/>
              <a:ea typeface="+mn-ea"/>
              <a:cs typeface="+mn-cs"/>
              <a:sym typeface="Wingdings" pitchFamily="2" charset="2"/>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SpringBootApplication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ImportResource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classpath:applicationContext.xml</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public</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class</a:t>
            </a:r>
            <a:r>
              <a:rPr lang="en-US" sz="1200" kern="1200" dirty="0" smtClean="0">
                <a:solidFill>
                  <a:schemeClr val="tx1"/>
                </a:solidFill>
                <a:effectLst/>
                <a:latin typeface="+mn-lt"/>
                <a:ea typeface="+mn-ea"/>
                <a:cs typeface="+mn-cs"/>
              </a:rPr>
              <a:t> Application {</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DAB4BB66-AF2D-415C-92B7-64A4BE033AF7}" type="slidenum">
              <a:rPr lang="en-US" smtClean="0"/>
              <a:t>24</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655127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3820101439"/>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41129086"/>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72455704"/>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99816336"/>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27004220"/>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53208046"/>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45946659"/>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19222657"/>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98651285"/>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92428485"/>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41735199"/>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2464570"/>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93849776"/>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57766269"/>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86665744"/>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96678750"/>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57835315"/>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70160791"/>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98386192"/>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5130833" y="6212904"/>
            <a:ext cx="19303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2"/>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3069929"/>
            <a:ext cx="11160125"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1" y="6030111"/>
            <a:ext cx="2548399" cy="444636"/>
          </a:xfrm>
          <a:prstGeom prst="rect">
            <a:avLst/>
          </a:prstGeom>
        </p:spPr>
      </p:pic>
      <p:sp>
        <p:nvSpPr>
          <p:cNvPr id="3" name="Text Placeholder 2"/>
          <p:cNvSpPr>
            <a:spLocks noGrp="1"/>
          </p:cNvSpPr>
          <p:nvPr>
            <p:ph type="body" sz="quarter" idx="10" hasCustomPrompt="1"/>
          </p:nvPr>
        </p:nvSpPr>
        <p:spPr>
          <a:xfrm>
            <a:off x="390534" y="5703556"/>
            <a:ext cx="37136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355050366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532579-AD45-4AA3-953C-E6F6F5B4C455}"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4CCCC-8140-405D-BAFA-373E4749F78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58490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519583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2576255108"/>
      </p:ext>
    </p:extLst>
  </p:cSld>
  <p:clrMapOvr>
    <a:masterClrMapping/>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5" name="Text Placeholder 4"/>
          <p:cNvSpPr>
            <a:spLocks noGrp="1"/>
          </p:cNvSpPr>
          <p:nvPr>
            <p:ph type="body" sz="quarter" idx="10"/>
          </p:nvPr>
        </p:nvSpPr>
        <p:spPr>
          <a:xfrm>
            <a:off x="4271797" y="2247901"/>
            <a:ext cx="7695835" cy="2374900"/>
          </a:xfrm>
        </p:spPr>
        <p:txBody>
          <a:bodyPr/>
          <a:lstStyle>
            <a:lvl1pPr marL="0" indent="0">
              <a:spcBef>
                <a:spcPts val="0"/>
              </a:spcBef>
              <a:buNone/>
              <a:defRPr sz="3733" b="1">
                <a:solidFill>
                  <a:schemeClr val="bg1"/>
                </a:solidFill>
              </a:defRPr>
            </a:lvl1pPr>
            <a:lvl2pPr marL="0" indent="0">
              <a:spcBef>
                <a:spcPts val="0"/>
              </a:spcBef>
              <a:buNone/>
              <a:defRPr sz="32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4006335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2418405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3359448775"/>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309859"/>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2378134844"/>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30852474"/>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71804468"/>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22026986"/>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4">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10028956" y="6366896"/>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300635"/>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828" r:id="rId26"/>
    <p:sldLayoutId id="2147483829" r:id="rId27"/>
    <p:sldLayoutId id="2147483830" r:id="rId28"/>
    <p:sldLayoutId id="2147483831" r:id="rId29"/>
    <p:sldLayoutId id="2147483832" r:id="rId30"/>
    <p:sldLayoutId id="2147483833" r:id="rId31"/>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guide id="5" orient="horz" pos="686" userDrawn="1">
          <p15:clr>
            <a:srgbClr val="F26B43"/>
          </p15:clr>
        </p15:guide>
        <p15:guide id="6" pos="243" userDrawn="1">
          <p15:clr>
            <a:srgbClr val="F26B43"/>
          </p15:clr>
        </p15:guide>
        <p15:guide id="7" pos="7539" userDrawn="1">
          <p15:clr>
            <a:srgbClr val="F26B43"/>
          </p15:clr>
        </p15:guide>
        <p15:guide id="8" orient="horz" pos="28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Spring Boot</a:t>
            </a:r>
            <a:endParaRPr lang="en-GB" dirty="0"/>
          </a:p>
        </p:txBody>
      </p:sp>
    </p:spTree>
    <p:extLst>
      <p:ext uri="{BB962C8B-B14F-4D97-AF65-F5344CB8AC3E}">
        <p14:creationId xmlns:p14="http://schemas.microsoft.com/office/powerpoint/2010/main" val="1099574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666" y="1371600"/>
            <a:ext cx="8610600" cy="4495800"/>
          </a:xfrm>
        </p:spPr>
        <p:txBody>
          <a:bodyPr>
            <a:normAutofit lnSpcReduction="10000"/>
          </a:bodyPr>
          <a:lstStyle/>
          <a:p>
            <a:r>
              <a:rPr lang="en-US" b="1" dirty="0"/>
              <a:t>@Controller</a:t>
            </a:r>
            <a:r>
              <a:rPr lang="en-US" dirty="0"/>
              <a:t> : Exposes the class as Spring Controller for MVC</a:t>
            </a:r>
          </a:p>
          <a:p>
            <a:endParaRPr lang="en-US" dirty="0"/>
          </a:p>
          <a:p>
            <a:r>
              <a:rPr lang="en-US" b="1" dirty="0"/>
              <a:t>@RestController :</a:t>
            </a:r>
            <a:r>
              <a:rPr lang="en-US" dirty="0"/>
              <a:t> this annotation marks the class as a Resource, it defines implicitly both @Controller and @</a:t>
            </a:r>
            <a:r>
              <a:rPr lang="en-US" dirty="0" err="1"/>
              <a:t>ResponseBody</a:t>
            </a:r>
            <a:r>
              <a:rPr lang="en-US" dirty="0"/>
              <a:t> MVC annotations, when annotating a class with @RestController, it's not necessary to write @</a:t>
            </a:r>
            <a:r>
              <a:rPr lang="en-US" dirty="0" err="1"/>
              <a:t>ResponseBody</a:t>
            </a:r>
            <a:r>
              <a:rPr lang="en-US" dirty="0"/>
              <a:t> beside the POJO classes returned from your methods.</a:t>
            </a:r>
          </a:p>
          <a:p>
            <a:endParaRPr lang="en-US" b="1" dirty="0"/>
          </a:p>
          <a:p>
            <a:r>
              <a:rPr lang="en-US" b="1" dirty="0"/>
              <a:t>@</a:t>
            </a:r>
            <a:r>
              <a:rPr lang="en-US" b="1" dirty="0" err="1"/>
              <a:t>RequestMapping</a:t>
            </a:r>
            <a:r>
              <a:rPr lang="en-US" b="1" dirty="0"/>
              <a:t> :</a:t>
            </a:r>
            <a:r>
              <a:rPr lang="en-US" dirty="0"/>
              <a:t> this annotation defines the </a:t>
            </a:r>
            <a:r>
              <a:rPr lang="en-US" dirty="0" err="1"/>
              <a:t>url</a:t>
            </a:r>
            <a:r>
              <a:rPr lang="en-US" dirty="0"/>
              <a:t> of the resource in addition to the method type: GET/POST, in our example we expose the payment service as POST which is accessed through /payment/pay.</a:t>
            </a:r>
          </a:p>
          <a:p>
            <a:endParaRPr lang="en-US" b="1" dirty="0"/>
          </a:p>
          <a:p>
            <a:r>
              <a:rPr lang="en-US" b="1" dirty="0"/>
              <a:t>@</a:t>
            </a:r>
            <a:r>
              <a:rPr lang="en-US" b="1" dirty="0" err="1"/>
              <a:t>RequestParam</a:t>
            </a:r>
            <a:r>
              <a:rPr lang="en-US" b="1" dirty="0"/>
              <a:t> :</a:t>
            </a:r>
            <a:r>
              <a:rPr lang="en-US" dirty="0"/>
              <a:t> this annotation represents a specific request parameter.</a:t>
            </a:r>
          </a:p>
          <a:p>
            <a:pPr marL="0" indent="0">
              <a:buNone/>
            </a:pPr>
            <a:endParaRPr lang="en-US" b="1" dirty="0"/>
          </a:p>
          <a:p>
            <a:r>
              <a:rPr lang="en-US" b="1" dirty="0"/>
              <a:t>@</a:t>
            </a:r>
            <a:r>
              <a:rPr lang="en-US" b="1" dirty="0" err="1"/>
              <a:t>RequestBody</a:t>
            </a:r>
            <a:r>
              <a:rPr lang="en-US" b="1" dirty="0"/>
              <a:t> :</a:t>
            </a:r>
            <a:r>
              <a:rPr lang="en-US" dirty="0"/>
              <a:t> this annotation represents the body of the request.</a:t>
            </a:r>
          </a:p>
          <a:p>
            <a:endParaRPr lang="en-US" dirty="0"/>
          </a:p>
        </p:txBody>
      </p:sp>
      <p:sp>
        <p:nvSpPr>
          <p:cNvPr id="3" name="Title 2"/>
          <p:cNvSpPr>
            <a:spLocks noGrp="1"/>
          </p:cNvSpPr>
          <p:nvPr>
            <p:ph type="title"/>
          </p:nvPr>
        </p:nvSpPr>
        <p:spPr/>
        <p:txBody>
          <a:bodyPr/>
          <a:lstStyle/>
          <a:p>
            <a:r>
              <a:rPr lang="en-US" dirty="0" smtClean="0">
                <a:solidFill>
                  <a:schemeClr val="tx1"/>
                </a:solidFill>
              </a:rPr>
              <a:t>Spring MVC</a:t>
            </a:r>
            <a:endParaRPr lang="en-US" dirty="0">
              <a:solidFill>
                <a:schemeClr val="tx1"/>
              </a:solidFill>
            </a:endParaRPr>
          </a:p>
        </p:txBody>
      </p:sp>
    </p:spTree>
    <p:extLst>
      <p:ext uri="{BB962C8B-B14F-4D97-AF65-F5344CB8AC3E}">
        <p14:creationId xmlns:p14="http://schemas.microsoft.com/office/powerpoint/2010/main" val="2855274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8366" y="1524000"/>
            <a:ext cx="8229599" cy="4495800"/>
          </a:xfrm>
        </p:spPr>
        <p:txBody>
          <a:bodyPr>
            <a:normAutofit lnSpcReduction="10000"/>
          </a:bodyPr>
          <a:lstStyle/>
          <a:p>
            <a:r>
              <a:rPr lang="en-US" dirty="0"/>
              <a:t>@</a:t>
            </a:r>
            <a:r>
              <a:rPr lang="en-US" dirty="0" err="1"/>
              <a:t>RequestMapping</a:t>
            </a:r>
            <a:r>
              <a:rPr lang="en-US" dirty="0"/>
              <a:t>(value="/</a:t>
            </a:r>
            <a:r>
              <a:rPr lang="en-US" dirty="0" err="1"/>
              <a:t>viewAll</a:t>
            </a:r>
            <a:r>
              <a:rPr lang="en-US" dirty="0" smtClean="0"/>
              <a:t>")</a:t>
            </a:r>
          </a:p>
          <a:p>
            <a:endParaRPr lang="en-US" dirty="0"/>
          </a:p>
          <a:p>
            <a:r>
              <a:rPr lang="en-US" dirty="0" smtClean="0"/>
              <a:t>@</a:t>
            </a:r>
            <a:r>
              <a:rPr lang="en-US" dirty="0" err="1"/>
              <a:t>RequestMapping</a:t>
            </a:r>
            <a:r>
              <a:rPr lang="en-US" dirty="0"/>
              <a:t>(value = "/</a:t>
            </a:r>
            <a:r>
              <a:rPr lang="en-US" dirty="0" err="1"/>
              <a:t>saveEmployee</a:t>
            </a:r>
            <a:r>
              <a:rPr lang="en-US" dirty="0"/>
              <a:t>", method = </a:t>
            </a:r>
            <a:r>
              <a:rPr lang="en-US" dirty="0" smtClean="0"/>
              <a:t>				</a:t>
            </a:r>
            <a:r>
              <a:rPr lang="en-US" dirty="0" err="1" smtClean="0"/>
              <a:t>RequestMethod.POST</a:t>
            </a:r>
            <a:r>
              <a:rPr lang="en-US" dirty="0" smtClean="0"/>
              <a:t>)</a:t>
            </a:r>
          </a:p>
          <a:p>
            <a:r>
              <a:rPr lang="en-US" dirty="0"/>
              <a:t>@</a:t>
            </a:r>
            <a:r>
              <a:rPr lang="en-US" dirty="0" err="1"/>
              <a:t>GetMapping</a:t>
            </a:r>
            <a:r>
              <a:rPr lang="en-US" dirty="0"/>
              <a:t>(path="/topics</a:t>
            </a:r>
            <a:r>
              <a:rPr lang="en-US" dirty="0" smtClean="0"/>
              <a:t>")</a:t>
            </a:r>
          </a:p>
          <a:p>
            <a:endParaRPr lang="en-US" dirty="0"/>
          </a:p>
          <a:p>
            <a:r>
              <a:rPr lang="en-US" dirty="0"/>
              <a:t>@</a:t>
            </a:r>
            <a:r>
              <a:rPr lang="en-US" dirty="0" err="1"/>
              <a:t>GetMapping</a:t>
            </a:r>
            <a:r>
              <a:rPr lang="en-US" dirty="0"/>
              <a:t>(path="/topics/{id</a:t>
            </a:r>
            <a:r>
              <a:rPr lang="en-US" dirty="0" smtClean="0"/>
              <a:t>}")</a:t>
            </a:r>
          </a:p>
          <a:p>
            <a:pPr marL="0" indent="0">
              <a:buNone/>
            </a:pPr>
            <a:r>
              <a:rPr lang="en-US" dirty="0" smtClean="0"/>
              <a:t>Public Topic </a:t>
            </a:r>
            <a:r>
              <a:rPr lang="en-US" dirty="0" err="1" smtClean="0"/>
              <a:t>getTopic</a:t>
            </a:r>
            <a:r>
              <a:rPr lang="en-US" dirty="0"/>
              <a:t>(@</a:t>
            </a:r>
            <a:r>
              <a:rPr lang="en-US" dirty="0" err="1"/>
              <a:t>PathVariable</a:t>
            </a:r>
            <a:r>
              <a:rPr lang="en-US" dirty="0"/>
              <a:t>("id") String id</a:t>
            </a:r>
            <a:r>
              <a:rPr lang="en-US" dirty="0" smtClean="0"/>
              <a:t>){}</a:t>
            </a:r>
          </a:p>
          <a:p>
            <a:endParaRPr lang="en-US" dirty="0"/>
          </a:p>
          <a:p>
            <a:r>
              <a:rPr lang="en-US" dirty="0"/>
              <a:t>@</a:t>
            </a:r>
            <a:r>
              <a:rPr lang="en-US" dirty="0" err="1"/>
              <a:t>PostMapping</a:t>
            </a:r>
            <a:r>
              <a:rPr lang="en-US" dirty="0"/>
              <a:t>(path="/topics</a:t>
            </a:r>
            <a:r>
              <a:rPr lang="en-US" dirty="0" smtClean="0"/>
              <a:t>")</a:t>
            </a:r>
          </a:p>
          <a:p>
            <a:endParaRPr lang="en-US" dirty="0"/>
          </a:p>
          <a:p>
            <a:r>
              <a:rPr lang="en-US" dirty="0"/>
              <a:t>@</a:t>
            </a:r>
            <a:r>
              <a:rPr lang="en-US" dirty="0" err="1"/>
              <a:t>PutMapping</a:t>
            </a:r>
            <a:r>
              <a:rPr lang="en-US" dirty="0"/>
              <a:t>(path="/topics/{id</a:t>
            </a:r>
            <a:r>
              <a:rPr lang="en-US" dirty="0" smtClean="0"/>
              <a:t>}")</a:t>
            </a:r>
          </a:p>
          <a:p>
            <a:endParaRPr lang="en-US" dirty="0"/>
          </a:p>
          <a:p>
            <a:r>
              <a:rPr lang="en-US" dirty="0"/>
              <a:t>@</a:t>
            </a:r>
            <a:r>
              <a:rPr lang="en-US" dirty="0" err="1"/>
              <a:t>DeleteMapping</a:t>
            </a:r>
            <a:r>
              <a:rPr lang="en-US" dirty="0"/>
              <a:t>(path="/topics/{id}")</a:t>
            </a:r>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solidFill>
                  <a:schemeClr val="tx1"/>
                </a:solidFill>
              </a:rPr>
              <a:t>Spring MVC</a:t>
            </a:r>
            <a:endParaRPr lang="en-US" dirty="0">
              <a:solidFill>
                <a:schemeClr val="tx1"/>
              </a:solidFill>
            </a:endParaRPr>
          </a:p>
        </p:txBody>
      </p:sp>
    </p:spTree>
    <p:extLst>
      <p:ext uri="{BB962C8B-B14F-4D97-AF65-F5344CB8AC3E}">
        <p14:creationId xmlns:p14="http://schemas.microsoft.com/office/powerpoint/2010/main" val="660718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2966" y="1676400"/>
            <a:ext cx="7408333" cy="3450696"/>
          </a:xfrm>
        </p:spPr>
        <p:txBody>
          <a:bodyPr>
            <a:normAutofit/>
          </a:bodyPr>
          <a:lstStyle/>
          <a:p>
            <a:r>
              <a:rPr lang="en-US" dirty="0" smtClean="0"/>
              <a:t>Huge framework</a:t>
            </a:r>
          </a:p>
          <a:p>
            <a:pPr marL="0" indent="0">
              <a:buNone/>
            </a:pPr>
            <a:endParaRPr lang="en-US" dirty="0" smtClean="0"/>
          </a:p>
          <a:p>
            <a:r>
              <a:rPr lang="en-US" dirty="0" smtClean="0"/>
              <a:t>Multiple setup steps</a:t>
            </a:r>
          </a:p>
          <a:p>
            <a:pPr marL="0" indent="0">
              <a:buNone/>
            </a:pPr>
            <a:endParaRPr lang="en-US" dirty="0" smtClean="0"/>
          </a:p>
          <a:p>
            <a:r>
              <a:rPr lang="en-US" dirty="0" smtClean="0"/>
              <a:t>Multiple configuration steps</a:t>
            </a:r>
          </a:p>
          <a:p>
            <a:pPr marL="0" indent="0">
              <a:buNone/>
            </a:pPr>
            <a:endParaRPr lang="en-US" dirty="0" smtClean="0"/>
          </a:p>
          <a:p>
            <a:r>
              <a:rPr lang="en-US" dirty="0" smtClean="0"/>
              <a:t>Multiple Build and Deploy steps</a:t>
            </a:r>
          </a:p>
          <a:p>
            <a:endParaRPr lang="en-US" dirty="0"/>
          </a:p>
          <a:p>
            <a:r>
              <a:rPr lang="en-US" b="1" dirty="0" smtClean="0"/>
              <a:t>Can We abstract these all steps?</a:t>
            </a:r>
          </a:p>
          <a:p>
            <a:endParaRPr lang="en-US" dirty="0"/>
          </a:p>
        </p:txBody>
      </p:sp>
      <p:sp>
        <p:nvSpPr>
          <p:cNvPr id="3" name="Title 2"/>
          <p:cNvSpPr>
            <a:spLocks noGrp="1"/>
          </p:cNvSpPr>
          <p:nvPr>
            <p:ph type="title"/>
          </p:nvPr>
        </p:nvSpPr>
        <p:spPr/>
        <p:txBody>
          <a:bodyPr/>
          <a:lstStyle/>
          <a:p>
            <a:r>
              <a:rPr lang="en-US" dirty="0" smtClean="0">
                <a:solidFill>
                  <a:schemeClr val="tx1"/>
                </a:solidFill>
              </a:rPr>
              <a:t>Spring Framework Limitations</a:t>
            </a:r>
            <a:endParaRPr lang="en-US" dirty="0">
              <a:solidFill>
                <a:schemeClr val="tx1"/>
              </a:solidFill>
            </a:endParaRPr>
          </a:p>
        </p:txBody>
      </p:sp>
    </p:spTree>
    <p:extLst>
      <p:ext uri="{BB962C8B-B14F-4D97-AF65-F5344CB8AC3E}">
        <p14:creationId xmlns:p14="http://schemas.microsoft.com/office/powerpoint/2010/main" val="1824752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Spring Boot</a:t>
            </a:r>
            <a:endParaRPr lang="en-US" dirty="0"/>
          </a:p>
        </p:txBody>
      </p:sp>
    </p:spTree>
    <p:extLst>
      <p:ext uri="{BB962C8B-B14F-4D97-AF65-F5344CB8AC3E}">
        <p14:creationId xmlns:p14="http://schemas.microsoft.com/office/powerpoint/2010/main" val="3083612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r>
              <a:rPr lang="en-US" dirty="0" smtClean="0"/>
              <a:t>Spring Boot makes it easy to create stand-alone, </a:t>
            </a:r>
          </a:p>
          <a:p>
            <a:endParaRPr lang="en-US" dirty="0"/>
          </a:p>
          <a:p>
            <a:pPr marL="0" indent="0">
              <a:buNone/>
            </a:pPr>
            <a:r>
              <a:rPr lang="en-US" dirty="0"/>
              <a:t> </a:t>
            </a:r>
            <a:r>
              <a:rPr lang="en-US" dirty="0" smtClean="0"/>
              <a:t>    production-grade Spring based Applications that you </a:t>
            </a:r>
          </a:p>
          <a:p>
            <a:pPr marL="0" indent="0">
              <a:buNone/>
            </a:pPr>
            <a:endParaRPr lang="en-US" dirty="0"/>
          </a:p>
          <a:p>
            <a:pPr marL="0" indent="0">
              <a:buNone/>
            </a:pPr>
            <a:r>
              <a:rPr lang="en-US" dirty="0" smtClean="0"/>
              <a:t>     can “just run”.</a:t>
            </a:r>
            <a:endParaRPr lang="en-US" dirty="0"/>
          </a:p>
        </p:txBody>
      </p:sp>
      <p:sp>
        <p:nvSpPr>
          <p:cNvPr id="3" name="Title 2"/>
          <p:cNvSpPr>
            <a:spLocks noGrp="1"/>
          </p:cNvSpPr>
          <p:nvPr>
            <p:ph type="title"/>
          </p:nvPr>
        </p:nvSpPr>
        <p:spPr/>
        <p:txBody>
          <a:bodyPr/>
          <a:lstStyle/>
          <a:p>
            <a:r>
              <a:rPr lang="en-US" dirty="0" smtClean="0">
                <a:solidFill>
                  <a:schemeClr val="tx1"/>
                </a:solidFill>
              </a:rPr>
              <a:t>What is Spring Boot?</a:t>
            </a:r>
            <a:endParaRPr lang="en-US" dirty="0">
              <a:solidFill>
                <a:schemeClr val="tx1"/>
              </a:solidFill>
            </a:endParaRPr>
          </a:p>
        </p:txBody>
      </p:sp>
    </p:spTree>
    <p:extLst>
      <p:ext uri="{BB962C8B-B14F-4D97-AF65-F5344CB8AC3E}">
        <p14:creationId xmlns:p14="http://schemas.microsoft.com/office/powerpoint/2010/main" val="3013326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Opinionated (It makes certain assumptions)</a:t>
            </a:r>
          </a:p>
          <a:p>
            <a:pPr marL="0" indent="0">
              <a:buNone/>
            </a:pPr>
            <a:endParaRPr lang="en-US" dirty="0" smtClean="0"/>
          </a:p>
          <a:p>
            <a:r>
              <a:rPr lang="en-US" dirty="0" smtClean="0"/>
              <a:t>Convention Over Configuration</a:t>
            </a:r>
          </a:p>
          <a:p>
            <a:pPr marL="0" indent="0">
              <a:buNone/>
            </a:pPr>
            <a:endParaRPr lang="en-US" dirty="0" smtClean="0"/>
          </a:p>
          <a:p>
            <a:r>
              <a:rPr lang="en-US" dirty="0" smtClean="0"/>
              <a:t>Stand alone</a:t>
            </a:r>
          </a:p>
          <a:p>
            <a:pPr marL="0" indent="0">
              <a:buNone/>
            </a:pPr>
            <a:endParaRPr lang="en-US" dirty="0" smtClean="0"/>
          </a:p>
          <a:p>
            <a:r>
              <a:rPr lang="en-US" dirty="0" smtClean="0"/>
              <a:t>Production ready</a:t>
            </a:r>
          </a:p>
          <a:p>
            <a:pPr marL="0" indent="0">
              <a:buNone/>
            </a:pPr>
            <a:endParaRPr lang="en-US" dirty="0" smtClean="0"/>
          </a:p>
          <a:p>
            <a:r>
              <a:rPr lang="en-US" dirty="0" smtClean="0"/>
              <a:t>Spring </a:t>
            </a:r>
            <a:r>
              <a:rPr lang="en-US" dirty="0"/>
              <a:t>module which provides RAD (Rapid Application Development) feature to Spring framework.</a:t>
            </a:r>
          </a:p>
        </p:txBody>
      </p:sp>
      <p:sp>
        <p:nvSpPr>
          <p:cNvPr id="3" name="Title 2"/>
          <p:cNvSpPr>
            <a:spLocks noGrp="1"/>
          </p:cNvSpPr>
          <p:nvPr>
            <p:ph type="title"/>
          </p:nvPr>
        </p:nvSpPr>
        <p:spPr/>
        <p:txBody>
          <a:bodyPr/>
          <a:lstStyle/>
          <a:p>
            <a:r>
              <a:rPr lang="en-US" dirty="0" smtClean="0">
                <a:solidFill>
                  <a:schemeClr val="tx1"/>
                </a:solidFill>
              </a:rPr>
              <a:t>What is Spring Boot?</a:t>
            </a:r>
            <a:endParaRPr lang="en-US" dirty="0">
              <a:solidFill>
                <a:schemeClr val="tx1"/>
              </a:solidFill>
            </a:endParaRPr>
          </a:p>
        </p:txBody>
      </p:sp>
    </p:spTree>
    <p:extLst>
      <p:ext uri="{BB962C8B-B14F-4D97-AF65-F5344CB8AC3E}">
        <p14:creationId xmlns:p14="http://schemas.microsoft.com/office/powerpoint/2010/main" val="3825240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666" y="1524000"/>
            <a:ext cx="7408333" cy="3450696"/>
          </a:xfrm>
        </p:spPr>
        <p:txBody>
          <a:bodyPr>
            <a:normAutofit/>
          </a:bodyPr>
          <a:lstStyle/>
          <a:p>
            <a:r>
              <a:rPr lang="en-US" dirty="0"/>
              <a:t>Create stand-alone Spring applications</a:t>
            </a:r>
          </a:p>
          <a:p>
            <a:r>
              <a:rPr lang="en-US" dirty="0"/>
              <a:t>Embed Tomcat, Jetty or Undertow directly (no need to deploy WAR files)</a:t>
            </a:r>
          </a:p>
          <a:p>
            <a:r>
              <a:rPr lang="en-US" dirty="0"/>
              <a:t>Provide opinionated 'starter' POMs to simplify your Maven configuration</a:t>
            </a:r>
          </a:p>
          <a:p>
            <a:r>
              <a:rPr lang="en-US" dirty="0"/>
              <a:t>Automatically configure Spring whenever possible</a:t>
            </a:r>
          </a:p>
          <a:p>
            <a:r>
              <a:rPr lang="en-US" dirty="0"/>
              <a:t>Provide production-ready features such as metrics, health checks and externalized configuration</a:t>
            </a:r>
          </a:p>
          <a:p>
            <a:r>
              <a:rPr lang="en-US" dirty="0"/>
              <a:t>Absolutely </a:t>
            </a:r>
            <a:r>
              <a:rPr lang="en-US" b="1" dirty="0"/>
              <a:t>no code generation</a:t>
            </a:r>
            <a:r>
              <a:rPr lang="en-US" dirty="0"/>
              <a:t> and </a:t>
            </a:r>
            <a:r>
              <a:rPr lang="en-US" b="1" dirty="0"/>
              <a:t>no requirement for XML</a:t>
            </a:r>
            <a:r>
              <a:rPr lang="en-US" dirty="0"/>
              <a:t> configuration</a:t>
            </a:r>
          </a:p>
          <a:p>
            <a:endParaRPr lang="en-US" dirty="0"/>
          </a:p>
        </p:txBody>
      </p:sp>
      <p:sp>
        <p:nvSpPr>
          <p:cNvPr id="3" name="Title 2"/>
          <p:cNvSpPr>
            <a:spLocks noGrp="1"/>
          </p:cNvSpPr>
          <p:nvPr>
            <p:ph type="title"/>
          </p:nvPr>
        </p:nvSpPr>
        <p:spPr/>
        <p:txBody>
          <a:bodyPr/>
          <a:lstStyle/>
          <a:p>
            <a:r>
              <a:rPr lang="en-US" dirty="0" smtClean="0">
                <a:solidFill>
                  <a:schemeClr val="tx1"/>
                </a:solidFill>
              </a:rPr>
              <a:t>Features</a:t>
            </a:r>
            <a:endParaRPr lang="en-US" dirty="0">
              <a:solidFill>
                <a:schemeClr val="tx1"/>
              </a:solidFill>
            </a:endParaRPr>
          </a:p>
        </p:txBody>
      </p:sp>
    </p:spTree>
    <p:extLst>
      <p:ext uri="{BB962C8B-B14F-4D97-AF65-F5344CB8AC3E}">
        <p14:creationId xmlns:p14="http://schemas.microsoft.com/office/powerpoint/2010/main" val="3833801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3766" y="1447800"/>
            <a:ext cx="7408333" cy="3450696"/>
          </a:xfrm>
        </p:spPr>
        <p:txBody>
          <a:bodyPr>
            <a:normAutofit/>
          </a:bodyPr>
          <a:lstStyle/>
          <a:p>
            <a:r>
              <a:rPr lang="en-US" dirty="0" smtClean="0"/>
              <a:t>Pre-requisites</a:t>
            </a:r>
          </a:p>
          <a:p>
            <a:pPr lvl="1"/>
            <a:r>
              <a:rPr lang="en-US" dirty="0" smtClean="0"/>
              <a:t>Hardware </a:t>
            </a:r>
          </a:p>
          <a:p>
            <a:pPr lvl="2"/>
            <a:r>
              <a:rPr lang="en-US" dirty="0"/>
              <a:t>Core i5 machine</a:t>
            </a:r>
          </a:p>
          <a:p>
            <a:pPr lvl="2"/>
            <a:r>
              <a:rPr lang="en-US" dirty="0"/>
              <a:t>4 </a:t>
            </a:r>
            <a:r>
              <a:rPr lang="en-US" dirty="0" err="1"/>
              <a:t>gb</a:t>
            </a:r>
            <a:r>
              <a:rPr lang="en-US" dirty="0"/>
              <a:t> ram</a:t>
            </a:r>
          </a:p>
          <a:p>
            <a:pPr lvl="1"/>
            <a:r>
              <a:rPr lang="en-US" dirty="0" smtClean="0"/>
              <a:t>Software </a:t>
            </a:r>
          </a:p>
          <a:p>
            <a:pPr lvl="2"/>
            <a:r>
              <a:rPr lang="en-US" dirty="0" smtClean="0"/>
              <a:t>64 bit Windows 7/10</a:t>
            </a:r>
          </a:p>
          <a:p>
            <a:pPr lvl="2"/>
            <a:r>
              <a:rPr lang="en-US" dirty="0" smtClean="0"/>
              <a:t>Java 1.8</a:t>
            </a:r>
          </a:p>
          <a:p>
            <a:pPr lvl="2"/>
            <a:r>
              <a:rPr lang="en-US" dirty="0" smtClean="0"/>
              <a:t>Spring Tools Suite (We use </a:t>
            </a:r>
            <a:r>
              <a:rPr lang="en-US" dirty="0" err="1" smtClean="0"/>
              <a:t>sts</a:t>
            </a:r>
            <a:r>
              <a:rPr lang="en-US" dirty="0" smtClean="0"/>
              <a:t> 3.9.2)</a:t>
            </a:r>
          </a:p>
        </p:txBody>
      </p:sp>
      <p:sp>
        <p:nvSpPr>
          <p:cNvPr id="3" name="Title 2"/>
          <p:cNvSpPr>
            <a:spLocks noGrp="1"/>
          </p:cNvSpPr>
          <p:nvPr>
            <p:ph type="title"/>
          </p:nvPr>
        </p:nvSpPr>
        <p:spPr/>
        <p:txBody>
          <a:bodyPr/>
          <a:lstStyle/>
          <a:p>
            <a:r>
              <a:rPr lang="en-US" dirty="0" smtClean="0">
                <a:solidFill>
                  <a:schemeClr val="tx1"/>
                </a:solidFill>
              </a:rPr>
              <a:t>Setup Spring Boot</a:t>
            </a:r>
            <a:endParaRPr lang="en-US" dirty="0">
              <a:solidFill>
                <a:schemeClr val="tx1"/>
              </a:solidFill>
            </a:endParaRPr>
          </a:p>
        </p:txBody>
      </p:sp>
    </p:spTree>
    <p:extLst>
      <p:ext uri="{BB962C8B-B14F-4D97-AF65-F5344CB8AC3E}">
        <p14:creationId xmlns:p14="http://schemas.microsoft.com/office/powerpoint/2010/main" val="2714128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3766" y="1524000"/>
            <a:ext cx="7408333" cy="3450696"/>
          </a:xfrm>
        </p:spPr>
        <p:txBody>
          <a:bodyPr>
            <a:normAutofit/>
          </a:bodyPr>
          <a:lstStyle/>
          <a:p>
            <a:r>
              <a:rPr lang="en-US" dirty="0" smtClean="0"/>
              <a:t>Install Maven</a:t>
            </a:r>
          </a:p>
          <a:p>
            <a:pPr marL="0" indent="0">
              <a:buNone/>
            </a:pPr>
            <a:endParaRPr lang="en-US" dirty="0" smtClean="0"/>
          </a:p>
          <a:p>
            <a:pPr lvl="1"/>
            <a:r>
              <a:rPr lang="en-US" dirty="0" smtClean="0"/>
              <a:t>Set MAVEN_HOME</a:t>
            </a:r>
          </a:p>
          <a:p>
            <a:pPr marL="301943" lvl="1" indent="0">
              <a:buNone/>
            </a:pPr>
            <a:endParaRPr lang="en-US" dirty="0"/>
          </a:p>
          <a:p>
            <a:pPr lvl="1"/>
            <a:r>
              <a:rPr lang="en-US" dirty="0" smtClean="0"/>
              <a:t>Add it to PATH Environment Variable</a:t>
            </a:r>
            <a:endParaRPr lang="en-US" dirty="0"/>
          </a:p>
          <a:p>
            <a:pPr lvl="1"/>
            <a:endParaRPr lang="en-US" dirty="0" smtClean="0"/>
          </a:p>
          <a:p>
            <a:pPr lvl="1"/>
            <a:r>
              <a:rPr lang="en-US" dirty="0" smtClean="0"/>
              <a:t>Run  mvn –version from command prompt to ensure maven is installed</a:t>
            </a:r>
          </a:p>
        </p:txBody>
      </p:sp>
      <p:sp>
        <p:nvSpPr>
          <p:cNvPr id="3" name="Title 2"/>
          <p:cNvSpPr>
            <a:spLocks noGrp="1"/>
          </p:cNvSpPr>
          <p:nvPr>
            <p:ph type="title"/>
          </p:nvPr>
        </p:nvSpPr>
        <p:spPr/>
        <p:txBody>
          <a:bodyPr/>
          <a:lstStyle/>
          <a:p>
            <a:r>
              <a:rPr lang="en-US" dirty="0" smtClean="0">
                <a:solidFill>
                  <a:schemeClr val="tx1"/>
                </a:solidFill>
              </a:rPr>
              <a:t>Setup Spring Boot</a:t>
            </a:r>
            <a:endParaRPr lang="en-US" dirty="0">
              <a:solidFill>
                <a:schemeClr val="tx1"/>
              </a:solidFill>
            </a:endParaRPr>
          </a:p>
        </p:txBody>
      </p:sp>
    </p:spTree>
    <p:extLst>
      <p:ext uri="{BB962C8B-B14F-4D97-AF65-F5344CB8AC3E}">
        <p14:creationId xmlns:p14="http://schemas.microsoft.com/office/powerpoint/2010/main" val="1709872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Start STS</a:t>
            </a:r>
          </a:p>
          <a:p>
            <a:r>
              <a:rPr lang="en-US" dirty="0" smtClean="0"/>
              <a:t>Create new Maven Project</a:t>
            </a:r>
            <a:endParaRPr lang="en-US" dirty="0"/>
          </a:p>
          <a:p>
            <a:pPr lvl="1"/>
            <a:r>
              <a:rPr lang="en-US" dirty="0" smtClean="0"/>
              <a:t>In the STS UI</a:t>
            </a:r>
          </a:p>
          <a:p>
            <a:pPr lvl="2"/>
            <a:r>
              <a:rPr lang="en-US" dirty="0" smtClean="0"/>
              <a:t>Check Create a simple project</a:t>
            </a:r>
          </a:p>
          <a:p>
            <a:pPr lvl="2"/>
            <a:r>
              <a:rPr lang="en-US" dirty="0" smtClean="0"/>
              <a:t>Click on next</a:t>
            </a:r>
          </a:p>
          <a:p>
            <a:pPr lvl="2"/>
            <a:r>
              <a:rPr lang="en-US" dirty="0" smtClean="0"/>
              <a:t>Enter Group Id (</a:t>
            </a:r>
            <a:r>
              <a:rPr lang="en-US" dirty="0" err="1" smtClean="0"/>
              <a:t>com.pradeep</a:t>
            </a:r>
            <a:r>
              <a:rPr lang="en-US" dirty="0" smtClean="0"/>
              <a:t>)</a:t>
            </a:r>
          </a:p>
          <a:p>
            <a:pPr lvl="2"/>
            <a:r>
              <a:rPr lang="en-US" dirty="0" smtClean="0"/>
              <a:t>Enter Artifact Id (course-</a:t>
            </a:r>
            <a:r>
              <a:rPr lang="en-US" dirty="0" err="1" smtClean="0"/>
              <a:t>api</a:t>
            </a:r>
            <a:r>
              <a:rPr lang="en-US" dirty="0" smtClean="0"/>
              <a:t>)</a:t>
            </a:r>
          </a:p>
          <a:p>
            <a:pPr lvl="2"/>
            <a:r>
              <a:rPr lang="en-US" dirty="0" smtClean="0"/>
              <a:t>Enter Version (Keep default)</a:t>
            </a:r>
          </a:p>
          <a:p>
            <a:pPr lvl="2"/>
            <a:r>
              <a:rPr lang="en-US" dirty="0" smtClean="0"/>
              <a:t>Enter Name (Pradeep Chinchole Course </a:t>
            </a:r>
            <a:r>
              <a:rPr lang="en-US" dirty="0" err="1" smtClean="0"/>
              <a:t>Api</a:t>
            </a:r>
            <a:r>
              <a:rPr lang="en-US" dirty="0" smtClean="0"/>
              <a:t>)</a:t>
            </a:r>
          </a:p>
        </p:txBody>
      </p:sp>
      <p:sp>
        <p:nvSpPr>
          <p:cNvPr id="3" name="Title 2"/>
          <p:cNvSpPr>
            <a:spLocks noGrp="1"/>
          </p:cNvSpPr>
          <p:nvPr>
            <p:ph type="title"/>
          </p:nvPr>
        </p:nvSpPr>
        <p:spPr/>
        <p:txBody>
          <a:bodyPr/>
          <a:lstStyle/>
          <a:p>
            <a:r>
              <a:rPr lang="en-US" dirty="0" smtClean="0">
                <a:solidFill>
                  <a:schemeClr val="tx1"/>
                </a:solidFill>
              </a:rPr>
              <a:t>Setup Spring Boot</a:t>
            </a:r>
            <a:endParaRPr lang="en-US" dirty="0">
              <a:solidFill>
                <a:schemeClr val="tx1"/>
              </a:solidFill>
            </a:endParaRPr>
          </a:p>
        </p:txBody>
      </p:sp>
    </p:spTree>
    <p:extLst>
      <p:ext uri="{BB962C8B-B14F-4D97-AF65-F5344CB8AC3E}">
        <p14:creationId xmlns:p14="http://schemas.microsoft.com/office/powerpoint/2010/main" val="3849268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2966" y="1676400"/>
            <a:ext cx="8458200" cy="4419600"/>
          </a:xfrm>
        </p:spPr>
        <p:txBody>
          <a:bodyPr/>
          <a:lstStyle/>
          <a:p>
            <a:r>
              <a:rPr lang="en-US" dirty="0" smtClean="0"/>
              <a:t>Spring framework Concept and Limitations</a:t>
            </a:r>
          </a:p>
          <a:p>
            <a:pPr marL="0" indent="0">
              <a:buNone/>
            </a:pPr>
            <a:endParaRPr lang="en-US" dirty="0" smtClean="0"/>
          </a:p>
          <a:p>
            <a:r>
              <a:rPr lang="en-US" dirty="0" smtClean="0"/>
              <a:t>Introduction To Spring Boot</a:t>
            </a:r>
          </a:p>
          <a:p>
            <a:pPr marL="0" indent="0">
              <a:buNone/>
            </a:pPr>
            <a:endParaRPr lang="en-US" dirty="0" smtClean="0"/>
          </a:p>
          <a:p>
            <a:r>
              <a:rPr lang="en-US" dirty="0"/>
              <a:t>Spring Boot </a:t>
            </a:r>
            <a:r>
              <a:rPr lang="en-US" dirty="0" smtClean="0"/>
              <a:t>features</a:t>
            </a:r>
          </a:p>
          <a:p>
            <a:pPr marL="0" indent="0">
              <a:buNone/>
            </a:pPr>
            <a:endParaRPr lang="en-US" dirty="0"/>
          </a:p>
          <a:p>
            <a:r>
              <a:rPr lang="en-US" dirty="0"/>
              <a:t>Setup Spring </a:t>
            </a:r>
            <a:r>
              <a:rPr lang="en-US" dirty="0" smtClean="0"/>
              <a:t>Boot</a:t>
            </a:r>
          </a:p>
          <a:p>
            <a:pPr marL="0" indent="0">
              <a:buNone/>
            </a:pPr>
            <a:endParaRPr lang="en-US" dirty="0"/>
          </a:p>
          <a:p>
            <a:r>
              <a:rPr lang="en-US" dirty="0"/>
              <a:t>Writing First </a:t>
            </a:r>
            <a:r>
              <a:rPr lang="en-US" dirty="0" smtClean="0"/>
              <a:t>App</a:t>
            </a:r>
          </a:p>
        </p:txBody>
      </p:sp>
      <p:sp>
        <p:nvSpPr>
          <p:cNvPr id="3" name="Title 2"/>
          <p:cNvSpPr>
            <a:spLocks noGrp="1"/>
          </p:cNvSpPr>
          <p:nvPr>
            <p:ph type="title"/>
          </p:nvPr>
        </p:nvSpPr>
        <p:spPr/>
        <p:txBody>
          <a:bodyPr/>
          <a:lstStyle/>
          <a:p>
            <a:r>
              <a:rPr lang="en-US" dirty="0" smtClean="0">
                <a:solidFill>
                  <a:schemeClr val="tx1"/>
                </a:solidFill>
              </a:rPr>
              <a:t>AGENDA</a:t>
            </a:r>
            <a:endParaRPr lang="en-US" dirty="0">
              <a:solidFill>
                <a:schemeClr val="tx1"/>
              </a:solidFill>
            </a:endParaRPr>
          </a:p>
        </p:txBody>
      </p:sp>
    </p:spTree>
    <p:extLst>
      <p:ext uri="{BB962C8B-B14F-4D97-AF65-F5344CB8AC3E}">
        <p14:creationId xmlns:p14="http://schemas.microsoft.com/office/powerpoint/2010/main" val="3699517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666" y="1371600"/>
            <a:ext cx="7408333" cy="4572000"/>
          </a:xfrm>
        </p:spPr>
        <p:txBody>
          <a:bodyPr>
            <a:normAutofit fontScale="92500" lnSpcReduction="10000"/>
          </a:bodyPr>
          <a:lstStyle/>
          <a:p>
            <a:r>
              <a:rPr lang="en-US" dirty="0" smtClean="0"/>
              <a:t>Add following in pom.xml , </a:t>
            </a:r>
          </a:p>
          <a:p>
            <a:r>
              <a:rPr lang="en-US" dirty="0" smtClean="0"/>
              <a:t>save the file and update the Maven Project</a:t>
            </a:r>
          </a:p>
          <a:p>
            <a:pPr marL="0" indent="0">
              <a:buNone/>
            </a:pPr>
            <a:r>
              <a:rPr lang="en-US" dirty="0" smtClean="0"/>
              <a:t>&lt;parent</a:t>
            </a:r>
            <a:r>
              <a:rPr lang="en-US" dirty="0"/>
              <a:t>&gt;</a:t>
            </a:r>
          </a:p>
          <a:p>
            <a:pPr marL="0" indent="0">
              <a:buNone/>
            </a:pPr>
            <a:r>
              <a:rPr lang="en-US" dirty="0" smtClean="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a:t>
            </a:r>
            <a:r>
              <a:rPr lang="en-US" dirty="0" smtClean="0"/>
              <a:t>	&lt;</a:t>
            </a:r>
            <a:r>
              <a:rPr lang="en-US" dirty="0"/>
              <a:t>artifactId&gt;spring-boot-starter-parent&lt;/artifactId&gt;</a:t>
            </a:r>
          </a:p>
          <a:p>
            <a:pPr marL="0" indent="0">
              <a:buNone/>
            </a:pPr>
            <a:r>
              <a:rPr lang="en-US" dirty="0"/>
              <a:t>  </a:t>
            </a:r>
            <a:r>
              <a:rPr lang="en-US" dirty="0" smtClean="0"/>
              <a:t>	&lt;version&gt;1.5.7.RELEASE</a:t>
            </a:r>
            <a:r>
              <a:rPr lang="en-US" dirty="0"/>
              <a:t>&lt;/version&gt;</a:t>
            </a:r>
          </a:p>
          <a:p>
            <a:pPr marL="0" indent="0">
              <a:buNone/>
            </a:pPr>
            <a:r>
              <a:rPr lang="en-US" dirty="0" smtClean="0"/>
              <a:t> &lt;/</a:t>
            </a:r>
            <a:r>
              <a:rPr lang="en-US" dirty="0"/>
              <a:t>parent&gt;</a:t>
            </a:r>
          </a:p>
          <a:p>
            <a:pPr marL="0" indent="0">
              <a:buNone/>
            </a:pPr>
            <a:r>
              <a:rPr lang="en-US" dirty="0"/>
              <a:t>  &lt;dependencies&gt;</a:t>
            </a:r>
          </a:p>
          <a:p>
            <a:pPr marL="0" indent="0">
              <a:buNone/>
            </a:pPr>
            <a:r>
              <a:rPr lang="en-US" dirty="0"/>
              <a:t>  </a:t>
            </a:r>
            <a:r>
              <a:rPr lang="en-US" dirty="0" smtClean="0"/>
              <a:t>	&lt;</a:t>
            </a:r>
            <a:r>
              <a:rPr lang="en-US" dirty="0"/>
              <a:t>dependency&gt;</a:t>
            </a:r>
          </a:p>
          <a:p>
            <a:pPr marL="0" indent="0">
              <a:buNone/>
            </a:pPr>
            <a:r>
              <a:rPr lang="en-US" dirty="0"/>
              <a:t>  </a:t>
            </a:r>
            <a:r>
              <a:rPr lang="en-US" dirty="0" smtClean="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a:t>
            </a:r>
            <a:r>
              <a:rPr lang="en-US" dirty="0" smtClean="0"/>
              <a:t>		&lt;</a:t>
            </a:r>
            <a:r>
              <a:rPr lang="en-US" dirty="0"/>
              <a:t>artifactId&gt;spring-boot-starter-web&lt;/artifactId&gt;</a:t>
            </a:r>
          </a:p>
          <a:p>
            <a:pPr marL="0" indent="0">
              <a:buNone/>
            </a:pPr>
            <a:r>
              <a:rPr lang="en-US" dirty="0"/>
              <a:t>  </a:t>
            </a:r>
            <a:r>
              <a:rPr lang="en-US" dirty="0" smtClean="0"/>
              <a:t>	&lt;/</a:t>
            </a:r>
            <a:r>
              <a:rPr lang="en-US" dirty="0"/>
              <a:t>dependency&gt;</a:t>
            </a:r>
          </a:p>
          <a:p>
            <a:pPr marL="0" indent="0">
              <a:buNone/>
            </a:pPr>
            <a:r>
              <a:rPr lang="en-US" dirty="0"/>
              <a:t>  &lt;/dependencies&gt;</a:t>
            </a:r>
          </a:p>
          <a:p>
            <a:pPr marL="0" indent="0">
              <a:buNone/>
            </a:pPr>
            <a:r>
              <a:rPr lang="en-US" dirty="0"/>
              <a:t>  &lt;properties&gt;</a:t>
            </a:r>
          </a:p>
          <a:p>
            <a:pPr marL="0" indent="0">
              <a:buNone/>
            </a:pPr>
            <a:r>
              <a:rPr lang="en-US" dirty="0"/>
              <a:t>  </a:t>
            </a:r>
            <a:r>
              <a:rPr lang="en-US" dirty="0" smtClean="0"/>
              <a:t>	&lt;</a:t>
            </a:r>
            <a:r>
              <a:rPr lang="en-US" dirty="0" err="1"/>
              <a:t>java.version</a:t>
            </a:r>
            <a:r>
              <a:rPr lang="en-US" dirty="0"/>
              <a:t>&gt;1.8&lt;/</a:t>
            </a:r>
            <a:r>
              <a:rPr lang="en-US" dirty="0" err="1"/>
              <a:t>java.version</a:t>
            </a:r>
            <a:r>
              <a:rPr lang="en-US" dirty="0"/>
              <a:t>&gt;</a:t>
            </a:r>
          </a:p>
          <a:p>
            <a:pPr marL="0" indent="0">
              <a:buNone/>
            </a:pPr>
            <a:r>
              <a:rPr lang="en-US" dirty="0"/>
              <a:t>  &lt;/properties&gt;</a:t>
            </a:r>
          </a:p>
        </p:txBody>
      </p:sp>
      <p:sp>
        <p:nvSpPr>
          <p:cNvPr id="3" name="Title 2"/>
          <p:cNvSpPr>
            <a:spLocks noGrp="1"/>
          </p:cNvSpPr>
          <p:nvPr>
            <p:ph type="title"/>
          </p:nvPr>
        </p:nvSpPr>
        <p:spPr/>
        <p:txBody>
          <a:bodyPr/>
          <a:lstStyle/>
          <a:p>
            <a:r>
              <a:rPr lang="en-US" dirty="0">
                <a:solidFill>
                  <a:schemeClr val="tx1"/>
                </a:solidFill>
              </a:rPr>
              <a:t>Setup Spring Boot</a:t>
            </a:r>
            <a:endParaRPr lang="en-US" dirty="0"/>
          </a:p>
        </p:txBody>
      </p:sp>
    </p:spTree>
    <p:extLst>
      <p:ext uri="{BB962C8B-B14F-4D97-AF65-F5344CB8AC3E}">
        <p14:creationId xmlns:p14="http://schemas.microsoft.com/office/powerpoint/2010/main" val="485861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&lt;dependency&gt;</a:t>
            </a:r>
          </a:p>
          <a:p>
            <a:pPr marL="0" indent="0">
              <a:buNone/>
            </a:pP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pPr marL="0" indent="0">
              <a:buNone/>
            </a:pPr>
            <a:r>
              <a:rPr lang="en-US" dirty="0"/>
              <a:t>   &lt;artifactId&gt;spring-boot-starter-data-</a:t>
            </a:r>
            <a:r>
              <a:rPr lang="en-US" dirty="0" err="1"/>
              <a:t>jpa</a:t>
            </a:r>
            <a:r>
              <a:rPr lang="en-US" dirty="0"/>
              <a:t>&lt;/artifactId&gt;</a:t>
            </a:r>
          </a:p>
          <a:p>
            <a:pPr marL="0" indent="0">
              <a:buNone/>
            </a:pPr>
            <a:r>
              <a:rPr lang="en-US" dirty="0"/>
              <a:t>&lt;/dependency&gt;</a:t>
            </a:r>
          </a:p>
          <a:p>
            <a:pPr marL="0" indent="0">
              <a:buNone/>
            </a:pPr>
            <a:endParaRPr lang="en-US" dirty="0"/>
          </a:p>
          <a:p>
            <a:pPr marL="0" indent="0">
              <a:buNone/>
            </a:pPr>
            <a:r>
              <a:rPr lang="en-US" dirty="0"/>
              <a:t>&lt;dependency&gt;</a:t>
            </a:r>
          </a:p>
          <a:p>
            <a:pPr marL="0" indent="0">
              <a:buNone/>
            </a:pPr>
            <a:r>
              <a:rPr lang="en-US" dirty="0"/>
              <a:t>       &lt;</a:t>
            </a:r>
            <a:r>
              <a:rPr lang="en-US" dirty="0" err="1"/>
              <a:t>groupId</a:t>
            </a:r>
            <a:r>
              <a:rPr lang="en-US" dirty="0"/>
              <a:t>&gt;</a:t>
            </a:r>
            <a:r>
              <a:rPr lang="en-US" dirty="0" err="1"/>
              <a:t>org.apache.derby</a:t>
            </a:r>
            <a:r>
              <a:rPr lang="en-US" dirty="0"/>
              <a:t>&lt;/</a:t>
            </a:r>
            <a:r>
              <a:rPr lang="en-US" dirty="0" err="1"/>
              <a:t>groupId</a:t>
            </a:r>
            <a:r>
              <a:rPr lang="en-US" dirty="0"/>
              <a:t>&gt;</a:t>
            </a:r>
          </a:p>
          <a:p>
            <a:pPr marL="0" indent="0">
              <a:buNone/>
            </a:pPr>
            <a:r>
              <a:rPr lang="en-US" dirty="0"/>
              <a:t>        &lt;artifactId&gt;derby&lt;/artifactId&gt; </a:t>
            </a:r>
          </a:p>
          <a:p>
            <a:pPr marL="0" indent="0">
              <a:buNone/>
            </a:pPr>
            <a:r>
              <a:rPr lang="en-US" dirty="0"/>
              <a:t>         &lt;scope&gt;runtime&lt;/scope&gt;</a:t>
            </a:r>
          </a:p>
          <a:p>
            <a:pPr marL="0" indent="0">
              <a:buNone/>
            </a:pPr>
            <a:r>
              <a:rPr lang="en-US" dirty="0"/>
              <a:t>&lt;/dependency&gt;</a:t>
            </a:r>
          </a:p>
        </p:txBody>
      </p:sp>
      <p:sp>
        <p:nvSpPr>
          <p:cNvPr id="3" name="Title 2"/>
          <p:cNvSpPr>
            <a:spLocks noGrp="1"/>
          </p:cNvSpPr>
          <p:nvPr>
            <p:ph type="title"/>
          </p:nvPr>
        </p:nvSpPr>
        <p:spPr/>
        <p:txBody>
          <a:bodyPr/>
          <a:lstStyle/>
          <a:p>
            <a:r>
              <a:rPr lang="en-US" dirty="0" smtClean="0">
                <a:solidFill>
                  <a:schemeClr val="tx1"/>
                </a:solidFill>
              </a:rPr>
              <a:t>Few more dependencies.</a:t>
            </a:r>
            <a:endParaRPr lang="en-US" dirty="0">
              <a:solidFill>
                <a:schemeClr val="tx1"/>
              </a:solidFill>
            </a:endParaRPr>
          </a:p>
        </p:txBody>
      </p:sp>
    </p:spTree>
    <p:extLst>
      <p:ext uri="{BB962C8B-B14F-4D97-AF65-F5344CB8AC3E}">
        <p14:creationId xmlns:p14="http://schemas.microsoft.com/office/powerpoint/2010/main" val="2779448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&lt;dependency&gt;	</a:t>
            </a:r>
            <a:endParaRPr lang="en-US" dirty="0" smtClean="0"/>
          </a:p>
          <a:p>
            <a:pPr marL="0" indent="0">
              <a:buNone/>
            </a:pPr>
            <a:r>
              <a:rPr lang="en-US" dirty="0" smtClean="0"/>
              <a:t>&lt;</a:t>
            </a:r>
            <a:r>
              <a:rPr lang="en-US" dirty="0" err="1"/>
              <a:t>groupId</a:t>
            </a:r>
            <a:r>
              <a:rPr lang="en-US" dirty="0"/>
              <a:t>&gt;</a:t>
            </a:r>
            <a:r>
              <a:rPr lang="en-US" dirty="0" err="1"/>
              <a:t>org.springframework.boot</a:t>
            </a:r>
            <a:r>
              <a:rPr lang="en-US" dirty="0"/>
              <a:t>&lt;/</a:t>
            </a:r>
            <a:r>
              <a:rPr lang="en-US" dirty="0" err="1"/>
              <a:t>groupId</a:t>
            </a:r>
            <a:r>
              <a:rPr lang="en-US" dirty="0" smtClean="0"/>
              <a:t>&gt;</a:t>
            </a:r>
          </a:p>
          <a:p>
            <a:pPr marL="0" indent="0">
              <a:buNone/>
            </a:pPr>
            <a:r>
              <a:rPr lang="en-US" dirty="0" smtClean="0"/>
              <a:t>&lt;</a:t>
            </a:r>
            <a:r>
              <a:rPr lang="en-US" dirty="0"/>
              <a:t>artifactId&gt;spring-boot-starter-</a:t>
            </a:r>
            <a:r>
              <a:rPr lang="en-US" dirty="0" err="1"/>
              <a:t>thymeleaf</a:t>
            </a:r>
            <a:r>
              <a:rPr lang="en-US" dirty="0"/>
              <a:t>&lt;/artifactId&gt;</a:t>
            </a:r>
          </a:p>
          <a:p>
            <a:pPr marL="0" indent="0">
              <a:buNone/>
            </a:pPr>
            <a:r>
              <a:rPr lang="en-US" dirty="0"/>
              <a:t>&lt;/dependency&gt;</a:t>
            </a:r>
          </a:p>
          <a:p>
            <a:pPr marL="0" indent="0">
              <a:buNone/>
            </a:pPr>
            <a:r>
              <a:rPr lang="en-US" dirty="0" smtClean="0"/>
              <a:t>&lt;</a:t>
            </a:r>
            <a:r>
              <a:rPr lang="en-US" dirty="0"/>
              <a:t>dependency&gt;</a:t>
            </a:r>
          </a:p>
          <a:p>
            <a:pPr marL="0" indent="0">
              <a:buNone/>
            </a:pPr>
            <a:r>
              <a:rPr lang="en-US" dirty="0" smtClean="0"/>
              <a:t>&lt;</a:t>
            </a:r>
            <a:r>
              <a:rPr lang="en-US" dirty="0" err="1"/>
              <a:t>groupId</a:t>
            </a:r>
            <a:r>
              <a:rPr lang="en-US" dirty="0"/>
              <a:t>&gt;</a:t>
            </a:r>
            <a:r>
              <a:rPr lang="en-US" dirty="0" err="1"/>
              <a:t>org.springframework.cloud</a:t>
            </a:r>
            <a:r>
              <a:rPr lang="en-US" dirty="0"/>
              <a:t>&lt;/</a:t>
            </a:r>
            <a:r>
              <a:rPr lang="en-US" dirty="0" err="1"/>
              <a:t>groupId</a:t>
            </a:r>
            <a:r>
              <a:rPr lang="en-US" dirty="0"/>
              <a:t>&gt;</a:t>
            </a:r>
          </a:p>
          <a:p>
            <a:pPr marL="0" indent="0">
              <a:buNone/>
            </a:pPr>
            <a:r>
              <a:rPr lang="en-US" dirty="0" smtClean="0"/>
              <a:t>&lt;</a:t>
            </a:r>
            <a:r>
              <a:rPr lang="en-US" dirty="0"/>
              <a:t>artifactId&gt;spring-cloud-starter-eureka&lt;/artifactId&gt;</a:t>
            </a:r>
          </a:p>
          <a:p>
            <a:pPr marL="0" indent="0">
              <a:buNone/>
            </a:pPr>
            <a:r>
              <a:rPr lang="en-US" dirty="0"/>
              <a:t>&lt;/dependency&gt;</a:t>
            </a:r>
          </a:p>
        </p:txBody>
      </p:sp>
      <p:sp>
        <p:nvSpPr>
          <p:cNvPr id="3" name="Title 2"/>
          <p:cNvSpPr>
            <a:spLocks noGrp="1"/>
          </p:cNvSpPr>
          <p:nvPr>
            <p:ph type="title"/>
          </p:nvPr>
        </p:nvSpPr>
        <p:spPr/>
        <p:txBody>
          <a:bodyPr/>
          <a:lstStyle/>
          <a:p>
            <a:r>
              <a:rPr lang="en-US" dirty="0" smtClean="0">
                <a:solidFill>
                  <a:schemeClr val="tx1"/>
                </a:solidFill>
              </a:rPr>
              <a:t>Few more dependencies.</a:t>
            </a:r>
            <a:endParaRPr lang="en-US" dirty="0">
              <a:solidFill>
                <a:schemeClr val="tx1"/>
              </a:solidFill>
            </a:endParaRPr>
          </a:p>
        </p:txBody>
      </p:sp>
    </p:spTree>
    <p:extLst>
      <p:ext uri="{BB962C8B-B14F-4D97-AF65-F5344CB8AC3E}">
        <p14:creationId xmlns:p14="http://schemas.microsoft.com/office/powerpoint/2010/main" val="1857292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666" y="1447800"/>
            <a:ext cx="7408333" cy="4800600"/>
          </a:xfrm>
        </p:spPr>
        <p:txBody>
          <a:bodyPr>
            <a:normAutofit fontScale="92500" lnSpcReduction="20000"/>
          </a:bodyPr>
          <a:lstStyle/>
          <a:p>
            <a:r>
              <a:rPr lang="en-US" b="1" dirty="0" smtClean="0"/>
              <a:t>Type following code and run as java application</a:t>
            </a:r>
          </a:p>
          <a:p>
            <a:pPr marL="0" indent="0">
              <a:buNone/>
            </a:pPr>
            <a:endParaRPr lang="en-US" b="1" dirty="0" smtClean="0"/>
          </a:p>
          <a:p>
            <a:pPr marL="0" indent="0">
              <a:buNone/>
            </a:pPr>
            <a:r>
              <a:rPr lang="en-US" b="1" dirty="0" smtClean="0"/>
              <a:t>package </a:t>
            </a:r>
            <a:r>
              <a:rPr lang="en-US" b="1" dirty="0" err="1" smtClean="0"/>
              <a:t>com.pradeep</a:t>
            </a:r>
            <a:r>
              <a:rPr lang="en-US" b="1" dirty="0" smtClean="0"/>
              <a:t>;</a:t>
            </a:r>
            <a:endParaRPr lang="en-US" b="1" dirty="0"/>
          </a:p>
          <a:p>
            <a:pPr marL="0" indent="0">
              <a:buNone/>
            </a:pPr>
            <a:endParaRPr lang="en-US" dirty="0"/>
          </a:p>
          <a:p>
            <a:pPr marL="0" indent="0">
              <a:buNone/>
            </a:pPr>
            <a:r>
              <a:rPr lang="en-US" b="1" dirty="0"/>
              <a:t>import </a:t>
            </a:r>
            <a:r>
              <a:rPr lang="en-US" b="1" dirty="0" err="1"/>
              <a:t>org.springframework.boot.SpringApplication</a:t>
            </a:r>
            <a:r>
              <a:rPr lang="en-US" b="1" dirty="0"/>
              <a:t>;</a:t>
            </a:r>
          </a:p>
          <a:p>
            <a:pPr marL="0" indent="0">
              <a:buNone/>
            </a:pPr>
            <a:r>
              <a:rPr lang="en-US" b="1" dirty="0"/>
              <a:t>import </a:t>
            </a:r>
            <a:r>
              <a:rPr lang="en-US" b="1" dirty="0" err="1"/>
              <a:t>org.springframework.boot.autoconfigure.SpringBootApplication</a:t>
            </a:r>
            <a:r>
              <a:rPr lang="en-US" b="1" dirty="0"/>
              <a:t>;</a:t>
            </a:r>
          </a:p>
          <a:p>
            <a:pPr marL="0" indent="0">
              <a:buNone/>
            </a:pPr>
            <a:endParaRPr lang="en-US" dirty="0"/>
          </a:p>
          <a:p>
            <a:pPr marL="0" indent="0">
              <a:buNone/>
            </a:pPr>
            <a:r>
              <a:rPr lang="en-US" dirty="0"/>
              <a:t>@</a:t>
            </a:r>
            <a:r>
              <a:rPr lang="en-US" dirty="0" err="1"/>
              <a:t>SpringBootApplication</a:t>
            </a:r>
            <a:endParaRPr lang="en-US" dirty="0"/>
          </a:p>
          <a:p>
            <a:pPr marL="0" indent="0">
              <a:buNone/>
            </a:pPr>
            <a:r>
              <a:rPr lang="en-US" b="1" dirty="0"/>
              <a:t>public class </a:t>
            </a:r>
            <a:r>
              <a:rPr lang="en-US" b="1" dirty="0" err="1"/>
              <a:t>CourseApiApp</a:t>
            </a:r>
            <a:r>
              <a:rPr lang="en-US" b="1" dirty="0"/>
              <a:t> {</a:t>
            </a:r>
          </a:p>
          <a:p>
            <a:pPr marL="0" indent="0">
              <a:buNone/>
            </a:pPr>
            <a:endParaRPr lang="en-US" dirty="0"/>
          </a:p>
          <a:p>
            <a:pPr marL="0" indent="0">
              <a:buNone/>
            </a:pPr>
            <a:r>
              <a:rPr lang="en-US" b="1" dirty="0" smtClean="0"/>
              <a:t>	public </a:t>
            </a:r>
            <a:r>
              <a:rPr lang="en-US" b="1" dirty="0"/>
              <a:t>static void main(String[] </a:t>
            </a:r>
            <a:r>
              <a:rPr lang="en-US" b="1" dirty="0" err="1"/>
              <a:t>args</a:t>
            </a:r>
            <a:r>
              <a:rPr lang="en-US" b="1" dirty="0"/>
              <a:t>) {</a:t>
            </a:r>
          </a:p>
          <a:p>
            <a:pPr marL="0" indent="0">
              <a:buNone/>
            </a:pPr>
            <a:r>
              <a:rPr lang="en-US" dirty="0" smtClean="0"/>
              <a:t>		</a:t>
            </a:r>
            <a:r>
              <a:rPr lang="en-US" dirty="0" err="1" smtClean="0"/>
              <a:t>SpringApplication.</a:t>
            </a:r>
            <a:r>
              <a:rPr lang="en-US" i="1" dirty="0" err="1" smtClean="0"/>
              <a:t>run</a:t>
            </a:r>
            <a:r>
              <a:rPr lang="en-US" i="1" dirty="0" smtClean="0"/>
              <a:t>(</a:t>
            </a:r>
            <a:r>
              <a:rPr lang="en-US" i="1" dirty="0" err="1" smtClean="0"/>
              <a:t>CourseApiApp.</a:t>
            </a:r>
            <a:r>
              <a:rPr lang="en-US" b="1" i="1" dirty="0" err="1" smtClean="0"/>
              <a:t>class</a:t>
            </a:r>
            <a:r>
              <a:rPr lang="en-US" b="1" i="1" dirty="0"/>
              <a:t>, </a:t>
            </a:r>
            <a:r>
              <a:rPr lang="en-US" b="1" i="1" dirty="0" err="1"/>
              <a:t>args</a:t>
            </a:r>
            <a:r>
              <a:rPr lang="en-US" b="1" i="1" dirty="0"/>
              <a:t>);</a:t>
            </a:r>
          </a:p>
          <a:p>
            <a:pPr marL="0" indent="0">
              <a:buNone/>
            </a:pPr>
            <a:endParaRPr lang="en-US" dirty="0"/>
          </a:p>
          <a:p>
            <a:pPr marL="0" indent="0">
              <a:buNone/>
            </a:pPr>
            <a:r>
              <a:rPr lang="en-US" dirty="0" smtClean="0"/>
              <a:t>	}</a:t>
            </a:r>
            <a:endParaRPr lang="en-US" dirty="0"/>
          </a:p>
          <a:p>
            <a:pPr marL="0" indent="0">
              <a:buNone/>
            </a:pPr>
            <a:endParaRPr lang="en-US" dirty="0"/>
          </a:p>
          <a:p>
            <a:pPr marL="0" indent="0">
              <a:buNone/>
            </a:pPr>
            <a:r>
              <a:rPr lang="en-US" dirty="0"/>
              <a:t>}</a:t>
            </a:r>
          </a:p>
        </p:txBody>
      </p:sp>
      <p:sp>
        <p:nvSpPr>
          <p:cNvPr id="3" name="Title 2"/>
          <p:cNvSpPr>
            <a:spLocks noGrp="1"/>
          </p:cNvSpPr>
          <p:nvPr>
            <p:ph type="title"/>
          </p:nvPr>
        </p:nvSpPr>
        <p:spPr/>
        <p:txBody>
          <a:bodyPr/>
          <a:lstStyle/>
          <a:p>
            <a:r>
              <a:rPr lang="en-US" dirty="0" smtClean="0">
                <a:solidFill>
                  <a:schemeClr val="tx1"/>
                </a:solidFill>
              </a:rPr>
              <a:t>Writing First App</a:t>
            </a:r>
            <a:endParaRPr lang="en-US" dirty="0">
              <a:solidFill>
                <a:schemeClr val="tx1"/>
              </a:solidFill>
            </a:endParaRPr>
          </a:p>
        </p:txBody>
      </p:sp>
    </p:spTree>
    <p:extLst>
      <p:ext uri="{BB962C8B-B14F-4D97-AF65-F5344CB8AC3E}">
        <p14:creationId xmlns:p14="http://schemas.microsoft.com/office/powerpoint/2010/main" val="1085796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3766" y="1524000"/>
            <a:ext cx="7408333" cy="3450696"/>
          </a:xfrm>
        </p:spPr>
        <p:txBody>
          <a:bodyPr>
            <a:normAutofit/>
          </a:bodyPr>
          <a:lstStyle/>
          <a:p>
            <a:pPr marL="0" indent="0">
              <a:buNone/>
            </a:pPr>
            <a:r>
              <a:rPr lang="en-US" dirty="0" err="1"/>
              <a:t>SpringApplication.</a:t>
            </a:r>
            <a:r>
              <a:rPr lang="en-US" i="1" dirty="0" err="1"/>
              <a:t>run</a:t>
            </a:r>
            <a:r>
              <a:rPr lang="en-US" i="1" dirty="0"/>
              <a:t>(</a:t>
            </a:r>
            <a:r>
              <a:rPr lang="en-US" i="1" dirty="0" err="1"/>
              <a:t>CourseApiApp.</a:t>
            </a:r>
            <a:r>
              <a:rPr lang="en-US" b="1" i="1" dirty="0" err="1"/>
              <a:t>class</a:t>
            </a:r>
            <a:r>
              <a:rPr lang="en-US" b="1" i="1" dirty="0"/>
              <a:t>, </a:t>
            </a:r>
            <a:r>
              <a:rPr lang="en-US" b="1" i="1" dirty="0" err="1"/>
              <a:t>args</a:t>
            </a:r>
            <a:r>
              <a:rPr lang="en-US" b="1" i="1" dirty="0" smtClean="0"/>
              <a:t>);</a:t>
            </a:r>
          </a:p>
          <a:p>
            <a:pPr marL="0" indent="0">
              <a:buNone/>
            </a:pPr>
            <a:endParaRPr lang="en-US" b="1" i="1" dirty="0"/>
          </a:p>
          <a:p>
            <a:pPr marL="0" indent="0">
              <a:buNone/>
            </a:pPr>
            <a:r>
              <a:rPr lang="en-US" dirty="0" smtClean="0"/>
              <a:t>This runs the </a:t>
            </a:r>
            <a:r>
              <a:rPr lang="en-US" dirty="0" err="1" smtClean="0"/>
              <a:t>CourseApiApp</a:t>
            </a:r>
            <a:r>
              <a:rPr lang="en-US" dirty="0" smtClean="0"/>
              <a:t> class</a:t>
            </a:r>
          </a:p>
          <a:p>
            <a:pPr marL="0" indent="0">
              <a:buNone/>
            </a:pPr>
            <a:endParaRPr lang="en-US" dirty="0" smtClean="0"/>
          </a:p>
          <a:p>
            <a:pPr marL="0" indent="0">
              <a:buNone/>
            </a:pPr>
            <a:r>
              <a:rPr lang="en-US" dirty="0" smtClean="0"/>
              <a:t>This class is annotated with @</a:t>
            </a:r>
            <a:r>
              <a:rPr lang="en-US" dirty="0" err="1" smtClean="0"/>
              <a:t>SpringBootApplication</a:t>
            </a:r>
            <a:endParaRPr lang="en-US" dirty="0" smtClean="0"/>
          </a:p>
          <a:p>
            <a:pPr marL="0" indent="0">
              <a:buNone/>
            </a:pPr>
            <a:endParaRPr lang="en-US" dirty="0"/>
          </a:p>
          <a:p>
            <a:pPr marL="0" indent="0">
              <a:buNone/>
            </a:pPr>
            <a:r>
              <a:rPr lang="en-US" dirty="0"/>
              <a:t>The @</a:t>
            </a:r>
            <a:r>
              <a:rPr lang="en-US" dirty="0" err="1"/>
              <a:t>SpringBootApplication</a:t>
            </a:r>
            <a:r>
              <a:rPr lang="en-US" dirty="0"/>
              <a:t> annotation is equivalent to using @Configuration, @</a:t>
            </a:r>
            <a:r>
              <a:rPr lang="en-US" dirty="0" err="1"/>
              <a:t>EnableAutoConfiguration</a:t>
            </a:r>
            <a:r>
              <a:rPr lang="en-US" dirty="0"/>
              <a:t>, and @</a:t>
            </a:r>
            <a:r>
              <a:rPr lang="en-US" dirty="0" err="1"/>
              <a:t>ComponentScan</a:t>
            </a:r>
            <a:r>
              <a:rPr lang="en-US" dirty="0"/>
              <a:t> </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Behind the Scenes</a:t>
            </a:r>
            <a:endParaRPr lang="en-US" dirty="0">
              <a:solidFill>
                <a:schemeClr val="tx1"/>
              </a:solidFill>
            </a:endParaRPr>
          </a:p>
        </p:txBody>
      </p:sp>
    </p:spTree>
    <p:extLst>
      <p:ext uri="{BB962C8B-B14F-4D97-AF65-F5344CB8AC3E}">
        <p14:creationId xmlns:p14="http://schemas.microsoft.com/office/powerpoint/2010/main" val="4158623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666" y="1524000"/>
            <a:ext cx="7408333" cy="3450696"/>
          </a:xfrm>
        </p:spPr>
        <p:txBody>
          <a:bodyPr>
            <a:normAutofit/>
          </a:bodyPr>
          <a:lstStyle/>
          <a:p>
            <a:r>
              <a:rPr lang="en-US" dirty="0"/>
              <a:t>As a </a:t>
            </a:r>
            <a:r>
              <a:rPr lang="en-US" dirty="0" smtClean="0"/>
              <a:t>result Spring Boot :</a:t>
            </a:r>
          </a:p>
          <a:p>
            <a:pPr marL="0" indent="0">
              <a:buNone/>
            </a:pPr>
            <a:endParaRPr lang="en-US" dirty="0" smtClean="0"/>
          </a:p>
          <a:p>
            <a:r>
              <a:rPr lang="en-US" dirty="0" smtClean="0"/>
              <a:t>Sets up the default configuration</a:t>
            </a:r>
          </a:p>
          <a:p>
            <a:pPr marL="0" indent="0">
              <a:buNone/>
            </a:pPr>
            <a:endParaRPr lang="en-US" dirty="0" smtClean="0"/>
          </a:p>
          <a:p>
            <a:r>
              <a:rPr lang="en-US" dirty="0" smtClean="0"/>
              <a:t>Starts Spring application context</a:t>
            </a:r>
          </a:p>
          <a:p>
            <a:pPr marL="0" indent="0">
              <a:buNone/>
            </a:pPr>
            <a:endParaRPr lang="en-US" dirty="0" smtClean="0"/>
          </a:p>
          <a:p>
            <a:r>
              <a:rPr lang="en-US" dirty="0" smtClean="0"/>
              <a:t>Performs </a:t>
            </a:r>
            <a:r>
              <a:rPr lang="en-US" dirty="0" err="1" smtClean="0"/>
              <a:t>classpath</a:t>
            </a:r>
            <a:r>
              <a:rPr lang="en-US" dirty="0" smtClean="0"/>
              <a:t> scan</a:t>
            </a:r>
          </a:p>
          <a:p>
            <a:pPr marL="0" indent="0">
              <a:buNone/>
            </a:pPr>
            <a:endParaRPr lang="en-US" dirty="0" smtClean="0"/>
          </a:p>
          <a:p>
            <a:r>
              <a:rPr lang="en-US" dirty="0" smtClean="0"/>
              <a:t>Starts tomcat server</a:t>
            </a:r>
            <a:endParaRPr lang="en-US" dirty="0"/>
          </a:p>
        </p:txBody>
      </p:sp>
      <p:sp>
        <p:nvSpPr>
          <p:cNvPr id="3" name="Title 2"/>
          <p:cNvSpPr>
            <a:spLocks noGrp="1"/>
          </p:cNvSpPr>
          <p:nvPr>
            <p:ph type="title"/>
          </p:nvPr>
        </p:nvSpPr>
        <p:spPr/>
        <p:txBody>
          <a:bodyPr/>
          <a:lstStyle/>
          <a:p>
            <a:r>
              <a:rPr lang="en-US" dirty="0">
                <a:solidFill>
                  <a:schemeClr val="tx1"/>
                </a:solidFill>
              </a:rPr>
              <a:t>Behind the </a:t>
            </a:r>
            <a:r>
              <a:rPr lang="en-US" dirty="0" smtClean="0">
                <a:solidFill>
                  <a:schemeClr val="tx1"/>
                </a:solidFill>
              </a:rPr>
              <a:t>scenes</a:t>
            </a:r>
            <a:endParaRPr lang="en-US" dirty="0"/>
          </a:p>
        </p:txBody>
      </p:sp>
    </p:spTree>
    <p:extLst>
      <p:ext uri="{BB962C8B-B14F-4D97-AF65-F5344CB8AC3E}">
        <p14:creationId xmlns:p14="http://schemas.microsoft.com/office/powerpoint/2010/main" val="1755441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Spring Initializer</a:t>
            </a:r>
          </a:p>
          <a:p>
            <a:endParaRPr lang="en-US" dirty="0"/>
          </a:p>
          <a:p>
            <a:r>
              <a:rPr lang="en-US" dirty="0" smtClean="0"/>
              <a:t>Spring Boot CLI</a:t>
            </a:r>
          </a:p>
          <a:p>
            <a:endParaRPr lang="en-US" dirty="0"/>
          </a:p>
          <a:p>
            <a:r>
              <a:rPr lang="en-US" dirty="0" smtClean="0"/>
              <a:t>STS IDE</a:t>
            </a:r>
            <a:endParaRPr lang="en-US" dirty="0"/>
          </a:p>
        </p:txBody>
      </p:sp>
      <p:sp>
        <p:nvSpPr>
          <p:cNvPr id="3" name="Title 2"/>
          <p:cNvSpPr>
            <a:spLocks noGrp="1"/>
          </p:cNvSpPr>
          <p:nvPr>
            <p:ph type="title"/>
          </p:nvPr>
        </p:nvSpPr>
        <p:spPr/>
        <p:txBody>
          <a:bodyPr>
            <a:normAutofit/>
          </a:bodyPr>
          <a:lstStyle/>
          <a:p>
            <a:r>
              <a:rPr lang="en-US" dirty="0" smtClean="0">
                <a:solidFill>
                  <a:schemeClr val="tx1"/>
                </a:solidFill>
              </a:rPr>
              <a:t>Few other ways to start Spring Boot Application</a:t>
            </a:r>
            <a:endParaRPr lang="en-US" dirty="0">
              <a:solidFill>
                <a:schemeClr val="tx1"/>
              </a:solidFill>
            </a:endParaRPr>
          </a:p>
        </p:txBody>
      </p:sp>
    </p:spTree>
    <p:extLst>
      <p:ext uri="{BB962C8B-B14F-4D97-AF65-F5344CB8AC3E}">
        <p14:creationId xmlns:p14="http://schemas.microsoft.com/office/powerpoint/2010/main" val="2536356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666" y="1447800"/>
            <a:ext cx="7408333" cy="3450696"/>
          </a:xfrm>
        </p:spPr>
        <p:txBody>
          <a:bodyPr/>
          <a:lstStyle/>
          <a:p>
            <a:r>
              <a:rPr lang="en-US" dirty="0"/>
              <a:t>Browse to </a:t>
            </a:r>
            <a:r>
              <a:rPr lang="en-US" dirty="0" smtClean="0"/>
              <a:t>:</a:t>
            </a:r>
          </a:p>
          <a:p>
            <a:pPr lvl="2"/>
            <a:r>
              <a:rPr lang="en-US" dirty="0" smtClean="0"/>
              <a:t> </a:t>
            </a:r>
            <a:r>
              <a:rPr lang="en-US" dirty="0"/>
              <a:t>http://start.spring.io/</a:t>
            </a:r>
            <a:endParaRPr lang="en-US" dirty="0" smtClean="0"/>
          </a:p>
          <a:p>
            <a:r>
              <a:rPr lang="en-US" dirty="0" smtClean="0"/>
              <a:t>Fill in the necessary and required fields.</a:t>
            </a:r>
          </a:p>
          <a:p>
            <a:r>
              <a:rPr lang="en-US" dirty="0" smtClean="0"/>
              <a:t>Add the required dependencies</a:t>
            </a:r>
          </a:p>
          <a:p>
            <a:r>
              <a:rPr lang="en-US" dirty="0" smtClean="0"/>
              <a:t>Click on the Generate Project.</a:t>
            </a:r>
          </a:p>
          <a:p>
            <a:r>
              <a:rPr lang="en-US" dirty="0" smtClean="0"/>
              <a:t>Extract the downloaded zip file/</a:t>
            </a:r>
          </a:p>
          <a:p>
            <a:r>
              <a:rPr lang="en-US" dirty="0" smtClean="0"/>
              <a:t>Go through the pom.xml</a:t>
            </a:r>
          </a:p>
        </p:txBody>
      </p:sp>
      <p:sp>
        <p:nvSpPr>
          <p:cNvPr id="3" name="Title 2"/>
          <p:cNvSpPr>
            <a:spLocks noGrp="1"/>
          </p:cNvSpPr>
          <p:nvPr>
            <p:ph type="title"/>
          </p:nvPr>
        </p:nvSpPr>
        <p:spPr/>
        <p:txBody>
          <a:bodyPr>
            <a:normAutofit/>
          </a:bodyPr>
          <a:lstStyle/>
          <a:p>
            <a:r>
              <a:rPr lang="en-US" dirty="0">
                <a:solidFill>
                  <a:schemeClr val="tx1"/>
                </a:solidFill>
              </a:rPr>
              <a:t>Spring </a:t>
            </a:r>
            <a:r>
              <a:rPr lang="en-US" dirty="0" smtClean="0">
                <a:solidFill>
                  <a:schemeClr val="tx1"/>
                </a:solidFill>
              </a:rPr>
              <a:t>Initializer</a:t>
            </a:r>
            <a:endParaRPr lang="en-US" dirty="0">
              <a:solidFill>
                <a:schemeClr val="tx1"/>
              </a:solidFill>
            </a:endParaRPr>
          </a:p>
        </p:txBody>
      </p:sp>
    </p:spTree>
    <p:extLst>
      <p:ext uri="{BB962C8B-B14F-4D97-AF65-F5344CB8AC3E}">
        <p14:creationId xmlns:p14="http://schemas.microsoft.com/office/powerpoint/2010/main" val="2754757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5666" y="1447800"/>
            <a:ext cx="7408333" cy="4144963"/>
          </a:xfrm>
        </p:spPr>
        <p:txBody>
          <a:bodyPr>
            <a:normAutofit/>
          </a:bodyPr>
          <a:lstStyle/>
          <a:p>
            <a:r>
              <a:rPr lang="en-US" dirty="0" smtClean="0"/>
              <a:t>It is a command line tool that can be used if you want to quickly prototype with spring. It allows you to run Groovy scripts, which means that you have familiar Java-like syntax, without much boilerplate code.</a:t>
            </a:r>
          </a:p>
          <a:p>
            <a:pPr marL="0" indent="0">
              <a:buNone/>
            </a:pPr>
            <a:endParaRPr lang="en-US" dirty="0" smtClean="0"/>
          </a:p>
          <a:p>
            <a:r>
              <a:rPr lang="en-US" dirty="0" smtClean="0"/>
              <a:t>You can download The Spring CLI distribution from the spring software repository</a:t>
            </a:r>
          </a:p>
          <a:p>
            <a:endParaRPr lang="en-US" dirty="0"/>
          </a:p>
          <a:p>
            <a:r>
              <a:rPr lang="en-US" dirty="0" smtClean="0"/>
              <a:t>Once downloaded the zip file, follow the instructions from the install.txt from unpacked archive.</a:t>
            </a:r>
          </a:p>
          <a:p>
            <a:pPr marL="0" indent="0">
              <a:buNone/>
            </a:pPr>
            <a:endParaRPr lang="en-US" dirty="0" smtClean="0"/>
          </a:p>
          <a:p>
            <a:r>
              <a:rPr lang="en-US" dirty="0" smtClean="0"/>
              <a:t>You could also use SDKMAN(Windows)/Homebrew(</a:t>
            </a:r>
            <a:r>
              <a:rPr lang="en-US" dirty="0" err="1" smtClean="0"/>
              <a:t>Osx</a:t>
            </a:r>
            <a:r>
              <a:rPr lang="en-US" dirty="0" smtClean="0"/>
              <a:t>) for installation.</a:t>
            </a:r>
            <a:endParaRPr lang="en-US" dirty="0"/>
          </a:p>
        </p:txBody>
      </p:sp>
      <p:sp>
        <p:nvSpPr>
          <p:cNvPr id="3" name="Title 2"/>
          <p:cNvSpPr>
            <a:spLocks noGrp="1"/>
          </p:cNvSpPr>
          <p:nvPr>
            <p:ph type="title"/>
          </p:nvPr>
        </p:nvSpPr>
        <p:spPr/>
        <p:txBody>
          <a:bodyPr>
            <a:normAutofit/>
          </a:bodyPr>
          <a:lstStyle/>
          <a:p>
            <a:r>
              <a:rPr lang="en-US" dirty="0">
                <a:solidFill>
                  <a:schemeClr val="tx1"/>
                </a:solidFill>
              </a:rPr>
              <a:t>Spring Boot </a:t>
            </a:r>
            <a:r>
              <a:rPr lang="en-US" dirty="0" smtClean="0">
                <a:solidFill>
                  <a:schemeClr val="tx1"/>
                </a:solidFill>
              </a:rPr>
              <a:t>CLI(Command Line Interface)</a:t>
            </a:r>
            <a:endParaRPr lang="en-US" dirty="0">
              <a:solidFill>
                <a:schemeClr val="tx1"/>
              </a:solidFill>
            </a:endParaRPr>
          </a:p>
        </p:txBody>
      </p:sp>
    </p:spTree>
    <p:extLst>
      <p:ext uri="{BB962C8B-B14F-4D97-AF65-F5344CB8AC3E}">
        <p14:creationId xmlns:p14="http://schemas.microsoft.com/office/powerpoint/2010/main" val="1200347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new Spring starter Project </a:t>
            </a:r>
          </a:p>
          <a:p>
            <a:pPr marL="0" indent="0">
              <a:buNone/>
            </a:pPr>
            <a:endParaRPr lang="en-US" dirty="0" smtClean="0"/>
          </a:p>
          <a:p>
            <a:r>
              <a:rPr lang="en-US" dirty="0" smtClean="0"/>
              <a:t>In the Guided UI fill in the </a:t>
            </a:r>
            <a:r>
              <a:rPr lang="en-US" smtClean="0"/>
              <a:t>appropriate values</a:t>
            </a:r>
          </a:p>
          <a:p>
            <a:pPr marL="0" indent="0">
              <a:buNone/>
            </a:pPr>
            <a:endParaRPr lang="en-US" dirty="0" smtClean="0"/>
          </a:p>
          <a:p>
            <a:r>
              <a:rPr lang="en-US" dirty="0" smtClean="0"/>
              <a:t>Select the required dependencies</a:t>
            </a:r>
            <a:endParaRPr lang="en-US" dirty="0"/>
          </a:p>
        </p:txBody>
      </p:sp>
      <p:sp>
        <p:nvSpPr>
          <p:cNvPr id="3" name="Title 2"/>
          <p:cNvSpPr>
            <a:spLocks noGrp="1"/>
          </p:cNvSpPr>
          <p:nvPr>
            <p:ph type="title"/>
          </p:nvPr>
        </p:nvSpPr>
        <p:spPr/>
        <p:txBody>
          <a:bodyPr>
            <a:normAutofit/>
          </a:bodyPr>
          <a:lstStyle/>
          <a:p>
            <a:r>
              <a:rPr lang="en-US" dirty="0">
                <a:solidFill>
                  <a:schemeClr val="tx1"/>
                </a:solidFill>
              </a:rPr>
              <a:t>STS </a:t>
            </a:r>
            <a:r>
              <a:rPr lang="en-US" dirty="0" smtClean="0">
                <a:solidFill>
                  <a:schemeClr val="tx1"/>
                </a:solidFill>
              </a:rPr>
              <a:t>IDE</a:t>
            </a:r>
            <a:endParaRPr lang="en-US" dirty="0">
              <a:solidFill>
                <a:schemeClr val="tx1"/>
              </a:solidFill>
            </a:endParaRPr>
          </a:p>
        </p:txBody>
      </p:sp>
    </p:spTree>
    <p:extLst>
      <p:ext uri="{BB962C8B-B14F-4D97-AF65-F5344CB8AC3E}">
        <p14:creationId xmlns:p14="http://schemas.microsoft.com/office/powerpoint/2010/main" val="4052433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Spring Framework</a:t>
            </a:r>
            <a:endParaRPr lang="en-GB" dirty="0"/>
          </a:p>
        </p:txBody>
      </p:sp>
    </p:spTree>
    <p:extLst>
      <p:ext uri="{BB962C8B-B14F-4D97-AF65-F5344CB8AC3E}">
        <p14:creationId xmlns:p14="http://schemas.microsoft.com/office/powerpoint/2010/main" val="1809448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mtClean="0"/>
              <a:t> </a:t>
            </a:r>
            <a:endParaRPr lang="en-US" dirty="0" smtClean="0"/>
          </a:p>
          <a:p>
            <a:pPr marL="0" indent="0" algn="ctr">
              <a:buNone/>
            </a:pPr>
            <a:endParaRPr lang="en-US" dirty="0" smtClean="0"/>
          </a:p>
          <a:p>
            <a:r>
              <a:rPr lang="en-US" dirty="0" smtClean="0"/>
              <a:t>REST USING SPRING BOOT</a:t>
            </a:r>
          </a:p>
          <a:p>
            <a:r>
              <a:rPr lang="en-US" dirty="0" smtClean="0"/>
              <a:t>MVC USING SPRING BOOT</a:t>
            </a:r>
            <a:endParaRPr lang="en-US" dirty="0"/>
          </a:p>
        </p:txBody>
      </p:sp>
      <p:sp>
        <p:nvSpPr>
          <p:cNvPr id="3" name="Title 2"/>
          <p:cNvSpPr>
            <a:spLocks noGrp="1"/>
          </p:cNvSpPr>
          <p:nvPr>
            <p:ph type="title"/>
          </p:nvPr>
        </p:nvSpPr>
        <p:spPr/>
        <p:txBody>
          <a:bodyPr/>
          <a:lstStyle/>
          <a:p>
            <a:r>
              <a:rPr lang="en-US" dirty="0" smtClean="0">
                <a:solidFill>
                  <a:schemeClr val="tx1"/>
                </a:solidFill>
              </a:rPr>
              <a:t>Demos</a:t>
            </a:r>
            <a:endParaRPr lang="en-US" dirty="0">
              <a:solidFill>
                <a:schemeClr val="tx1"/>
              </a:solidFill>
            </a:endParaRPr>
          </a:p>
        </p:txBody>
      </p:sp>
    </p:spTree>
    <p:extLst>
      <p:ext uri="{BB962C8B-B14F-4D97-AF65-F5344CB8AC3E}">
        <p14:creationId xmlns:p14="http://schemas.microsoft.com/office/powerpoint/2010/main" val="2710905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394" y="3612504"/>
            <a:ext cx="3842206" cy="984885"/>
          </a:xfrm>
          <a:prstGeom prst="rect">
            <a:avLst/>
          </a:prstGeom>
        </p:spPr>
        <p:txBody>
          <a:bodyPr wrap="none" lIns="0" tIns="0" rIns="0" bIns="0">
            <a:spAutoFit/>
          </a:bodyPr>
          <a:lstStyle/>
          <a:p>
            <a:pPr defTabSz="1219170"/>
            <a:r>
              <a:rPr lang="en-US" sz="1600" dirty="0">
                <a:solidFill>
                  <a:prstClr val="white"/>
                </a:solidFill>
                <a:latin typeface="Verdana" pitchFamily="34" charset="0"/>
                <a:ea typeface="Verdana" pitchFamily="34" charset="0"/>
                <a:cs typeface="Verdana" pitchFamily="34" charset="0"/>
              </a:rPr>
              <a:t>For more information please contact:</a:t>
            </a:r>
            <a:br>
              <a:rPr lang="en-US" sz="1600" dirty="0">
                <a:solidFill>
                  <a:prstClr val="white"/>
                </a:solidFill>
                <a:latin typeface="Verdana" pitchFamily="34" charset="0"/>
                <a:ea typeface="Verdana" pitchFamily="34" charset="0"/>
                <a:cs typeface="Verdana" pitchFamily="34" charset="0"/>
              </a:rPr>
            </a:br>
            <a:r>
              <a:rPr lang="en-US" sz="1600" dirty="0">
                <a:solidFill>
                  <a:prstClr val="white"/>
                </a:solidFill>
                <a:latin typeface="Verdana" pitchFamily="34" charset="0"/>
                <a:ea typeface="Verdana" pitchFamily="34" charset="0"/>
                <a:cs typeface="Verdana" pitchFamily="34" charset="0"/>
              </a:rPr>
              <a:t>T</a:t>
            </a:r>
            <a:r>
              <a:rPr lang="en-US" sz="1600" dirty="0" smtClean="0">
                <a:solidFill>
                  <a:prstClr val="white"/>
                </a:solidFill>
                <a:latin typeface="Verdana" pitchFamily="34" charset="0"/>
                <a:ea typeface="Verdana" pitchFamily="34" charset="0"/>
                <a:cs typeface="Verdana" pitchFamily="34" charset="0"/>
              </a:rPr>
              <a:t>+ 91-2066348000/40701000</a:t>
            </a:r>
            <a:r>
              <a:rPr lang="en-US" sz="1600" dirty="0">
                <a:solidFill>
                  <a:prstClr val="white"/>
                </a:solidFill>
                <a:latin typeface="Verdana" pitchFamily="34" charset="0"/>
                <a:ea typeface="Verdana" pitchFamily="34" charset="0"/>
                <a:cs typeface="Verdana" pitchFamily="34" charset="0"/>
              </a:rPr>
              <a:t/>
            </a:r>
            <a:br>
              <a:rPr lang="en-US" sz="1600" dirty="0">
                <a:solidFill>
                  <a:prstClr val="white"/>
                </a:solidFill>
                <a:latin typeface="Verdana" pitchFamily="34" charset="0"/>
                <a:ea typeface="Verdana" pitchFamily="34" charset="0"/>
                <a:cs typeface="Verdana" pitchFamily="34" charset="0"/>
              </a:rPr>
            </a:br>
            <a:r>
              <a:rPr lang="en-US" sz="1600" dirty="0" smtClean="0">
                <a:solidFill>
                  <a:prstClr val="white"/>
                </a:solidFill>
                <a:latin typeface="Verdana" pitchFamily="34" charset="0"/>
                <a:ea typeface="Verdana" pitchFamily="34" charset="0"/>
                <a:cs typeface="Verdana" pitchFamily="34" charset="0"/>
              </a:rPr>
              <a:t>M</a:t>
            </a:r>
            <a:r>
              <a:rPr lang="en-US" sz="1600" dirty="0">
                <a:solidFill>
                  <a:prstClr val="white"/>
                </a:solidFill>
                <a:latin typeface="Verdana" pitchFamily="34" charset="0"/>
                <a:ea typeface="Verdana" pitchFamily="34" charset="0"/>
                <a:cs typeface="Verdana" pitchFamily="34" charset="0"/>
              </a:rPr>
              <a:t>+ </a:t>
            </a:r>
            <a:r>
              <a:rPr lang="en-US" sz="1600" dirty="0" smtClean="0">
                <a:solidFill>
                  <a:prstClr val="white"/>
                </a:solidFill>
                <a:latin typeface="Verdana" pitchFamily="34" charset="0"/>
                <a:ea typeface="Verdana" pitchFamily="34" charset="0"/>
                <a:cs typeface="Verdana" pitchFamily="34" charset="0"/>
              </a:rPr>
              <a:t>9158652627</a:t>
            </a:r>
            <a:r>
              <a:rPr lang="en-US" sz="1600" dirty="0">
                <a:solidFill>
                  <a:prstClr val="white"/>
                </a:solidFill>
                <a:latin typeface="Verdana" pitchFamily="34" charset="0"/>
                <a:ea typeface="Verdana" pitchFamily="34" charset="0"/>
                <a:cs typeface="Verdana" pitchFamily="34" charset="0"/>
              </a:rPr>
              <a:t/>
            </a:r>
            <a:br>
              <a:rPr lang="en-US" sz="1600" dirty="0">
                <a:solidFill>
                  <a:prstClr val="white"/>
                </a:solidFill>
                <a:latin typeface="Verdana" pitchFamily="34" charset="0"/>
                <a:ea typeface="Verdana" pitchFamily="34" charset="0"/>
                <a:cs typeface="Verdana" pitchFamily="34" charset="0"/>
              </a:rPr>
            </a:br>
            <a:r>
              <a:rPr lang="en-US" sz="1600" dirty="0" smtClean="0">
                <a:solidFill>
                  <a:prstClr val="white"/>
                </a:solidFill>
                <a:latin typeface="Verdana" pitchFamily="34" charset="0"/>
                <a:ea typeface="Verdana" pitchFamily="34" charset="0"/>
                <a:cs typeface="Verdana" pitchFamily="34" charset="0"/>
              </a:rPr>
              <a:t>pradeep.chinchole@atos.net</a:t>
            </a:r>
            <a:endParaRPr lang="en-GB" sz="2400" dirty="0">
              <a:solidFill>
                <a:prstClr val="black"/>
              </a:solidFill>
              <a:latin typeface="Verdana"/>
            </a:endParaRPr>
          </a:p>
        </p:txBody>
      </p:sp>
    </p:spTree>
    <p:extLst>
      <p:ext uri="{BB962C8B-B14F-4D97-AF65-F5344CB8AC3E}">
        <p14:creationId xmlns:p14="http://schemas.microsoft.com/office/powerpoint/2010/main" val="3032450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Spring framework is an open source Java platform and it was initially written by Rod Johnson and was first released under the Apache 2.0 license in June 2003. </a:t>
            </a:r>
          </a:p>
          <a:p>
            <a:pPr marL="0" indent="0">
              <a:buNone/>
            </a:pPr>
            <a:endParaRPr lang="en-US" dirty="0" smtClean="0"/>
          </a:p>
          <a:p>
            <a:r>
              <a:rPr lang="en-US" dirty="0" smtClean="0"/>
              <a:t>Spring is lightweight when it comes to size and transparency. </a:t>
            </a:r>
          </a:p>
          <a:p>
            <a:endParaRPr lang="en-US" dirty="0" smtClean="0"/>
          </a:p>
          <a:p>
            <a:r>
              <a:rPr lang="en-IN" dirty="0" smtClean="0"/>
              <a:t>Spring framework helps to simplify the development of Java based Enterprise Applications.</a:t>
            </a:r>
            <a:endParaRPr lang="en-US" dirty="0"/>
          </a:p>
        </p:txBody>
      </p:sp>
      <p:sp>
        <p:nvSpPr>
          <p:cNvPr id="2" name="Title 1"/>
          <p:cNvSpPr>
            <a:spLocks noGrp="1"/>
          </p:cNvSpPr>
          <p:nvPr>
            <p:ph type="title"/>
          </p:nvPr>
        </p:nvSpPr>
        <p:spPr/>
        <p:txBody>
          <a:bodyPr/>
          <a:lstStyle/>
          <a:p>
            <a:r>
              <a:rPr lang="en-US" dirty="0" smtClean="0">
                <a:solidFill>
                  <a:schemeClr val="tx1"/>
                </a:solidFill>
              </a:rPr>
              <a:t>What is spring?</a:t>
            </a:r>
            <a:endParaRPr lang="en-US" dirty="0">
              <a:solidFill>
                <a:schemeClr val="tx1"/>
              </a:solidFill>
            </a:endParaRPr>
          </a:p>
        </p:txBody>
      </p:sp>
    </p:spTree>
    <p:extLst>
      <p:ext uri="{BB962C8B-B14F-4D97-AF65-F5344CB8AC3E}">
        <p14:creationId xmlns:p14="http://schemas.microsoft.com/office/powerpoint/2010/main" val="3454927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Lightweight</a:t>
            </a:r>
          </a:p>
          <a:p>
            <a:r>
              <a:rPr lang="en-IN" dirty="0" smtClean="0"/>
              <a:t>Inversion of control (IOC)</a:t>
            </a:r>
          </a:p>
          <a:p>
            <a:r>
              <a:rPr lang="en-IN" dirty="0" smtClean="0"/>
              <a:t>Aspect oriented (AOP)</a:t>
            </a:r>
          </a:p>
          <a:p>
            <a:r>
              <a:rPr lang="en-IN" dirty="0" smtClean="0"/>
              <a:t>Container</a:t>
            </a:r>
          </a:p>
          <a:p>
            <a:r>
              <a:rPr lang="en-IN" dirty="0" smtClean="0"/>
              <a:t>MVC Framework</a:t>
            </a:r>
          </a:p>
          <a:p>
            <a:r>
              <a:rPr lang="en-IN" dirty="0" smtClean="0"/>
              <a:t>uses Plain Old Java Objects(POJO) </a:t>
            </a:r>
            <a:endParaRPr lang="en-US" dirty="0"/>
          </a:p>
        </p:txBody>
      </p:sp>
      <p:sp>
        <p:nvSpPr>
          <p:cNvPr id="2" name="Title 1"/>
          <p:cNvSpPr>
            <a:spLocks noGrp="1"/>
          </p:cNvSpPr>
          <p:nvPr>
            <p:ph type="title"/>
          </p:nvPr>
        </p:nvSpPr>
        <p:spPr/>
        <p:txBody>
          <a:bodyPr/>
          <a:lstStyle/>
          <a:p>
            <a:r>
              <a:rPr lang="en-US" dirty="0" smtClean="0">
                <a:solidFill>
                  <a:schemeClr val="tx1"/>
                </a:solidFill>
              </a:rPr>
              <a:t>Spring features</a:t>
            </a:r>
            <a:endParaRPr lang="en-US" dirty="0">
              <a:solidFill>
                <a:schemeClr val="tx1"/>
              </a:solidFill>
            </a:endParaRPr>
          </a:p>
        </p:txBody>
      </p:sp>
    </p:spTree>
    <p:extLst>
      <p:ext uri="{BB962C8B-B14F-4D97-AF65-F5344CB8AC3E}">
        <p14:creationId xmlns:p14="http://schemas.microsoft.com/office/powerpoint/2010/main" val="484852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Spring enables developers to develop enterprise-class applications using POJOs. </a:t>
            </a:r>
          </a:p>
          <a:p>
            <a:endParaRPr lang="en-US" dirty="0" smtClean="0"/>
          </a:p>
          <a:p>
            <a:r>
              <a:rPr lang="en-US" dirty="0" smtClean="0"/>
              <a:t>Spring's web framework is a well-designed web MVC framework </a:t>
            </a:r>
          </a:p>
          <a:p>
            <a:endParaRPr lang="en-US" dirty="0" smtClean="0"/>
          </a:p>
          <a:p>
            <a:r>
              <a:rPr lang="en-US" dirty="0" smtClean="0"/>
              <a:t>Lightweight </a:t>
            </a:r>
            <a:r>
              <a:rPr lang="en-US" dirty="0" err="1" smtClean="0"/>
              <a:t>IoC</a:t>
            </a:r>
            <a:r>
              <a:rPr lang="en-US" dirty="0" smtClean="0"/>
              <a:t> containers </a:t>
            </a:r>
          </a:p>
          <a:p>
            <a:endParaRPr lang="en-US" dirty="0" smtClean="0"/>
          </a:p>
          <a:p>
            <a:endParaRPr lang="en-US" dirty="0" smtClean="0"/>
          </a:p>
          <a:p>
            <a:endParaRPr lang="en-US" dirty="0"/>
          </a:p>
        </p:txBody>
      </p:sp>
      <p:sp>
        <p:nvSpPr>
          <p:cNvPr id="2" name="Title 1"/>
          <p:cNvSpPr>
            <a:spLocks noGrp="1"/>
          </p:cNvSpPr>
          <p:nvPr>
            <p:ph type="title"/>
          </p:nvPr>
        </p:nvSpPr>
        <p:spPr/>
        <p:txBody>
          <a:bodyPr>
            <a:normAutofit/>
          </a:bodyPr>
          <a:lstStyle/>
          <a:p>
            <a:r>
              <a:rPr lang="en-US" dirty="0" smtClean="0">
                <a:solidFill>
                  <a:schemeClr val="tx1"/>
                </a:solidFill>
              </a:rPr>
              <a:t>Benefits of Using Spring Framework </a:t>
            </a:r>
            <a:endParaRPr lang="en-US" dirty="0">
              <a:solidFill>
                <a:schemeClr val="tx1"/>
              </a:solidFill>
            </a:endParaRPr>
          </a:p>
        </p:txBody>
      </p:sp>
    </p:spTree>
    <p:extLst>
      <p:ext uri="{BB962C8B-B14F-4D97-AF65-F5344CB8AC3E}">
        <p14:creationId xmlns:p14="http://schemas.microsoft.com/office/powerpoint/2010/main" val="1572122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objects that form the backbone of application and that are managed by the Spring </a:t>
            </a:r>
            <a:r>
              <a:rPr lang="en-US" dirty="0" err="1" smtClean="0"/>
              <a:t>IoC</a:t>
            </a:r>
            <a:r>
              <a:rPr lang="en-US" dirty="0" smtClean="0"/>
              <a:t> container are called beans.</a:t>
            </a:r>
          </a:p>
          <a:p>
            <a:endParaRPr lang="en-US" dirty="0" smtClean="0"/>
          </a:p>
          <a:p>
            <a:r>
              <a:rPr lang="en-US" dirty="0" smtClean="0"/>
              <a:t> A bean is an object that is instantiated, assembled, and otherwise managed by a Spring </a:t>
            </a:r>
            <a:r>
              <a:rPr lang="en-US" dirty="0" err="1" smtClean="0"/>
              <a:t>IoC</a:t>
            </a:r>
            <a:r>
              <a:rPr lang="en-US" dirty="0" smtClean="0"/>
              <a:t> container.</a:t>
            </a:r>
            <a:endParaRPr lang="en-US" dirty="0"/>
          </a:p>
        </p:txBody>
      </p:sp>
      <p:sp>
        <p:nvSpPr>
          <p:cNvPr id="2" name="Title 1"/>
          <p:cNvSpPr>
            <a:spLocks noGrp="1"/>
          </p:cNvSpPr>
          <p:nvPr>
            <p:ph type="title"/>
          </p:nvPr>
        </p:nvSpPr>
        <p:spPr/>
        <p:txBody>
          <a:bodyPr/>
          <a:lstStyle/>
          <a:p>
            <a:r>
              <a:rPr lang="en-US" dirty="0" smtClean="0">
                <a:solidFill>
                  <a:schemeClr val="tx1"/>
                </a:solidFill>
              </a:rPr>
              <a:t>Beans</a:t>
            </a:r>
            <a:endParaRPr lang="en-US" dirty="0">
              <a:solidFill>
                <a:schemeClr val="tx1"/>
              </a:solidFill>
            </a:endParaRPr>
          </a:p>
        </p:txBody>
      </p:sp>
    </p:spTree>
    <p:extLst>
      <p:ext uri="{BB962C8B-B14F-4D97-AF65-F5344CB8AC3E}">
        <p14:creationId xmlns:p14="http://schemas.microsoft.com/office/powerpoint/2010/main" val="3352612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a:t>
            </a:r>
            <a:r>
              <a:rPr lang="en-US" sz="3600" dirty="0"/>
              <a:t> </a:t>
            </a:r>
            <a:r>
              <a:rPr lang="en-US" dirty="0" smtClean="0"/>
              <a:t>forms </a:t>
            </a:r>
            <a:r>
              <a:rPr lang="en-US" dirty="0"/>
              <a:t>of Dependency Injection</a:t>
            </a:r>
            <a:endParaRPr lang="en-US" dirty="0">
              <a:solidFill>
                <a:schemeClr val="tx1"/>
              </a:solidFill>
            </a:endParaRPr>
          </a:p>
        </p:txBody>
      </p:sp>
      <p:sp>
        <p:nvSpPr>
          <p:cNvPr id="5" name="Content Placeholder 3"/>
          <p:cNvSpPr txBox="1">
            <a:spLocks/>
          </p:cNvSpPr>
          <p:nvPr/>
        </p:nvSpPr>
        <p:spPr bwMode="auto">
          <a:xfrm>
            <a:off x="385666" y="1371600"/>
            <a:ext cx="8229600" cy="4625609"/>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rgbClr val="800000"/>
              </a:buClr>
              <a:buSzPct val="110000"/>
              <a:buFontTx/>
              <a:buChar char="•"/>
              <a:defRPr/>
            </a:pPr>
            <a:r>
              <a:rPr lang="en-US" sz="1400" kern="0" dirty="0"/>
              <a:t>Setter Injection</a:t>
            </a:r>
          </a:p>
          <a:p>
            <a:pPr marL="342900" indent="-342900" fontAlgn="base">
              <a:spcBef>
                <a:spcPct val="20000"/>
              </a:spcBef>
              <a:spcAft>
                <a:spcPct val="0"/>
              </a:spcAft>
              <a:buClr>
                <a:srgbClr val="800000"/>
              </a:buClr>
              <a:buSzPct val="110000"/>
              <a:buFontTx/>
              <a:buChar char="•"/>
              <a:defRPr/>
            </a:pPr>
            <a:endParaRPr lang="en-US" sz="1400" kern="0" dirty="0"/>
          </a:p>
          <a:p>
            <a:pPr marL="342900" indent="-342900" fontAlgn="base">
              <a:spcBef>
                <a:spcPct val="20000"/>
              </a:spcBef>
              <a:spcAft>
                <a:spcPct val="0"/>
              </a:spcAft>
              <a:buClr>
                <a:srgbClr val="800000"/>
              </a:buClr>
              <a:buSzPct val="110000"/>
              <a:buFontTx/>
              <a:buChar char="•"/>
              <a:defRPr/>
            </a:pPr>
            <a:r>
              <a:rPr lang="en-US" sz="1400" kern="0" dirty="0"/>
              <a:t>Constructor Injection</a:t>
            </a:r>
          </a:p>
          <a:p>
            <a:pPr marL="342900" indent="-342900" fontAlgn="base">
              <a:spcBef>
                <a:spcPct val="20000"/>
              </a:spcBef>
              <a:spcAft>
                <a:spcPct val="0"/>
              </a:spcAft>
              <a:buClr>
                <a:srgbClr val="800000"/>
              </a:buClr>
              <a:buSzPct val="110000"/>
              <a:buFontTx/>
              <a:buChar char="•"/>
              <a:defRPr/>
            </a:pPr>
            <a:endParaRPr lang="en-US" sz="1400" kern="0" dirty="0" smtClean="0"/>
          </a:p>
          <a:p>
            <a:pPr marL="342900" indent="-342900" fontAlgn="base">
              <a:spcBef>
                <a:spcPct val="20000"/>
              </a:spcBef>
              <a:spcAft>
                <a:spcPct val="0"/>
              </a:spcAft>
              <a:buClr>
                <a:srgbClr val="800000"/>
              </a:buClr>
              <a:buSzPct val="110000"/>
              <a:buFontTx/>
              <a:buChar char="•"/>
              <a:defRPr/>
            </a:pPr>
            <a:r>
              <a:rPr lang="en-US" sz="1400" kern="0" dirty="0" smtClean="0"/>
              <a:t>Interface Injection</a:t>
            </a:r>
            <a:endParaRPr lang="en-US" sz="1400" kern="0" dirty="0"/>
          </a:p>
        </p:txBody>
      </p:sp>
    </p:spTree>
    <p:extLst>
      <p:ext uri="{BB962C8B-B14F-4D97-AF65-F5344CB8AC3E}">
        <p14:creationId xmlns:p14="http://schemas.microsoft.com/office/powerpoint/2010/main" val="4083921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When defining a &lt;bean&gt; in Spring, a scope for that bean needs to be specified.</a:t>
            </a:r>
          </a:p>
          <a:p>
            <a:endParaRPr lang="en-US" dirty="0" smtClean="0"/>
          </a:p>
          <a:p>
            <a:r>
              <a:rPr lang="en-US" dirty="0" smtClean="0"/>
              <a:t>There are five scopes for a bean in Spring</a:t>
            </a:r>
          </a:p>
          <a:p>
            <a:pPr lvl="1"/>
            <a:r>
              <a:rPr lang="en-US" dirty="0" smtClean="0"/>
              <a:t>Singleton</a:t>
            </a:r>
          </a:p>
          <a:p>
            <a:pPr lvl="1"/>
            <a:r>
              <a:rPr lang="en-US" dirty="0" smtClean="0"/>
              <a:t>Prototype</a:t>
            </a:r>
          </a:p>
          <a:p>
            <a:pPr lvl="1"/>
            <a:r>
              <a:rPr lang="en-US" dirty="0" smtClean="0"/>
              <a:t>Request</a:t>
            </a:r>
          </a:p>
          <a:p>
            <a:pPr lvl="1"/>
            <a:r>
              <a:rPr lang="en-US" dirty="0" smtClean="0"/>
              <a:t>Session</a:t>
            </a:r>
          </a:p>
          <a:p>
            <a:pPr lvl="1"/>
            <a:r>
              <a:rPr lang="en-US" dirty="0" smtClean="0"/>
              <a:t>Global-session</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solidFill>
                  <a:schemeClr val="tx1"/>
                </a:solidFill>
              </a:rPr>
              <a:t>Scope of Beans</a:t>
            </a:r>
            <a:endParaRPr lang="en-US" dirty="0">
              <a:solidFill>
                <a:schemeClr val="tx1"/>
              </a:solidFill>
            </a:endParaRPr>
          </a:p>
        </p:txBody>
      </p:sp>
    </p:spTree>
    <p:extLst>
      <p:ext uri="{BB962C8B-B14F-4D97-AF65-F5344CB8AC3E}">
        <p14:creationId xmlns:p14="http://schemas.microsoft.com/office/powerpoint/2010/main" val="304170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5632</TotalTime>
  <Words>845</Words>
  <Application>Microsoft Office PowerPoint</Application>
  <PresentationFormat>Widescreen</PresentationFormat>
  <Paragraphs>259</Paragraphs>
  <Slides>31</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Lucida Sans Unicode</vt:lpstr>
      <vt:lpstr>Stag Sans Light</vt:lpstr>
      <vt:lpstr>Verdana</vt:lpstr>
      <vt:lpstr>Wingdings</vt:lpstr>
      <vt:lpstr>Atos Syntel</vt:lpstr>
      <vt:lpstr>Spring Boot</vt:lpstr>
      <vt:lpstr>AGENDA</vt:lpstr>
      <vt:lpstr>PowerPoint Presentation</vt:lpstr>
      <vt:lpstr>What is spring?</vt:lpstr>
      <vt:lpstr>Spring features</vt:lpstr>
      <vt:lpstr>Benefits of Using Spring Framework </vt:lpstr>
      <vt:lpstr>Beans</vt:lpstr>
      <vt:lpstr>Different forms of Dependency Injection</vt:lpstr>
      <vt:lpstr>Scope of Beans</vt:lpstr>
      <vt:lpstr>Spring MVC</vt:lpstr>
      <vt:lpstr>Spring MVC</vt:lpstr>
      <vt:lpstr>Spring Framework Limitations</vt:lpstr>
      <vt:lpstr>PowerPoint Presentation</vt:lpstr>
      <vt:lpstr>What is Spring Boot?</vt:lpstr>
      <vt:lpstr>What is Spring Boot?</vt:lpstr>
      <vt:lpstr>Features</vt:lpstr>
      <vt:lpstr>Setup Spring Boot</vt:lpstr>
      <vt:lpstr>Setup Spring Boot</vt:lpstr>
      <vt:lpstr>Setup Spring Boot</vt:lpstr>
      <vt:lpstr>Setup Spring Boot</vt:lpstr>
      <vt:lpstr>Few more dependencies.</vt:lpstr>
      <vt:lpstr>Few more dependencies.</vt:lpstr>
      <vt:lpstr>Writing First App</vt:lpstr>
      <vt:lpstr>Behind the Scenes</vt:lpstr>
      <vt:lpstr>Behind the scenes</vt:lpstr>
      <vt:lpstr>Few other ways to start Spring Boot Application</vt:lpstr>
      <vt:lpstr>Spring Initializer</vt:lpstr>
      <vt:lpstr>Spring Boot CLI(Command Line Interface)</vt:lpstr>
      <vt:lpstr>STS IDE</vt:lpstr>
      <vt:lpstr>Demos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Ameya</dc:creator>
  <cp:lastModifiedBy>Iyer, Sanjana</cp:lastModifiedBy>
  <cp:revision>361</cp:revision>
  <cp:lastPrinted>2018-04-11T08:56:53Z</cp:lastPrinted>
  <dcterms:created xsi:type="dcterms:W3CDTF">2018-01-18T04:19:51Z</dcterms:created>
  <dcterms:modified xsi:type="dcterms:W3CDTF">2019-10-03T09:00:37Z</dcterms:modified>
</cp:coreProperties>
</file>