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2" r:id="rId1"/>
  </p:sldMasterIdLst>
  <p:notesMasterIdLst>
    <p:notesMasterId r:id="rId34"/>
  </p:notesMasterIdLst>
  <p:handoutMasterIdLst>
    <p:handoutMasterId r:id="rId35"/>
  </p:handoutMasterIdLst>
  <p:sldIdLst>
    <p:sldId id="703" r:id="rId2"/>
    <p:sldId id="742" r:id="rId3"/>
    <p:sldId id="741" r:id="rId4"/>
    <p:sldId id="744" r:id="rId5"/>
    <p:sldId id="745" r:id="rId6"/>
    <p:sldId id="746" r:id="rId7"/>
    <p:sldId id="747" r:id="rId8"/>
    <p:sldId id="748" r:id="rId9"/>
    <p:sldId id="749" r:id="rId10"/>
    <p:sldId id="750" r:id="rId11"/>
    <p:sldId id="751" r:id="rId12"/>
    <p:sldId id="752" r:id="rId13"/>
    <p:sldId id="753" r:id="rId14"/>
    <p:sldId id="767"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6" r:id="rId28"/>
    <p:sldId id="768" r:id="rId29"/>
    <p:sldId id="770" r:id="rId30"/>
    <p:sldId id="769" r:id="rId31"/>
    <p:sldId id="733" r:id="rId32"/>
    <p:sldId id="737"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209" autoAdjust="0"/>
  </p:normalViewPr>
  <p:slideViewPr>
    <p:cSldViewPr>
      <p:cViewPr varScale="1">
        <p:scale>
          <a:sx n="83" d="100"/>
          <a:sy n="83" d="100"/>
        </p:scale>
        <p:origin x="1212" y="90"/>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1146"/>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3421564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204859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910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31</a:t>
            </a:fld>
            <a:endParaRPr lang="en-US" dirty="0"/>
          </a:p>
        </p:txBody>
      </p:sp>
    </p:spTree>
    <p:extLst>
      <p:ext uri="{BB962C8B-B14F-4D97-AF65-F5344CB8AC3E}">
        <p14:creationId xmlns:p14="http://schemas.microsoft.com/office/powerpoint/2010/main" val="4050383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32</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82634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58873837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78084451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11380224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23353045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34832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1388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2904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9">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0">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9">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823"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48951" y="6659585"/>
            <a:ext cx="112210"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2"/>
          <a:stretch>
            <a:fillRect/>
          </a:stretch>
        </p:blipFill>
        <p:spPr>
          <a:xfrm>
            <a:off x="185739" y="275594"/>
            <a:ext cx="203221" cy="447675"/>
          </a:xfrm>
          <a:prstGeom prst="rect">
            <a:avLst/>
          </a:prstGeom>
        </p:spPr>
      </p:pic>
    </p:spTree>
    <p:extLst>
      <p:ext uri="{BB962C8B-B14F-4D97-AF65-F5344CB8AC3E}">
        <p14:creationId xmlns:p14="http://schemas.microsoft.com/office/powerpoint/2010/main" val="191542316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9" r:id="rId6"/>
    <p:sldLayoutId id="2147483770" r:id="rId7"/>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subTitle" idx="1"/>
          </p:nvPr>
        </p:nvSpPr>
        <p:spPr>
          <a:xfrm>
            <a:off x="5867400" y="2971800"/>
            <a:ext cx="3200400" cy="814388"/>
          </a:xfrm>
        </p:spPr>
        <p:txBody>
          <a:bodyPr>
            <a:normAutofit fontScale="77500" lnSpcReduction="20000"/>
          </a:bodyPr>
          <a:lstStyle/>
          <a:p>
            <a:pPr algn="l"/>
            <a:r>
              <a:rPr lang="en-US" sz="4000" dirty="0" smtClean="0"/>
              <a:t>Java </a:t>
            </a:r>
            <a:r>
              <a:rPr lang="de-DE" sz="4000" dirty="0"/>
              <a:t>Language Fundamentals</a:t>
            </a:r>
            <a:endParaRPr lang="en-US" sz="4000" dirty="0" smtClean="0"/>
          </a:p>
        </p:txBody>
      </p:sp>
      <p:sp>
        <p:nvSpPr>
          <p:cNvPr id="3074" name="Rectangle 5"/>
          <p:cNvSpPr>
            <a:spLocks noGrp="1" noChangeArrowheads="1"/>
          </p:cNvSpPr>
          <p:nvPr>
            <p:ph type="sldNum" sz="quarter" idx="4294967295"/>
          </p:nvPr>
        </p:nvSpPr>
        <p:spPr bwMode="auto">
          <a:xfrm>
            <a:off x="70104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5D17B219-CE84-42FD-A9CA-925052E5A10E}" type="slidenum">
              <a:rPr lang="en-US" altLang="en-US" smtClean="0"/>
              <a:pPr/>
              <a:t>1</a:t>
            </a:fld>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Standard Names</a:t>
            </a:r>
          </a:p>
        </p:txBody>
      </p:sp>
      <p:sp>
        <p:nvSpPr>
          <p:cNvPr id="5" name="Content Placeholder 4"/>
          <p:cNvSpPr>
            <a:spLocks noGrp="1"/>
          </p:cNvSpPr>
          <p:nvPr>
            <p:ph idx="1"/>
          </p:nvPr>
        </p:nvSpPr>
        <p:spPr/>
        <p:txBody>
          <a:bodyPr/>
          <a:lstStyle/>
          <a:p>
            <a:r>
              <a:rPr lang="en-US" dirty="0" smtClean="0"/>
              <a:t>Package name – should be in lowercase</a:t>
            </a:r>
          </a:p>
          <a:p>
            <a:r>
              <a:rPr lang="en-US" dirty="0" smtClean="0"/>
              <a:t>Class name – First letter of the word should be in Uppercase</a:t>
            </a:r>
          </a:p>
          <a:p>
            <a:r>
              <a:rPr lang="en-US" dirty="0" smtClean="0"/>
              <a:t>Variable and methods – should be in camel letter</a:t>
            </a:r>
          </a:p>
          <a:p>
            <a:r>
              <a:rPr lang="en-US" dirty="0" smtClean="0"/>
              <a:t>Final variable – should be in upper case</a:t>
            </a:r>
          </a:p>
          <a:p>
            <a:pPr marL="0" indent="0">
              <a:buNone/>
            </a:pPr>
            <a:r>
              <a:rPr lang="en-US" dirty="0"/>
              <a:t>	</a:t>
            </a:r>
            <a:r>
              <a:rPr lang="en-US" dirty="0" smtClean="0"/>
              <a:t>Sample code:</a:t>
            </a:r>
            <a:endParaRPr lang="en-US" dirty="0"/>
          </a:p>
          <a:p>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90800"/>
            <a:ext cx="8060760" cy="3539248"/>
          </a:xfrm>
          <a:prstGeom prst="rect">
            <a:avLst/>
          </a:prstGeom>
        </p:spPr>
      </p:pic>
    </p:spTree>
    <p:extLst>
      <p:ext uri="{BB962C8B-B14F-4D97-AF65-F5344CB8AC3E}">
        <p14:creationId xmlns:p14="http://schemas.microsoft.com/office/powerpoint/2010/main" val="401129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pic>
        <p:nvPicPr>
          <p:cNvPr id="2050" name="Picture 2" descr="Image result for java variables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738" y="1181348"/>
            <a:ext cx="8716962" cy="490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3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of Variable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2" y="836297"/>
            <a:ext cx="8960328" cy="3946280"/>
          </a:xfrm>
        </p:spPr>
      </p:pic>
      <p:sp>
        <p:nvSpPr>
          <p:cNvPr id="7" name="Oval 6"/>
          <p:cNvSpPr/>
          <p:nvPr/>
        </p:nvSpPr>
        <p:spPr>
          <a:xfrm>
            <a:off x="107472" y="47244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PI-3.147</a:t>
            </a:r>
            <a:endParaRPr lang="en-US" sz="1000" dirty="0"/>
          </a:p>
        </p:txBody>
      </p:sp>
      <p:sp>
        <p:nvSpPr>
          <p:cNvPr id="10" name="Oval 9"/>
          <p:cNvSpPr/>
          <p:nvPr/>
        </p:nvSpPr>
        <p:spPr>
          <a:xfrm>
            <a:off x="1706878" y="4114800"/>
            <a:ext cx="92202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Radius- 10.00</a:t>
            </a:r>
            <a:endParaRPr lang="en-US" sz="1000" dirty="0"/>
          </a:p>
        </p:txBody>
      </p:sp>
      <p:sp>
        <p:nvSpPr>
          <p:cNvPr id="11" name="Oval 10"/>
          <p:cNvSpPr/>
          <p:nvPr/>
        </p:nvSpPr>
        <p:spPr>
          <a:xfrm>
            <a:off x="1744980" y="5638800"/>
            <a:ext cx="92202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Radius-30.00</a:t>
            </a:r>
            <a:endParaRPr lang="en-US" sz="1000" dirty="0"/>
          </a:p>
        </p:txBody>
      </p:sp>
      <p:sp>
        <p:nvSpPr>
          <p:cNvPr id="12" name="Oval 11"/>
          <p:cNvSpPr/>
          <p:nvPr/>
        </p:nvSpPr>
        <p:spPr>
          <a:xfrm>
            <a:off x="1744980" y="4876800"/>
            <a:ext cx="92202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Radius-20.00</a:t>
            </a:r>
            <a:endParaRPr lang="en-US" sz="1000" dirty="0"/>
          </a:p>
        </p:txBody>
      </p:sp>
      <p:sp>
        <p:nvSpPr>
          <p:cNvPr id="13" name="Oval 12"/>
          <p:cNvSpPr/>
          <p:nvPr/>
        </p:nvSpPr>
        <p:spPr>
          <a:xfrm>
            <a:off x="4673984" y="4096777"/>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Area-314</a:t>
            </a:r>
            <a:endParaRPr lang="en-US" sz="1000" dirty="0"/>
          </a:p>
        </p:txBody>
      </p:sp>
      <p:sp>
        <p:nvSpPr>
          <p:cNvPr id="14" name="Oval 13"/>
          <p:cNvSpPr/>
          <p:nvPr/>
        </p:nvSpPr>
        <p:spPr>
          <a:xfrm>
            <a:off x="7543800" y="40386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Area-314</a:t>
            </a:r>
            <a:endParaRPr lang="en-US" sz="1000" dirty="0"/>
          </a:p>
        </p:txBody>
      </p:sp>
      <p:sp>
        <p:nvSpPr>
          <p:cNvPr id="15" name="Oval 14"/>
          <p:cNvSpPr/>
          <p:nvPr/>
        </p:nvSpPr>
        <p:spPr>
          <a:xfrm>
            <a:off x="4673984" y="4876800"/>
            <a:ext cx="888616"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Area-1258.8</a:t>
            </a:r>
            <a:endParaRPr lang="en-US" sz="1000" dirty="0"/>
          </a:p>
        </p:txBody>
      </p:sp>
      <p:sp>
        <p:nvSpPr>
          <p:cNvPr id="16" name="Oval 15"/>
          <p:cNvSpPr/>
          <p:nvPr/>
        </p:nvSpPr>
        <p:spPr>
          <a:xfrm>
            <a:off x="7519768" y="4876800"/>
            <a:ext cx="9144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Area-1258.8</a:t>
            </a:r>
            <a:endParaRPr lang="en-US" sz="1000" dirty="0"/>
          </a:p>
        </p:txBody>
      </p:sp>
      <p:sp>
        <p:nvSpPr>
          <p:cNvPr id="17" name="Oval 16"/>
          <p:cNvSpPr/>
          <p:nvPr/>
        </p:nvSpPr>
        <p:spPr>
          <a:xfrm>
            <a:off x="4673984" y="5638800"/>
            <a:ext cx="888616"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Area-2832.3</a:t>
            </a:r>
            <a:endParaRPr lang="en-US" sz="1000" dirty="0"/>
          </a:p>
        </p:txBody>
      </p:sp>
      <p:sp>
        <p:nvSpPr>
          <p:cNvPr id="18" name="Oval 17"/>
          <p:cNvSpPr/>
          <p:nvPr/>
        </p:nvSpPr>
        <p:spPr>
          <a:xfrm>
            <a:off x="7543800" y="5638800"/>
            <a:ext cx="9144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Area-2832.3</a:t>
            </a:r>
            <a:endParaRPr lang="en-US" sz="1000" dirty="0"/>
          </a:p>
        </p:txBody>
      </p:sp>
    </p:spTree>
    <p:extLst>
      <p:ext uri="{BB962C8B-B14F-4D97-AF65-F5344CB8AC3E}">
        <p14:creationId xmlns:p14="http://schemas.microsoft.com/office/powerpoint/2010/main" val="2700647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Literals</a:t>
            </a:r>
          </a:p>
        </p:txBody>
      </p:sp>
      <p:sp>
        <p:nvSpPr>
          <p:cNvPr id="3" name="Content Placeholder 2"/>
          <p:cNvSpPr>
            <a:spLocks noGrp="1"/>
          </p:cNvSpPr>
          <p:nvPr>
            <p:ph idx="1"/>
          </p:nvPr>
        </p:nvSpPr>
        <p:spPr/>
        <p:txBody>
          <a:bodyPr/>
          <a:lstStyle/>
          <a:p>
            <a:r>
              <a:rPr lang="en-US" dirty="0" smtClean="0"/>
              <a:t>Java Literals</a:t>
            </a:r>
          </a:p>
          <a:p>
            <a:pPr marL="178308" lvl="1" indent="0">
              <a:buNone/>
            </a:pPr>
            <a:r>
              <a:rPr lang="en-US" dirty="0" smtClean="0"/>
              <a:t>	</a:t>
            </a:r>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6" y="1600201"/>
            <a:ext cx="7832273" cy="4529848"/>
          </a:xfrm>
          <a:prstGeom prst="rect">
            <a:avLst/>
          </a:prstGeom>
        </p:spPr>
      </p:pic>
    </p:spTree>
    <p:extLst>
      <p:ext uri="{BB962C8B-B14F-4D97-AF65-F5344CB8AC3E}">
        <p14:creationId xmlns:p14="http://schemas.microsoft.com/office/powerpoint/2010/main" val="1770602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Underscores in Numeric </a:t>
            </a:r>
            <a:r>
              <a:rPr lang="en-US" dirty="0" smtClean="0"/>
              <a:t>Literals from Java 7.0</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1600" dirty="0"/>
              <a:t>Declaring numeric literals with underscores would have caused a compile error in any previous release of the </a:t>
            </a:r>
            <a:r>
              <a:rPr lang="en-US" sz="1600" dirty="0" smtClean="0"/>
              <a:t>language. But </a:t>
            </a:r>
            <a:r>
              <a:rPr lang="en-US" sz="1600" dirty="0"/>
              <a:t>in Java 7 numeric literals with underscore characters are allowed</a:t>
            </a:r>
            <a:r>
              <a:rPr lang="en-US" sz="1600" dirty="0" smtClean="0"/>
              <a:t>.</a:t>
            </a:r>
          </a:p>
          <a:p>
            <a:pPr lvl="1" algn="just"/>
            <a:r>
              <a:rPr lang="en-US" sz="1450" dirty="0"/>
              <a:t>You can place any number of underscore(_) between digits of numeric literals.</a:t>
            </a:r>
          </a:p>
          <a:p>
            <a:pPr lvl="1" algn="just"/>
            <a:r>
              <a:rPr lang="en-US" sz="1450" dirty="0" smtClean="0"/>
              <a:t>This </a:t>
            </a:r>
            <a:r>
              <a:rPr lang="en-US" sz="1450" dirty="0"/>
              <a:t>added feature improves the readability of the code.</a:t>
            </a:r>
          </a:p>
          <a:p>
            <a:pPr algn="just"/>
            <a:endParaRPr lang="en-US" sz="1600" dirty="0"/>
          </a:p>
          <a:p>
            <a:r>
              <a:rPr lang="en-US" sz="1600" dirty="0"/>
              <a:t>You can’t place underscore in the following places:</a:t>
            </a:r>
          </a:p>
          <a:p>
            <a:pPr lvl="1" algn="just"/>
            <a:r>
              <a:rPr lang="en-US" sz="1400" dirty="0"/>
              <a:t>You can’t place it at the beginning or at the end of a number.</a:t>
            </a:r>
          </a:p>
          <a:p>
            <a:pPr lvl="1" algn="just"/>
            <a:r>
              <a:rPr lang="en-US" sz="1400" dirty="0"/>
              <a:t>Adjacent to a decimal point in a floating point literal.</a:t>
            </a:r>
          </a:p>
          <a:p>
            <a:pPr lvl="1" algn="just"/>
            <a:r>
              <a:rPr lang="en-US" sz="1400" dirty="0"/>
              <a:t>Before to an  F or L suffix.</a:t>
            </a:r>
          </a:p>
          <a:p>
            <a:pPr lvl="1" algn="just"/>
            <a:r>
              <a:rPr lang="en-US" sz="1400" dirty="0"/>
              <a:t>In positions where a string of digits is expected. </a:t>
            </a:r>
            <a:endParaRPr lang="en-US" sz="1400" dirty="0" smtClean="0"/>
          </a:p>
          <a:p>
            <a:pPr lvl="2" algn="just"/>
            <a:endParaRPr lang="en-US" sz="1550" dirty="0"/>
          </a:p>
          <a:p>
            <a:pPr lvl="2" algn="just"/>
            <a:r>
              <a:rPr lang="en-US" sz="1550" dirty="0" smtClean="0"/>
              <a:t>Sample Coding:</a:t>
            </a:r>
          </a:p>
          <a:p>
            <a:pPr lvl="2"/>
            <a:r>
              <a:rPr lang="en-US" sz="1700" dirty="0"/>
              <a:t>long </a:t>
            </a:r>
            <a:r>
              <a:rPr lang="en-US" sz="1700" dirty="0" err="1"/>
              <a:t>creditCardNumber</a:t>
            </a:r>
            <a:r>
              <a:rPr lang="en-US" sz="1700" dirty="0"/>
              <a:t> = 1234_5678_9012_3456L</a:t>
            </a:r>
            <a:r>
              <a:rPr lang="en-US" sz="1700" dirty="0" smtClean="0"/>
              <a:t>;	</a:t>
            </a:r>
            <a:endParaRPr lang="en-US" sz="1700" dirty="0"/>
          </a:p>
          <a:p>
            <a:pPr lvl="2"/>
            <a:r>
              <a:rPr lang="en-US" sz="1700" dirty="0"/>
              <a:t>long </a:t>
            </a:r>
            <a:r>
              <a:rPr lang="en-US" sz="1700" dirty="0" err="1"/>
              <a:t>socialSecurityNumber</a:t>
            </a:r>
            <a:r>
              <a:rPr lang="en-US" sz="1700" dirty="0"/>
              <a:t> = 999_99_9999L</a:t>
            </a:r>
            <a:r>
              <a:rPr lang="en-US" sz="1700" dirty="0" smtClean="0"/>
              <a:t>;</a:t>
            </a:r>
            <a:endParaRPr lang="en-US" sz="1700" dirty="0"/>
          </a:p>
          <a:p>
            <a:pPr lvl="2"/>
            <a:r>
              <a:rPr lang="en-US" sz="1700" dirty="0"/>
              <a:t>float pi = 3.14_15F</a:t>
            </a:r>
            <a:r>
              <a:rPr lang="en-US" sz="1700" dirty="0" smtClean="0"/>
              <a:t>;	</a:t>
            </a:r>
            <a:endParaRPr lang="en-US" sz="1700" dirty="0"/>
          </a:p>
          <a:p>
            <a:pPr lvl="2"/>
            <a:r>
              <a:rPr lang="en-US" sz="1700" dirty="0"/>
              <a:t>long </a:t>
            </a:r>
            <a:r>
              <a:rPr lang="en-US" sz="1700" dirty="0" err="1"/>
              <a:t>hexBytes</a:t>
            </a:r>
            <a:r>
              <a:rPr lang="en-US" sz="1700" dirty="0"/>
              <a:t> = </a:t>
            </a:r>
            <a:r>
              <a:rPr lang="en-US" sz="1700" dirty="0" smtClean="0"/>
              <a:t>0xFF_EC_DE_5E;</a:t>
            </a:r>
            <a:endParaRPr lang="en-US" sz="1700" dirty="0"/>
          </a:p>
          <a:p>
            <a:pPr lvl="2"/>
            <a:r>
              <a:rPr lang="en-US" sz="1700" dirty="0"/>
              <a:t>long </a:t>
            </a:r>
            <a:r>
              <a:rPr lang="en-US" sz="1700" dirty="0" err="1"/>
              <a:t>hexWords</a:t>
            </a:r>
            <a:r>
              <a:rPr lang="en-US" sz="1700" dirty="0"/>
              <a:t> = 0xCAFE_BABE</a:t>
            </a:r>
            <a:r>
              <a:rPr lang="en-US" sz="1700" dirty="0" smtClean="0"/>
              <a:t>;</a:t>
            </a:r>
            <a:endParaRPr lang="en-US" sz="1700" dirty="0"/>
          </a:p>
          <a:p>
            <a:pPr lvl="2"/>
            <a:r>
              <a:rPr lang="en-US" sz="1700" dirty="0"/>
              <a:t>long </a:t>
            </a:r>
            <a:r>
              <a:rPr lang="en-US" sz="1700" dirty="0" err="1"/>
              <a:t>maxLong</a:t>
            </a:r>
            <a:r>
              <a:rPr lang="en-US" sz="1550" dirty="0"/>
              <a:t> = 0x7fff_ffff_ffff_ffffL;</a:t>
            </a:r>
          </a:p>
          <a:p>
            <a:pPr lvl="1"/>
            <a:endParaRPr lang="en-US" dirty="0"/>
          </a:p>
        </p:txBody>
      </p:sp>
    </p:spTree>
    <p:extLst>
      <p:ext uri="{BB962C8B-B14F-4D97-AF65-F5344CB8AC3E}">
        <p14:creationId xmlns:p14="http://schemas.microsoft.com/office/powerpoint/2010/main" val="3496372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scape </a:t>
            </a:r>
            <a:r>
              <a:rPr lang="en-US" dirty="0"/>
              <a:t>sequences </a:t>
            </a:r>
          </a:p>
        </p:txBody>
      </p:sp>
      <p:pic>
        <p:nvPicPr>
          <p:cNvPr id="4098" name="Picture 2" descr="Image result for escape seque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848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4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Operators</a:t>
            </a:r>
          </a:p>
        </p:txBody>
      </p:sp>
      <p:sp>
        <p:nvSpPr>
          <p:cNvPr id="3" name="Content Placeholder 2"/>
          <p:cNvSpPr>
            <a:spLocks noGrp="1"/>
          </p:cNvSpPr>
          <p:nvPr>
            <p:ph idx="1"/>
          </p:nvPr>
        </p:nvSpPr>
        <p:spPr/>
        <p:txBody>
          <a:bodyPr/>
          <a:lstStyle/>
          <a:p>
            <a:r>
              <a:rPr lang="en-US" dirty="0"/>
              <a:t>Java provides a rich set of operators to manipulate variables. We can divide all the Java operators into the following groups:</a:t>
            </a:r>
          </a:p>
          <a:p>
            <a:pPr lvl="1"/>
            <a:r>
              <a:rPr lang="en-US" sz="1450" dirty="0"/>
              <a:t>Arithmetic </a:t>
            </a:r>
            <a:r>
              <a:rPr lang="en-US" sz="1450" dirty="0" smtClean="0"/>
              <a:t>Operators</a:t>
            </a:r>
          </a:p>
          <a:p>
            <a:pPr lvl="1"/>
            <a:endParaRPr lang="en-US" sz="900" dirty="0"/>
          </a:p>
          <a:p>
            <a:pPr lvl="1"/>
            <a:r>
              <a:rPr lang="en-US" sz="1450" dirty="0"/>
              <a:t>Relational </a:t>
            </a:r>
            <a:r>
              <a:rPr lang="en-US" sz="1450" dirty="0" smtClean="0"/>
              <a:t>Operators</a:t>
            </a:r>
          </a:p>
          <a:p>
            <a:pPr lvl="1"/>
            <a:endParaRPr lang="en-US" sz="900" dirty="0"/>
          </a:p>
          <a:p>
            <a:pPr lvl="1"/>
            <a:r>
              <a:rPr lang="en-US" sz="1450" dirty="0"/>
              <a:t>Bitwise </a:t>
            </a:r>
            <a:r>
              <a:rPr lang="en-US" sz="1450" dirty="0" smtClean="0"/>
              <a:t>Operators</a:t>
            </a:r>
          </a:p>
          <a:p>
            <a:pPr lvl="1"/>
            <a:endParaRPr lang="en-US" sz="900" dirty="0"/>
          </a:p>
          <a:p>
            <a:pPr lvl="1"/>
            <a:r>
              <a:rPr lang="en-US" sz="1450" dirty="0"/>
              <a:t>Logical </a:t>
            </a:r>
            <a:r>
              <a:rPr lang="en-US" sz="1450" dirty="0" smtClean="0"/>
              <a:t>Operators</a:t>
            </a:r>
          </a:p>
          <a:p>
            <a:pPr lvl="1"/>
            <a:endParaRPr lang="en-US" sz="900" dirty="0"/>
          </a:p>
          <a:p>
            <a:pPr lvl="1"/>
            <a:r>
              <a:rPr lang="en-US" sz="1450" dirty="0"/>
              <a:t>Assignment </a:t>
            </a:r>
            <a:r>
              <a:rPr lang="en-US" sz="1450" dirty="0" smtClean="0"/>
              <a:t>Operators</a:t>
            </a:r>
          </a:p>
          <a:p>
            <a:pPr lvl="1"/>
            <a:endParaRPr lang="en-US" sz="900" dirty="0"/>
          </a:p>
          <a:p>
            <a:pPr lvl="1"/>
            <a:r>
              <a:rPr lang="en-US" sz="1450" dirty="0" smtClean="0"/>
              <a:t>Misc. </a:t>
            </a:r>
            <a:r>
              <a:rPr lang="en-US" sz="1450" dirty="0"/>
              <a:t>Operators</a:t>
            </a:r>
            <a:endParaRPr lang="en-US" sz="900" dirty="0"/>
          </a:p>
          <a:p>
            <a:pPr lvl="1"/>
            <a:endParaRPr lang="en-US" dirty="0"/>
          </a:p>
        </p:txBody>
      </p:sp>
    </p:spTree>
    <p:extLst>
      <p:ext uri="{BB962C8B-B14F-4D97-AF65-F5344CB8AC3E}">
        <p14:creationId xmlns:p14="http://schemas.microsoft.com/office/powerpoint/2010/main" val="395745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Java Operators</a:t>
            </a:r>
          </a:p>
        </p:txBody>
      </p:sp>
      <p:pic>
        <p:nvPicPr>
          <p:cNvPr id="6146" name="Picture 2" descr="Image result for java operators preced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727" y="1143000"/>
            <a:ext cx="807399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357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Control Statements</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71550"/>
            <a:ext cx="7756074" cy="4915645"/>
          </a:xfrm>
        </p:spPr>
      </p:pic>
    </p:spTree>
    <p:extLst>
      <p:ext uri="{BB962C8B-B14F-4D97-AF65-F5344CB8AC3E}">
        <p14:creationId xmlns:p14="http://schemas.microsoft.com/office/powerpoint/2010/main" val="74288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switch case in JAVA</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following rules apply to a switch statement</a:t>
            </a:r>
            <a:r>
              <a:rPr lang="en-US" dirty="0" smtClean="0"/>
              <a:t>:</a:t>
            </a:r>
          </a:p>
          <a:p>
            <a:endParaRPr lang="en-US" dirty="0"/>
          </a:p>
          <a:p>
            <a:pPr lvl="1"/>
            <a:r>
              <a:rPr lang="en-US" dirty="0"/>
              <a:t>The variable used in a switch statement can only be a byte, short, </a:t>
            </a:r>
            <a:r>
              <a:rPr lang="en-US" dirty="0" smtClean="0"/>
              <a:t>int, char, or </a:t>
            </a:r>
            <a:r>
              <a:rPr lang="en-US" b="1" dirty="0" smtClean="0"/>
              <a:t>(String from Java 1.7).</a:t>
            </a:r>
          </a:p>
          <a:p>
            <a:pPr lvl="1"/>
            <a:endParaRPr lang="en-US" dirty="0"/>
          </a:p>
          <a:p>
            <a:pPr lvl="1"/>
            <a:r>
              <a:rPr lang="en-US" dirty="0"/>
              <a:t>You can have any number of case statements within a switch. Each case is followed by the value to be </a:t>
            </a:r>
            <a:r>
              <a:rPr lang="en-US" dirty="0" smtClean="0"/>
              <a:t>compared </a:t>
            </a:r>
            <a:r>
              <a:rPr lang="en-US" dirty="0"/>
              <a:t>to and a colon</a:t>
            </a:r>
            <a:r>
              <a:rPr lang="en-US" dirty="0" smtClean="0"/>
              <a:t>.</a:t>
            </a:r>
          </a:p>
          <a:p>
            <a:pPr lvl="1"/>
            <a:endParaRPr lang="en-US" dirty="0"/>
          </a:p>
          <a:p>
            <a:pPr lvl="1"/>
            <a:r>
              <a:rPr lang="en-US" dirty="0"/>
              <a:t>The value for a case must be the same data type as the variable in the switch, and it must be a constant or a literal</a:t>
            </a:r>
            <a:r>
              <a:rPr lang="en-US" dirty="0" smtClean="0"/>
              <a:t>.</a:t>
            </a:r>
          </a:p>
          <a:p>
            <a:pPr lvl="1"/>
            <a:endParaRPr lang="en-US" dirty="0"/>
          </a:p>
          <a:p>
            <a:pPr lvl="1"/>
            <a:r>
              <a:rPr lang="en-US" dirty="0"/>
              <a:t>When the variable being switched on is equal to a case, the statements following that case will execute until a </a:t>
            </a:r>
            <a:r>
              <a:rPr lang="en-US" i="1" dirty="0"/>
              <a:t>break</a:t>
            </a:r>
            <a:r>
              <a:rPr lang="en-US" dirty="0"/>
              <a:t> statement is reached</a:t>
            </a:r>
            <a:r>
              <a:rPr lang="en-US" dirty="0" smtClean="0"/>
              <a:t>.</a:t>
            </a:r>
          </a:p>
          <a:p>
            <a:pPr lvl="1"/>
            <a:endParaRPr lang="en-US" dirty="0"/>
          </a:p>
          <a:p>
            <a:pPr lvl="1"/>
            <a:r>
              <a:rPr lang="en-US" dirty="0"/>
              <a:t>When a </a:t>
            </a:r>
            <a:r>
              <a:rPr lang="en-US" i="1" dirty="0"/>
              <a:t>break</a:t>
            </a:r>
            <a:r>
              <a:rPr lang="en-US" dirty="0"/>
              <a:t> statement is reached, the switch terminates, and the flow of control jumps to the next line following the switch statement</a:t>
            </a:r>
            <a:r>
              <a:rPr lang="en-US" dirty="0" smtClean="0"/>
              <a:t>.</a:t>
            </a:r>
          </a:p>
          <a:p>
            <a:pPr lvl="1"/>
            <a:endParaRPr lang="en-US" dirty="0"/>
          </a:p>
          <a:p>
            <a:pPr lvl="1"/>
            <a:r>
              <a:rPr lang="en-US" dirty="0"/>
              <a:t>Not every case needs to contain a break. If no break appears, the flow of control will </a:t>
            </a:r>
            <a:r>
              <a:rPr lang="en-US" i="1" dirty="0"/>
              <a:t>fall through</a:t>
            </a:r>
            <a:r>
              <a:rPr lang="en-US" dirty="0"/>
              <a:t> to subsequent cases until a break is reached</a:t>
            </a:r>
            <a:r>
              <a:rPr lang="en-US" dirty="0" smtClean="0"/>
              <a:t>.</a:t>
            </a:r>
          </a:p>
          <a:p>
            <a:pPr lvl="1"/>
            <a:endParaRPr lang="en-US" dirty="0"/>
          </a:p>
          <a:p>
            <a:pPr lvl="1"/>
            <a:r>
              <a:rPr lang="en-US" dirty="0"/>
              <a:t>A </a:t>
            </a:r>
            <a:r>
              <a:rPr lang="en-US" i="1" dirty="0"/>
              <a:t>switch</a:t>
            </a:r>
            <a:r>
              <a:rPr lang="en-US" dirty="0"/>
              <a:t> statement can have an optional default case, which must appear at the end of the switch. The default case can be used for performing a task when none of the cases is true. No break is needed in the default case.</a:t>
            </a:r>
          </a:p>
          <a:p>
            <a:endParaRPr lang="en-US" dirty="0"/>
          </a:p>
        </p:txBody>
      </p:sp>
    </p:spTree>
    <p:extLst>
      <p:ext uri="{BB962C8B-B14F-4D97-AF65-F5344CB8AC3E}">
        <p14:creationId xmlns:p14="http://schemas.microsoft.com/office/powerpoint/2010/main" val="3454606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32632036"/>
              </p:ext>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15/11/2017</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05052337"/>
              </p:ext>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1.0.0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 based on the course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94774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Statements</a:t>
            </a:r>
            <a:endParaRPr lang="en-US" dirty="0"/>
          </a:p>
        </p:txBody>
      </p:sp>
      <p:sp>
        <p:nvSpPr>
          <p:cNvPr id="3" name="Content Placeholder 2"/>
          <p:cNvSpPr>
            <a:spLocks noGrp="1"/>
          </p:cNvSpPr>
          <p:nvPr>
            <p:ph idx="1"/>
          </p:nvPr>
        </p:nvSpPr>
        <p:spPr/>
        <p:txBody>
          <a:bodyPr/>
          <a:lstStyle/>
          <a:p>
            <a:r>
              <a:rPr lang="en-US" dirty="0"/>
              <a:t>The break Keyword:</a:t>
            </a:r>
          </a:p>
          <a:p>
            <a:pPr lvl="1"/>
            <a:r>
              <a:rPr lang="en-US" dirty="0"/>
              <a:t>The </a:t>
            </a:r>
            <a:r>
              <a:rPr lang="en-US" i="1" dirty="0"/>
              <a:t>break</a:t>
            </a:r>
            <a:r>
              <a:rPr lang="en-US" dirty="0"/>
              <a:t> keyword is used to stop the entire loop. The break keyword must be used inside any loop or a switch statement.</a:t>
            </a:r>
          </a:p>
          <a:p>
            <a:pPr lvl="1"/>
            <a:r>
              <a:rPr lang="en-US" dirty="0"/>
              <a:t>The break keyword will stop the execution of the innermost loop and start executing the next line of code after the block</a:t>
            </a:r>
            <a:r>
              <a:rPr lang="en-US" dirty="0" smtClean="0"/>
              <a:t>.</a:t>
            </a:r>
          </a:p>
          <a:p>
            <a:pPr marL="178308" lvl="1" indent="0">
              <a:buNone/>
            </a:pPr>
            <a:endParaRPr lang="en-US" dirty="0"/>
          </a:p>
          <a:p>
            <a:r>
              <a:rPr lang="en-US" dirty="0"/>
              <a:t>The continue Keyword</a:t>
            </a:r>
            <a:r>
              <a:rPr lang="en-US" dirty="0" smtClean="0"/>
              <a:t>:</a:t>
            </a:r>
          </a:p>
          <a:p>
            <a:pPr lvl="1"/>
            <a:r>
              <a:rPr lang="en-US" dirty="0"/>
              <a:t>The </a:t>
            </a:r>
            <a:r>
              <a:rPr lang="en-US" i="1" dirty="0"/>
              <a:t>continue</a:t>
            </a:r>
            <a:r>
              <a:rPr lang="en-US" dirty="0"/>
              <a:t> keyword can be used in any of the loop control structures. It causes the loop to immediately jump to the next iteration of the loop.</a:t>
            </a:r>
          </a:p>
          <a:p>
            <a:pPr lvl="1"/>
            <a:r>
              <a:rPr lang="en-US" dirty="0"/>
              <a:t>In a for loop, the continue keyword causes flow of control to immediately jump to the update statement.</a:t>
            </a:r>
          </a:p>
          <a:p>
            <a:pPr lvl="1"/>
            <a:r>
              <a:rPr lang="en-US" dirty="0"/>
              <a:t>In a while loop or do/while loop, flow of control immediately jumps to the Boolean expression.</a:t>
            </a:r>
          </a:p>
          <a:p>
            <a:endParaRPr lang="en-US" dirty="0"/>
          </a:p>
          <a:p>
            <a:r>
              <a:rPr lang="en-US" dirty="0" smtClean="0"/>
              <a:t>Return Keyword: </a:t>
            </a:r>
          </a:p>
          <a:p>
            <a:pPr lvl="1"/>
            <a:r>
              <a:rPr lang="en-US" dirty="0" smtClean="0"/>
              <a:t>A </a:t>
            </a:r>
            <a:r>
              <a:rPr lang="en-US" dirty="0"/>
              <a:t>method may return a value. The </a:t>
            </a:r>
            <a:r>
              <a:rPr lang="en-US" dirty="0" smtClean="0"/>
              <a:t>return value type </a:t>
            </a:r>
            <a:r>
              <a:rPr lang="en-US" dirty="0"/>
              <a:t>is the data type of the value the method returns. Some methods perform the desired operations without returning a value. </a:t>
            </a:r>
            <a:r>
              <a:rPr lang="en-US" dirty="0" smtClean="0"/>
              <a:t>In </a:t>
            </a:r>
            <a:r>
              <a:rPr lang="en-US" dirty="0"/>
              <a:t>this case, the </a:t>
            </a:r>
            <a:r>
              <a:rPr lang="en-US" dirty="0" smtClean="0"/>
              <a:t>return value type </a:t>
            </a:r>
            <a:r>
              <a:rPr lang="en-US" dirty="0"/>
              <a:t>is the keyword void</a:t>
            </a:r>
            <a:r>
              <a:rPr lang="en-US" dirty="0" smtClean="0"/>
              <a:t>.</a:t>
            </a:r>
          </a:p>
          <a:p>
            <a:pPr lvl="1"/>
            <a:r>
              <a:rPr lang="en-US" dirty="0"/>
              <a:t>When a program calls a method, program control is transferred to the called method. A called method returns control to the caller when its return statement is executed or when its method-ending closing brace is reached.</a:t>
            </a:r>
          </a:p>
          <a:p>
            <a:pPr lvl="1"/>
            <a:endParaRPr lang="en-US" dirty="0"/>
          </a:p>
          <a:p>
            <a:endParaRPr lang="en-US" dirty="0"/>
          </a:p>
        </p:txBody>
      </p:sp>
    </p:spTree>
    <p:extLst>
      <p:ext uri="{BB962C8B-B14F-4D97-AF65-F5344CB8AC3E}">
        <p14:creationId xmlns:p14="http://schemas.microsoft.com/office/powerpoint/2010/main" val="2436444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for Loop Statements</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 y="1219200"/>
            <a:ext cx="9135750" cy="4800600"/>
          </a:xfrm>
          <a:prstGeom prst="rect">
            <a:avLst/>
          </a:prstGeom>
        </p:spPr>
      </p:pic>
    </p:spTree>
    <p:extLst>
      <p:ext uri="{BB962C8B-B14F-4D97-AF65-F5344CB8AC3E}">
        <p14:creationId xmlns:p14="http://schemas.microsoft.com/office/powerpoint/2010/main" val="2882601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array, which stores a fixed-size sequential collection of elements of the same type. </a:t>
            </a:r>
            <a:endParaRPr lang="en-US" dirty="0" smtClean="0"/>
          </a:p>
          <a:p>
            <a:endParaRPr lang="en-US" dirty="0"/>
          </a:p>
          <a:p>
            <a:r>
              <a:rPr lang="en-US" dirty="0" smtClean="0"/>
              <a:t>It allocate memory continuously .</a:t>
            </a:r>
          </a:p>
          <a:p>
            <a:endParaRPr lang="en-US" dirty="0"/>
          </a:p>
          <a:p>
            <a:r>
              <a:rPr lang="en-US" dirty="0" smtClean="0"/>
              <a:t>Index is used access the elements of array</a:t>
            </a:r>
          </a:p>
          <a:p>
            <a:endParaRPr lang="en-US" dirty="0"/>
          </a:p>
          <a:p>
            <a:r>
              <a:rPr lang="en-US" dirty="0" smtClean="0"/>
              <a:t>Index always begin from 0 to length-1.</a:t>
            </a:r>
          </a:p>
          <a:p>
            <a:endParaRPr lang="en-US" dirty="0" smtClean="0"/>
          </a:p>
          <a:p>
            <a:r>
              <a:rPr lang="en-US" dirty="0" smtClean="0"/>
              <a:t>Raises </a:t>
            </a:r>
            <a:r>
              <a:rPr lang="en-US" dirty="0"/>
              <a:t>exception for “</a:t>
            </a:r>
            <a:r>
              <a:rPr lang="en-US" dirty="0" err="1"/>
              <a:t>ArrayIndexOutOfBounds</a:t>
            </a:r>
            <a:r>
              <a:rPr lang="en-US" dirty="0" smtClean="0"/>
              <a:t>” if index is invalid.</a:t>
            </a:r>
          </a:p>
          <a:p>
            <a:endParaRPr lang="en-US" dirty="0"/>
          </a:p>
          <a:p>
            <a:r>
              <a:rPr lang="en-US" dirty="0" smtClean="0"/>
              <a:t>Length property get the size of the array</a:t>
            </a:r>
          </a:p>
          <a:p>
            <a:endParaRPr lang="en-US" dirty="0"/>
          </a:p>
          <a:p>
            <a:r>
              <a:rPr lang="en-US" dirty="0" smtClean="0"/>
              <a:t>Array can be </a:t>
            </a:r>
          </a:p>
          <a:p>
            <a:pPr lvl="1"/>
            <a:r>
              <a:rPr lang="en-US" dirty="0" smtClean="0"/>
              <a:t>One dimensional array</a:t>
            </a:r>
          </a:p>
          <a:p>
            <a:pPr lvl="2"/>
            <a:r>
              <a:rPr lang="en-US" dirty="0" smtClean="0"/>
              <a:t>Storing single row or column values</a:t>
            </a:r>
          </a:p>
          <a:p>
            <a:pPr lvl="1"/>
            <a:r>
              <a:rPr lang="en-US" dirty="0" smtClean="0"/>
              <a:t>Two dimensional array </a:t>
            </a:r>
          </a:p>
          <a:p>
            <a:pPr lvl="2"/>
            <a:r>
              <a:rPr lang="en-US" dirty="0" smtClean="0"/>
              <a:t>Storing different structure of values like one table, multiple tables, and Su do Ku.</a:t>
            </a:r>
          </a:p>
          <a:p>
            <a:pPr marL="178308" lvl="1" indent="0">
              <a:buNone/>
            </a:pPr>
            <a:endParaRPr lang="en-US" dirty="0"/>
          </a:p>
          <a:p>
            <a:endParaRPr lang="en-US" dirty="0"/>
          </a:p>
        </p:txBody>
      </p:sp>
    </p:spTree>
    <p:extLst>
      <p:ext uri="{BB962C8B-B14F-4D97-AF65-F5344CB8AC3E}">
        <p14:creationId xmlns:p14="http://schemas.microsoft.com/office/powerpoint/2010/main" val="333892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Syntax</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34" y="1143000"/>
            <a:ext cx="38862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034" y="1143000"/>
            <a:ext cx="4948766"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0293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Class &amp; </a:t>
            </a:r>
            <a:r>
              <a:rPr lang="en-US" dirty="0"/>
              <a:t>a</a:t>
            </a:r>
            <a:r>
              <a:rPr lang="en-US" dirty="0" smtClean="0"/>
              <a:t>rraycopy method</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345" y="2689887"/>
            <a:ext cx="6963747" cy="1886213"/>
          </a:xfrm>
        </p:spPr>
      </p:pic>
    </p:spTree>
    <p:extLst>
      <p:ext uri="{BB962C8B-B14F-4D97-AF65-F5344CB8AC3E}">
        <p14:creationId xmlns:p14="http://schemas.microsoft.com/office/powerpoint/2010/main" val="332560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A Java method is a collection of statements that are grouped together to perform an operation. </a:t>
            </a:r>
            <a:endParaRPr lang="en-US" dirty="0" smtClean="0"/>
          </a:p>
          <a:p>
            <a:pPr lvl="1"/>
            <a:r>
              <a:rPr lang="en-US" dirty="0"/>
              <a:t>Modifiers: The modifier, which is optional, tells the compiler how to call the method. This defines the access type of the method</a:t>
            </a:r>
            <a:r>
              <a:rPr lang="en-US" dirty="0" smtClean="0"/>
              <a:t>.</a:t>
            </a:r>
          </a:p>
          <a:p>
            <a:pPr lvl="1"/>
            <a:endParaRPr lang="en-US" dirty="0"/>
          </a:p>
          <a:p>
            <a:pPr lvl="1"/>
            <a:r>
              <a:rPr lang="en-US" dirty="0"/>
              <a:t>Return Type: A method may return a value. The </a:t>
            </a:r>
            <a:r>
              <a:rPr lang="en-US" dirty="0" err="1"/>
              <a:t>returnValueType</a:t>
            </a:r>
            <a:r>
              <a:rPr lang="en-US" dirty="0"/>
              <a:t> is the data type of the value the method returns. Some methods perform the desired operations without returning a value. In this case, the </a:t>
            </a:r>
            <a:r>
              <a:rPr lang="en-US" dirty="0" err="1"/>
              <a:t>returnValueType</a:t>
            </a:r>
            <a:r>
              <a:rPr lang="en-US" dirty="0"/>
              <a:t> is the keyword void</a:t>
            </a:r>
            <a:r>
              <a:rPr lang="en-US" dirty="0" smtClean="0"/>
              <a:t>.</a:t>
            </a:r>
          </a:p>
          <a:p>
            <a:pPr lvl="1"/>
            <a:endParaRPr lang="en-US" dirty="0"/>
          </a:p>
          <a:p>
            <a:pPr lvl="1"/>
            <a:r>
              <a:rPr lang="en-US" dirty="0"/>
              <a:t>Method Name: This is the actual name of the method. The method name and the parameter list together constitute the method signature</a:t>
            </a:r>
            <a:r>
              <a:rPr lang="en-US" dirty="0" smtClean="0"/>
              <a:t>.</a:t>
            </a:r>
          </a:p>
          <a:p>
            <a:pPr lvl="1"/>
            <a:endParaRPr lang="en-US" dirty="0"/>
          </a:p>
          <a:p>
            <a:pPr lvl="1"/>
            <a:r>
              <a:rPr lang="en-US" dirty="0"/>
              <a:t>Parameters: A parameter is like a placeholder. When a method is invoked, you pass a value to the parameter. This value is referred to as actual parameter or argument. The parameter list refers to the type, order, and number of the parameters of a method. Parameters are optional; that is, a method may contain no parameters</a:t>
            </a:r>
            <a:r>
              <a:rPr lang="en-US" dirty="0" smtClean="0"/>
              <a:t>.</a:t>
            </a:r>
          </a:p>
          <a:p>
            <a:pPr lvl="1"/>
            <a:endParaRPr lang="en-US" dirty="0"/>
          </a:p>
          <a:p>
            <a:pPr lvl="1"/>
            <a:r>
              <a:rPr lang="en-US" dirty="0"/>
              <a:t>Method Body: The method body contains a collection of statements that define what the method does.</a:t>
            </a:r>
          </a:p>
        </p:txBody>
      </p:sp>
    </p:spTree>
    <p:extLst>
      <p:ext uri="{BB962C8B-B14F-4D97-AF65-F5344CB8AC3E}">
        <p14:creationId xmlns:p14="http://schemas.microsoft.com/office/powerpoint/2010/main" val="1131074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the Method</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028048" cy="4662828"/>
          </a:xfrm>
          <a:prstGeom prst="rect">
            <a:avLst/>
          </a:prstGeom>
        </p:spPr>
      </p:pic>
    </p:spTree>
    <p:extLst>
      <p:ext uri="{BB962C8B-B14F-4D97-AF65-F5344CB8AC3E}">
        <p14:creationId xmlns:p14="http://schemas.microsoft.com/office/powerpoint/2010/main" val="2968422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 | Pass By Reference | Return value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26" y="1143000"/>
            <a:ext cx="8357340" cy="4836264"/>
          </a:xfrm>
        </p:spPr>
      </p:pic>
      <p:cxnSp>
        <p:nvCxnSpPr>
          <p:cNvPr id="8" name="Curved Connector 7"/>
          <p:cNvCxnSpPr/>
          <p:nvPr/>
        </p:nvCxnSpPr>
        <p:spPr>
          <a:xfrm rot="5400000" flipH="1" flipV="1">
            <a:off x="3200400" y="2286000"/>
            <a:ext cx="3352800" cy="13716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5400000" flipH="1" flipV="1">
            <a:off x="4610100" y="1638300"/>
            <a:ext cx="3276600" cy="27432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5400000">
            <a:off x="1610815" y="3570786"/>
            <a:ext cx="1600200" cy="5546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Snip Single Corner Rectangle 21"/>
          <p:cNvSpPr/>
          <p:nvPr/>
        </p:nvSpPr>
        <p:spPr>
          <a:xfrm>
            <a:off x="6339254" y="3771900"/>
            <a:ext cx="2514600" cy="1752600"/>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Argument receives the values from calling statement and return type sends the value to calling statement.</a:t>
            </a:r>
            <a:endParaRPr lang="en-US" sz="1400" dirty="0"/>
          </a:p>
        </p:txBody>
      </p:sp>
    </p:spTree>
    <p:extLst>
      <p:ext uri="{BB962C8B-B14F-4D97-AF65-F5344CB8AC3E}">
        <p14:creationId xmlns:p14="http://schemas.microsoft.com/office/powerpoint/2010/main" val="74953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idx="1"/>
          </p:nvPr>
        </p:nvSpPr>
        <p:spPr/>
        <p:txBody>
          <a:bodyPr/>
          <a:lstStyle/>
          <a:p>
            <a:r>
              <a:rPr lang="en-US" dirty="0"/>
              <a:t>Command line arguments allow the user to affect the operation of an application. </a:t>
            </a:r>
          </a:p>
          <a:p>
            <a:pPr marL="178308" lvl="1" indent="-178308"/>
            <a:r>
              <a:rPr lang="en-US" sz="1500" b="1" dirty="0"/>
              <a:t>When invoking an application, the user types the command line arguments after the application name. </a:t>
            </a:r>
          </a:p>
          <a:p>
            <a:r>
              <a:rPr lang="en-US" dirty="0"/>
              <a:t>In the Java language, when you invoke an application, the runtime system passes the command line arguments to the application's main method via an array of Strings. Each String in the array contains one of the command line </a:t>
            </a:r>
            <a:r>
              <a:rPr lang="en-US" dirty="0" smtClean="0"/>
              <a:t>arguments.</a:t>
            </a:r>
          </a:p>
          <a:p>
            <a:endParaRPr lang="en-US" dirty="0"/>
          </a:p>
          <a:p>
            <a:pPr marL="178308" lvl="1" indent="0">
              <a:buNone/>
            </a:pPr>
            <a:r>
              <a:rPr lang="en-US" b="1" dirty="0" smtClean="0">
                <a:solidFill>
                  <a:schemeClr val="tx2">
                    <a:lumMod val="75000"/>
                    <a:lumOff val="25000"/>
                  </a:schemeClr>
                </a:solidFill>
              </a:rPr>
              <a:t>C:/&gt;java Demo5 arg1 arg2 arg3</a:t>
            </a:r>
          </a:p>
          <a:p>
            <a:endParaRPr lang="en-US" dirty="0"/>
          </a:p>
          <a:p>
            <a:pPr marL="0" indent="0">
              <a:buNone/>
            </a:pPr>
            <a:endParaRPr lang="en-US" dirty="0"/>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40" y="3633736"/>
            <a:ext cx="5584959" cy="2325702"/>
          </a:xfrm>
          <a:prstGeom prst="rect">
            <a:avLst/>
          </a:prstGeom>
        </p:spPr>
      </p:pic>
    </p:spTree>
    <p:extLst>
      <p:ext uri="{BB962C8B-B14F-4D97-AF65-F5344CB8AC3E}">
        <p14:creationId xmlns:p14="http://schemas.microsoft.com/office/powerpoint/2010/main" val="2386642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in Java</a:t>
            </a:r>
            <a:endParaRPr lang="en-US" dirty="0"/>
          </a:p>
        </p:txBody>
      </p:sp>
      <p:sp>
        <p:nvSpPr>
          <p:cNvPr id="3" name="Content Placeholder 2"/>
          <p:cNvSpPr>
            <a:spLocks noGrp="1"/>
          </p:cNvSpPr>
          <p:nvPr>
            <p:ph idx="1"/>
          </p:nvPr>
        </p:nvSpPr>
        <p:spPr>
          <a:xfrm>
            <a:off x="185738" y="971550"/>
            <a:ext cx="8716518" cy="5429250"/>
          </a:xfrm>
        </p:spPr>
        <p:txBody>
          <a:bodyPr>
            <a:normAutofit fontScale="25000" lnSpcReduction="20000"/>
          </a:bodyPr>
          <a:lstStyle/>
          <a:p>
            <a:r>
              <a:rPr lang="en-US" dirty="0"/>
              <a:t>A package is a grouping of related types providing access protection and name space management. Note that types refers to classes, interfaces, enumerations, and annotation types</a:t>
            </a:r>
            <a:r>
              <a:rPr lang="en-US" dirty="0" smtClean="0"/>
              <a:t>.</a:t>
            </a:r>
          </a:p>
          <a:p>
            <a:endParaRPr lang="en-US" dirty="0" smtClean="0"/>
          </a:p>
          <a:p>
            <a:pPr lvl="1"/>
            <a:r>
              <a:rPr lang="en-US" dirty="0"/>
              <a:t>Package names are written in all lower case to avoid conflict with the names of classes or interfaces</a:t>
            </a:r>
            <a:r>
              <a:rPr lang="en-US" dirty="0" smtClean="0"/>
              <a:t>.</a:t>
            </a:r>
          </a:p>
          <a:p>
            <a:pPr lvl="2"/>
            <a:r>
              <a:rPr lang="en-US" b="1" dirty="0" smtClean="0"/>
              <a:t>Creating package</a:t>
            </a:r>
          </a:p>
          <a:p>
            <a:pPr marL="1028700" lvl="3" indent="0">
              <a:buNone/>
            </a:pPr>
            <a:r>
              <a:rPr lang="en-US" dirty="0" smtClean="0"/>
              <a:t>package </a:t>
            </a:r>
            <a:r>
              <a:rPr lang="en-US" dirty="0" err="1" smtClean="0"/>
              <a:t>com.syntel.mypackage</a:t>
            </a:r>
            <a:r>
              <a:rPr lang="en-US" dirty="0" smtClean="0"/>
              <a:t>.</a:t>
            </a:r>
          </a:p>
          <a:p>
            <a:pPr lvl="1"/>
            <a:r>
              <a:rPr lang="en-US" dirty="0" smtClean="0"/>
              <a:t>To </a:t>
            </a:r>
            <a:r>
              <a:rPr lang="en-US" dirty="0"/>
              <a:t>use a public package member from outside its package, you must do one of the following:</a:t>
            </a:r>
          </a:p>
          <a:p>
            <a:pPr lvl="2"/>
            <a:r>
              <a:rPr lang="en-US" b="1" dirty="0" smtClean="0"/>
              <a:t>Refer </a:t>
            </a:r>
            <a:r>
              <a:rPr lang="en-US" b="1" dirty="0"/>
              <a:t>to the member by its fully qualified </a:t>
            </a:r>
            <a:r>
              <a:rPr lang="en-US" b="1" dirty="0" smtClean="0"/>
              <a:t>name</a:t>
            </a:r>
          </a:p>
          <a:p>
            <a:pPr marL="1028700" lvl="3" indent="0">
              <a:buNone/>
            </a:pPr>
            <a:r>
              <a:rPr lang="en-US" dirty="0" err="1"/>
              <a:t>java.util.Scanner</a:t>
            </a:r>
            <a:r>
              <a:rPr lang="en-US" dirty="0"/>
              <a:t> in=new </a:t>
            </a:r>
            <a:r>
              <a:rPr lang="en-US" dirty="0" err="1"/>
              <a:t>java.util.Scanner</a:t>
            </a:r>
            <a:r>
              <a:rPr lang="en-US" dirty="0"/>
              <a:t>(System.in</a:t>
            </a:r>
            <a:r>
              <a:rPr lang="en-US" dirty="0" smtClean="0"/>
              <a:t>);</a:t>
            </a:r>
          </a:p>
          <a:p>
            <a:pPr lvl="2"/>
            <a:r>
              <a:rPr lang="en-US" b="1" dirty="0" smtClean="0"/>
              <a:t>Import </a:t>
            </a:r>
            <a:r>
              <a:rPr lang="en-US" b="1" dirty="0"/>
              <a:t>the package </a:t>
            </a:r>
            <a:r>
              <a:rPr lang="en-US" b="1" dirty="0" smtClean="0"/>
              <a:t>member</a:t>
            </a:r>
          </a:p>
          <a:p>
            <a:pPr marL="1021842" lvl="3" indent="0">
              <a:buNone/>
            </a:pPr>
            <a:r>
              <a:rPr lang="en-US" dirty="0"/>
              <a:t>import </a:t>
            </a:r>
            <a:r>
              <a:rPr lang="en-US" dirty="0" err="1" smtClean="0"/>
              <a:t>java.util.Scanner;import</a:t>
            </a:r>
            <a:r>
              <a:rPr lang="en-US" dirty="0" smtClean="0"/>
              <a:t> </a:t>
            </a:r>
            <a:r>
              <a:rPr lang="en-US" dirty="0" err="1" smtClean="0"/>
              <a:t>java.util.List;import</a:t>
            </a:r>
            <a:r>
              <a:rPr lang="en-US" dirty="0" smtClean="0"/>
              <a:t> </a:t>
            </a:r>
            <a:r>
              <a:rPr lang="en-US" dirty="0" err="1"/>
              <a:t>java.util.LinkedList</a:t>
            </a:r>
            <a:r>
              <a:rPr lang="en-US" dirty="0"/>
              <a:t>;</a:t>
            </a:r>
          </a:p>
          <a:p>
            <a:pPr marL="1021842" lvl="3" indent="0">
              <a:buNone/>
            </a:pPr>
            <a:r>
              <a:rPr lang="en-US" dirty="0"/>
              <a:t>public class Demo {</a:t>
            </a:r>
          </a:p>
          <a:p>
            <a:pPr marL="1021842" lvl="3" indent="0">
              <a:buNone/>
            </a:pPr>
            <a:r>
              <a:rPr lang="en-US" dirty="0" smtClean="0"/>
              <a:t>public </a:t>
            </a:r>
            <a:r>
              <a:rPr lang="en-US" dirty="0"/>
              <a:t>static void main(String[] </a:t>
            </a:r>
            <a:r>
              <a:rPr lang="en-US" dirty="0" err="1"/>
              <a:t>args</a:t>
            </a:r>
            <a:r>
              <a:rPr lang="en-US" dirty="0"/>
              <a:t>) {</a:t>
            </a:r>
          </a:p>
          <a:p>
            <a:pPr marL="1021842" lvl="3" indent="0">
              <a:buNone/>
            </a:pPr>
            <a:r>
              <a:rPr lang="en-US" dirty="0" smtClean="0"/>
              <a:t>	Scanner </a:t>
            </a:r>
            <a:r>
              <a:rPr lang="en-US" dirty="0"/>
              <a:t>in=new Scanner(System.in);</a:t>
            </a:r>
          </a:p>
          <a:p>
            <a:pPr marL="1021842" lvl="3" indent="0">
              <a:buNone/>
            </a:pPr>
            <a:r>
              <a:rPr lang="en-US" dirty="0" smtClean="0"/>
              <a:t>	List&lt;Dog</a:t>
            </a:r>
            <a:r>
              <a:rPr lang="en-US" dirty="0"/>
              <a:t>&gt; list=new </a:t>
            </a:r>
            <a:r>
              <a:rPr lang="en-US" dirty="0" err="1"/>
              <a:t>LinkedList</a:t>
            </a:r>
            <a:r>
              <a:rPr lang="en-US" dirty="0"/>
              <a:t>&lt;Dog&gt;();</a:t>
            </a:r>
          </a:p>
          <a:p>
            <a:pPr marL="1021842" lvl="3" indent="0">
              <a:buNone/>
            </a:pPr>
            <a:r>
              <a:rPr lang="en-US" dirty="0" smtClean="0"/>
              <a:t>	}</a:t>
            </a:r>
          </a:p>
          <a:p>
            <a:pPr marL="1021842" lvl="3" indent="0">
              <a:buNone/>
            </a:pPr>
            <a:r>
              <a:rPr lang="en-US" dirty="0" smtClean="0"/>
              <a:t>}</a:t>
            </a:r>
            <a:endParaRPr lang="en-US" dirty="0"/>
          </a:p>
          <a:p>
            <a:pPr lvl="2"/>
            <a:r>
              <a:rPr lang="en-US" b="1" dirty="0" smtClean="0"/>
              <a:t>Import the entire members of package</a:t>
            </a:r>
          </a:p>
          <a:p>
            <a:pPr marL="1021842" lvl="3" indent="0">
              <a:buNone/>
            </a:pPr>
            <a:r>
              <a:rPr lang="en-US" dirty="0"/>
              <a:t>import </a:t>
            </a:r>
            <a:r>
              <a:rPr lang="en-US" dirty="0" err="1"/>
              <a:t>java.util</a:t>
            </a:r>
            <a:r>
              <a:rPr lang="en-US" dirty="0"/>
              <a:t>.*;</a:t>
            </a:r>
          </a:p>
          <a:p>
            <a:pPr marL="1021842" lvl="3" indent="0">
              <a:buNone/>
            </a:pPr>
            <a:r>
              <a:rPr lang="en-US" dirty="0"/>
              <a:t>public class Demo {</a:t>
            </a:r>
          </a:p>
          <a:p>
            <a:pPr marL="1021842" lvl="3" indent="0">
              <a:buNone/>
            </a:pPr>
            <a:r>
              <a:rPr lang="en-US" dirty="0"/>
              <a:t>public static void main(String[] </a:t>
            </a:r>
            <a:r>
              <a:rPr lang="en-US" dirty="0" err="1"/>
              <a:t>args</a:t>
            </a:r>
            <a:r>
              <a:rPr lang="en-US" dirty="0"/>
              <a:t>) {</a:t>
            </a:r>
          </a:p>
          <a:p>
            <a:pPr marL="1021842" lvl="3" indent="0">
              <a:buNone/>
            </a:pPr>
            <a:r>
              <a:rPr lang="en-US" dirty="0"/>
              <a:t>	Scanner in=new Scanner(System.in);</a:t>
            </a:r>
          </a:p>
          <a:p>
            <a:pPr marL="1021842" lvl="3" indent="0">
              <a:buNone/>
            </a:pPr>
            <a:r>
              <a:rPr lang="en-US" dirty="0"/>
              <a:t>	List&lt;Dog&gt; list=new </a:t>
            </a:r>
            <a:r>
              <a:rPr lang="en-US" dirty="0" err="1"/>
              <a:t>LinkedList</a:t>
            </a:r>
            <a:r>
              <a:rPr lang="en-US" dirty="0"/>
              <a:t>&lt;Dog&gt;();</a:t>
            </a:r>
          </a:p>
          <a:p>
            <a:pPr marL="1021842" lvl="3" indent="0">
              <a:buNone/>
            </a:pPr>
            <a:r>
              <a:rPr lang="en-US" dirty="0"/>
              <a:t>}</a:t>
            </a:r>
          </a:p>
          <a:p>
            <a:pPr marL="1021842" lvl="3" indent="0">
              <a:buNone/>
            </a:pPr>
            <a:r>
              <a:rPr lang="en-US" dirty="0"/>
              <a:t>}</a:t>
            </a:r>
          </a:p>
          <a:p>
            <a:pPr lvl="2"/>
            <a:r>
              <a:rPr lang="en-US" b="1" dirty="0" smtClean="0"/>
              <a:t>import only static members of Class introduced from Java 1.5</a:t>
            </a:r>
          </a:p>
          <a:p>
            <a:pPr marL="1028700" lvl="3" indent="0">
              <a:buNone/>
            </a:pPr>
            <a:r>
              <a:rPr lang="en-US" dirty="0"/>
              <a:t>import static </a:t>
            </a:r>
            <a:r>
              <a:rPr lang="en-US" dirty="0" err="1"/>
              <a:t>java.util.Map</a:t>
            </a:r>
            <a:r>
              <a:rPr lang="en-US" dirty="0"/>
              <a:t>.*;</a:t>
            </a:r>
          </a:p>
          <a:p>
            <a:pPr marL="1028700" lvl="3" indent="0">
              <a:buNone/>
            </a:pPr>
            <a:r>
              <a:rPr lang="en-US" dirty="0"/>
              <a:t>public class Demo {</a:t>
            </a:r>
          </a:p>
          <a:p>
            <a:pPr marL="1028700" lvl="3" indent="0">
              <a:buNone/>
            </a:pPr>
            <a:r>
              <a:rPr lang="en-US" dirty="0"/>
              <a:t>	public static void main(String[] </a:t>
            </a:r>
            <a:r>
              <a:rPr lang="en-US" dirty="0" err="1"/>
              <a:t>args</a:t>
            </a:r>
            <a:r>
              <a:rPr lang="en-US" dirty="0"/>
              <a:t>) {</a:t>
            </a:r>
          </a:p>
          <a:p>
            <a:pPr marL="1028700" lvl="3" indent="0">
              <a:buNone/>
            </a:pPr>
            <a:r>
              <a:rPr lang="en-US" dirty="0"/>
              <a:t>		//this is static member of class Map</a:t>
            </a:r>
          </a:p>
          <a:p>
            <a:pPr marL="1028700" lvl="3" indent="0">
              <a:buNone/>
            </a:pPr>
            <a:r>
              <a:rPr lang="en-US" dirty="0"/>
              <a:t>		Entry&lt;</a:t>
            </a:r>
            <a:r>
              <a:rPr lang="en-US" dirty="0" err="1"/>
              <a:t>Integer,String</a:t>
            </a:r>
            <a:r>
              <a:rPr lang="en-US" dirty="0"/>
              <a:t>&gt; entry;</a:t>
            </a:r>
          </a:p>
          <a:p>
            <a:pPr marL="1028700" lvl="3" indent="0">
              <a:buNone/>
            </a:pPr>
            <a:r>
              <a:rPr lang="en-US" dirty="0"/>
              <a:t>	}</a:t>
            </a:r>
          </a:p>
          <a:p>
            <a:pPr marL="1028700" lvl="3" indent="0">
              <a:buNone/>
            </a:pPr>
            <a:r>
              <a:rPr lang="en-US" dirty="0"/>
              <a:t>}</a:t>
            </a:r>
          </a:p>
          <a:p>
            <a:pPr marL="1021842" lvl="3" indent="0">
              <a:buNone/>
            </a:pPr>
            <a:endParaRPr lang="en-US" dirty="0" smtClean="0"/>
          </a:p>
          <a:p>
            <a:pPr marL="342900" lvl="2" indent="0">
              <a:buNone/>
            </a:pPr>
            <a:r>
              <a:rPr lang="en-US" dirty="0" smtClean="0"/>
              <a:t/>
            </a:r>
            <a:br>
              <a:rPr lang="en-US" dirty="0" smtClean="0"/>
            </a:br>
            <a:endParaRPr lang="en-US" dirty="0"/>
          </a:p>
        </p:txBody>
      </p:sp>
    </p:spTree>
    <p:extLst>
      <p:ext uri="{BB962C8B-B14F-4D97-AF65-F5344CB8AC3E}">
        <p14:creationId xmlns:p14="http://schemas.microsoft.com/office/powerpoint/2010/main" val="2957263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000953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in Java</a:t>
            </a:r>
            <a:endParaRPr lang="en-US" dirty="0"/>
          </a:p>
        </p:txBody>
      </p:sp>
      <p:pic>
        <p:nvPicPr>
          <p:cNvPr id="1026" name="Picture 2" descr="Image result for packages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19400"/>
            <a:ext cx="6324599"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ackag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71550"/>
            <a:ext cx="6324601"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ackages i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598" y="923924"/>
            <a:ext cx="2819401"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778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Questions and Answers</a:t>
            </a:r>
            <a:endParaRPr lang="en-US" sz="3200" b="0" dirty="0"/>
          </a:p>
        </p:txBody>
      </p:sp>
      <p:sp>
        <p:nvSpPr>
          <p:cNvPr id="3" name="Content Placeholder 2"/>
          <p:cNvSpPr>
            <a:spLocks noGrp="1"/>
          </p:cNvSpPr>
          <p:nvPr>
            <p:ph idx="1"/>
          </p:nvPr>
        </p:nvSpPr>
        <p:spPr>
          <a:xfrm>
            <a:off x="1524000" y="990600"/>
            <a:ext cx="7620000" cy="5181600"/>
          </a:xfrm>
        </p:spPr>
        <p:txBody>
          <a:bodyPr/>
          <a:lstStyle/>
          <a:p>
            <a:endParaRPr lang="en-US" dirty="0" smtClean="0"/>
          </a:p>
          <a:p>
            <a:pPr marL="0" indent="0">
              <a:buNone/>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12" descr="http://orlandocomputersolutions.com/wp-content/uploads/2011/10/fusion-confused-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204083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4038600" y="2743200"/>
            <a:ext cx="3756025" cy="814387"/>
          </a:xfrm>
        </p:spPr>
        <p:txBody>
          <a:bodyPr>
            <a:normAutofit/>
          </a:bodyPr>
          <a:lstStyle/>
          <a:p>
            <a:pPr marL="457200" indent="-457200">
              <a:spcBef>
                <a:spcPct val="50000"/>
              </a:spcBef>
            </a:pPr>
            <a:r>
              <a:rPr lang="en-US" sz="4000" dirty="0"/>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32500" lnSpcReduction="20000"/>
          </a:bodyPr>
          <a:lstStyle/>
          <a:p>
            <a:r>
              <a:rPr lang="en-US" dirty="0"/>
              <a:t>Data </a:t>
            </a:r>
            <a:r>
              <a:rPr lang="en-US" dirty="0" smtClean="0"/>
              <a:t>Types</a:t>
            </a:r>
          </a:p>
          <a:p>
            <a:endParaRPr lang="en-US" dirty="0"/>
          </a:p>
          <a:p>
            <a:r>
              <a:rPr lang="en-US" dirty="0"/>
              <a:t>Variable </a:t>
            </a:r>
            <a:endParaRPr lang="en-US" dirty="0" smtClean="0"/>
          </a:p>
          <a:p>
            <a:endParaRPr lang="en-US" dirty="0"/>
          </a:p>
          <a:p>
            <a:r>
              <a:rPr lang="en-US" dirty="0"/>
              <a:t>Key </a:t>
            </a:r>
            <a:r>
              <a:rPr lang="en-US" dirty="0" smtClean="0"/>
              <a:t>word</a:t>
            </a:r>
          </a:p>
          <a:p>
            <a:endParaRPr lang="en-US" dirty="0"/>
          </a:p>
          <a:p>
            <a:r>
              <a:rPr lang="en-US" dirty="0"/>
              <a:t>Constants and </a:t>
            </a:r>
            <a:r>
              <a:rPr lang="en-US" dirty="0" smtClean="0"/>
              <a:t>Literals</a:t>
            </a:r>
          </a:p>
          <a:p>
            <a:endParaRPr lang="en-US" dirty="0"/>
          </a:p>
          <a:p>
            <a:r>
              <a:rPr lang="en-US" dirty="0" smtClean="0"/>
              <a:t>Operators</a:t>
            </a:r>
          </a:p>
          <a:p>
            <a:endParaRPr lang="en-US" dirty="0"/>
          </a:p>
          <a:p>
            <a:r>
              <a:rPr lang="en-US" dirty="0"/>
              <a:t>Controls </a:t>
            </a:r>
            <a:r>
              <a:rPr lang="en-US" dirty="0" smtClean="0"/>
              <a:t>statement</a:t>
            </a:r>
          </a:p>
          <a:p>
            <a:endParaRPr lang="en-US" dirty="0"/>
          </a:p>
          <a:p>
            <a:r>
              <a:rPr lang="en-US" dirty="0"/>
              <a:t>If </a:t>
            </a:r>
            <a:r>
              <a:rPr lang="en-US" dirty="0" smtClean="0"/>
              <a:t>statements</a:t>
            </a:r>
          </a:p>
          <a:p>
            <a:endParaRPr lang="en-US" dirty="0"/>
          </a:p>
          <a:p>
            <a:r>
              <a:rPr lang="en-US" dirty="0"/>
              <a:t>Switch </a:t>
            </a:r>
            <a:r>
              <a:rPr lang="en-US" dirty="0" smtClean="0"/>
              <a:t>statements</a:t>
            </a:r>
          </a:p>
          <a:p>
            <a:endParaRPr lang="en-US" dirty="0"/>
          </a:p>
          <a:p>
            <a:r>
              <a:rPr lang="en-US" dirty="0"/>
              <a:t>Loop </a:t>
            </a:r>
            <a:r>
              <a:rPr lang="en-US" dirty="0" smtClean="0"/>
              <a:t>Statements</a:t>
            </a:r>
          </a:p>
          <a:p>
            <a:endParaRPr lang="en-US" dirty="0"/>
          </a:p>
          <a:p>
            <a:r>
              <a:rPr lang="en-US" dirty="0" smtClean="0"/>
              <a:t>Array</a:t>
            </a:r>
          </a:p>
          <a:p>
            <a:endParaRPr lang="en-US" dirty="0"/>
          </a:p>
          <a:p>
            <a:r>
              <a:rPr lang="en-US" dirty="0" smtClean="0"/>
              <a:t>Packages</a:t>
            </a:r>
          </a:p>
          <a:p>
            <a:endParaRPr lang="en-US" dirty="0"/>
          </a:p>
          <a:p>
            <a:r>
              <a:rPr lang="en-US" dirty="0"/>
              <a:t>Main Method</a:t>
            </a:r>
          </a:p>
        </p:txBody>
      </p:sp>
      <p:pic>
        <p:nvPicPr>
          <p:cNvPr id="4" name="Picture 27" descr="http://2.bp.blogspot.com/_y9Y2xh431vE/S8-Td7OVW8I/AAAAAAAAACc/8iTFRetf6Ko/s1600/Targ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896866"/>
            <a:ext cx="288310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149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Data types are two categories in JAVA</a:t>
            </a:r>
          </a:p>
          <a:p>
            <a:pPr lvl="1"/>
            <a:r>
              <a:rPr lang="en-US" dirty="0" smtClean="0"/>
              <a:t>Primitive types</a:t>
            </a:r>
          </a:p>
          <a:p>
            <a:pPr lvl="2"/>
            <a:r>
              <a:rPr lang="en-US" dirty="0" smtClean="0"/>
              <a:t>There are 8 primitive types </a:t>
            </a:r>
          </a:p>
          <a:p>
            <a:pPr lvl="3"/>
            <a:endParaRPr lang="en-US" dirty="0" smtClean="0"/>
          </a:p>
          <a:p>
            <a:pPr lvl="1"/>
            <a:r>
              <a:rPr lang="en-US" dirty="0" smtClean="0"/>
              <a:t>Non primitives types (Reference Types)</a:t>
            </a:r>
          </a:p>
          <a:p>
            <a:pPr lvl="2"/>
            <a:r>
              <a:rPr lang="en-US" dirty="0" smtClean="0"/>
              <a:t>All the remaining are Reference types</a:t>
            </a:r>
          </a:p>
          <a:p>
            <a:pPr lvl="3"/>
            <a:r>
              <a:rPr lang="en-US" dirty="0" smtClean="0"/>
              <a:t>Examples</a:t>
            </a:r>
          </a:p>
          <a:p>
            <a:pPr lvl="4"/>
            <a:r>
              <a:rPr lang="en-US" dirty="0" err="1" smtClean="0"/>
              <a:t>Enum</a:t>
            </a:r>
            <a:endParaRPr lang="en-US" dirty="0" smtClean="0"/>
          </a:p>
          <a:p>
            <a:pPr lvl="4"/>
            <a:r>
              <a:rPr lang="en-US" dirty="0" smtClean="0"/>
              <a:t>Array</a:t>
            </a:r>
          </a:p>
          <a:p>
            <a:pPr lvl="4"/>
            <a:r>
              <a:rPr lang="en-US" dirty="0" smtClean="0"/>
              <a:t>Class</a:t>
            </a:r>
          </a:p>
          <a:p>
            <a:pPr lvl="4"/>
            <a:endParaRPr lang="en-US" dirty="0" smtClean="0"/>
          </a:p>
          <a:p>
            <a:pPr marL="1714500" lvl="5" indent="0">
              <a:buNone/>
            </a:pPr>
            <a:endParaRPr lang="en-US" dirty="0"/>
          </a:p>
        </p:txBody>
      </p:sp>
      <p:pic>
        <p:nvPicPr>
          <p:cNvPr id="4" name="Picture 3" descr="Data Types.jpg"/>
          <p:cNvPicPr>
            <a:picLocks noChangeAspect="1"/>
          </p:cNvPicPr>
          <p:nvPr/>
        </p:nvPicPr>
        <p:blipFill>
          <a:blip r:embed="rId2"/>
          <a:stretch>
            <a:fillRect/>
          </a:stretch>
        </p:blipFill>
        <p:spPr>
          <a:xfrm>
            <a:off x="3920138" y="971550"/>
            <a:ext cx="5223862" cy="4749648"/>
          </a:xfrm>
          <a:prstGeom prst="rect">
            <a:avLst/>
          </a:prstGeom>
        </p:spPr>
      </p:pic>
    </p:spTree>
    <p:extLst>
      <p:ext uri="{BB962C8B-B14F-4D97-AF65-F5344CB8AC3E}">
        <p14:creationId xmlns:p14="http://schemas.microsoft.com/office/powerpoint/2010/main" val="792604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en-US" dirty="0"/>
          </a:p>
        </p:txBody>
      </p:sp>
      <p:pic>
        <p:nvPicPr>
          <p:cNvPr id="5" name="Content Placeholder 4"/>
          <p:cNvPicPr>
            <a:picLocks noGrp="1" noChangeAspect="1"/>
          </p:cNvPicPr>
          <p:nvPr>
            <p:ph idx="1"/>
          </p:nvPr>
        </p:nvPicPr>
        <p:blipFill>
          <a:blip r:embed="rId2"/>
          <a:stretch>
            <a:fillRect/>
          </a:stretch>
        </p:blipFill>
        <p:spPr>
          <a:xfrm>
            <a:off x="914400" y="1447800"/>
            <a:ext cx="7243029" cy="3962400"/>
          </a:xfrm>
          <a:prstGeom prst="rect">
            <a:avLst/>
          </a:prstGeom>
        </p:spPr>
      </p:pic>
    </p:spTree>
    <p:extLst>
      <p:ext uri="{BB962C8B-B14F-4D97-AF65-F5344CB8AC3E}">
        <p14:creationId xmlns:p14="http://schemas.microsoft.com/office/powerpoint/2010/main" val="85422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Types</a:t>
            </a:r>
            <a:endParaRPr lang="en-US" dirty="0"/>
          </a:p>
        </p:txBody>
      </p:sp>
      <p:pic>
        <p:nvPicPr>
          <p:cNvPr id="4" name="Content Placeholder 3"/>
          <p:cNvPicPr>
            <a:picLocks noGrp="1" noChangeAspect="1"/>
          </p:cNvPicPr>
          <p:nvPr>
            <p:ph idx="1"/>
          </p:nvPr>
        </p:nvPicPr>
        <p:blipFill>
          <a:blip r:embed="rId2"/>
          <a:stretch>
            <a:fillRect/>
          </a:stretch>
        </p:blipFill>
        <p:spPr>
          <a:xfrm>
            <a:off x="1143000" y="1447800"/>
            <a:ext cx="7010400" cy="4191000"/>
          </a:xfrm>
          <a:prstGeom prst="rect">
            <a:avLst/>
          </a:prstGeom>
        </p:spPr>
      </p:pic>
    </p:spTree>
    <p:extLst>
      <p:ext uri="{BB962C8B-B14F-4D97-AF65-F5344CB8AC3E}">
        <p14:creationId xmlns:p14="http://schemas.microsoft.com/office/powerpoint/2010/main" val="1829903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429000" y="5257800"/>
            <a:ext cx="1337835" cy="9944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a:p>
            <a:pPr algn="ctr"/>
            <a:r>
              <a:rPr lang="en-US" sz="1200" dirty="0" smtClean="0"/>
              <a:t>10111</a:t>
            </a:r>
            <a:endParaRPr lang="en-US" sz="1200" dirty="0"/>
          </a:p>
        </p:txBody>
      </p:sp>
      <p:sp>
        <p:nvSpPr>
          <p:cNvPr id="28" name="Rectangle 27"/>
          <p:cNvSpPr/>
          <p:nvPr/>
        </p:nvSpPr>
        <p:spPr>
          <a:xfrm>
            <a:off x="3064385" y="2695099"/>
            <a:ext cx="1015246" cy="1201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sz="1200" dirty="0" smtClean="0"/>
              <a:t>@10101</a:t>
            </a:r>
            <a:endParaRPr lang="en-US" sz="1200" dirty="0"/>
          </a:p>
        </p:txBody>
      </p:sp>
      <p:sp>
        <p:nvSpPr>
          <p:cNvPr id="2" name="Title 1"/>
          <p:cNvSpPr>
            <a:spLocks noGrp="1"/>
          </p:cNvSpPr>
          <p:nvPr>
            <p:ph type="title"/>
          </p:nvPr>
        </p:nvSpPr>
        <p:spPr>
          <a:xfrm>
            <a:off x="549727" y="266700"/>
            <a:ext cx="8219193" cy="707560"/>
          </a:xfrm>
        </p:spPr>
        <p:txBody>
          <a:bodyPr/>
          <a:lstStyle/>
          <a:p>
            <a:r>
              <a:rPr lang="en-US" dirty="0" smtClean="0"/>
              <a:t>Primitive Vs. reference types</a:t>
            </a:r>
            <a:endParaRPr lang="en-US" dirty="0"/>
          </a:p>
        </p:txBody>
      </p:sp>
      <p:sp>
        <p:nvSpPr>
          <p:cNvPr id="3" name="Content Placeholder 2"/>
          <p:cNvSpPr>
            <a:spLocks noGrp="1"/>
          </p:cNvSpPr>
          <p:nvPr>
            <p:ph idx="1"/>
          </p:nvPr>
        </p:nvSpPr>
        <p:spPr>
          <a:xfrm>
            <a:off x="185738" y="838199"/>
            <a:ext cx="8572435" cy="5430999"/>
          </a:xfrm>
        </p:spPr>
        <p:txBody>
          <a:bodyPr/>
          <a:lstStyle/>
          <a:p>
            <a:pPr marL="0" indent="0">
              <a:buNone/>
            </a:pPr>
            <a:r>
              <a:rPr lang="en-US" dirty="0" smtClean="0"/>
              <a:t>	int a =100;                                        int </a:t>
            </a:r>
            <a:r>
              <a:rPr lang="en-US" dirty="0"/>
              <a:t>b=a;</a:t>
            </a:r>
          </a:p>
          <a:p>
            <a:pPr marL="0" indent="0">
              <a:buNone/>
            </a:pPr>
            <a:endParaRPr lang="en-US" dirty="0" smtClean="0"/>
          </a:p>
          <a:p>
            <a:pPr marL="0" indent="0">
              <a:buNone/>
            </a:pPr>
            <a:endParaRPr lang="en-US" dirty="0" smtClean="0"/>
          </a:p>
          <a:p>
            <a:pPr marL="0" indent="0">
              <a:buNone/>
            </a:pPr>
            <a:r>
              <a:rPr lang="en-US" dirty="0" smtClean="0"/>
              <a:t>	a=200;</a:t>
            </a:r>
          </a:p>
          <a:p>
            <a:pPr marL="0" indent="0">
              <a:buNone/>
            </a:pPr>
            <a:endParaRPr lang="en-US" dirty="0" smtClean="0"/>
          </a:p>
          <a:p>
            <a:pPr marL="0" indent="0">
              <a:buNone/>
            </a:pPr>
            <a:r>
              <a:rPr lang="en-US" dirty="0" smtClean="0"/>
              <a:t>	Course c1=new Course(“JAVA”;)</a:t>
            </a:r>
          </a:p>
          <a:p>
            <a:pPr marL="0" indent="0">
              <a:buNone/>
            </a:pPr>
            <a:endParaRPr lang="en-US" dirty="0"/>
          </a:p>
          <a:p>
            <a:pPr marL="0" indent="0">
              <a:buNone/>
            </a:pPr>
            <a:r>
              <a:rPr lang="en-US" dirty="0" smtClean="0"/>
              <a:t>	</a:t>
            </a:r>
          </a:p>
          <a:p>
            <a:pPr marL="0" indent="0">
              <a:buNone/>
            </a:pPr>
            <a:r>
              <a:rPr lang="en-US" dirty="0"/>
              <a:t>	</a:t>
            </a:r>
            <a:endParaRPr lang="en-US" dirty="0" smtClean="0"/>
          </a:p>
          <a:p>
            <a:pPr marL="0" indent="0">
              <a:buNone/>
            </a:pPr>
            <a:r>
              <a:rPr lang="en-US" dirty="0"/>
              <a:t>	</a:t>
            </a:r>
            <a:r>
              <a:rPr lang="en-US" dirty="0" smtClean="0"/>
              <a:t>Course c2=c1;</a:t>
            </a:r>
          </a:p>
          <a:p>
            <a:pPr marL="0" indent="0">
              <a:buNone/>
            </a:pPr>
            <a:endParaRPr lang="en-US" dirty="0" smtClean="0"/>
          </a:p>
          <a:p>
            <a:pPr marL="0" indent="0">
              <a:buNone/>
            </a:pPr>
            <a:endParaRPr lang="en-US" dirty="0" smtClean="0"/>
          </a:p>
          <a:p>
            <a:pPr marL="0" indent="0">
              <a:buNone/>
            </a:pPr>
            <a:r>
              <a:rPr lang="en-US" dirty="0" smtClean="0"/>
              <a:t>	</a:t>
            </a:r>
          </a:p>
          <a:p>
            <a:pPr marL="0" indent="0">
              <a:buNone/>
            </a:pPr>
            <a:r>
              <a:rPr lang="en-US" dirty="0"/>
              <a:t>	</a:t>
            </a:r>
            <a:r>
              <a:rPr lang="en-US" dirty="0" smtClean="0"/>
              <a:t>c2.setName(“J2EE”);</a:t>
            </a:r>
          </a:p>
          <a:p>
            <a:pPr marL="0" indent="0">
              <a:buNone/>
            </a:pPr>
            <a:endParaRPr lang="en-US" dirty="0" smtClean="0"/>
          </a:p>
          <a:p>
            <a:pPr marL="0" indent="0">
              <a:buNone/>
            </a:pPr>
            <a:r>
              <a:rPr lang="en-US" dirty="0"/>
              <a:t>	</a:t>
            </a:r>
            <a:r>
              <a:rPr lang="en-US" dirty="0" smtClean="0"/>
              <a:t>c2=new Course(“Struts”);</a:t>
            </a: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sp>
        <p:nvSpPr>
          <p:cNvPr id="4" name="Rounded Rectangle 3"/>
          <p:cNvSpPr/>
          <p:nvPr/>
        </p:nvSpPr>
        <p:spPr>
          <a:xfrm>
            <a:off x="2362200" y="914400"/>
            <a:ext cx="930643" cy="34482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100</a:t>
            </a:r>
          </a:p>
        </p:txBody>
      </p:sp>
      <p:sp>
        <p:nvSpPr>
          <p:cNvPr id="5" name="Rounded Rectangle 4"/>
          <p:cNvSpPr/>
          <p:nvPr/>
        </p:nvSpPr>
        <p:spPr>
          <a:xfrm>
            <a:off x="5333999" y="914400"/>
            <a:ext cx="930643" cy="34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100</a:t>
            </a:r>
          </a:p>
        </p:txBody>
      </p:sp>
      <p:sp>
        <p:nvSpPr>
          <p:cNvPr id="6" name="Rounded Rectangle 5"/>
          <p:cNvSpPr/>
          <p:nvPr/>
        </p:nvSpPr>
        <p:spPr>
          <a:xfrm>
            <a:off x="2362200" y="1752600"/>
            <a:ext cx="930643" cy="34482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200</a:t>
            </a:r>
          </a:p>
        </p:txBody>
      </p:sp>
      <p:sp>
        <p:nvSpPr>
          <p:cNvPr id="7" name="Rounded Rectangle 6"/>
          <p:cNvSpPr/>
          <p:nvPr/>
        </p:nvSpPr>
        <p:spPr>
          <a:xfrm>
            <a:off x="5333998" y="1752600"/>
            <a:ext cx="930643" cy="344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100</a:t>
            </a:r>
          </a:p>
        </p:txBody>
      </p:sp>
      <p:sp>
        <p:nvSpPr>
          <p:cNvPr id="8" name="Rounded Rectangle 7"/>
          <p:cNvSpPr/>
          <p:nvPr/>
        </p:nvSpPr>
        <p:spPr>
          <a:xfrm>
            <a:off x="1423546" y="3028658"/>
            <a:ext cx="846039" cy="313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@10101</a:t>
            </a:r>
          </a:p>
        </p:txBody>
      </p:sp>
      <p:sp>
        <p:nvSpPr>
          <p:cNvPr id="10" name="Oval 9"/>
          <p:cNvSpPr/>
          <p:nvPr/>
        </p:nvSpPr>
        <p:spPr>
          <a:xfrm>
            <a:off x="3146712" y="3193471"/>
            <a:ext cx="734679" cy="66752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Java</a:t>
            </a:r>
            <a:endParaRPr lang="en-US" sz="1200" dirty="0"/>
          </a:p>
        </p:txBody>
      </p:sp>
      <p:sp>
        <p:nvSpPr>
          <p:cNvPr id="9" name="Rounded Rectangle 8"/>
          <p:cNvSpPr/>
          <p:nvPr/>
        </p:nvSpPr>
        <p:spPr>
          <a:xfrm>
            <a:off x="1329580" y="3704254"/>
            <a:ext cx="846039" cy="313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@10101</a:t>
            </a:r>
          </a:p>
        </p:txBody>
      </p:sp>
      <p:cxnSp>
        <p:nvCxnSpPr>
          <p:cNvPr id="13" name="Straight Arrow Connector 12"/>
          <p:cNvCxnSpPr/>
          <p:nvPr/>
        </p:nvCxnSpPr>
        <p:spPr>
          <a:xfrm flipV="1">
            <a:off x="2283805" y="3044387"/>
            <a:ext cx="7629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0" idx="0"/>
          </p:cNvCxnSpPr>
          <p:nvPr/>
        </p:nvCxnSpPr>
        <p:spPr>
          <a:xfrm>
            <a:off x="3501351" y="2778654"/>
            <a:ext cx="12701" cy="414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1803009" y="2480907"/>
            <a:ext cx="3717" cy="505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1752600" y="4315577"/>
            <a:ext cx="0" cy="1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2269226" y="3785152"/>
            <a:ext cx="762947" cy="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endCxn id="10" idx="3"/>
          </p:cNvCxnSpPr>
          <p:nvPr/>
        </p:nvCxnSpPr>
        <p:spPr>
          <a:xfrm flipV="1">
            <a:off x="2547401" y="3763236"/>
            <a:ext cx="706902" cy="731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3655916" y="5312683"/>
            <a:ext cx="884560" cy="66752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Struts</a:t>
            </a:r>
            <a:endParaRPr lang="en-US" sz="1200" dirty="0"/>
          </a:p>
        </p:txBody>
      </p:sp>
      <p:sp>
        <p:nvSpPr>
          <p:cNvPr id="46" name="Rounded Rectangle 45"/>
          <p:cNvSpPr/>
          <p:nvPr/>
        </p:nvSpPr>
        <p:spPr>
          <a:xfrm>
            <a:off x="2057400" y="5702017"/>
            <a:ext cx="846039" cy="313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a:t>
            </a:r>
            <a:r>
              <a:rPr lang="en-US" sz="1200" dirty="0" smtClean="0"/>
              <a:t>10111</a:t>
            </a:r>
            <a:endParaRPr lang="en-US" sz="1200" dirty="0"/>
          </a:p>
        </p:txBody>
      </p:sp>
      <p:cxnSp>
        <p:nvCxnSpPr>
          <p:cNvPr id="47" name="Straight Arrow Connector 46"/>
          <p:cNvCxnSpPr/>
          <p:nvPr/>
        </p:nvCxnSpPr>
        <p:spPr>
          <a:xfrm>
            <a:off x="2925232" y="5777084"/>
            <a:ext cx="762947" cy="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1066800" y="5257800"/>
            <a:ext cx="974225" cy="602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 name="Picture 5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136" y="2480907"/>
            <a:ext cx="3012284" cy="2707962"/>
          </a:xfrm>
          <a:prstGeom prst="rect">
            <a:avLst/>
          </a:prstGeom>
        </p:spPr>
      </p:pic>
      <p:cxnSp>
        <p:nvCxnSpPr>
          <p:cNvPr id="75" name="Straight Arrow Connector 74"/>
          <p:cNvCxnSpPr/>
          <p:nvPr/>
        </p:nvCxnSpPr>
        <p:spPr>
          <a:xfrm>
            <a:off x="1345201" y="1090410"/>
            <a:ext cx="9784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1062532" y="1999986"/>
            <a:ext cx="12611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endCxn id="5" idx="1"/>
          </p:cNvCxnSpPr>
          <p:nvPr/>
        </p:nvCxnSpPr>
        <p:spPr>
          <a:xfrm flipV="1">
            <a:off x="4260589" y="1086811"/>
            <a:ext cx="1073410" cy="15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endCxn id="7" idx="1"/>
          </p:cNvCxnSpPr>
          <p:nvPr/>
        </p:nvCxnSpPr>
        <p:spPr>
          <a:xfrm>
            <a:off x="4271336" y="1102707"/>
            <a:ext cx="1062662" cy="8223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920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Identifiers</a:t>
            </a:r>
            <a:endParaRPr lang="en-US" dirty="0"/>
          </a:p>
        </p:txBody>
      </p:sp>
      <p:sp>
        <p:nvSpPr>
          <p:cNvPr id="3" name="Content Placeholder 2"/>
          <p:cNvSpPr>
            <a:spLocks noGrp="1"/>
          </p:cNvSpPr>
          <p:nvPr>
            <p:ph idx="1"/>
          </p:nvPr>
        </p:nvSpPr>
        <p:spPr/>
        <p:txBody>
          <a:bodyPr/>
          <a:lstStyle/>
          <a:p>
            <a:r>
              <a:rPr lang="en-US" dirty="0"/>
              <a:t>All java components require names. Names used for classes, variables and methods are called </a:t>
            </a:r>
            <a:r>
              <a:rPr lang="en-US" dirty="0" smtClean="0"/>
              <a:t>identifiers.</a:t>
            </a:r>
          </a:p>
          <a:p>
            <a:pPr marL="0" indent="0">
              <a:buNone/>
            </a:pPr>
            <a:endParaRPr lang="en-US" dirty="0" smtClean="0"/>
          </a:p>
          <a:p>
            <a:pPr lvl="1"/>
            <a:r>
              <a:rPr lang="en-US" dirty="0" smtClean="0"/>
              <a:t>All </a:t>
            </a:r>
            <a:r>
              <a:rPr lang="en-US" dirty="0"/>
              <a:t>identifiers should begin with a letter (A to Z or a to z ), currency character ($) or an underscore </a:t>
            </a:r>
            <a:r>
              <a:rPr lang="en-US" dirty="0" smtClean="0"/>
              <a:t>(_).</a:t>
            </a:r>
          </a:p>
          <a:p>
            <a:pPr lvl="1"/>
            <a:endParaRPr lang="en-US" dirty="0" smtClean="0"/>
          </a:p>
          <a:p>
            <a:pPr lvl="1"/>
            <a:r>
              <a:rPr lang="en-US" dirty="0" smtClean="0"/>
              <a:t>After </a:t>
            </a:r>
            <a:r>
              <a:rPr lang="en-US" dirty="0"/>
              <a:t>the first character identifiers can have any combination of </a:t>
            </a:r>
            <a:r>
              <a:rPr lang="en-US" dirty="0" smtClean="0"/>
              <a:t>characters.</a:t>
            </a:r>
          </a:p>
          <a:p>
            <a:pPr lvl="1"/>
            <a:endParaRPr lang="en-US" dirty="0" smtClean="0"/>
          </a:p>
          <a:p>
            <a:pPr lvl="1"/>
            <a:r>
              <a:rPr lang="en-US" dirty="0" smtClean="0"/>
              <a:t>A </a:t>
            </a:r>
            <a:r>
              <a:rPr lang="en-US" dirty="0"/>
              <a:t>key word cannot be used as an </a:t>
            </a:r>
            <a:r>
              <a:rPr lang="en-US" dirty="0" smtClean="0"/>
              <a:t>identifier.</a:t>
            </a:r>
          </a:p>
          <a:p>
            <a:pPr lvl="1"/>
            <a:endParaRPr lang="en-US" dirty="0" smtClean="0"/>
          </a:p>
          <a:p>
            <a:pPr lvl="1"/>
            <a:r>
              <a:rPr lang="en-US" dirty="0" smtClean="0"/>
              <a:t>Most </a:t>
            </a:r>
            <a:r>
              <a:rPr lang="en-US" dirty="0"/>
              <a:t>importantly identifiers are case </a:t>
            </a:r>
            <a:r>
              <a:rPr lang="en-US" dirty="0" smtClean="0"/>
              <a:t>sensitive.</a:t>
            </a:r>
          </a:p>
          <a:p>
            <a:pPr lvl="1"/>
            <a:endParaRPr lang="en-US" dirty="0" smtClean="0"/>
          </a:p>
          <a:p>
            <a:pPr lvl="1"/>
            <a:r>
              <a:rPr lang="en-US" dirty="0" smtClean="0"/>
              <a:t>Examples </a:t>
            </a:r>
            <a:r>
              <a:rPr lang="en-US" dirty="0"/>
              <a:t>of legal </a:t>
            </a:r>
            <a:r>
              <a:rPr lang="en-US" dirty="0" err="1"/>
              <a:t>identifiers:age</a:t>
            </a:r>
            <a:r>
              <a:rPr lang="en-US" dirty="0"/>
              <a:t>, $salary, _value, __</a:t>
            </a:r>
            <a:r>
              <a:rPr lang="en-US" dirty="0" smtClean="0"/>
              <a:t>1_value</a:t>
            </a:r>
          </a:p>
          <a:p>
            <a:pPr lvl="1"/>
            <a:endParaRPr lang="en-US" dirty="0" smtClean="0"/>
          </a:p>
          <a:p>
            <a:pPr lvl="1"/>
            <a:r>
              <a:rPr lang="en-US" dirty="0" smtClean="0"/>
              <a:t>Examples </a:t>
            </a:r>
            <a:r>
              <a:rPr lang="en-US" dirty="0"/>
              <a:t>of illegal identifiers : 123abc, -</a:t>
            </a:r>
            <a:r>
              <a:rPr lang="en-US" dirty="0" smtClean="0"/>
              <a:t>salary</a:t>
            </a:r>
            <a:endParaRPr lang="en-US" dirty="0"/>
          </a:p>
          <a:p>
            <a:endParaRPr lang="en-US" dirty="0"/>
          </a:p>
        </p:txBody>
      </p:sp>
    </p:spTree>
    <p:extLst>
      <p:ext uri="{BB962C8B-B14F-4D97-AF65-F5344CB8AC3E}">
        <p14:creationId xmlns:p14="http://schemas.microsoft.com/office/powerpoint/2010/main" val="2760150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9236</TotalTime>
  <Words>1207</Words>
  <Application>Microsoft Office PowerPoint</Application>
  <PresentationFormat>On-screen Show (4:3)</PresentationFormat>
  <Paragraphs>284</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Black</vt:lpstr>
      <vt:lpstr>Impact</vt:lpstr>
      <vt:lpstr>Papyrus</vt:lpstr>
      <vt:lpstr>Times New Roman</vt:lpstr>
      <vt:lpstr>Wingdings</vt:lpstr>
      <vt:lpstr>Global</vt:lpstr>
      <vt:lpstr>PowerPoint Presentation</vt:lpstr>
      <vt:lpstr>Version Control and Revision History</vt:lpstr>
      <vt:lpstr>Iconic Representations.......</vt:lpstr>
      <vt:lpstr>Objectives</vt:lpstr>
      <vt:lpstr>Data Types</vt:lpstr>
      <vt:lpstr>Primitive Types</vt:lpstr>
      <vt:lpstr>Non Primitive Types</vt:lpstr>
      <vt:lpstr>Primitive Vs. reference types</vt:lpstr>
      <vt:lpstr>Java Identifiers</vt:lpstr>
      <vt:lpstr>Java Standard Names</vt:lpstr>
      <vt:lpstr>Scope of Variables</vt:lpstr>
      <vt:lpstr>Scopes of Variable</vt:lpstr>
      <vt:lpstr>Java Literals</vt:lpstr>
      <vt:lpstr>Underscores in Numeric Literals from Java 7.0</vt:lpstr>
      <vt:lpstr>Escape sequences </vt:lpstr>
      <vt:lpstr>Java Operators</vt:lpstr>
      <vt:lpstr>Precedence of Java Operators</vt:lpstr>
      <vt:lpstr>JAVA Control Statements</vt:lpstr>
      <vt:lpstr>Rules for switch case in JAVA</vt:lpstr>
      <vt:lpstr>Jump Statements</vt:lpstr>
      <vt:lpstr>Flow Chart for Loop Statements</vt:lpstr>
      <vt:lpstr>Array</vt:lpstr>
      <vt:lpstr>Array Syntax</vt:lpstr>
      <vt:lpstr>Arrays Class &amp; arraycopy method</vt:lpstr>
      <vt:lpstr>Methods</vt:lpstr>
      <vt:lpstr>Syntax of the Method</vt:lpstr>
      <vt:lpstr>Pass By Value | Pass By Reference | Return value</vt:lpstr>
      <vt:lpstr>Command Line Arguments</vt:lpstr>
      <vt:lpstr>Packages in Java</vt:lpstr>
      <vt:lpstr>Package in Java</vt:lpstr>
      <vt:lpstr>Questions and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Santhanam, Paranthaman</cp:lastModifiedBy>
  <cp:revision>1261</cp:revision>
  <dcterms:created xsi:type="dcterms:W3CDTF">2002-09-04T12:32:15Z</dcterms:created>
  <dcterms:modified xsi:type="dcterms:W3CDTF">2018-06-06T09:01:30Z</dcterms:modified>
</cp:coreProperties>
</file>