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7" r:id="rId1"/>
  </p:sldMasterIdLst>
  <p:notesMasterIdLst>
    <p:notesMasterId r:id="rId46"/>
  </p:notesMasterIdLst>
  <p:handoutMasterIdLst>
    <p:handoutMasterId r:id="rId47"/>
  </p:handoutMasterIdLst>
  <p:sldIdLst>
    <p:sldId id="703" r:id="rId2"/>
    <p:sldId id="749" r:id="rId3"/>
    <p:sldId id="742" r:id="rId4"/>
    <p:sldId id="728" r:id="rId5"/>
    <p:sldId id="827" r:id="rId6"/>
    <p:sldId id="834" r:id="rId7"/>
    <p:sldId id="828" r:id="rId8"/>
    <p:sldId id="829" r:id="rId9"/>
    <p:sldId id="830" r:id="rId10"/>
    <p:sldId id="831" r:id="rId11"/>
    <p:sldId id="832" r:id="rId12"/>
    <p:sldId id="833" r:id="rId13"/>
    <p:sldId id="837" r:id="rId14"/>
    <p:sldId id="838" r:id="rId15"/>
    <p:sldId id="836" r:id="rId16"/>
    <p:sldId id="759" r:id="rId17"/>
    <p:sldId id="839" r:id="rId18"/>
    <p:sldId id="840" r:id="rId19"/>
    <p:sldId id="846" r:id="rId20"/>
    <p:sldId id="844" r:id="rId21"/>
    <p:sldId id="845" r:id="rId22"/>
    <p:sldId id="760" r:id="rId23"/>
    <p:sldId id="843" r:id="rId24"/>
    <p:sldId id="842" r:id="rId25"/>
    <p:sldId id="762" r:id="rId26"/>
    <p:sldId id="847" r:id="rId27"/>
    <p:sldId id="848" r:id="rId28"/>
    <p:sldId id="849" r:id="rId29"/>
    <p:sldId id="763" r:id="rId30"/>
    <p:sldId id="764" r:id="rId31"/>
    <p:sldId id="850" r:id="rId32"/>
    <p:sldId id="851" r:id="rId33"/>
    <p:sldId id="852" r:id="rId34"/>
    <p:sldId id="853" r:id="rId35"/>
    <p:sldId id="854" r:id="rId36"/>
    <p:sldId id="855" r:id="rId37"/>
    <p:sldId id="770" r:id="rId38"/>
    <p:sldId id="856" r:id="rId39"/>
    <p:sldId id="771" r:id="rId40"/>
    <p:sldId id="772" r:id="rId41"/>
    <p:sldId id="857" r:id="rId42"/>
    <p:sldId id="773" r:id="rId43"/>
    <p:sldId id="858" r:id="rId44"/>
    <p:sldId id="750" r:id="rId4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9133" autoAdjust="0"/>
  </p:normalViewPr>
  <p:slideViewPr>
    <p:cSldViewPr>
      <p:cViewPr varScale="1">
        <p:scale>
          <a:sx n="81" d="100"/>
          <a:sy n="81" d="100"/>
        </p:scale>
        <p:origin x="1272" y="120"/>
      </p:cViewPr>
      <p:guideLst>
        <p:guide orient="horz" pos="912"/>
        <p:guide orient="horz" pos="672"/>
        <p:guide pos="38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2" d="100"/>
          <a:sy n="52" d="100"/>
        </p:scale>
        <p:origin x="-18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32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CB7CF21-EEB8-41B2-859F-6B93D718A465}" type="slidenum">
              <a:rPr lang="en-US"/>
              <a:pPr>
                <a:defRPr/>
              </a:pPr>
              <a:t>‹#›</a:t>
            </a:fld>
            <a:endParaRPr lang="en-US"/>
          </a:p>
        </p:txBody>
      </p:sp>
    </p:spTree>
    <p:extLst>
      <p:ext uri="{BB962C8B-B14F-4D97-AF65-F5344CB8AC3E}">
        <p14:creationId xmlns:p14="http://schemas.microsoft.com/office/powerpoint/2010/main" val="1486161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8E04924-26AF-44C1-AFBB-62E285447D28}" type="slidenum">
              <a:rPr lang="en-US"/>
              <a:pPr>
                <a:defRPr/>
              </a:pPr>
              <a:t>‹#›</a:t>
            </a:fld>
            <a:endParaRPr lang="en-US"/>
          </a:p>
        </p:txBody>
      </p:sp>
    </p:spTree>
    <p:extLst>
      <p:ext uri="{BB962C8B-B14F-4D97-AF65-F5344CB8AC3E}">
        <p14:creationId xmlns:p14="http://schemas.microsoft.com/office/powerpoint/2010/main" val="7662918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752EAE6-4225-4B9E-BB20-298C02447B20}" type="slidenum">
              <a:rPr lang="en-US" smtClean="0"/>
              <a:pPr/>
              <a:t>1</a:t>
            </a:fld>
            <a:endParaRPr lang="en-US" dirty="0"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866555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CF5D3C2-1E5A-43D4-9906-7A41CA2B2077}" type="slidenum">
              <a:rPr lang="en-US" smtClean="0"/>
              <a:pPr/>
              <a:t>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algn="just" eaLnBrk="1" hangingPunct="1"/>
            <a:r>
              <a:rPr lang="en-US" dirty="0" smtClean="0"/>
              <a:t>It should be mentioned to the participant that current version of Java is 1.5, although not covered as part of this training.</a:t>
            </a:r>
          </a:p>
        </p:txBody>
      </p:sp>
    </p:spTree>
    <p:extLst>
      <p:ext uri="{BB962C8B-B14F-4D97-AF65-F5344CB8AC3E}">
        <p14:creationId xmlns:p14="http://schemas.microsoft.com/office/powerpoint/2010/main" val="5906310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4273" y="277547"/>
            <a:ext cx="1467612" cy="462770"/>
          </a:xfrm>
          <a:prstGeom prst="rect">
            <a:avLst/>
          </a:prstGeom>
        </p:spPr>
      </p:pic>
      <p:sp>
        <p:nvSpPr>
          <p:cNvPr id="2" name="Title 1"/>
          <p:cNvSpPr>
            <a:spLocks noGrp="1"/>
          </p:cNvSpPr>
          <p:nvPr>
            <p:ph type="ctrTitle"/>
          </p:nvPr>
        </p:nvSpPr>
        <p:spPr>
          <a:xfrm>
            <a:off x="4057650" y="4580574"/>
            <a:ext cx="4846210" cy="1335024"/>
          </a:xfrm>
        </p:spPr>
        <p:txBody>
          <a:bodyPr rIns="0" anchor="ctr">
            <a:noAutofit/>
          </a:bodyPr>
          <a:lstStyle>
            <a:lvl1pPr algn="r">
              <a:defRPr sz="2400">
                <a:latin typeface="+mj-lt"/>
              </a:defRPr>
            </a:lvl1pPr>
          </a:lstStyle>
          <a:p>
            <a:r>
              <a:rPr lang="en-US" dirty="0"/>
              <a:t>Click to edit Master title style</a:t>
            </a:r>
          </a:p>
        </p:txBody>
      </p:sp>
      <p:sp>
        <p:nvSpPr>
          <p:cNvPr id="3" name="Subtitle 2"/>
          <p:cNvSpPr>
            <a:spLocks noGrp="1"/>
          </p:cNvSpPr>
          <p:nvPr>
            <p:ph type="subTitle" idx="1"/>
          </p:nvPr>
        </p:nvSpPr>
        <p:spPr>
          <a:xfrm>
            <a:off x="4055254" y="5962652"/>
            <a:ext cx="4848606" cy="476249"/>
          </a:xfrm>
        </p:spPr>
        <p:txBody>
          <a:bodyPr rIns="0" anchor="ctr">
            <a:noAutofit/>
          </a:bodyPr>
          <a:lstStyle>
            <a:lvl1pPr marL="0" indent="0" algn="r">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71002395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9" name="Rectangle 8">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 Placeholder 12"/>
          <p:cNvSpPr>
            <a:spLocks noGrp="1"/>
          </p:cNvSpPr>
          <p:nvPr>
            <p:ph type="body" sz="quarter" idx="10" hasCustomPrompt="1"/>
          </p:nvPr>
        </p:nvSpPr>
        <p:spPr>
          <a:xfrm>
            <a:off x="4301837" y="4574761"/>
            <a:ext cx="4601718" cy="1557753"/>
          </a:xfrm>
        </p:spPr>
        <p:txBody>
          <a:bodyPr rIns="0" anchor="ctr"/>
          <a:lstStyle>
            <a:lvl1pPr marL="0" indent="0" algn="r">
              <a:spcAft>
                <a:spcPts val="0"/>
              </a:spcAft>
              <a:buFont typeface="Arial" panose="020B0604020202020204" pitchFamily="34" charset="0"/>
              <a:buNone/>
              <a:defRPr sz="1500" b="0">
                <a:solidFill>
                  <a:schemeClr val="tx1"/>
                </a:solidFill>
                <a:latin typeface="Arial Black" panose="020B0A04020102020204" pitchFamily="34" charset="0"/>
              </a:defRPr>
            </a:lvl1pPr>
            <a:lvl2pPr marL="0" indent="0" algn="r">
              <a:spcBef>
                <a:spcPts val="0"/>
              </a:spcBef>
              <a:spcAft>
                <a:spcPts val="0"/>
              </a:spcAft>
              <a:buNone/>
              <a:defRPr lang="en-US" sz="2700" b="1" kern="1200" dirty="0">
                <a:solidFill>
                  <a:schemeClr val="accent2"/>
                </a:solidFill>
                <a:latin typeface="+mn-lt"/>
                <a:ea typeface="+mj-ea"/>
                <a:cs typeface="+mj-cs"/>
              </a:defRPr>
            </a:lvl2pPr>
          </a:lstStyle>
          <a:p>
            <a:pPr lvl="0"/>
            <a:r>
              <a:rPr lang="en-US" dirty="0" smtClean="0"/>
              <a:t>Section Divider 1</a:t>
            </a:r>
          </a:p>
          <a:p>
            <a:pPr lvl="1"/>
            <a:r>
              <a:rPr lang="en-US" dirty="0" smtClean="0"/>
              <a:t>Text</a:t>
            </a:r>
            <a:endParaRPr lang="en-US" dirty="0"/>
          </a:p>
        </p:txBody>
      </p:sp>
    </p:spTree>
    <p:extLst>
      <p:ext uri="{BB962C8B-B14F-4D97-AF65-F5344CB8AC3E}">
        <p14:creationId xmlns:p14="http://schemas.microsoft.com/office/powerpoint/2010/main" val="189287831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10" name="Rectangle 9">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10"/>
          <p:cNvSpPr/>
          <p:nvPr userDrawn="1"/>
        </p:nvSpPr>
        <p:spPr>
          <a:xfrm>
            <a:off x="4301837" y="4574761"/>
            <a:ext cx="4601718"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r"/>
            <a:r>
              <a:rPr lang="en-US" sz="5400" b="0" dirty="0" smtClean="0">
                <a:solidFill>
                  <a:schemeClr val="accent2"/>
                </a:solidFill>
                <a:effectLst/>
                <a:latin typeface="Impact" panose="020B0806030902050204" pitchFamily="34" charset="0"/>
              </a:rPr>
              <a:t>THANK YOU!</a:t>
            </a:r>
            <a:endParaRPr lang="en-US" sz="5400" b="0" dirty="0">
              <a:solidFill>
                <a:schemeClr val="accent2"/>
              </a:solidFill>
              <a:effectLst/>
              <a:latin typeface="Impact" panose="020B0806030902050204" pitchFamily="34" charset="0"/>
            </a:endParaRPr>
          </a:p>
        </p:txBody>
      </p:sp>
    </p:spTree>
    <p:extLst>
      <p:ext uri="{BB962C8B-B14F-4D97-AF65-F5344CB8AC3E}">
        <p14:creationId xmlns:p14="http://schemas.microsoft.com/office/powerpoint/2010/main" val="36767642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
        <p:nvSpPr>
          <p:cNvPr id="7" name="Text Placeholder 6"/>
          <p:cNvSpPr>
            <a:spLocks noGrp="1"/>
          </p:cNvSpPr>
          <p:nvPr>
            <p:ph type="body" sz="quarter" idx="11" hasCustomPrompt="1"/>
          </p:nvPr>
        </p:nvSpPr>
        <p:spPr>
          <a:xfrm>
            <a:off x="185738" y="1137424"/>
            <a:ext cx="8716518" cy="4992624"/>
          </a:xfrm>
        </p:spPr>
        <p:txBody>
          <a:bodyPr/>
          <a:lstStyle>
            <a:lvl1pPr marL="0" marR="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lvl1pPr>
            <a:lvl2pPr marL="304800" marR="0"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lvl2pPr>
            <a:lvl3pPr marL="603504" marR="0"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lvl3pPr>
            <a:lvl4pPr marL="905256" marR="0"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lvl4pPr>
          </a:lstStyle>
          <a:p>
            <a:pPr marL="0" marR="0" lvl="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pPr>
            <a:r>
              <a:rPr kumimoji="0" lang="en-US" sz="2250" b="1" i="0" u="none" strike="noStrike" kern="1200" cap="none" spc="0" normalizeH="0" baseline="0" noProof="0" dirty="0" smtClean="0">
                <a:ln>
                  <a:noFill/>
                </a:ln>
                <a:solidFill>
                  <a:prstClr val="black">
                    <a:lumMod val="75000"/>
                    <a:lumOff val="25000"/>
                  </a:prstClr>
                </a:solidFill>
                <a:effectLst/>
                <a:uLnTx/>
                <a:uFillTx/>
                <a:latin typeface="+mj-lt"/>
                <a:ea typeface="+mn-ea"/>
                <a:cs typeface="+mn-cs"/>
              </a:rPr>
              <a:t>Arial 30pt BOLD</a:t>
            </a:r>
          </a:p>
          <a:p>
            <a:pPr marL="304800" marR="0" lvl="1"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pPr>
            <a:r>
              <a:rPr kumimoji="0" lang="en-US" sz="225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1 Arial 30pt</a:t>
            </a:r>
          </a:p>
          <a:p>
            <a:pPr marL="603504" marR="0" lvl="2"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2 Arial 28pt</a:t>
            </a:r>
          </a:p>
          <a:p>
            <a:pPr marL="905256" marR="0" lvl="3"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3 Arial 28pt</a:t>
            </a:r>
            <a:endParaRPr kumimoji="0" lang="en-US" sz="2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p:txBody>
      </p:sp>
    </p:spTree>
    <p:extLst>
      <p:ext uri="{BB962C8B-B14F-4D97-AF65-F5344CB8AC3E}">
        <p14:creationId xmlns:p14="http://schemas.microsoft.com/office/powerpoint/2010/main" val="370168497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Tree>
    <p:extLst>
      <p:ext uri="{BB962C8B-B14F-4D97-AF65-F5344CB8AC3E}">
        <p14:creationId xmlns:p14="http://schemas.microsoft.com/office/powerpoint/2010/main" val="38114894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165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69980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0" y="-2"/>
            <a:ext cx="9144001" cy="6858002"/>
            <a:chOff x="0" y="-2"/>
            <a:chExt cx="12192001" cy="6858002"/>
          </a:xfrm>
        </p:grpSpPr>
        <p:pic>
          <p:nvPicPr>
            <p:cNvPr id="19" name="Picture 4" descr="Image result for vector background"/>
            <p:cNvPicPr>
              <a:picLocks noChangeAspect="1" noChangeArrowheads="1"/>
            </p:cNvPicPr>
            <p:nvPr userDrawn="1"/>
          </p:nvPicPr>
          <p:blipFill rotWithShape="1">
            <a:blip r:embed="rId9">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a:off x="9393593" y="4366985"/>
              <a:ext cx="2798407" cy="19957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result for vector background"/>
            <p:cNvPicPr>
              <a:picLocks noChangeAspect="1" noChangeArrowheads="1"/>
            </p:cNvPicPr>
            <p:nvPr userDrawn="1"/>
          </p:nvPicPr>
          <p:blipFill rotWithShape="1">
            <a:blip r:embed="rId9">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rot="16200000">
              <a:off x="10256922" y="323993"/>
              <a:ext cx="2259073" cy="16110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rotWithShape="1">
            <a:blip r:embed="rId10">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4" name="Picture 4" descr="Image result for vector background">
              <a:extLst>
                <a:ext uri="{FF2B5EF4-FFF2-40B4-BE49-F238E27FC236}">
                  <a16:creationId xmlns:a16="http://schemas.microsoft.com/office/drawing/2014/main" id="{80D84993-A69C-4543-A314-DB5E56CED9E4}"/>
                </a:ext>
              </a:extLst>
            </p:cNvPr>
            <p:cNvPicPr>
              <a:picLocks noChangeAspect="1" noChangeArrowheads="1"/>
            </p:cNvPicPr>
            <p:nvPr userDrawn="1"/>
          </p:nvPicPr>
          <p:blipFill rotWithShape="1">
            <a:blip r:embed="rId9">
              <a:duotone>
                <a:schemeClr val="bg2">
                  <a:shade val="45000"/>
                  <a:satMod val="135000"/>
                </a:schemeClr>
                <a:prstClr val="white"/>
              </a:duotone>
              <a:extLst>
                <a:ext uri="{28A0092B-C50C-407E-A947-70E740481C1C}">
                  <a14:useLocalDpi xmlns:a14="http://schemas.microsoft.com/office/drawing/2010/main" val="0"/>
                </a:ext>
              </a:extLst>
            </a:blip>
            <a:srcRect t="76100" b="18078"/>
            <a:stretch/>
          </p:blipFill>
          <p:spPr bwMode="auto">
            <a:xfrm>
              <a:off x="0" y="6362700"/>
              <a:ext cx="121920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B61E55AC-27FA-44D9-AEF0-990A50D3D2C7}"/>
                </a:ext>
              </a:extLst>
            </p:cNvPr>
            <p:cNvPicPr>
              <a:picLocks noChangeAspect="1"/>
            </p:cNvPicPr>
            <p:nvPr userDrawn="1"/>
          </p:nvPicPr>
          <p:blipFill rotWithShape="1">
            <a:blip r:embed="rId11" cstate="print">
              <a:extLst>
                <a:ext uri="{28A0092B-C50C-407E-A947-70E740481C1C}">
                  <a14:useLocalDpi xmlns:a14="http://schemas.microsoft.com/office/drawing/2010/main" val="0"/>
                </a:ext>
              </a:extLst>
            </a:blip>
            <a:srcRect b="35900"/>
            <a:stretch/>
          </p:blipFill>
          <p:spPr>
            <a:xfrm>
              <a:off x="10165080" y="6518506"/>
              <a:ext cx="1711008" cy="259139"/>
            </a:xfrm>
            <a:prstGeom prst="rect">
              <a:avLst/>
            </a:prstGeom>
            <a:effectLst>
              <a:outerShdw blurRad="63500" sx="102000" sy="102000" algn="ctr" rotWithShape="0">
                <a:prstClr val="black">
                  <a:alpha val="40000"/>
                </a:prstClr>
              </a:outerShdw>
            </a:effectLst>
          </p:spPr>
        </p:pic>
        <p:cxnSp>
          <p:nvCxnSpPr>
            <p:cNvPr id="17" name="Straight Connector 16">
              <a:extLst>
                <a:ext uri="{FF2B5EF4-FFF2-40B4-BE49-F238E27FC236}">
                  <a16:creationId xmlns:a16="http://schemas.microsoft.com/office/drawing/2014/main" id="{CA519D34-87F2-496D-8692-BF6F59135B3A}"/>
                </a:ext>
              </a:extLst>
            </p:cNvPr>
            <p:cNvCxnSpPr/>
            <p:nvPr userDrawn="1"/>
          </p:nvCxnSpPr>
          <p:spPr>
            <a:xfrm>
              <a:off x="0" y="6362700"/>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247651" y="6655738"/>
              <a:ext cx="1008823" cy="103875"/>
            </a:xfrm>
            <a:prstGeom prst="rect">
              <a:avLst/>
            </a:prstGeom>
            <a:noFill/>
          </p:spPr>
          <p:txBody>
            <a:bodyPr wrap="none" lIns="0" tIns="0" rIns="0" bIns="0" rtlCol="0">
              <a:spAutoFit/>
            </a:bodyPr>
            <a:lstStyle/>
            <a:p>
              <a:r>
                <a:rPr lang="en-US" sz="675" dirty="0">
                  <a:solidFill>
                    <a:schemeClr val="tx1"/>
                  </a:solidFill>
                  <a:latin typeface="+mn-lt"/>
                </a:rPr>
                <a:t>© </a:t>
              </a:r>
              <a:r>
                <a:rPr lang="en-US" sz="675" dirty="0" smtClean="0">
                  <a:solidFill>
                    <a:schemeClr val="tx1"/>
                  </a:solidFill>
                  <a:latin typeface="+mn-lt"/>
                </a:rPr>
                <a:t>2018, </a:t>
              </a:r>
              <a:r>
                <a:rPr lang="en-US" sz="675" dirty="0">
                  <a:solidFill>
                    <a:schemeClr val="tx1"/>
                  </a:solidFill>
                  <a:latin typeface="+mn-lt"/>
                </a:rPr>
                <a:t>Syntel, Inc.</a:t>
              </a:r>
            </a:p>
          </p:txBody>
        </p:sp>
      </p:grpSp>
      <p:sp>
        <p:nvSpPr>
          <p:cNvPr id="2" name="Title Placeholder 1"/>
          <p:cNvSpPr>
            <a:spLocks noGrp="1"/>
          </p:cNvSpPr>
          <p:nvPr userDrawn="1">
            <p:ph type="title"/>
          </p:nvPr>
        </p:nvSpPr>
        <p:spPr>
          <a:xfrm>
            <a:off x="549727" y="171455"/>
            <a:ext cx="8357339" cy="649224"/>
          </a:xfrm>
          <a:prstGeom prst="rect">
            <a:avLst/>
          </a:prstGeom>
        </p:spPr>
        <p:txBody>
          <a:bodyPr vert="horz" lIns="0" tIns="45720" rIns="91440" bIns="45720" rtlCol="0" anchor="ctr">
            <a:noAutofit/>
          </a:bodyPr>
          <a:lstStyle/>
          <a:p>
            <a:r>
              <a:rPr lang="en-US" dirty="0" smtClean="0"/>
              <a:t>Arial Bold 36 pt</a:t>
            </a:r>
            <a:endParaRPr lang="en-US" dirty="0"/>
          </a:p>
        </p:txBody>
      </p:sp>
      <p:sp>
        <p:nvSpPr>
          <p:cNvPr id="3" name="Text Placeholder 2"/>
          <p:cNvSpPr>
            <a:spLocks noGrp="1"/>
          </p:cNvSpPr>
          <p:nvPr userDrawn="1">
            <p:ph type="body" idx="1"/>
          </p:nvPr>
        </p:nvSpPr>
        <p:spPr>
          <a:xfrm>
            <a:off x="185738" y="1137424"/>
            <a:ext cx="8716518" cy="4992624"/>
          </a:xfrm>
          <a:prstGeom prst="rect">
            <a:avLst/>
          </a:prstGeom>
        </p:spPr>
        <p:txBody>
          <a:bodyPr vert="horz" lIns="0" tIns="0" rIns="0" bIns="0" rtlCol="0">
            <a:noAutofit/>
          </a:bodyPr>
          <a:lstStyle/>
          <a:p>
            <a:pPr lvl="0"/>
            <a:r>
              <a:rPr lang="en-US" dirty="0" smtClean="0"/>
              <a:t>Arial 30pt BOLD</a:t>
            </a:r>
          </a:p>
          <a:p>
            <a:pPr lvl="1"/>
            <a:r>
              <a:rPr lang="en-US" dirty="0" smtClean="0"/>
              <a:t>Bullet 1 Arial 30pt</a:t>
            </a:r>
          </a:p>
          <a:p>
            <a:pPr lvl="2"/>
            <a:r>
              <a:rPr lang="en-US" dirty="0" smtClean="0"/>
              <a:t>Bullet 2 Arial 28pt</a:t>
            </a:r>
          </a:p>
          <a:p>
            <a:pPr lvl="3"/>
            <a:r>
              <a:rPr lang="en-US" dirty="0" smtClean="0"/>
              <a:t>Bullet 3 Arial 28pt</a:t>
            </a:r>
            <a:endParaRPr lang="en-US" dirty="0"/>
          </a:p>
        </p:txBody>
      </p:sp>
      <p:sp>
        <p:nvSpPr>
          <p:cNvPr id="18" name="TextBox 17"/>
          <p:cNvSpPr txBox="1">
            <a:spLocks/>
          </p:cNvSpPr>
          <p:nvPr userDrawn="1"/>
        </p:nvSpPr>
        <p:spPr>
          <a:xfrm>
            <a:off x="4548951" y="6659585"/>
            <a:ext cx="112210" cy="115416"/>
          </a:xfrm>
          <a:prstGeom prst="rect">
            <a:avLst/>
          </a:prstGeom>
          <a:noFill/>
        </p:spPr>
        <p:txBody>
          <a:bodyPr wrap="none" lIns="0" tIns="0" rIns="0" bIns="0" rtlCol="0" anchor="ctr">
            <a:spAutoFit/>
          </a:bodyPr>
          <a:lstStyle/>
          <a:p>
            <a:pPr algn="ctr"/>
            <a:fld id="{A2FBF9F3-A5B6-4D89-8B76-57A615B8A140}" type="slidenum">
              <a:rPr lang="en-US" sz="750" b="1" smtClean="0">
                <a:solidFill>
                  <a:schemeClr val="tx1"/>
                </a:solidFill>
              </a:rPr>
              <a:t>‹#›</a:t>
            </a:fld>
            <a:endParaRPr lang="en-US" sz="750" b="1" dirty="0">
              <a:solidFill>
                <a:schemeClr val="tx1"/>
              </a:solidFill>
            </a:endParaRPr>
          </a:p>
        </p:txBody>
      </p:sp>
      <p:pic>
        <p:nvPicPr>
          <p:cNvPr id="22" name="Picture 21" descr="FF_trans.png"/>
          <p:cNvPicPr>
            <a:picLocks noChangeAspect="1"/>
          </p:cNvPicPr>
          <p:nvPr userDrawn="1"/>
        </p:nvPicPr>
        <p:blipFill>
          <a:blip r:embed="rId12"/>
          <a:stretch>
            <a:fillRect/>
          </a:stretch>
        </p:blipFill>
        <p:spPr>
          <a:xfrm>
            <a:off x="185739" y="275594"/>
            <a:ext cx="203221" cy="447675"/>
          </a:xfrm>
          <a:prstGeom prst="rect">
            <a:avLst/>
          </a:prstGeom>
        </p:spPr>
      </p:pic>
    </p:spTree>
    <p:extLst>
      <p:ext uri="{BB962C8B-B14F-4D97-AF65-F5344CB8AC3E}">
        <p14:creationId xmlns:p14="http://schemas.microsoft.com/office/powerpoint/2010/main" val="427397327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4" r:id="rId6"/>
    <p:sldLayoutId id="2147483755" r:id="rId7"/>
  </p:sldLayoutIdLst>
  <p:timing>
    <p:tnLst>
      <p:par>
        <p:cTn id="1" dur="indefinite" restart="never" nodeType="tmRoot"/>
      </p:par>
    </p:tnLst>
  </p:timing>
  <p:txStyles>
    <p:titleStyle>
      <a:lvl1pPr algn="l" defTabSz="685800" rtl="0" eaLnBrk="1" latinLnBrk="0" hangingPunct="1">
        <a:lnSpc>
          <a:spcPct val="100000"/>
        </a:lnSpc>
        <a:spcBef>
          <a:spcPct val="0"/>
        </a:spcBef>
        <a:buNone/>
        <a:defRPr sz="2700" b="1"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spcAft>
          <a:spcPts val="900"/>
        </a:spcAft>
        <a:buFont typeface="Wingdings" panose="05000000000000000000" pitchFamily="2" charset="2"/>
        <a:buNone/>
        <a:defRPr lang="en-US" sz="2250" b="1" kern="1200" baseline="0" dirty="0">
          <a:solidFill>
            <a:schemeClr val="tx1">
              <a:lumMod val="75000"/>
              <a:lumOff val="25000"/>
            </a:schemeClr>
          </a:solidFill>
          <a:latin typeface="+mj-lt"/>
          <a:ea typeface="+mn-ea"/>
          <a:cs typeface="+mn-cs"/>
        </a:defRPr>
      </a:lvl1pPr>
      <a:lvl2pPr marL="304800" indent="-304800" algn="l" defTabSz="685800" rtl="0" eaLnBrk="1" latinLnBrk="0" hangingPunct="1">
        <a:lnSpc>
          <a:spcPct val="100000"/>
        </a:lnSpc>
        <a:spcBef>
          <a:spcPts val="0"/>
        </a:spcBef>
        <a:spcAft>
          <a:spcPts val="900"/>
        </a:spcAft>
        <a:buFont typeface="Wingdings" panose="05000000000000000000" pitchFamily="2" charset="2"/>
        <a:buChar char="§"/>
        <a:defRPr lang="en-US" sz="2250" kern="1200" baseline="0" dirty="0">
          <a:solidFill>
            <a:schemeClr val="tx1">
              <a:lumMod val="75000"/>
              <a:lumOff val="25000"/>
            </a:schemeClr>
          </a:solidFill>
          <a:latin typeface="+mn-lt"/>
          <a:ea typeface="+mn-ea"/>
          <a:cs typeface="+mn-cs"/>
        </a:defRPr>
      </a:lvl2pPr>
      <a:lvl3pPr marL="603504" indent="-301752" algn="l" defTabSz="685800" rtl="0" eaLnBrk="1" latinLnBrk="0" hangingPunct="1">
        <a:lnSpc>
          <a:spcPct val="100000"/>
        </a:lnSpc>
        <a:spcBef>
          <a:spcPts val="0"/>
        </a:spcBef>
        <a:spcAft>
          <a:spcPts val="900"/>
        </a:spcAft>
        <a:buFont typeface="Arial" panose="020B0604020202020204" pitchFamily="34" charset="0"/>
        <a:buChar char="•"/>
        <a:defRPr lang="en-US" sz="2100" kern="1200" baseline="0" dirty="0">
          <a:solidFill>
            <a:schemeClr val="tx1">
              <a:lumMod val="75000"/>
              <a:lumOff val="25000"/>
            </a:schemeClr>
          </a:solidFill>
          <a:latin typeface="+mn-lt"/>
          <a:ea typeface="+mn-ea"/>
          <a:cs typeface="+mn-cs"/>
        </a:defRPr>
      </a:lvl3pPr>
      <a:lvl4pPr marL="905256" indent="-304800" algn="l" defTabSz="685800" rtl="0" eaLnBrk="1" latinLnBrk="0" hangingPunct="1">
        <a:lnSpc>
          <a:spcPct val="100000"/>
        </a:lnSpc>
        <a:spcBef>
          <a:spcPts val="0"/>
        </a:spcBef>
        <a:spcAft>
          <a:spcPts val="900"/>
        </a:spcAft>
        <a:buSzPct val="80000"/>
        <a:buFont typeface="Wingdings" panose="05000000000000000000" pitchFamily="2" charset="2"/>
        <a:buChar char="§"/>
        <a:defRPr lang="en-US" sz="2100" kern="1200" dirty="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guide id="5" orient="horz" pos="17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8.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image" Target="../media/image37.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image" Target="../media/image39.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image" Target="../media/image48.tmp"/><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2.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6.tmp"/><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7.tmp"/><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javatpoint.com/static-nested-clas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subTitle" idx="1"/>
          </p:nvPr>
        </p:nvSpPr>
        <p:spPr>
          <a:xfrm>
            <a:off x="5867400" y="2362200"/>
            <a:ext cx="3276600" cy="1676400"/>
          </a:xfrm>
        </p:spPr>
        <p:txBody>
          <a:bodyPr>
            <a:noAutofit/>
          </a:bodyPr>
          <a:lstStyle/>
          <a:p>
            <a:pPr algn="l" eaLnBrk="1" hangingPunct="1"/>
            <a:r>
              <a:rPr lang="en-US" sz="3600" dirty="0" smtClean="0"/>
              <a:t>Types of Java Classes</a:t>
            </a:r>
            <a:endParaRPr lang="en-US" sz="3600" dirty="0"/>
          </a:p>
        </p:txBody>
      </p:sp>
      <p:sp>
        <p:nvSpPr>
          <p:cNvPr id="3074" name="Rectangle 5"/>
          <p:cNvSpPr>
            <a:spLocks noGrp="1" noChangeArrowheads="1"/>
          </p:cNvSpPr>
          <p:nvPr>
            <p:ph type="sldNum" sz="quarter" idx="4294967295"/>
          </p:nvPr>
        </p:nvSpPr>
        <p:spPr bwMode="auto">
          <a:xfrm>
            <a:off x="7010400" y="6245225"/>
            <a:ext cx="2133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fld id="{5D17B219-CE84-42FD-A9CA-925052E5A10E}" type="slidenum">
              <a:rPr lang="en-US" altLang="en-US" smtClean="0"/>
              <a:pPr/>
              <a:t>1</a:t>
            </a:fld>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Member Inner Class</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066800"/>
            <a:ext cx="7086600" cy="5105400"/>
          </a:xfrm>
          <a:prstGeom prst="rect">
            <a:avLst/>
          </a:prstGeom>
          <a:ln w="88900" cap="sq" cmpd="thickThin">
            <a:solidFill>
              <a:srgbClr val="000000"/>
            </a:solidFill>
            <a:prstDash val="solid"/>
            <a:miter lim="800000"/>
          </a:ln>
          <a:effectLst>
            <a:innerShdw blurRad="76200">
              <a:srgbClr val="000000"/>
            </a:innerShdw>
          </a:effec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971550"/>
            <a:ext cx="4792266" cy="165758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88213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Local Inner Class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71550"/>
            <a:ext cx="7112000" cy="5334000"/>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2819400"/>
            <a:ext cx="4810796" cy="13716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2783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Anonymous Inner Class</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27" y="1219200"/>
            <a:ext cx="6896102" cy="46482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33413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a:t>
            </a:r>
            <a:endParaRPr lang="en-US" dirty="0"/>
          </a:p>
        </p:txBody>
      </p:sp>
      <p:sp>
        <p:nvSpPr>
          <p:cNvPr id="3" name="Content Placeholder 2"/>
          <p:cNvSpPr>
            <a:spLocks noGrp="1"/>
          </p:cNvSpPr>
          <p:nvPr>
            <p:ph idx="1"/>
          </p:nvPr>
        </p:nvSpPr>
        <p:spPr/>
        <p:txBody>
          <a:bodyPr>
            <a:noAutofit/>
          </a:bodyPr>
          <a:lstStyle/>
          <a:p>
            <a:r>
              <a:rPr lang="en-US" dirty="0" err="1"/>
              <a:t>Enum</a:t>
            </a:r>
            <a:r>
              <a:rPr lang="en-US" dirty="0"/>
              <a:t> in java is a data type that contains fixed set of constants</a:t>
            </a:r>
            <a:r>
              <a:rPr lang="en-US" dirty="0" smtClean="0"/>
              <a:t>.</a:t>
            </a:r>
          </a:p>
          <a:p>
            <a:endParaRPr lang="en-US" dirty="0" smtClean="0"/>
          </a:p>
          <a:p>
            <a:r>
              <a:rPr lang="en-US" dirty="0" err="1" smtClean="0"/>
              <a:t>Enums</a:t>
            </a:r>
            <a:r>
              <a:rPr lang="en-US" dirty="0" smtClean="0"/>
              <a:t> </a:t>
            </a:r>
            <a:r>
              <a:rPr lang="en-US" dirty="0"/>
              <a:t>are used when we know all possible values at compile time, such as choices on a menu, rounding modes, command line flags, etc. It is not necessary that the set of constants in an </a:t>
            </a:r>
            <a:r>
              <a:rPr lang="en-US" dirty="0" err="1"/>
              <a:t>enum</a:t>
            </a:r>
            <a:r>
              <a:rPr lang="en-US" dirty="0"/>
              <a:t> type stay fixed for all time</a:t>
            </a:r>
            <a:r>
              <a:rPr lang="en-US" dirty="0" smtClean="0"/>
              <a:t>.</a:t>
            </a:r>
          </a:p>
          <a:p>
            <a:endParaRPr lang="en-US" dirty="0"/>
          </a:p>
          <a:p>
            <a:r>
              <a:rPr lang="en-US" dirty="0"/>
              <a:t>First line inside </a:t>
            </a:r>
            <a:r>
              <a:rPr lang="en-US" dirty="0" err="1"/>
              <a:t>enum</a:t>
            </a:r>
            <a:r>
              <a:rPr lang="en-US" dirty="0"/>
              <a:t> should be list of constants and then other things like methods, variables and constructor</a:t>
            </a:r>
            <a:r>
              <a:rPr lang="en-US" dirty="0" smtClean="0"/>
              <a:t>.</a:t>
            </a:r>
          </a:p>
          <a:p>
            <a:endParaRPr lang="en-US" dirty="0"/>
          </a:p>
          <a:p>
            <a:r>
              <a:rPr lang="en-US" dirty="0"/>
              <a:t>Every </a:t>
            </a:r>
            <a:r>
              <a:rPr lang="en-US" dirty="0" err="1"/>
              <a:t>enum</a:t>
            </a:r>
            <a:r>
              <a:rPr lang="en-US" dirty="0"/>
              <a:t> constant represents an object of type </a:t>
            </a:r>
            <a:r>
              <a:rPr lang="en-US" dirty="0" err="1"/>
              <a:t>enum</a:t>
            </a:r>
            <a:r>
              <a:rPr lang="en-US" dirty="0"/>
              <a:t>.</a:t>
            </a:r>
          </a:p>
          <a:p>
            <a:endParaRPr lang="en-US" dirty="0" smtClean="0"/>
          </a:p>
          <a:p>
            <a:r>
              <a:rPr lang="en-US" dirty="0"/>
              <a:t>Every </a:t>
            </a:r>
            <a:r>
              <a:rPr lang="en-US" dirty="0" err="1"/>
              <a:t>enum</a:t>
            </a:r>
            <a:r>
              <a:rPr lang="en-US" dirty="0"/>
              <a:t> constant is always implicitly public static final. Since it is static, we can access it by using </a:t>
            </a:r>
            <a:r>
              <a:rPr lang="en-US" dirty="0" err="1"/>
              <a:t>enum</a:t>
            </a:r>
            <a:r>
              <a:rPr lang="en-US" dirty="0"/>
              <a:t> Name. Since it is final, we can’t create child </a:t>
            </a:r>
            <a:r>
              <a:rPr lang="en-US" dirty="0" err="1"/>
              <a:t>enums</a:t>
            </a:r>
            <a:r>
              <a:rPr lang="en-US" dirty="0"/>
              <a:t>.</a:t>
            </a:r>
          </a:p>
          <a:p>
            <a:pPr marL="0" indent="0">
              <a:buNone/>
            </a:pPr>
            <a:endParaRPr lang="en-US" dirty="0" smtClean="0"/>
          </a:p>
          <a:p>
            <a:pPr lvl="2"/>
            <a:endParaRPr lang="en-US" sz="1500" b="1" dirty="0"/>
          </a:p>
        </p:txBody>
      </p:sp>
    </p:spTree>
    <p:extLst>
      <p:ext uri="{BB962C8B-B14F-4D97-AF65-F5344CB8AC3E}">
        <p14:creationId xmlns:p14="http://schemas.microsoft.com/office/powerpoint/2010/main" val="723130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a:t>
            </a:r>
            <a:endParaRPr lang="en-US" dirty="0"/>
          </a:p>
        </p:txBody>
      </p:sp>
      <p:sp>
        <p:nvSpPr>
          <p:cNvPr id="3" name="Content Placeholder 2"/>
          <p:cNvSpPr>
            <a:spLocks noGrp="1"/>
          </p:cNvSpPr>
          <p:nvPr>
            <p:ph idx="1"/>
          </p:nvPr>
        </p:nvSpPr>
        <p:spPr>
          <a:xfrm>
            <a:off x="185738" y="1137424"/>
            <a:ext cx="8716518" cy="5187176"/>
          </a:xfrm>
        </p:spPr>
        <p:txBody>
          <a:bodyPr>
            <a:noAutofit/>
          </a:bodyPr>
          <a:lstStyle/>
          <a:p>
            <a:pPr fontAlgn="base"/>
            <a:r>
              <a:rPr lang="en-US" dirty="0" err="1"/>
              <a:t>Enum</a:t>
            </a:r>
            <a:r>
              <a:rPr lang="en-US" dirty="0"/>
              <a:t> and Inheritance :</a:t>
            </a:r>
            <a:endParaRPr lang="en-US" b="0" dirty="0"/>
          </a:p>
          <a:p>
            <a:pPr lvl="1" fontAlgn="base"/>
            <a:r>
              <a:rPr lang="en-US" b="0" dirty="0"/>
              <a:t>All </a:t>
            </a:r>
            <a:r>
              <a:rPr lang="en-US" b="0" dirty="0" err="1"/>
              <a:t>enums</a:t>
            </a:r>
            <a:r>
              <a:rPr lang="en-US" b="0" dirty="0"/>
              <a:t> implicitly extend </a:t>
            </a:r>
            <a:r>
              <a:rPr lang="en-US" dirty="0" err="1"/>
              <a:t>java.lang.Enum</a:t>
            </a:r>
            <a:r>
              <a:rPr lang="en-US" dirty="0"/>
              <a:t> class</a:t>
            </a:r>
            <a:r>
              <a:rPr lang="en-US" b="0" dirty="0"/>
              <a:t>. As a class can only extend </a:t>
            </a:r>
            <a:r>
              <a:rPr lang="en-US" dirty="0"/>
              <a:t>one</a:t>
            </a:r>
            <a:r>
              <a:rPr lang="en-US" b="0" dirty="0"/>
              <a:t> parent in Java, so an </a:t>
            </a:r>
            <a:r>
              <a:rPr lang="en-US" b="0" dirty="0" err="1"/>
              <a:t>enum</a:t>
            </a:r>
            <a:r>
              <a:rPr lang="en-US" b="0" dirty="0"/>
              <a:t> cannot extend anything else.</a:t>
            </a:r>
          </a:p>
          <a:p>
            <a:pPr lvl="1" fontAlgn="base"/>
            <a:r>
              <a:rPr lang="en-US" dirty="0" err="1"/>
              <a:t>toString</a:t>
            </a:r>
            <a:r>
              <a:rPr lang="en-US" dirty="0"/>
              <a:t>() method</a:t>
            </a:r>
            <a:r>
              <a:rPr lang="en-US" b="0" dirty="0"/>
              <a:t> is overridden in </a:t>
            </a:r>
            <a:r>
              <a:rPr lang="en-US" dirty="0" err="1"/>
              <a:t>java.lang.Enum</a:t>
            </a:r>
            <a:r>
              <a:rPr lang="en-US" dirty="0"/>
              <a:t> </a:t>
            </a:r>
            <a:r>
              <a:rPr lang="en-US" dirty="0" err="1"/>
              <a:t>class</a:t>
            </a:r>
            <a:r>
              <a:rPr lang="en-US" b="0" dirty="0" err="1"/>
              <a:t>,which</a:t>
            </a:r>
            <a:r>
              <a:rPr lang="en-US" b="0" dirty="0"/>
              <a:t> returns </a:t>
            </a:r>
            <a:r>
              <a:rPr lang="en-US" b="0" dirty="0" err="1"/>
              <a:t>enum</a:t>
            </a:r>
            <a:r>
              <a:rPr lang="en-US" b="0" dirty="0"/>
              <a:t> constant name.</a:t>
            </a:r>
          </a:p>
          <a:p>
            <a:pPr lvl="1" fontAlgn="base"/>
            <a:r>
              <a:rPr lang="en-US" b="0" dirty="0" err="1"/>
              <a:t>enum</a:t>
            </a:r>
            <a:r>
              <a:rPr lang="en-US" b="0" dirty="0"/>
              <a:t> can implement many interfaces</a:t>
            </a:r>
            <a:r>
              <a:rPr lang="en-US" b="0" dirty="0" smtClean="0"/>
              <a:t>.</a:t>
            </a:r>
          </a:p>
          <a:p>
            <a:pPr marL="0" indent="0" fontAlgn="base">
              <a:buNone/>
            </a:pPr>
            <a:endParaRPr lang="en-US" b="0" dirty="0"/>
          </a:p>
          <a:p>
            <a:pPr fontAlgn="base"/>
            <a:r>
              <a:rPr lang="en-US" dirty="0"/>
              <a:t>values(), ordinal() and </a:t>
            </a:r>
            <a:r>
              <a:rPr lang="en-US" dirty="0" err="1"/>
              <a:t>valueOf</a:t>
            </a:r>
            <a:r>
              <a:rPr lang="en-US" dirty="0"/>
              <a:t>() methods :</a:t>
            </a:r>
            <a:endParaRPr lang="en-US" b="0" dirty="0"/>
          </a:p>
          <a:p>
            <a:pPr lvl="1" fontAlgn="base"/>
            <a:r>
              <a:rPr lang="en-US" b="0" dirty="0"/>
              <a:t>These methods are present inside </a:t>
            </a:r>
            <a:r>
              <a:rPr lang="en-US" dirty="0" err="1"/>
              <a:t>java.lang.Enum</a:t>
            </a:r>
            <a:r>
              <a:rPr lang="en-US" b="0" dirty="0"/>
              <a:t>.</a:t>
            </a:r>
          </a:p>
          <a:p>
            <a:pPr lvl="1" fontAlgn="base"/>
            <a:r>
              <a:rPr lang="en-US" dirty="0"/>
              <a:t>values() method</a:t>
            </a:r>
            <a:r>
              <a:rPr lang="en-US" b="0" dirty="0"/>
              <a:t> can be used to return all values present inside </a:t>
            </a:r>
            <a:r>
              <a:rPr lang="en-US" b="0" dirty="0" err="1"/>
              <a:t>enum</a:t>
            </a:r>
            <a:r>
              <a:rPr lang="en-US" b="0" dirty="0"/>
              <a:t>.</a:t>
            </a:r>
          </a:p>
          <a:p>
            <a:pPr lvl="1" fontAlgn="base"/>
            <a:r>
              <a:rPr lang="en-US" b="0" dirty="0"/>
              <a:t>Order is important in </a:t>
            </a:r>
            <a:r>
              <a:rPr lang="en-US" b="0" dirty="0" err="1"/>
              <a:t>enums.By</a:t>
            </a:r>
            <a:r>
              <a:rPr lang="en-US" b="0" dirty="0"/>
              <a:t> using </a:t>
            </a:r>
            <a:r>
              <a:rPr lang="en-US" dirty="0"/>
              <a:t>ordinal() method</a:t>
            </a:r>
            <a:r>
              <a:rPr lang="en-US" b="0" dirty="0"/>
              <a:t>, each </a:t>
            </a:r>
            <a:r>
              <a:rPr lang="en-US" b="0" dirty="0" err="1"/>
              <a:t>enum</a:t>
            </a:r>
            <a:r>
              <a:rPr lang="en-US" b="0" dirty="0"/>
              <a:t> constant index can be found, just like array index.</a:t>
            </a:r>
          </a:p>
          <a:p>
            <a:pPr lvl="1" fontAlgn="base"/>
            <a:r>
              <a:rPr lang="en-US" dirty="0" err="1"/>
              <a:t>valueOf</a:t>
            </a:r>
            <a:r>
              <a:rPr lang="en-US" dirty="0"/>
              <a:t>() method</a:t>
            </a:r>
            <a:r>
              <a:rPr lang="en-US" b="0" dirty="0"/>
              <a:t> returns the </a:t>
            </a:r>
            <a:r>
              <a:rPr lang="en-US" b="0" dirty="0" err="1"/>
              <a:t>enum</a:t>
            </a:r>
            <a:r>
              <a:rPr lang="en-US" b="0" dirty="0"/>
              <a:t> constant of the specified string value, if exists</a:t>
            </a:r>
            <a:r>
              <a:rPr lang="en-US" b="0" dirty="0" smtClean="0"/>
              <a:t>.</a:t>
            </a:r>
          </a:p>
          <a:p>
            <a:pPr lvl="1" fontAlgn="base"/>
            <a:endParaRPr lang="en-US" b="0" dirty="0"/>
          </a:p>
          <a:p>
            <a:pPr fontAlgn="base"/>
            <a:r>
              <a:rPr lang="en-US" dirty="0" err="1"/>
              <a:t>enum</a:t>
            </a:r>
            <a:r>
              <a:rPr lang="en-US" dirty="0"/>
              <a:t> and constructor :</a:t>
            </a:r>
            <a:endParaRPr lang="en-US" b="0" dirty="0"/>
          </a:p>
          <a:p>
            <a:pPr lvl="1" fontAlgn="base"/>
            <a:r>
              <a:rPr lang="en-US" b="0" dirty="0" err="1"/>
              <a:t>enum</a:t>
            </a:r>
            <a:r>
              <a:rPr lang="en-US" b="0" dirty="0"/>
              <a:t> can contain constructor and it is executed separately for each </a:t>
            </a:r>
            <a:r>
              <a:rPr lang="en-US" b="0" dirty="0" err="1"/>
              <a:t>enum</a:t>
            </a:r>
            <a:r>
              <a:rPr lang="en-US" b="0" dirty="0"/>
              <a:t> constant at the time of </a:t>
            </a:r>
            <a:r>
              <a:rPr lang="en-US" b="0" dirty="0" err="1"/>
              <a:t>enum</a:t>
            </a:r>
            <a:r>
              <a:rPr lang="en-US" b="0" dirty="0"/>
              <a:t> class loading.</a:t>
            </a:r>
          </a:p>
          <a:p>
            <a:pPr lvl="1" fontAlgn="base"/>
            <a:r>
              <a:rPr lang="en-US" b="0" dirty="0"/>
              <a:t>We can’t create </a:t>
            </a:r>
            <a:r>
              <a:rPr lang="en-US" b="0" dirty="0" err="1"/>
              <a:t>enum</a:t>
            </a:r>
            <a:r>
              <a:rPr lang="en-US" b="0" dirty="0"/>
              <a:t> objects explicitly and hence we can’t invoke </a:t>
            </a:r>
            <a:r>
              <a:rPr lang="en-US" b="0" dirty="0" err="1"/>
              <a:t>enum</a:t>
            </a:r>
            <a:r>
              <a:rPr lang="en-US" b="0" dirty="0"/>
              <a:t> constructor directly</a:t>
            </a:r>
            <a:r>
              <a:rPr lang="en-US" b="0" dirty="0" smtClean="0"/>
              <a:t>.</a:t>
            </a:r>
          </a:p>
          <a:p>
            <a:pPr lvl="1" fontAlgn="base"/>
            <a:endParaRPr lang="en-US" b="0" dirty="0"/>
          </a:p>
          <a:p>
            <a:pPr fontAlgn="base"/>
            <a:r>
              <a:rPr lang="en-US" dirty="0" err="1"/>
              <a:t>enum</a:t>
            </a:r>
            <a:r>
              <a:rPr lang="en-US" dirty="0"/>
              <a:t> and methods :</a:t>
            </a:r>
            <a:endParaRPr lang="en-US" b="0" dirty="0"/>
          </a:p>
          <a:p>
            <a:pPr lvl="1" fontAlgn="base"/>
            <a:r>
              <a:rPr lang="en-US" b="0" dirty="0" err="1"/>
              <a:t>enum</a:t>
            </a:r>
            <a:r>
              <a:rPr lang="en-US" b="0" dirty="0"/>
              <a:t> can contain </a:t>
            </a:r>
            <a:r>
              <a:rPr lang="en-US" dirty="0"/>
              <a:t>concrete</a:t>
            </a:r>
            <a:r>
              <a:rPr lang="en-US" b="0" dirty="0"/>
              <a:t> methods only i.e. no any </a:t>
            </a:r>
            <a:r>
              <a:rPr lang="en-US" dirty="0"/>
              <a:t>abstract</a:t>
            </a:r>
            <a:r>
              <a:rPr lang="en-US" b="0" dirty="0"/>
              <a:t> method.</a:t>
            </a:r>
          </a:p>
          <a:p>
            <a:pPr marL="0" indent="0">
              <a:buNone/>
            </a:pPr>
            <a:endParaRPr lang="en-US" dirty="0" smtClean="0"/>
          </a:p>
          <a:p>
            <a:pPr lvl="2"/>
            <a:endParaRPr lang="en-US" sz="1500" b="1" dirty="0"/>
          </a:p>
        </p:txBody>
      </p:sp>
    </p:spTree>
    <p:extLst>
      <p:ext uri="{BB962C8B-B14F-4D97-AF65-F5344CB8AC3E}">
        <p14:creationId xmlns:p14="http://schemas.microsoft.com/office/powerpoint/2010/main" val="364309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a:t>
            </a:r>
            <a:endParaRPr lang="en-US" dirty="0"/>
          </a:p>
        </p:txBody>
      </p:sp>
      <p:pic>
        <p:nvPicPr>
          <p:cNvPr id="3" name="Picture 2"/>
          <p:cNvPicPr>
            <a:picLocks noChangeAspect="1"/>
          </p:cNvPicPr>
          <p:nvPr/>
        </p:nvPicPr>
        <p:blipFill>
          <a:blip r:embed="rId2"/>
          <a:stretch>
            <a:fillRect/>
          </a:stretch>
        </p:blipFill>
        <p:spPr>
          <a:xfrm>
            <a:off x="152400" y="1371600"/>
            <a:ext cx="7239000" cy="3943350"/>
          </a:xfrm>
          <a:prstGeom prst="rect">
            <a:avLst/>
          </a:prstGeom>
        </p:spPr>
      </p:pic>
    </p:spTree>
    <p:extLst>
      <p:ext uri="{BB962C8B-B14F-4D97-AF65-F5344CB8AC3E}">
        <p14:creationId xmlns:p14="http://schemas.microsoft.com/office/powerpoint/2010/main" val="2180713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a:t>
            </a:r>
            <a:endParaRPr lang="en-US" dirty="0"/>
          </a:p>
        </p:txBody>
      </p:sp>
      <p:pic>
        <p:nvPicPr>
          <p:cNvPr id="5" name="Picture 4"/>
          <p:cNvPicPr>
            <a:picLocks noChangeAspect="1"/>
          </p:cNvPicPr>
          <p:nvPr/>
        </p:nvPicPr>
        <p:blipFill>
          <a:blip r:embed="rId2"/>
          <a:stretch>
            <a:fillRect/>
          </a:stretch>
        </p:blipFill>
        <p:spPr>
          <a:xfrm>
            <a:off x="0" y="1371600"/>
            <a:ext cx="7696200" cy="4191000"/>
          </a:xfrm>
          <a:prstGeom prst="rect">
            <a:avLst/>
          </a:prstGeom>
        </p:spPr>
      </p:pic>
    </p:spTree>
    <p:extLst>
      <p:ext uri="{BB962C8B-B14F-4D97-AF65-F5344CB8AC3E}">
        <p14:creationId xmlns:p14="http://schemas.microsoft.com/office/powerpoint/2010/main" val="2077314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t>
            </a:r>
            <a:r>
              <a:rPr lang="en-US" dirty="0" err="1" smtClean="0"/>
              <a:t>Enum</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19200"/>
            <a:ext cx="7459116" cy="3867690"/>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775" y="4591486"/>
            <a:ext cx="5487166" cy="148610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77962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t>
            </a:r>
            <a:r>
              <a:rPr lang="en-US" dirty="0" err="1" smtClean="0"/>
              <a:t>Enum</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57" y="1066800"/>
            <a:ext cx="6771825" cy="4786683"/>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4519" y="1981200"/>
            <a:ext cx="4701564" cy="41910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55016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Content Placeholder 2"/>
          <p:cNvSpPr>
            <a:spLocks noGrp="1"/>
          </p:cNvSpPr>
          <p:nvPr>
            <p:ph idx="1"/>
          </p:nvPr>
        </p:nvSpPr>
        <p:spPr>
          <a:xfrm>
            <a:off x="185738" y="1137424"/>
            <a:ext cx="8716518" cy="5187176"/>
          </a:xfrm>
        </p:spPr>
        <p:txBody>
          <a:bodyPr>
            <a:noAutofit/>
          </a:bodyPr>
          <a:lstStyle/>
          <a:p>
            <a:r>
              <a:rPr lang="en-US" dirty="0"/>
              <a:t>Java Generic methods and generic classes enable programmers to specify, with a single method declaration, a set of related methods, or with a single class declaration, a set of related types, respectively.</a:t>
            </a:r>
            <a:endParaRPr lang="en-US" dirty="0" smtClean="0"/>
          </a:p>
          <a:p>
            <a:endParaRPr lang="en-US" dirty="0"/>
          </a:p>
          <a:p>
            <a:r>
              <a:rPr lang="en-US" dirty="0"/>
              <a:t>Using Java Generic concept, we might write a generic method for sorting an array of objects, then invoke the generic method with Integer arrays, Double arrays, String arrays and so on, to sort the array elements</a:t>
            </a:r>
            <a:r>
              <a:rPr lang="en-US" dirty="0" smtClean="0"/>
              <a:t>.</a:t>
            </a:r>
            <a:endParaRPr lang="en-US" dirty="0"/>
          </a:p>
          <a:p>
            <a:endParaRPr lang="en-US" dirty="0" smtClean="0"/>
          </a:p>
          <a:p>
            <a:r>
              <a:rPr lang="en-US" dirty="0" smtClean="0"/>
              <a:t>Advantage </a:t>
            </a:r>
            <a:r>
              <a:rPr lang="en-US" dirty="0"/>
              <a:t>of Java </a:t>
            </a:r>
            <a:r>
              <a:rPr lang="en-US" dirty="0" smtClean="0"/>
              <a:t>Generics</a:t>
            </a:r>
          </a:p>
          <a:p>
            <a:pPr marL="0" indent="0">
              <a:buNone/>
            </a:pPr>
            <a:endParaRPr lang="en-US" b="0" dirty="0"/>
          </a:p>
          <a:p>
            <a:r>
              <a:rPr lang="en-US" dirty="0"/>
              <a:t>There are mainly 3 advantages of generics. They are as follows</a:t>
            </a:r>
            <a:r>
              <a:rPr lang="en-US" dirty="0" smtClean="0"/>
              <a:t>:</a:t>
            </a:r>
          </a:p>
          <a:p>
            <a:endParaRPr lang="en-US" dirty="0"/>
          </a:p>
          <a:p>
            <a:pPr marL="521208" lvl="1" indent="-342900">
              <a:buAutoNum type="arabicParenR"/>
            </a:pPr>
            <a:r>
              <a:rPr lang="en-US" dirty="0" smtClean="0"/>
              <a:t>Type-safety </a:t>
            </a:r>
            <a:r>
              <a:rPr lang="en-US" dirty="0"/>
              <a:t>:</a:t>
            </a:r>
            <a:r>
              <a:rPr lang="en-US" b="0" dirty="0"/>
              <a:t> We can hold only a single type of objects in generics. It doesn’t allow to store other </a:t>
            </a:r>
            <a:r>
              <a:rPr lang="en-US" b="0" dirty="0" smtClean="0"/>
              <a:t>objects.</a:t>
            </a:r>
          </a:p>
          <a:p>
            <a:pPr marL="521208" lvl="1" indent="-342900">
              <a:buAutoNum type="arabicParenR"/>
            </a:pPr>
            <a:endParaRPr lang="en-US" dirty="0"/>
          </a:p>
          <a:p>
            <a:pPr marL="521208" lvl="1" indent="-342900">
              <a:buAutoNum type="arabicParenR"/>
            </a:pPr>
            <a:r>
              <a:rPr lang="en-US" dirty="0" smtClean="0"/>
              <a:t>Type </a:t>
            </a:r>
            <a:r>
              <a:rPr lang="en-US" dirty="0"/>
              <a:t>casting is not required:</a:t>
            </a:r>
            <a:r>
              <a:rPr lang="en-US" b="0" dirty="0"/>
              <a:t> There is no need to typecast the </a:t>
            </a:r>
            <a:r>
              <a:rPr lang="en-US" b="0" dirty="0" smtClean="0"/>
              <a:t>object.</a:t>
            </a:r>
          </a:p>
          <a:p>
            <a:pPr marL="521208" lvl="1" indent="-342900">
              <a:buAutoNum type="arabicParenR"/>
            </a:pPr>
            <a:endParaRPr lang="en-US" dirty="0"/>
          </a:p>
          <a:p>
            <a:pPr marL="521208" lvl="1" indent="-342900">
              <a:buAutoNum type="arabicParenR"/>
            </a:pPr>
            <a:r>
              <a:rPr lang="en-US" b="0" dirty="0" smtClean="0"/>
              <a:t>C</a:t>
            </a:r>
            <a:r>
              <a:rPr lang="en-US" dirty="0" smtClean="0"/>
              <a:t>ompile-Time </a:t>
            </a:r>
            <a:r>
              <a:rPr lang="en-US" dirty="0"/>
              <a:t>Checking:</a:t>
            </a:r>
            <a:r>
              <a:rPr lang="en-US" b="0" dirty="0"/>
              <a:t> It is checked at compile time so problem will not occur at runtime. The good programming strategy says it is far better to handle the problem at compile time than runtime.</a:t>
            </a:r>
            <a:endParaRPr lang="en-US" dirty="0" smtClean="0"/>
          </a:p>
          <a:p>
            <a:pPr lvl="2"/>
            <a:endParaRPr lang="en-US" sz="1500" b="1" dirty="0"/>
          </a:p>
        </p:txBody>
      </p:sp>
    </p:spTree>
    <p:extLst>
      <p:ext uri="{BB962C8B-B14F-4D97-AF65-F5344CB8AC3E}">
        <p14:creationId xmlns:p14="http://schemas.microsoft.com/office/powerpoint/2010/main" val="427100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762811817"/>
              </p:ext>
            </p:extLst>
          </p:nvPr>
        </p:nvGraphicFramePr>
        <p:xfrm>
          <a:off x="622127" y="1735201"/>
          <a:ext cx="8049015" cy="1726896"/>
        </p:xfrm>
        <a:graphic>
          <a:graphicData uri="http://schemas.openxmlformats.org/drawingml/2006/table">
            <a:tbl>
              <a:tblPr firstRow="1" bandRow="1">
                <a:tableStyleId>{5C22544A-7EE6-4342-B048-85BDC9FD1C3A}</a:tableStyleId>
              </a:tblPr>
              <a:tblGrid>
                <a:gridCol w="2683005">
                  <a:extLst>
                    <a:ext uri="{9D8B030D-6E8A-4147-A177-3AD203B41FA5}">
                      <a16:colId xmlns:a16="http://schemas.microsoft.com/office/drawing/2014/main" val="20000"/>
                    </a:ext>
                  </a:extLst>
                </a:gridCol>
                <a:gridCol w="2683005">
                  <a:extLst>
                    <a:ext uri="{9D8B030D-6E8A-4147-A177-3AD203B41FA5}">
                      <a16:colId xmlns:a16="http://schemas.microsoft.com/office/drawing/2014/main" val="20001"/>
                    </a:ext>
                  </a:extLst>
                </a:gridCol>
                <a:gridCol w="2683005">
                  <a:extLst>
                    <a:ext uri="{9D8B030D-6E8A-4147-A177-3AD203B41FA5}">
                      <a16:colId xmlns:a16="http://schemas.microsoft.com/office/drawing/2014/main" val="20002"/>
                    </a:ext>
                  </a:extLst>
                </a:gridCol>
              </a:tblGrid>
              <a:tr h="287816">
                <a:tc>
                  <a:txBody>
                    <a:bodyPr/>
                    <a:lstStyle/>
                    <a:p>
                      <a:endParaRPr lang="en-US" sz="1100" b="1" dirty="0"/>
                    </a:p>
                  </a:txBody>
                  <a:tcPr marL="68580" marR="68580" marT="34290" marB="34290"/>
                </a:tc>
                <a:tc>
                  <a:txBody>
                    <a:bodyPr/>
                    <a:lstStyle/>
                    <a:p>
                      <a:pPr algn="ctr"/>
                      <a:r>
                        <a:rPr lang="en-US" sz="1100" dirty="0" smtClean="0"/>
                        <a:t>Name</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extLst>
                  <a:ext uri="{0D108BD9-81ED-4DB2-BD59-A6C34878D82A}">
                    <a16:rowId xmlns:a16="http://schemas.microsoft.com/office/drawing/2014/main" val="10000"/>
                  </a:ext>
                </a:extLst>
              </a:tr>
              <a:tr h="287816">
                <a:tc>
                  <a:txBody>
                    <a:bodyPr/>
                    <a:lstStyle/>
                    <a:p>
                      <a:pPr algn="ctr"/>
                      <a:r>
                        <a:rPr lang="en-US" sz="1100" b="1" dirty="0" smtClean="0">
                          <a:solidFill>
                            <a:schemeClr val="bg1"/>
                          </a:solidFill>
                        </a:rPr>
                        <a:t>Prepared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Paranthaman</a:t>
                      </a: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1"/>
                  </a:ext>
                </a:extLst>
              </a:tr>
              <a:tr h="287816">
                <a:tc>
                  <a:txBody>
                    <a:bodyPr/>
                    <a:lstStyle/>
                    <a:p>
                      <a:pPr algn="ctr"/>
                      <a:r>
                        <a:rPr lang="en-US" sz="1100" b="1" dirty="0" smtClean="0">
                          <a:solidFill>
                            <a:schemeClr val="bg1"/>
                          </a:solidFill>
                        </a:rPr>
                        <a:t>Reviewed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Team</a:t>
                      </a: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2"/>
                  </a:ext>
                </a:extLst>
              </a:tr>
              <a:tr h="287816">
                <a:tc>
                  <a:txBody>
                    <a:bodyPr/>
                    <a:lstStyle/>
                    <a:p>
                      <a:pPr algn="ctr"/>
                      <a:r>
                        <a:rPr lang="en-US" sz="1100" b="1" dirty="0" smtClean="0">
                          <a:solidFill>
                            <a:schemeClr val="bg1"/>
                          </a:solidFill>
                        </a:rPr>
                        <a:t>Approved By </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3"/>
                  </a:ext>
                </a:extLst>
              </a:tr>
              <a:tr h="287816">
                <a:tc>
                  <a:txBody>
                    <a:bodyPr/>
                    <a:lstStyle/>
                    <a:p>
                      <a:pPr algn="ct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4"/>
                  </a:ext>
                </a:extLst>
              </a:tr>
              <a:tr h="287816">
                <a:tc>
                  <a:txBody>
                    <a:bodyPr/>
                    <a:lstStyle/>
                    <a:p>
                      <a:pPr algn="ct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00123335"/>
              </p:ext>
            </p:extLst>
          </p:nvPr>
        </p:nvGraphicFramePr>
        <p:xfrm>
          <a:off x="624883" y="3144380"/>
          <a:ext cx="8018076" cy="650684"/>
        </p:xfrm>
        <a:graphic>
          <a:graphicData uri="http://schemas.openxmlformats.org/drawingml/2006/table">
            <a:tbl>
              <a:tblPr firstRow="1" bandRow="1">
                <a:tableStyleId>{5C22544A-7EE6-4342-B048-85BDC9FD1C3A}</a:tableStyleId>
              </a:tblPr>
              <a:tblGrid>
                <a:gridCol w="2004519">
                  <a:extLst>
                    <a:ext uri="{9D8B030D-6E8A-4147-A177-3AD203B41FA5}">
                      <a16:colId xmlns:a16="http://schemas.microsoft.com/office/drawing/2014/main" val="20000"/>
                    </a:ext>
                  </a:extLst>
                </a:gridCol>
                <a:gridCol w="2004519">
                  <a:extLst>
                    <a:ext uri="{9D8B030D-6E8A-4147-A177-3AD203B41FA5}">
                      <a16:colId xmlns:a16="http://schemas.microsoft.com/office/drawing/2014/main" val="20001"/>
                    </a:ext>
                  </a:extLst>
                </a:gridCol>
                <a:gridCol w="2004519">
                  <a:extLst>
                    <a:ext uri="{9D8B030D-6E8A-4147-A177-3AD203B41FA5}">
                      <a16:colId xmlns:a16="http://schemas.microsoft.com/office/drawing/2014/main" val="20002"/>
                    </a:ext>
                  </a:extLst>
                </a:gridCol>
                <a:gridCol w="2004519">
                  <a:extLst>
                    <a:ext uri="{9D8B030D-6E8A-4147-A177-3AD203B41FA5}">
                      <a16:colId xmlns:a16="http://schemas.microsoft.com/office/drawing/2014/main" val="20003"/>
                    </a:ext>
                  </a:extLst>
                </a:gridCol>
              </a:tblGrid>
              <a:tr h="246824">
                <a:tc>
                  <a:txBody>
                    <a:bodyPr/>
                    <a:lstStyle/>
                    <a:p>
                      <a:pPr algn="ctr"/>
                      <a:r>
                        <a:rPr lang="en-US" sz="1100" dirty="0" smtClean="0"/>
                        <a:t>Version No.</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tc>
                  <a:txBody>
                    <a:bodyPr/>
                    <a:lstStyle/>
                    <a:p>
                      <a:pPr algn="ctr"/>
                      <a:r>
                        <a:rPr lang="en-US" sz="1100" dirty="0" smtClean="0"/>
                        <a:t>Affected</a:t>
                      </a:r>
                      <a:r>
                        <a:rPr lang="en-US" sz="1100" baseline="0" dirty="0" smtClean="0"/>
                        <a:t> Sections</a:t>
                      </a:r>
                      <a:endParaRPr lang="en-US" sz="1100" dirty="0"/>
                    </a:p>
                  </a:txBody>
                  <a:tcPr marL="68580" marR="68580" marT="34290" marB="34290"/>
                </a:tc>
                <a:tc>
                  <a:txBody>
                    <a:bodyPr/>
                    <a:lstStyle/>
                    <a:p>
                      <a:pPr algn="ctr"/>
                      <a:r>
                        <a:rPr lang="en-US" sz="1100" dirty="0" smtClean="0"/>
                        <a:t>Highlights</a:t>
                      </a:r>
                      <a:endParaRPr lang="en-US" sz="1100" dirty="0"/>
                    </a:p>
                  </a:txBody>
                  <a:tcPr marL="68580" marR="68580" marT="34290" marB="34290"/>
                </a:tc>
                <a:extLst>
                  <a:ext uri="{0D108BD9-81ED-4DB2-BD59-A6C34878D82A}">
                    <a16:rowId xmlns:a16="http://schemas.microsoft.com/office/drawing/2014/main" val="10000"/>
                  </a:ext>
                </a:extLst>
              </a:tr>
              <a:tr h="246824">
                <a:tc>
                  <a:txBody>
                    <a:bodyPr/>
                    <a:lstStyle/>
                    <a:p>
                      <a:pPr algn="ctr"/>
                      <a:r>
                        <a:rPr lang="en-US" sz="1100" dirty="0" smtClean="0"/>
                        <a:t>1.0.0</a:t>
                      </a:r>
                      <a:endParaRPr lang="en-US" sz="1100" dirty="0"/>
                    </a:p>
                  </a:txBody>
                  <a:tcPr marL="68580" marR="68580" marT="34290" marB="34290"/>
                </a:tc>
                <a:tc>
                  <a:txBody>
                    <a:bodyPr/>
                    <a:lstStyle/>
                    <a:p>
                      <a:pPr algn="ctr"/>
                      <a:endParaRPr lang="en-US" sz="1100" dirty="0"/>
                    </a:p>
                  </a:txBody>
                  <a:tcPr marL="68580" marR="68580" marT="34290" marB="34290"/>
                </a:tc>
                <a:tc>
                  <a:txBody>
                    <a:bodyPr/>
                    <a:lstStyle/>
                    <a:p>
                      <a:pPr algn="ctr"/>
                      <a:r>
                        <a:rPr lang="en-US" sz="1100" dirty="0" smtClean="0"/>
                        <a:t>All</a:t>
                      </a:r>
                      <a:endParaRPr lang="en-US" sz="1100" dirty="0"/>
                    </a:p>
                  </a:txBody>
                  <a:tcPr marL="68580" marR="68580" marT="34290" marB="34290"/>
                </a:tc>
                <a:tc>
                  <a:txBody>
                    <a:bodyPr/>
                    <a:lstStyle/>
                    <a:p>
                      <a:pPr algn="ctr"/>
                      <a:r>
                        <a:rPr lang="en-US" sz="1100" dirty="0" smtClean="0"/>
                        <a:t>Based on the Course</a:t>
                      </a:r>
                      <a:r>
                        <a:rPr lang="en-US" sz="1100" baseline="0" dirty="0" smtClean="0"/>
                        <a:t> sheet </a:t>
                      </a:r>
                    </a:p>
                    <a:p>
                      <a:pPr algn="ctr"/>
                      <a:r>
                        <a:rPr lang="en-US" sz="1100" dirty="0" smtClean="0"/>
                        <a:t>Coverage</a:t>
                      </a:r>
                      <a:endParaRPr lang="en-US" sz="1100" dirty="0"/>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416924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pic>
        <p:nvPicPr>
          <p:cNvPr id="10242" name="Picture 2" descr="Image result for Generic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33600"/>
            <a:ext cx="4559838"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843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pic>
        <p:nvPicPr>
          <p:cNvPr id="5122" name="Picture 2" descr="Image result for Generic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713905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883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pic>
        <p:nvPicPr>
          <p:cNvPr id="5124" name="Picture 4" descr="Image result for Generic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1447800"/>
            <a:ext cx="58674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357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pic>
        <p:nvPicPr>
          <p:cNvPr id="8194" name="Picture 2" descr="Image result for Generic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524000"/>
            <a:ext cx="5265589"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555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pic>
        <p:nvPicPr>
          <p:cNvPr id="717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6175374" cy="4631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022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Content Placeholder 2"/>
          <p:cNvSpPr>
            <a:spLocks noGrp="1"/>
          </p:cNvSpPr>
          <p:nvPr>
            <p:ph idx="1"/>
          </p:nvPr>
        </p:nvSpPr>
        <p:spPr/>
        <p:txBody>
          <a:bodyPr/>
          <a:lstStyle/>
          <a:p>
            <a:r>
              <a:rPr lang="en-US" b="0" dirty="0"/>
              <a:t>Java </a:t>
            </a:r>
            <a:r>
              <a:rPr lang="en-US" dirty="0"/>
              <a:t>Generic</a:t>
            </a:r>
            <a:r>
              <a:rPr lang="en-US" b="0" dirty="0"/>
              <a:t> methods and generic classes enable programmers to specify, with a single method declaration, a set of related methods, or with a single class declaration, a set of related types, respectively</a:t>
            </a:r>
            <a:r>
              <a:rPr lang="en-US" b="0" dirty="0" smtClean="0"/>
              <a:t>.</a:t>
            </a:r>
          </a:p>
          <a:p>
            <a:endParaRPr lang="en-US" b="0" dirty="0" smtClean="0"/>
          </a:p>
          <a:p>
            <a:r>
              <a:rPr lang="en-US" b="0" dirty="0" smtClean="0"/>
              <a:t>The</a:t>
            </a:r>
            <a:r>
              <a:rPr lang="en-US" b="0" dirty="0"/>
              <a:t> </a:t>
            </a:r>
            <a:r>
              <a:rPr lang="en-US" dirty="0"/>
              <a:t>Java Generics</a:t>
            </a:r>
            <a:r>
              <a:rPr lang="en-US" b="0" dirty="0"/>
              <a:t> programming is introduced in J2SE 5 to deal with type-safe objects</a:t>
            </a:r>
            <a:r>
              <a:rPr lang="en-US" b="0" dirty="0" smtClean="0"/>
              <a:t>.</a:t>
            </a:r>
          </a:p>
          <a:p>
            <a:endParaRPr lang="en-US" b="0" dirty="0"/>
          </a:p>
          <a:p>
            <a:r>
              <a:rPr lang="en-US" b="0" dirty="0"/>
              <a:t>Before generics, we can store any type of objects in collection i.e. non-generic. Now generics, forces the java programmer to store specific type of objects</a:t>
            </a:r>
            <a:r>
              <a:rPr lang="en-US" b="0" dirty="0" smtClean="0"/>
              <a:t>.</a:t>
            </a:r>
          </a:p>
          <a:p>
            <a:pPr marL="0" indent="0">
              <a:buNone/>
            </a:pPr>
            <a:endParaRPr lang="en-US" b="0" dirty="0"/>
          </a:p>
          <a:p>
            <a:r>
              <a:rPr lang="en-US" b="0" dirty="0"/>
              <a:t>Advantage of Java </a:t>
            </a:r>
            <a:r>
              <a:rPr lang="en-US" b="0" dirty="0" smtClean="0"/>
              <a:t>Generics</a:t>
            </a:r>
          </a:p>
          <a:p>
            <a:endParaRPr lang="en-US" b="0" dirty="0"/>
          </a:p>
          <a:p>
            <a:pPr lvl="1"/>
            <a:r>
              <a:rPr lang="en-US" b="0" dirty="0"/>
              <a:t>There are mainly 3 advantages of generics. They are as follows:</a:t>
            </a:r>
          </a:p>
          <a:p>
            <a:pPr marL="178308" lvl="1" indent="0">
              <a:buNone/>
            </a:pPr>
            <a:r>
              <a:rPr lang="en-US" dirty="0"/>
              <a:t>1) Type-safety :</a:t>
            </a:r>
            <a:r>
              <a:rPr lang="en-US" b="0" dirty="0"/>
              <a:t> We can hold only a single type of objects in generics. It doesn’t allow to store other objects.</a:t>
            </a:r>
          </a:p>
          <a:p>
            <a:pPr marL="178308" lvl="1" indent="0">
              <a:buNone/>
            </a:pPr>
            <a:r>
              <a:rPr lang="en-US" dirty="0" smtClean="0"/>
              <a:t>2) </a:t>
            </a:r>
            <a:r>
              <a:rPr lang="en-US" dirty="0"/>
              <a:t>Type casting is not required:</a:t>
            </a:r>
            <a:r>
              <a:rPr lang="en-US" b="0" dirty="0"/>
              <a:t> There is no need to typecast the </a:t>
            </a:r>
            <a:r>
              <a:rPr lang="en-US" b="0" dirty="0" smtClean="0"/>
              <a:t>object.</a:t>
            </a:r>
          </a:p>
          <a:p>
            <a:pPr marL="178308" lvl="1" indent="0">
              <a:buNone/>
            </a:pPr>
            <a:r>
              <a:rPr lang="en-US" b="0" dirty="0" smtClean="0"/>
              <a:t>3) C</a:t>
            </a:r>
            <a:r>
              <a:rPr lang="en-US" b="1" dirty="0" smtClean="0"/>
              <a:t>ompile-Time </a:t>
            </a:r>
            <a:r>
              <a:rPr lang="en-US" b="1" dirty="0"/>
              <a:t>Checking:</a:t>
            </a:r>
            <a:r>
              <a:rPr lang="en-US" dirty="0"/>
              <a:t> It is checked at compile time so problem will not occur at runtime. The good programming strategy says it is far better to handle the problem at compile time than runtime</a:t>
            </a:r>
            <a:r>
              <a:rPr lang="en-US" dirty="0" smtClean="0"/>
              <a:t>.</a:t>
            </a:r>
          </a:p>
          <a:p>
            <a:pPr marL="178308" lvl="1" indent="0">
              <a:buNone/>
            </a:pPr>
            <a:endParaRPr lang="en-US" b="0" dirty="0"/>
          </a:p>
          <a:p>
            <a:pPr marL="178308" lvl="1" indent="0">
              <a:buNone/>
            </a:pPr>
            <a:endParaRPr lang="en-US" b="0" dirty="0" smtClean="0"/>
          </a:p>
        </p:txBody>
      </p:sp>
    </p:spTree>
    <p:extLst>
      <p:ext uri="{BB962C8B-B14F-4D97-AF65-F5344CB8AC3E}">
        <p14:creationId xmlns:p14="http://schemas.microsoft.com/office/powerpoint/2010/main" val="334814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Generics</a:t>
            </a:r>
            <a:endParaRPr lang="en-US"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143000"/>
            <a:ext cx="4876800" cy="4002617"/>
          </a:xfrm>
          <a:prstGeom prst="rect">
            <a:avLst/>
          </a:prstGeom>
          <a:ln w="88900" cap="sq" cmpd="thickThin">
            <a:solidFill>
              <a:srgbClr val="000000"/>
            </a:solidFill>
            <a:prstDash val="solid"/>
            <a:miter lim="800000"/>
          </a:ln>
          <a:effectLst>
            <a:innerShdw blurRad="76200">
              <a:srgbClr val="000000"/>
            </a:innerShdw>
          </a:effectLst>
        </p:spPr>
      </p:pic>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4760" y="4407302"/>
            <a:ext cx="5515745" cy="181952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31436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Generics</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971550"/>
            <a:ext cx="4497649" cy="3600450"/>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3411" y="4267200"/>
            <a:ext cx="5877745" cy="114316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04511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Generic types and Type Bounding</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143000"/>
            <a:ext cx="5363323" cy="3124200"/>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4038600"/>
            <a:ext cx="5591955" cy="163852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60988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pic>
        <p:nvPicPr>
          <p:cNvPr id="1026" name="Picture 2" descr="Image result for annotation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00200"/>
            <a:ext cx="5486400" cy="3531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455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Iconic Representations.......</a:t>
            </a:r>
          </a:p>
        </p:txBody>
      </p:sp>
      <p:sp>
        <p:nvSpPr>
          <p:cNvPr id="4099" name="TextBox 4"/>
          <p:cNvSpPr txBox="1">
            <a:spLocks noChangeArrowheads="1"/>
          </p:cNvSpPr>
          <p:nvPr/>
        </p:nvSpPr>
        <p:spPr bwMode="auto">
          <a:xfrm>
            <a:off x="228600" y="1092200"/>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dirty="0">
                <a:latin typeface="Papyrus" pitchFamily="66" charset="0"/>
              </a:rPr>
              <a:t>Test your Memory</a:t>
            </a:r>
          </a:p>
          <a:p>
            <a:endParaRPr lang="en-US" sz="1600" dirty="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4191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7620000" y="3733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dirty="0">
                <a:latin typeface="Papyrus" pitchFamily="66" charset="0"/>
              </a:rPr>
              <a:t>Recap</a:t>
            </a:r>
          </a:p>
          <a:p>
            <a:endParaRPr lang="en-US" sz="1600" dirty="0">
              <a:latin typeface="Papyrus" pitchFamily="66" charset="0"/>
            </a:endParaRPr>
          </a:p>
        </p:txBody>
      </p:sp>
      <p:sp>
        <p:nvSpPr>
          <p:cNvPr id="4102" name="TextBox 8"/>
          <p:cNvSpPr txBox="1">
            <a:spLocks noChangeArrowheads="1"/>
          </p:cNvSpPr>
          <p:nvPr/>
        </p:nvSpPr>
        <p:spPr bwMode="auto">
          <a:xfrm>
            <a:off x="7239000" y="10160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dirty="0">
                <a:latin typeface="Papyrus" pitchFamily="66" charset="0"/>
              </a:rPr>
              <a:t>Can you Solve?</a:t>
            </a:r>
          </a:p>
          <a:p>
            <a:endParaRPr lang="en-US" sz="1600" dirty="0">
              <a:latin typeface="Papyrus" pitchFamily="66" charset="0"/>
            </a:endParaRPr>
          </a:p>
        </p:txBody>
      </p:sp>
      <p:sp>
        <p:nvSpPr>
          <p:cNvPr id="4103" name="TextBox 10"/>
          <p:cNvSpPr txBox="1">
            <a:spLocks noChangeArrowheads="1"/>
          </p:cNvSpPr>
          <p:nvPr/>
        </p:nvSpPr>
        <p:spPr bwMode="auto">
          <a:xfrm>
            <a:off x="5156200" y="38862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dirty="0">
                <a:latin typeface="Papyrus" pitchFamily="66" charset="0"/>
              </a:rPr>
              <a:t>Brainstorm</a:t>
            </a:r>
          </a:p>
          <a:p>
            <a:endParaRPr lang="en-US" sz="1600" dirty="0">
              <a:latin typeface="Papyrus" pitchFamily="66" charset="0"/>
            </a:endParaRPr>
          </a:p>
        </p:txBody>
      </p:sp>
      <p:pic>
        <p:nvPicPr>
          <p:cNvPr id="4104" name="Picture 10" descr="http://scmiddle.org/files/1813/2578/0516/th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2" descr="http://orlandocomputersolutions.com/wp-content/uploads/2011/10/fusion-confused-ic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4495800"/>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5"/>
          <p:cNvSpPr txBox="1">
            <a:spLocks noChangeArrowheads="1"/>
          </p:cNvSpPr>
          <p:nvPr/>
        </p:nvSpPr>
        <p:spPr bwMode="auto">
          <a:xfrm>
            <a:off x="533400" y="3835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dirty="0">
                <a:latin typeface="Papyrus" pitchFamily="66" charset="0"/>
              </a:rPr>
              <a:t>   Queries</a:t>
            </a:r>
          </a:p>
          <a:p>
            <a:endParaRPr lang="en-US" sz="1600" dirty="0">
              <a:latin typeface="Papyrus" pitchFamily="66" charset="0"/>
            </a:endParaRPr>
          </a:p>
        </p:txBody>
      </p:sp>
      <p:pic>
        <p:nvPicPr>
          <p:cNvPr id="41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400" y="4495800"/>
            <a:ext cx="10858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08" name="Picture 17" descr="http://www.marketingplaninfo.com/wp-content/uploads/2012/04/Direct-Marketing-Strategi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1295400"/>
            <a:ext cx="1447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http://www.personal.psu.edu/afr3/blogs/SIOW/coffee-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163" y="180340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TextBox 21"/>
          <p:cNvSpPr txBox="1">
            <a:spLocks noChangeArrowheads="1"/>
          </p:cNvSpPr>
          <p:nvPr/>
        </p:nvSpPr>
        <p:spPr bwMode="auto">
          <a:xfrm>
            <a:off x="5033963" y="1371600"/>
            <a:ext cx="159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dirty="0">
                <a:latin typeface="Papyrus" pitchFamily="66" charset="0"/>
              </a:rPr>
              <a:t>  Coffee Break</a:t>
            </a:r>
          </a:p>
          <a:p>
            <a:endParaRPr lang="en-US" sz="1600" dirty="0">
              <a:latin typeface="Papyrus" pitchFamily="66" charset="0"/>
            </a:endParaRPr>
          </a:p>
        </p:txBody>
      </p:sp>
      <p:sp>
        <p:nvSpPr>
          <p:cNvPr id="4111" name="TextBox 22"/>
          <p:cNvSpPr txBox="1">
            <a:spLocks noChangeArrowheads="1"/>
          </p:cNvSpPr>
          <p:nvPr/>
        </p:nvSpPr>
        <p:spPr bwMode="auto">
          <a:xfrm>
            <a:off x="2438400" y="3911600"/>
            <a:ext cx="187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dirty="0">
                <a:latin typeface="Papyrus" pitchFamily="66" charset="0"/>
              </a:rPr>
              <a:t>  Need more Info</a:t>
            </a:r>
          </a:p>
          <a:p>
            <a:endParaRPr lang="en-US" sz="1600" dirty="0">
              <a:latin typeface="Papyrus" pitchFamily="66" charset="0"/>
            </a:endParaRPr>
          </a:p>
        </p:txBody>
      </p:sp>
      <p:pic>
        <p:nvPicPr>
          <p:cNvPr id="4112" name="Picture 25" descr="http://piersonrevesz.files.wordpress.com/2012/07/eb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343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7" descr="http://2.bp.blogspot.com/_y9Y2xh431vE/S8-Td7OVW8I/AAAAAAAAACc/8iTFRetf6Ko/s1600/Targe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9075" y="2009775"/>
            <a:ext cx="1584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27"/>
          <p:cNvSpPr txBox="1">
            <a:spLocks noChangeArrowheads="1"/>
          </p:cNvSpPr>
          <p:nvPr/>
        </p:nvSpPr>
        <p:spPr bwMode="auto">
          <a:xfrm>
            <a:off x="2733675" y="1168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dirty="0">
                <a:latin typeface="Papyrus" pitchFamily="66" charset="0"/>
              </a:rPr>
              <a:t>   Objective</a:t>
            </a:r>
          </a:p>
          <a:p>
            <a:endParaRPr lang="en-US" sz="1600" dirty="0">
              <a:latin typeface="Papyrus" pitchFamily="66" charset="0"/>
            </a:endParaRPr>
          </a:p>
        </p:txBody>
      </p:sp>
    </p:spTree>
    <p:extLst>
      <p:ext uri="{BB962C8B-B14F-4D97-AF65-F5344CB8AC3E}">
        <p14:creationId xmlns:p14="http://schemas.microsoft.com/office/powerpoint/2010/main" val="39008436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Content Placeholder 2"/>
          <p:cNvSpPr>
            <a:spLocks noGrp="1"/>
          </p:cNvSpPr>
          <p:nvPr>
            <p:ph idx="1"/>
          </p:nvPr>
        </p:nvSpPr>
        <p:spPr/>
        <p:txBody>
          <a:bodyPr/>
          <a:lstStyle/>
          <a:p>
            <a:pPr fontAlgn="base"/>
            <a:r>
              <a:rPr lang="en-US" b="0" dirty="0"/>
              <a:t>Annotations are used to provide supplement information about a program.</a:t>
            </a:r>
          </a:p>
          <a:p>
            <a:pPr fontAlgn="base"/>
            <a:r>
              <a:rPr lang="en-US" b="0" dirty="0"/>
              <a:t>Annotations start with ‘</a:t>
            </a:r>
            <a:r>
              <a:rPr lang="en-US" dirty="0"/>
              <a:t>@</a:t>
            </a:r>
            <a:r>
              <a:rPr lang="en-US" b="0" dirty="0"/>
              <a:t>’.</a:t>
            </a:r>
          </a:p>
          <a:p>
            <a:pPr fontAlgn="base"/>
            <a:r>
              <a:rPr lang="en-US" b="0" dirty="0"/>
              <a:t>Annotations do not change action of a compiled program.</a:t>
            </a:r>
          </a:p>
          <a:p>
            <a:pPr fontAlgn="base"/>
            <a:r>
              <a:rPr lang="en-US" b="0" dirty="0"/>
              <a:t>Annotations help to associate </a:t>
            </a:r>
            <a:r>
              <a:rPr lang="en-US" b="0" i="1" dirty="0"/>
              <a:t>metadata</a:t>
            </a:r>
            <a:r>
              <a:rPr lang="en-US" b="0" dirty="0"/>
              <a:t> (information) to the program elements i.e. instance variables, constructors, methods, classes, etc.</a:t>
            </a:r>
          </a:p>
          <a:p>
            <a:pPr fontAlgn="base"/>
            <a:r>
              <a:rPr lang="en-US" b="0" dirty="0"/>
              <a:t>Annotations are not pure comments as they can change the way a program is treated by compiler. </a:t>
            </a:r>
            <a:endParaRPr lang="en-US" b="0" dirty="0" smtClean="0"/>
          </a:p>
          <a:p>
            <a:pPr fontAlgn="base"/>
            <a:endParaRPr lang="en-US" b="0" dirty="0"/>
          </a:p>
          <a:p>
            <a:r>
              <a:rPr lang="en-US" b="0" dirty="0"/>
              <a:t>Built-In Java Annotations used in java code</a:t>
            </a:r>
          </a:p>
          <a:p>
            <a:pPr lvl="1"/>
            <a:r>
              <a:rPr lang="en-US" b="0" dirty="0"/>
              <a:t>@Override</a:t>
            </a:r>
          </a:p>
          <a:p>
            <a:pPr lvl="1"/>
            <a:r>
              <a:rPr lang="en-US" b="0" dirty="0"/>
              <a:t>@</a:t>
            </a:r>
            <a:r>
              <a:rPr lang="en-US" b="0" dirty="0" err="1"/>
              <a:t>SuppressWarnings</a:t>
            </a:r>
            <a:endParaRPr lang="en-US" b="0" dirty="0"/>
          </a:p>
          <a:p>
            <a:pPr lvl="1"/>
            <a:r>
              <a:rPr lang="en-US" b="0" dirty="0"/>
              <a:t>@</a:t>
            </a:r>
            <a:r>
              <a:rPr lang="en-US" b="0" dirty="0" smtClean="0"/>
              <a:t>Deprecated</a:t>
            </a:r>
          </a:p>
          <a:p>
            <a:pPr lvl="1"/>
            <a:endParaRPr lang="en-US" b="0" dirty="0"/>
          </a:p>
          <a:p>
            <a:r>
              <a:rPr lang="en-US" b="0" dirty="0"/>
              <a:t>Built-In Java Annotations used in other annotations</a:t>
            </a:r>
          </a:p>
          <a:p>
            <a:pPr lvl="1"/>
            <a:r>
              <a:rPr lang="en-US" b="0" dirty="0"/>
              <a:t>@Target</a:t>
            </a:r>
          </a:p>
          <a:p>
            <a:pPr lvl="1"/>
            <a:r>
              <a:rPr lang="en-US" b="0" dirty="0"/>
              <a:t>@Retention</a:t>
            </a:r>
          </a:p>
          <a:p>
            <a:pPr lvl="1"/>
            <a:r>
              <a:rPr lang="en-US" b="0" dirty="0"/>
              <a:t>@Inherited</a:t>
            </a:r>
          </a:p>
          <a:p>
            <a:pPr lvl="1"/>
            <a:r>
              <a:rPr lang="en-US" b="0" dirty="0"/>
              <a:t>@</a:t>
            </a:r>
            <a:r>
              <a:rPr lang="en-US" b="0" dirty="0" err="1"/>
              <a:t>Documente</a:t>
            </a:r>
            <a:endParaRPr lang="en-US" b="0" dirty="0"/>
          </a:p>
          <a:p>
            <a:endParaRPr lang="en-US" dirty="0"/>
          </a:p>
        </p:txBody>
      </p:sp>
    </p:spTree>
    <p:extLst>
      <p:ext uri="{BB962C8B-B14F-4D97-AF65-F5344CB8AC3E}">
        <p14:creationId xmlns:p14="http://schemas.microsoft.com/office/powerpoint/2010/main" val="142613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pic>
        <p:nvPicPr>
          <p:cNvPr id="2050" name="Picture 2" descr="Image result for annotations in java"/>
          <p:cNvPicPr>
            <a:picLocks noChangeAspect="1" noChangeArrowheads="1"/>
          </p:cNvPicPr>
          <p:nvPr/>
        </p:nvPicPr>
        <p:blipFill rotWithShape="1">
          <a:blip r:embed="rId2">
            <a:extLst>
              <a:ext uri="{28A0092B-C50C-407E-A947-70E740481C1C}">
                <a14:useLocalDpi xmlns:a14="http://schemas.microsoft.com/office/drawing/2010/main" val="0"/>
              </a:ext>
            </a:extLst>
          </a:blip>
          <a:srcRect b="18015"/>
          <a:stretch/>
        </p:blipFill>
        <p:spPr bwMode="auto">
          <a:xfrm>
            <a:off x="685800" y="1066800"/>
            <a:ext cx="7757432"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3005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pic>
        <p:nvPicPr>
          <p:cNvPr id="3074" name="Picture 2" descr="Image result for annotation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7239000" cy="4723960"/>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Image result for annotations in jav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819921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used in JUNIT</a:t>
            </a:r>
            <a:endParaRPr lang="en-US" dirty="0"/>
          </a:p>
        </p:txBody>
      </p:sp>
      <p:sp>
        <p:nvSpPr>
          <p:cNvPr id="3" name="AutoShape 4" descr="Image result for annotations in jav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Image result for annotation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95400"/>
            <a:ext cx="73152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9376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used in JUNIT</a:t>
            </a:r>
            <a:endParaRPr lang="en-US" dirty="0"/>
          </a:p>
        </p:txBody>
      </p:sp>
      <p:sp>
        <p:nvSpPr>
          <p:cNvPr id="3" name="AutoShape 4" descr="Image result for annotations in jav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8" name="Picture 4" descr="Image result for annotation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9764" y="3276600"/>
            <a:ext cx="5754235" cy="301138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mage result for annotations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8" y="971550"/>
            <a:ext cx="5363482"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0387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8" y="838200"/>
            <a:ext cx="9077662" cy="5517042"/>
          </a:xfrm>
          <a:prstGeom prst="rect">
            <a:avLst/>
          </a:prstGeom>
        </p:spPr>
      </p:pic>
    </p:spTree>
    <p:extLst>
      <p:ext uri="{BB962C8B-B14F-4D97-AF65-F5344CB8AC3E}">
        <p14:creationId xmlns:p14="http://schemas.microsoft.com/office/powerpoint/2010/main" val="2228706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143000"/>
            <a:ext cx="8335538" cy="2819400"/>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4267200"/>
            <a:ext cx="4410691" cy="15240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05049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Varargs</a:t>
            </a:r>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A4EFA81F-A3C5-46A7-AB3E-E75B3FE42971}" type="slidenum">
              <a:rPr lang="en-US" altLang="en-US" smtClean="0"/>
              <a:pPr>
                <a:defRPr/>
              </a:pPr>
              <a:t>37</a:t>
            </a:fld>
            <a:endParaRPr lang="en-US" altLang="en-US"/>
          </a:p>
        </p:txBody>
      </p:sp>
      <p:pic>
        <p:nvPicPr>
          <p:cNvPr id="6" name="Picture 5"/>
          <p:cNvPicPr>
            <a:picLocks noChangeAspect="1"/>
          </p:cNvPicPr>
          <p:nvPr/>
        </p:nvPicPr>
        <p:blipFill>
          <a:blip r:embed="rId2"/>
          <a:stretch>
            <a:fillRect/>
          </a:stretch>
        </p:blipFill>
        <p:spPr>
          <a:xfrm>
            <a:off x="993198" y="1905000"/>
            <a:ext cx="6400800" cy="3123385"/>
          </a:xfrm>
          <a:prstGeom prst="rect">
            <a:avLst/>
          </a:prstGeom>
        </p:spPr>
      </p:pic>
    </p:spTree>
    <p:extLst>
      <p:ext uri="{BB962C8B-B14F-4D97-AF65-F5344CB8AC3E}">
        <p14:creationId xmlns:p14="http://schemas.microsoft.com/office/powerpoint/2010/main" val="3110587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Varargs</a:t>
            </a:r>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A4EFA81F-A3C5-46A7-AB3E-E75B3FE42971}" type="slidenum">
              <a:rPr lang="en-US" altLang="en-US" smtClean="0"/>
              <a:pPr>
                <a:defRPr/>
              </a:pPr>
              <a:t>38</a:t>
            </a:fld>
            <a:endParaRPr lang="en-US" altLang="en-US"/>
          </a:p>
        </p:txBody>
      </p:sp>
      <p:pic>
        <p:nvPicPr>
          <p:cNvPr id="7170" name="Picture 2" descr="Image result for var arg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69551"/>
            <a:ext cx="7388225" cy="4153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897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Varargs</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27" y="971550"/>
            <a:ext cx="7832273" cy="505848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951072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11163" y="242888"/>
            <a:ext cx="6732587" cy="341312"/>
          </a:xfrm>
        </p:spPr>
        <p:txBody>
          <a:bodyPr>
            <a:normAutofit fontScale="90000"/>
          </a:bodyPr>
          <a:lstStyle/>
          <a:p>
            <a:pPr eaLnBrk="1" hangingPunct="1"/>
            <a:r>
              <a:rPr lang="en-US" sz="3200" b="0" dirty="0" smtClean="0"/>
              <a:t>Objective</a:t>
            </a:r>
          </a:p>
        </p:txBody>
      </p:sp>
      <p:sp>
        <p:nvSpPr>
          <p:cNvPr id="4099" name="Rectangle 3"/>
          <p:cNvSpPr>
            <a:spLocks noGrp="1" noChangeArrowheads="1"/>
          </p:cNvSpPr>
          <p:nvPr>
            <p:ph idx="1"/>
          </p:nvPr>
        </p:nvSpPr>
        <p:spPr>
          <a:xfrm>
            <a:off x="228600" y="1112838"/>
            <a:ext cx="6324600" cy="5059362"/>
          </a:xfrm>
        </p:spPr>
        <p:txBody>
          <a:bodyPr/>
          <a:lstStyle/>
          <a:p>
            <a:pPr algn="just" eaLnBrk="1" hangingPunct="1"/>
            <a:r>
              <a:rPr lang="en-US" sz="2000" b="0" dirty="0" smtClean="0"/>
              <a:t>Nested Classes</a:t>
            </a:r>
          </a:p>
        </p:txBody>
      </p:sp>
      <p:pic>
        <p:nvPicPr>
          <p:cNvPr id="6" name="Picture 27" descr="http://2.bp.blogspot.com/_y9Y2xh431vE/S8-Td7OVW8I/AAAAAAAAACc/8iTFRetf6Ko/s1600/Targ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676400"/>
            <a:ext cx="15843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Wrapper Classes</a:t>
            </a:r>
            <a:endParaRPr lang="en-US" dirty="0"/>
          </a:p>
        </p:txBody>
      </p:sp>
      <p:pic>
        <p:nvPicPr>
          <p:cNvPr id="8194" name="Picture 2" descr="Image result for Wrapper classe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727" y="1752600"/>
            <a:ext cx="7775639"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0710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Boxing and Unboxing</a:t>
            </a:r>
            <a:endParaRPr lang="en-US" dirty="0"/>
          </a:p>
        </p:txBody>
      </p:sp>
      <p:pic>
        <p:nvPicPr>
          <p:cNvPr id="9218" name="Picture 2" descr="Image result for Wrapper classe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2209800"/>
            <a:ext cx="6335486" cy="411290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mage result for Wrapper classes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297378"/>
            <a:ext cx="4407308" cy="229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6146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Boxing and Unboxing</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371600"/>
            <a:ext cx="7391400" cy="42672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196922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Boxing </a:t>
            </a:r>
            <a:r>
              <a:rPr lang="en-US" dirty="0"/>
              <a:t>and Unboxing</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066800"/>
            <a:ext cx="6400800" cy="495156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691299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5139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3" name="Content Placeholder 2"/>
          <p:cNvSpPr>
            <a:spLocks noGrp="1"/>
          </p:cNvSpPr>
          <p:nvPr>
            <p:ph idx="1"/>
          </p:nvPr>
        </p:nvSpPr>
        <p:spPr/>
        <p:txBody>
          <a:bodyPr/>
          <a:lstStyle/>
          <a:p>
            <a:r>
              <a:rPr lang="en-US" dirty="0"/>
              <a:t>Class within another </a:t>
            </a:r>
            <a:r>
              <a:rPr lang="en-US" dirty="0" smtClean="0"/>
              <a:t>class</a:t>
            </a:r>
          </a:p>
          <a:p>
            <a:endParaRPr lang="en-US" dirty="0"/>
          </a:p>
          <a:p>
            <a:r>
              <a:rPr lang="en-US" dirty="0"/>
              <a:t>The scope of a nested class is bounded by the scope of its enclosing </a:t>
            </a:r>
            <a:r>
              <a:rPr lang="en-US" dirty="0" smtClean="0"/>
              <a:t>class</a:t>
            </a:r>
          </a:p>
          <a:p>
            <a:endParaRPr lang="en-US" dirty="0" smtClean="0"/>
          </a:p>
          <a:p>
            <a:r>
              <a:rPr lang="en-US" dirty="0" smtClean="0"/>
              <a:t>A </a:t>
            </a:r>
            <a:r>
              <a:rPr lang="en-US" dirty="0"/>
              <a:t>nested class has access to the members, including private members, of the class in which it is nested. However, reverse is not true i.e. the enclosing class does not have access to the members of the nested class</a:t>
            </a:r>
            <a:r>
              <a:rPr lang="en-US" dirty="0" smtClean="0"/>
              <a:t>.</a:t>
            </a:r>
          </a:p>
          <a:p>
            <a:endParaRPr lang="en-US" dirty="0"/>
          </a:p>
          <a:p>
            <a:r>
              <a:rPr lang="en-US" dirty="0"/>
              <a:t>A nested class is also a member of its enclosing class</a:t>
            </a:r>
            <a:r>
              <a:rPr lang="en-US" dirty="0" smtClean="0"/>
              <a:t>.</a:t>
            </a:r>
          </a:p>
          <a:p>
            <a:endParaRPr lang="en-US" dirty="0"/>
          </a:p>
          <a:p>
            <a:r>
              <a:rPr lang="en-US" dirty="0"/>
              <a:t>As a member of its enclosing class, a nested class can be declared private, public, protected, or package private(default</a:t>
            </a:r>
            <a:r>
              <a:rPr lang="en-US" dirty="0" smtClean="0"/>
              <a:t>).</a:t>
            </a:r>
          </a:p>
          <a:p>
            <a:endParaRPr lang="en-US" dirty="0" smtClean="0"/>
          </a:p>
          <a:p>
            <a:r>
              <a:rPr lang="en-US" dirty="0"/>
              <a:t>Nested classes should be used to reflect and enforce the relationship between two classes </a:t>
            </a:r>
          </a:p>
          <a:p>
            <a:endParaRPr lang="en-US" dirty="0"/>
          </a:p>
          <a:p>
            <a:endParaRPr lang="en-US" dirty="0"/>
          </a:p>
        </p:txBody>
      </p:sp>
    </p:spTree>
    <p:extLst>
      <p:ext uri="{BB962C8B-B14F-4D97-AF65-F5344CB8AC3E}">
        <p14:creationId xmlns:p14="http://schemas.microsoft.com/office/powerpoint/2010/main" val="4214906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Nested Classes</a:t>
            </a:r>
            <a:endParaRPr lang="en-US" dirty="0"/>
          </a:p>
        </p:txBody>
      </p:sp>
      <p:sp>
        <p:nvSpPr>
          <p:cNvPr id="3" name="Content Placeholder 2"/>
          <p:cNvSpPr>
            <a:spLocks noGrp="1"/>
          </p:cNvSpPr>
          <p:nvPr>
            <p:ph idx="1"/>
          </p:nvPr>
        </p:nvSpPr>
        <p:spPr/>
        <p:txBody>
          <a:bodyPr>
            <a:normAutofit/>
          </a:bodyPr>
          <a:lstStyle/>
          <a:p>
            <a:r>
              <a:rPr lang="en-US" dirty="0"/>
              <a:t>They enable you to logically group classes that are only used in one place, thus this increases the use of </a:t>
            </a:r>
            <a:r>
              <a:rPr lang="en-US" dirty="0" smtClean="0"/>
              <a:t>encapsulation.</a:t>
            </a:r>
          </a:p>
          <a:p>
            <a:endParaRPr lang="en-US" dirty="0"/>
          </a:p>
          <a:p>
            <a:r>
              <a:rPr lang="en-US" dirty="0"/>
              <a:t> create more readable and maintainable code</a:t>
            </a:r>
          </a:p>
          <a:p>
            <a:endParaRPr lang="en-US" dirty="0" smtClean="0"/>
          </a:p>
          <a:p>
            <a:r>
              <a:rPr lang="en-US" dirty="0"/>
              <a:t>Nested classes are of two types:</a:t>
            </a:r>
          </a:p>
          <a:p>
            <a:pPr lvl="1"/>
            <a:r>
              <a:rPr lang="en-US" dirty="0"/>
              <a:t>Static 	</a:t>
            </a:r>
          </a:p>
          <a:p>
            <a:pPr lvl="1"/>
            <a:r>
              <a:rPr lang="en-US" dirty="0"/>
              <a:t>Non-static aka Inner Class</a:t>
            </a:r>
          </a:p>
          <a:p>
            <a:endParaRPr lang="en-US" dirty="0"/>
          </a:p>
          <a:p>
            <a:endParaRPr lang="en-US" dirty="0"/>
          </a:p>
        </p:txBody>
      </p:sp>
    </p:spTree>
    <p:extLst>
      <p:ext uri="{BB962C8B-B14F-4D97-AF65-F5344CB8AC3E}">
        <p14:creationId xmlns:p14="http://schemas.microsoft.com/office/powerpoint/2010/main" val="86819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Nested Classes</a:t>
            </a:r>
            <a:endParaRPr lang="en-US" dirty="0"/>
          </a:p>
        </p:txBody>
      </p:sp>
      <p:pic>
        <p:nvPicPr>
          <p:cNvPr id="4" name="Picture 3"/>
          <p:cNvPicPr>
            <a:picLocks noChangeAspect="1"/>
          </p:cNvPicPr>
          <p:nvPr/>
        </p:nvPicPr>
        <p:blipFill>
          <a:blip r:embed="rId2"/>
          <a:stretch>
            <a:fillRect/>
          </a:stretch>
        </p:blipFill>
        <p:spPr>
          <a:xfrm>
            <a:off x="2343150" y="762000"/>
            <a:ext cx="6012168" cy="2686050"/>
          </a:xfrm>
          <a:prstGeom prst="rect">
            <a:avLst/>
          </a:prstGeom>
        </p:spPr>
      </p:pic>
      <p:pic>
        <p:nvPicPr>
          <p:cNvPr id="3" name="Picture 2"/>
          <p:cNvPicPr>
            <a:picLocks noChangeAspect="1"/>
          </p:cNvPicPr>
          <p:nvPr/>
        </p:nvPicPr>
        <p:blipFill>
          <a:blip r:embed="rId3"/>
          <a:stretch>
            <a:fillRect/>
          </a:stretch>
        </p:blipFill>
        <p:spPr>
          <a:xfrm>
            <a:off x="76200" y="3048000"/>
            <a:ext cx="3924300" cy="3276600"/>
          </a:xfrm>
          <a:prstGeom prst="rect">
            <a:avLst/>
          </a:prstGeom>
        </p:spPr>
      </p:pic>
    </p:spTree>
    <p:extLst>
      <p:ext uri="{BB962C8B-B14F-4D97-AF65-F5344CB8AC3E}">
        <p14:creationId xmlns:p14="http://schemas.microsoft.com/office/powerpoint/2010/main" val="1432449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Nested Classes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84397583"/>
              </p:ext>
            </p:extLst>
          </p:nvPr>
        </p:nvGraphicFramePr>
        <p:xfrm>
          <a:off x="190104" y="1371600"/>
          <a:ext cx="8716962" cy="4343400"/>
        </p:xfrm>
        <a:graphic>
          <a:graphicData uri="http://schemas.openxmlformats.org/drawingml/2006/table">
            <a:tbl>
              <a:tblPr firstRow="1" bandRow="1">
                <a:tableStyleId>{BC89EF96-8CEA-46FF-86C4-4CE0E7609802}</a:tableStyleId>
              </a:tblPr>
              <a:tblGrid>
                <a:gridCol w="4358481">
                  <a:extLst>
                    <a:ext uri="{9D8B030D-6E8A-4147-A177-3AD203B41FA5}">
                      <a16:colId xmlns:a16="http://schemas.microsoft.com/office/drawing/2014/main" val="20000"/>
                    </a:ext>
                  </a:extLst>
                </a:gridCol>
                <a:gridCol w="4358481">
                  <a:extLst>
                    <a:ext uri="{9D8B030D-6E8A-4147-A177-3AD203B41FA5}">
                      <a16:colId xmlns:a16="http://schemas.microsoft.com/office/drawing/2014/main" val="20001"/>
                    </a:ext>
                  </a:extLst>
                </a:gridCol>
              </a:tblGrid>
              <a:tr h="897429">
                <a:tc>
                  <a:txBody>
                    <a:bodyPr/>
                    <a:lstStyle/>
                    <a:p>
                      <a:pPr algn="ctr" fontAlgn="t"/>
                      <a:r>
                        <a:rPr lang="en-US" dirty="0">
                          <a:effectLst/>
                        </a:rPr>
                        <a:t>Type</a:t>
                      </a:r>
                      <a:endParaRPr lang="en-US" dirty="0">
                        <a:solidFill>
                          <a:srgbClr val="000000"/>
                        </a:solidFill>
                        <a:effectLst/>
                        <a:latin typeface="times new roman" panose="02020603050405020304" pitchFamily="18" charset="0"/>
                      </a:endParaRPr>
                    </a:p>
                  </a:txBody>
                  <a:tcPr marL="114300" marR="114300" marT="114300" marB="114300"/>
                </a:tc>
                <a:tc>
                  <a:txBody>
                    <a:bodyPr/>
                    <a:lstStyle/>
                    <a:p>
                      <a:pPr algn="ctr" fontAlgn="t"/>
                      <a:r>
                        <a:rPr lang="en-US" dirty="0">
                          <a:effectLst/>
                        </a:rPr>
                        <a:t>Description</a:t>
                      </a:r>
                      <a:endParaRPr lang="en-US" dirty="0">
                        <a:solidFill>
                          <a:srgbClr val="000000"/>
                        </a:solidFill>
                        <a:effectLst/>
                        <a:latin typeface="times new roman" panose="02020603050405020304" pitchFamily="18" charset="0"/>
                      </a:endParaRPr>
                    </a:p>
                  </a:txBody>
                  <a:tcPr marL="114300" marR="114300" marT="114300" marB="114300"/>
                </a:tc>
                <a:extLst>
                  <a:ext uri="{0D108BD9-81ED-4DB2-BD59-A6C34878D82A}">
                    <a16:rowId xmlns:a16="http://schemas.microsoft.com/office/drawing/2014/main" val="10000"/>
                  </a:ext>
                </a:extLst>
              </a:tr>
              <a:tr h="567206">
                <a:tc>
                  <a:txBody>
                    <a:bodyPr/>
                    <a:lstStyle/>
                    <a:p>
                      <a:pPr algn="just" fontAlgn="t"/>
                      <a:r>
                        <a:rPr lang="en-US" sz="1350" kern="1200" dirty="0" smtClean="0">
                          <a:solidFill>
                            <a:schemeClr val="tx1"/>
                          </a:solidFill>
                          <a:effectLst/>
                          <a:latin typeface="+mn-lt"/>
                          <a:ea typeface="+mn-ea"/>
                          <a:cs typeface="+mn-cs"/>
                        </a:rPr>
                        <a:t>Member </a:t>
                      </a:r>
                      <a:r>
                        <a:rPr lang="en-US" sz="1350" kern="1200" dirty="0">
                          <a:solidFill>
                            <a:schemeClr val="tx1"/>
                          </a:solidFill>
                          <a:effectLst/>
                          <a:latin typeface="+mn-lt"/>
                          <a:ea typeface="+mn-ea"/>
                          <a:cs typeface="+mn-cs"/>
                        </a:rPr>
                        <a:t>Inner Class</a:t>
                      </a:r>
                    </a:p>
                  </a:txBody>
                  <a:tcPr marL="76200" marR="76200" marT="76200" marB="76200"/>
                </a:tc>
                <a:tc>
                  <a:txBody>
                    <a:bodyPr/>
                    <a:lstStyle/>
                    <a:p>
                      <a:pPr algn="just" fontAlgn="t"/>
                      <a:r>
                        <a:rPr lang="en-US" dirty="0">
                          <a:effectLst/>
                        </a:rPr>
                        <a:t>A class created within class and outside method.</a:t>
                      </a:r>
                      <a:endParaRPr lang="en-US" b="0" i="0" dirty="0">
                        <a:solidFill>
                          <a:srgbClr val="000000"/>
                        </a:solidFill>
                        <a:effectLst/>
                        <a:latin typeface="verdana" panose="020B0604030504040204" pitchFamily="34" charset="0"/>
                      </a:endParaRPr>
                    </a:p>
                  </a:txBody>
                  <a:tcPr marL="76200" marR="76200" marT="76200" marB="76200"/>
                </a:tc>
                <a:extLst>
                  <a:ext uri="{0D108BD9-81ED-4DB2-BD59-A6C34878D82A}">
                    <a16:rowId xmlns:a16="http://schemas.microsoft.com/office/drawing/2014/main" val="10001"/>
                  </a:ext>
                </a:extLst>
              </a:tr>
              <a:tr h="1177147">
                <a:tc>
                  <a:txBody>
                    <a:bodyPr/>
                    <a:lstStyle/>
                    <a:p>
                      <a:pPr algn="just" fontAlgn="t"/>
                      <a:endParaRPr lang="en-US" u="none" strike="noStrike" dirty="0" smtClean="0">
                        <a:effectLst/>
                      </a:endParaRPr>
                    </a:p>
                    <a:p>
                      <a:pPr algn="just" fontAlgn="t"/>
                      <a:endParaRPr lang="en-US" u="none" strike="noStrike" dirty="0" smtClean="0">
                        <a:effectLst/>
                      </a:endParaRPr>
                    </a:p>
                    <a:p>
                      <a:pPr algn="just" fontAlgn="t"/>
                      <a:r>
                        <a:rPr lang="en-US" u="none" strike="noStrike" dirty="0" smtClean="0">
                          <a:effectLst/>
                        </a:rPr>
                        <a:t>Anonymous </a:t>
                      </a:r>
                      <a:r>
                        <a:rPr lang="en-US" u="none" strike="noStrike" dirty="0">
                          <a:effectLst/>
                        </a:rPr>
                        <a:t>Inner Class</a:t>
                      </a:r>
                      <a:endParaRPr lang="en-US" b="0" i="0" dirty="0">
                        <a:solidFill>
                          <a:srgbClr val="000000"/>
                        </a:solidFill>
                        <a:effectLst/>
                        <a:latin typeface="verdana" panose="020B0604030504040204" pitchFamily="34" charset="0"/>
                      </a:endParaRPr>
                    </a:p>
                  </a:txBody>
                  <a:tcPr marL="76200" marR="76200" marT="76200" marB="76200"/>
                </a:tc>
                <a:tc>
                  <a:txBody>
                    <a:bodyPr/>
                    <a:lstStyle/>
                    <a:p>
                      <a:pPr algn="just" fontAlgn="t"/>
                      <a:r>
                        <a:rPr lang="en-US" dirty="0">
                          <a:effectLst/>
                        </a:rPr>
                        <a:t>A class created for implementing interface or extending class. Its name is decided by the java compiler.</a:t>
                      </a:r>
                      <a:endParaRPr lang="en-US" b="0" i="0" dirty="0">
                        <a:solidFill>
                          <a:srgbClr val="000000"/>
                        </a:solidFill>
                        <a:effectLst/>
                        <a:latin typeface="verdana" panose="020B0604030504040204" pitchFamily="34" charset="0"/>
                      </a:endParaRPr>
                    </a:p>
                  </a:txBody>
                  <a:tcPr marL="76200" marR="76200" marT="76200" marB="76200"/>
                </a:tc>
                <a:extLst>
                  <a:ext uri="{0D108BD9-81ED-4DB2-BD59-A6C34878D82A}">
                    <a16:rowId xmlns:a16="http://schemas.microsoft.com/office/drawing/2014/main" val="10002"/>
                  </a:ext>
                </a:extLst>
              </a:tr>
              <a:tr h="567206">
                <a:tc>
                  <a:txBody>
                    <a:bodyPr/>
                    <a:lstStyle/>
                    <a:p>
                      <a:pPr algn="just" fontAlgn="t"/>
                      <a:r>
                        <a:rPr lang="en-US" u="none" strike="noStrike" dirty="0">
                          <a:effectLst/>
                        </a:rPr>
                        <a:t>Local Inner Class</a:t>
                      </a:r>
                      <a:endParaRPr lang="en-US" b="0" i="0" dirty="0">
                        <a:solidFill>
                          <a:srgbClr val="000000"/>
                        </a:solidFill>
                        <a:effectLst/>
                        <a:latin typeface="verdana" panose="020B0604030504040204" pitchFamily="34" charset="0"/>
                      </a:endParaRPr>
                    </a:p>
                  </a:txBody>
                  <a:tcPr marL="76200" marR="76200" marT="76200" marB="76200"/>
                </a:tc>
                <a:tc>
                  <a:txBody>
                    <a:bodyPr/>
                    <a:lstStyle/>
                    <a:p>
                      <a:pPr algn="just" fontAlgn="t"/>
                      <a:r>
                        <a:rPr lang="en-US" dirty="0">
                          <a:effectLst/>
                        </a:rPr>
                        <a:t>A class created within method.</a:t>
                      </a:r>
                      <a:endParaRPr lang="en-US" b="0" i="0" dirty="0">
                        <a:solidFill>
                          <a:srgbClr val="000000"/>
                        </a:solidFill>
                        <a:effectLst/>
                        <a:latin typeface="verdana" panose="020B0604030504040204" pitchFamily="34" charset="0"/>
                      </a:endParaRPr>
                    </a:p>
                  </a:txBody>
                  <a:tcPr marL="76200" marR="76200" marT="76200" marB="76200"/>
                </a:tc>
                <a:extLst>
                  <a:ext uri="{0D108BD9-81ED-4DB2-BD59-A6C34878D82A}">
                    <a16:rowId xmlns:a16="http://schemas.microsoft.com/office/drawing/2014/main" val="10003"/>
                  </a:ext>
                </a:extLst>
              </a:tr>
              <a:tr h="567206">
                <a:tc>
                  <a:txBody>
                    <a:bodyPr/>
                    <a:lstStyle/>
                    <a:p>
                      <a:pPr algn="just" fontAlgn="t"/>
                      <a:r>
                        <a:rPr lang="en-US" u="none" strike="noStrike" dirty="0">
                          <a:effectLst/>
                          <a:hlinkClick r:id="rId2"/>
                        </a:rPr>
                        <a:t>Static Nested Class</a:t>
                      </a:r>
                      <a:endParaRPr lang="en-US" b="0" i="0" dirty="0">
                        <a:solidFill>
                          <a:srgbClr val="000000"/>
                        </a:solidFill>
                        <a:effectLst/>
                        <a:latin typeface="verdana" panose="020B0604030504040204" pitchFamily="34" charset="0"/>
                      </a:endParaRPr>
                    </a:p>
                  </a:txBody>
                  <a:tcPr marL="76200" marR="76200" marT="76200" marB="76200"/>
                </a:tc>
                <a:tc>
                  <a:txBody>
                    <a:bodyPr/>
                    <a:lstStyle/>
                    <a:p>
                      <a:pPr algn="just" fontAlgn="t"/>
                      <a:r>
                        <a:rPr lang="en-US" dirty="0">
                          <a:effectLst/>
                        </a:rPr>
                        <a:t>A static class created within class.</a:t>
                      </a:r>
                      <a:endParaRPr lang="en-US" b="0" i="0" dirty="0">
                        <a:solidFill>
                          <a:srgbClr val="000000"/>
                        </a:solidFill>
                        <a:effectLst/>
                        <a:latin typeface="verdana" panose="020B0604030504040204" pitchFamily="34" charset="0"/>
                      </a:endParaRPr>
                    </a:p>
                  </a:txBody>
                  <a:tcPr marL="76200" marR="76200" marT="76200" marB="76200"/>
                </a:tc>
                <a:extLst>
                  <a:ext uri="{0D108BD9-81ED-4DB2-BD59-A6C34878D82A}">
                    <a16:rowId xmlns:a16="http://schemas.microsoft.com/office/drawing/2014/main" val="10004"/>
                  </a:ext>
                </a:extLst>
              </a:tr>
              <a:tr h="567206">
                <a:tc>
                  <a:txBody>
                    <a:bodyPr/>
                    <a:lstStyle/>
                    <a:p>
                      <a:pPr algn="just" fontAlgn="t"/>
                      <a:r>
                        <a:rPr lang="en-US" u="none" strike="noStrike" dirty="0">
                          <a:effectLst/>
                        </a:rPr>
                        <a:t>Nested Interface</a:t>
                      </a:r>
                      <a:endParaRPr lang="en-US" b="0" i="0" dirty="0">
                        <a:solidFill>
                          <a:srgbClr val="000000"/>
                        </a:solidFill>
                        <a:effectLst/>
                        <a:latin typeface="verdana" panose="020B0604030504040204" pitchFamily="34" charset="0"/>
                      </a:endParaRPr>
                    </a:p>
                  </a:txBody>
                  <a:tcPr marL="76200" marR="76200" marT="76200" marB="76200"/>
                </a:tc>
                <a:tc>
                  <a:txBody>
                    <a:bodyPr/>
                    <a:lstStyle/>
                    <a:p>
                      <a:pPr algn="just" fontAlgn="t"/>
                      <a:r>
                        <a:rPr lang="en-US" dirty="0">
                          <a:effectLst/>
                        </a:rPr>
                        <a:t>An interface created within class or interface.</a:t>
                      </a:r>
                      <a:endParaRPr lang="en-US" b="0" i="0" dirty="0">
                        <a:solidFill>
                          <a:srgbClr val="000000"/>
                        </a:solidFill>
                        <a:effectLst/>
                        <a:latin typeface="verdana" panose="020B0604030504040204" pitchFamily="34" charset="0"/>
                      </a:endParaRPr>
                    </a:p>
                  </a:txBody>
                  <a:tcPr marL="76200" marR="76200" marT="76200" marB="762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198464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Static Nested Class</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08166"/>
            <a:ext cx="7222673" cy="5257800"/>
          </a:xfrm>
          <a:prstGeom prst="rect">
            <a:avLst/>
          </a:prstGeom>
          <a:ln w="88900" cap="sq" cmpd="thickThin">
            <a:solidFill>
              <a:srgbClr val="000000"/>
            </a:solidFill>
            <a:prstDash val="solid"/>
            <a:miter lim="800000"/>
          </a:ln>
          <a:effectLst>
            <a:innerShdw blurRad="76200">
              <a:srgbClr val="000000"/>
            </a:innerShdw>
          </a:effec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3012" y="1371600"/>
            <a:ext cx="5077534" cy="78115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3952844"/>
      </p:ext>
    </p:extLst>
  </p:cSld>
  <p:clrMapOvr>
    <a:masterClrMapping/>
  </p:clrMapOvr>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 Widescreen [Read-Only]" id="{5CF97F5D-06F3-4732-8EBA-9744A9F1901F}" vid="{F55C9ACA-52C9-42A5-AF97-2BEDF43F3A1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8048</TotalTime>
  <Words>436</Words>
  <Application>Microsoft Office PowerPoint</Application>
  <PresentationFormat>On-screen Show (4:3)</PresentationFormat>
  <Paragraphs>172</Paragraphs>
  <Slides>44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Arial Black</vt:lpstr>
      <vt:lpstr>Impact</vt:lpstr>
      <vt:lpstr>Papyrus</vt:lpstr>
      <vt:lpstr>Times New Roman</vt:lpstr>
      <vt:lpstr>Times New Roman</vt:lpstr>
      <vt:lpstr>verdana</vt:lpstr>
      <vt:lpstr>Wingdings</vt:lpstr>
      <vt:lpstr>Global</vt:lpstr>
      <vt:lpstr>PowerPoint Presentation</vt:lpstr>
      <vt:lpstr>Version Control and Revision History</vt:lpstr>
      <vt:lpstr>Iconic Representations.......</vt:lpstr>
      <vt:lpstr>Objective</vt:lpstr>
      <vt:lpstr>Nested Classes</vt:lpstr>
      <vt:lpstr>Purpose of Nested Classes</vt:lpstr>
      <vt:lpstr>Type of Nested Classes</vt:lpstr>
      <vt:lpstr>Type of Nested Classes</vt:lpstr>
      <vt:lpstr>Coding Static Nested Class</vt:lpstr>
      <vt:lpstr>Coding Member Inner Class</vt:lpstr>
      <vt:lpstr>Coding Local Inner Class</vt:lpstr>
      <vt:lpstr>Coding Anonymous Inner Class</vt:lpstr>
      <vt:lpstr>Enum</vt:lpstr>
      <vt:lpstr>Enum</vt:lpstr>
      <vt:lpstr>Enum</vt:lpstr>
      <vt:lpstr>Enum</vt:lpstr>
      <vt:lpstr>Coding Enum</vt:lpstr>
      <vt:lpstr>Coding Enum</vt:lpstr>
      <vt:lpstr>Generics</vt:lpstr>
      <vt:lpstr>Generics</vt:lpstr>
      <vt:lpstr>Generics</vt:lpstr>
      <vt:lpstr>Generics</vt:lpstr>
      <vt:lpstr>Generics</vt:lpstr>
      <vt:lpstr>Generics</vt:lpstr>
      <vt:lpstr>Generics</vt:lpstr>
      <vt:lpstr>Before Generics</vt:lpstr>
      <vt:lpstr>After Generics</vt:lpstr>
      <vt:lpstr>Multiple Generic types and Type Bounding</vt:lpstr>
      <vt:lpstr>Annotations</vt:lpstr>
      <vt:lpstr>Annotations</vt:lpstr>
      <vt:lpstr>Annotations</vt:lpstr>
      <vt:lpstr>Annotations</vt:lpstr>
      <vt:lpstr>Annotations used in JUNIT</vt:lpstr>
      <vt:lpstr>Annotations used in JUNIT</vt:lpstr>
      <vt:lpstr>Annotations</vt:lpstr>
      <vt:lpstr>Annotations</vt:lpstr>
      <vt:lpstr>Java Varargs</vt:lpstr>
      <vt:lpstr>Java Varargs</vt:lpstr>
      <vt:lpstr>JAVA Varargs</vt:lpstr>
      <vt:lpstr>Wrapper Classes</vt:lpstr>
      <vt:lpstr>Boxing and Unboxing</vt:lpstr>
      <vt:lpstr>Boxing and Unboxing</vt:lpstr>
      <vt:lpstr>Use of Boxing and Unboxing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Santhanam, Paranthaman</cp:lastModifiedBy>
  <cp:revision>1160</cp:revision>
  <dcterms:created xsi:type="dcterms:W3CDTF">2002-09-04T12:32:15Z</dcterms:created>
  <dcterms:modified xsi:type="dcterms:W3CDTF">2018-06-06T09:04:46Z</dcterms:modified>
</cp:coreProperties>
</file>