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5" r:id="rId1"/>
  </p:sldMasterIdLst>
  <p:notesMasterIdLst>
    <p:notesMasterId r:id="rId34"/>
  </p:notesMasterIdLst>
  <p:handoutMasterIdLst>
    <p:handoutMasterId r:id="rId35"/>
  </p:handoutMasterIdLst>
  <p:sldIdLst>
    <p:sldId id="694" r:id="rId2"/>
    <p:sldId id="788" r:id="rId3"/>
    <p:sldId id="734" r:id="rId4"/>
    <p:sldId id="737" r:id="rId5"/>
    <p:sldId id="792" r:id="rId6"/>
    <p:sldId id="793" r:id="rId7"/>
    <p:sldId id="791" r:id="rId8"/>
    <p:sldId id="790" r:id="rId9"/>
    <p:sldId id="789" r:id="rId10"/>
    <p:sldId id="770" r:id="rId11"/>
    <p:sldId id="741" r:id="rId12"/>
    <p:sldId id="742" r:id="rId13"/>
    <p:sldId id="740" r:id="rId14"/>
    <p:sldId id="743" r:id="rId15"/>
    <p:sldId id="763" r:id="rId16"/>
    <p:sldId id="752" r:id="rId17"/>
    <p:sldId id="772" r:id="rId18"/>
    <p:sldId id="700" r:id="rId19"/>
    <p:sldId id="749" r:id="rId20"/>
    <p:sldId id="796" r:id="rId21"/>
    <p:sldId id="797" r:id="rId22"/>
    <p:sldId id="798" r:id="rId23"/>
    <p:sldId id="799" r:id="rId24"/>
    <p:sldId id="800" r:id="rId25"/>
    <p:sldId id="801" r:id="rId26"/>
    <p:sldId id="794" r:id="rId27"/>
    <p:sldId id="795" r:id="rId28"/>
    <p:sldId id="756" r:id="rId29"/>
    <p:sldId id="757" r:id="rId30"/>
    <p:sldId id="758" r:id="rId31"/>
    <p:sldId id="759" r:id="rId32"/>
    <p:sldId id="780"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2F"/>
    <a:srgbClr val="FF9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2115" autoAdjust="0"/>
  </p:normalViewPr>
  <p:slideViewPr>
    <p:cSldViewPr>
      <p:cViewPr varScale="1">
        <p:scale>
          <a:sx n="84" d="100"/>
          <a:sy n="84" d="100"/>
        </p:scale>
        <p:origin x="1182" y="84"/>
      </p:cViewPr>
      <p:guideLst>
        <p:guide orient="horz" pos="912"/>
        <p:guide orient="horz" pos="672"/>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8297E74-727C-4155-AC44-F84391733503}" type="slidenum">
              <a:rPr lang="en-US"/>
              <a:pPr>
                <a:defRPr/>
              </a:pPr>
              <a:t>‹#›</a:t>
            </a:fld>
            <a:endParaRPr lang="en-US" dirty="0"/>
          </a:p>
        </p:txBody>
      </p:sp>
    </p:spTree>
    <p:extLst>
      <p:ext uri="{BB962C8B-B14F-4D97-AF65-F5344CB8AC3E}">
        <p14:creationId xmlns:p14="http://schemas.microsoft.com/office/powerpoint/2010/main" val="1507943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FEE9BCA-5977-45BA-9EF7-FFB546AF2233}" type="slidenum">
              <a:rPr lang="en-US"/>
              <a:pPr>
                <a:defRPr/>
              </a:pPr>
              <a:t>‹#›</a:t>
            </a:fld>
            <a:endParaRPr lang="en-US" dirty="0"/>
          </a:p>
        </p:txBody>
      </p:sp>
    </p:spTree>
    <p:extLst>
      <p:ext uri="{BB962C8B-B14F-4D97-AF65-F5344CB8AC3E}">
        <p14:creationId xmlns:p14="http://schemas.microsoft.com/office/powerpoint/2010/main" val="270591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5AD53EF-4732-4138-B58D-BFD1A8D76F39}" type="slidenum">
              <a:rPr lang="en-US" smtClean="0"/>
              <a:pPr/>
              <a:t>1</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44110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E5DBF49-5E78-45B8-9CAA-9E6EE387BB93}" type="slidenum">
              <a:rPr lang="en-US" smtClean="0"/>
              <a:pPr/>
              <a:t>3</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algn="just" eaLnBrk="1" hangingPunct="1"/>
            <a:r>
              <a:rPr lang="en-US" dirty="0"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235985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7</a:t>
            </a:fld>
            <a:endParaRPr lang="en-US" dirty="0"/>
          </a:p>
        </p:txBody>
      </p:sp>
    </p:spTree>
    <p:extLst>
      <p:ext uri="{BB962C8B-B14F-4D97-AF65-F5344CB8AC3E}">
        <p14:creationId xmlns:p14="http://schemas.microsoft.com/office/powerpoint/2010/main" val="245113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0B2A655-66A2-4B38-A76E-F2D7D783C0D1}" type="slidenum">
              <a:rPr lang="en-US" smtClean="0"/>
              <a:pPr/>
              <a:t>16</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61890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84F7B36-1164-4882-B333-1C11C6C285C0}" type="slidenum">
              <a:rPr lang="en-US" smtClean="0"/>
              <a:pPr/>
              <a:t>18</a:t>
            </a:fld>
            <a:endParaRPr lang="en-US" dirty="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8326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32</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209419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836601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209142132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6144418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38751899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27001827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910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877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252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id="{80D84993-A69C-4543-A314-DB5E56CED9E4}"/>
                </a:ext>
              </a:extLst>
            </p:cNvPr>
            <p:cNvPicPr>
              <a:picLocks noChangeAspect="1" noChangeArrowheads="1"/>
            </p:cNvPicPr>
            <p:nvPr userDrawn="1"/>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61E55AC-27FA-44D9-AEF0-990A50D3D2C7}"/>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823" cy="103875"/>
            </a:xfrm>
            <a:prstGeom prst="rect">
              <a:avLst/>
            </a:prstGeom>
            <a:noFill/>
          </p:spPr>
          <p:txBody>
            <a:bodyPr wrap="none" lIns="0" tIns="0" rIns="0" bIns="0" rtlCol="0">
              <a:spAutoFit/>
            </a:bodyPr>
            <a:lstStyle/>
            <a:p>
              <a:r>
                <a:rPr lang="en-US" sz="675" dirty="0">
                  <a:solidFill>
                    <a:schemeClr val="tx1"/>
                  </a:solidFill>
                  <a:latin typeface="+mn-lt"/>
                </a:rPr>
                <a:t>© </a:t>
              </a:r>
              <a:r>
                <a:rPr lang="en-US" sz="675" dirty="0" smtClean="0">
                  <a:solidFill>
                    <a:schemeClr val="tx1"/>
                  </a:solidFill>
                  <a:latin typeface="+mn-lt"/>
                </a:rPr>
                <a:t>2018, </a:t>
              </a:r>
              <a:r>
                <a:rPr lang="en-US" sz="675" dirty="0">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8951" y="6659585"/>
            <a:ext cx="11221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dirty="0">
              <a:solidFill>
                <a:schemeClr val="tx1"/>
              </a:solidFill>
            </a:endParaRPr>
          </a:p>
        </p:txBody>
      </p:sp>
      <p:pic>
        <p:nvPicPr>
          <p:cNvPr id="22" name="Picture 21" descr="FF_trans.png"/>
          <p:cNvPicPr>
            <a:picLocks noChangeAspect="1"/>
          </p:cNvPicPr>
          <p:nvPr userDrawn="1"/>
        </p:nvPicPr>
        <p:blipFill>
          <a:blip r:embed="rId13"/>
          <a:stretch>
            <a:fillRect/>
          </a:stretch>
        </p:blipFill>
        <p:spPr>
          <a:xfrm>
            <a:off x="185739" y="275594"/>
            <a:ext cx="203221" cy="447675"/>
          </a:xfrm>
          <a:prstGeom prst="rect">
            <a:avLst/>
          </a:prstGeom>
        </p:spPr>
      </p:pic>
    </p:spTree>
    <p:extLst>
      <p:ext uri="{BB962C8B-B14F-4D97-AF65-F5344CB8AC3E}">
        <p14:creationId xmlns:p14="http://schemas.microsoft.com/office/powerpoint/2010/main" val="1091704832"/>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subTitle" idx="1"/>
          </p:nvPr>
        </p:nvSpPr>
        <p:spPr>
          <a:xfrm>
            <a:off x="3886200" y="3048000"/>
            <a:ext cx="4495800" cy="814387"/>
          </a:xfrm>
        </p:spPr>
        <p:txBody>
          <a:bodyPr>
            <a:noAutofit/>
          </a:bodyPr>
          <a:lstStyle/>
          <a:p>
            <a:pPr algn="l" eaLnBrk="1" hangingPunct="1"/>
            <a:r>
              <a:rPr lang="en-US" sz="4000" dirty="0"/>
              <a:t>Exception Handling</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42C31618-F94C-43D8-B333-E9C7CC70F215}" type="slidenum">
              <a:rPr lang="en-US" altLang="en-US"/>
              <a:pPr>
                <a:defRPr/>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Class Hierarchy </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117E8994-DE54-4D51-B14E-B5C9DB536052}" type="slidenum">
              <a:rPr lang="en-US" altLang="en-US" smtClean="0"/>
              <a:pPr>
                <a:defRPr/>
              </a:pPr>
              <a:t>10</a:t>
            </a:fld>
            <a:endParaRPr lang="en-US" altLang="en-US" dirty="0"/>
          </a:p>
        </p:txBody>
      </p:sp>
      <p:pic>
        <p:nvPicPr>
          <p:cNvPr id="1026" name="Picture 2" descr="Image result for exception handl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 y="939799"/>
            <a:ext cx="8505825" cy="5181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Class Hierarchy(Contd..)</a:t>
            </a:r>
          </a:p>
          <a:p>
            <a:pPr marL="0" indent="0">
              <a:buNone/>
            </a:pPr>
            <a:endParaRPr lang="en-US" dirty="0" smtClean="0"/>
          </a:p>
          <a:p>
            <a:pPr lvl="2"/>
            <a:r>
              <a:rPr lang="en-US" dirty="0" smtClean="0"/>
              <a:t>The subclasses of java.lang.Exception are divided in two categories :</a:t>
            </a:r>
          </a:p>
          <a:p>
            <a:pPr lvl="3"/>
            <a:r>
              <a:rPr lang="en-US" dirty="0" smtClean="0"/>
              <a:t>Checked Exception and </a:t>
            </a:r>
          </a:p>
          <a:p>
            <a:pPr lvl="3"/>
            <a:r>
              <a:rPr lang="en-US" dirty="0" smtClean="0"/>
              <a:t>Unchecked Exception.</a:t>
            </a:r>
          </a:p>
          <a:p>
            <a:pPr lvl="3"/>
            <a:endParaRPr lang="en-US" dirty="0" smtClean="0"/>
          </a:p>
          <a:p>
            <a:pPr lvl="2"/>
            <a:r>
              <a:rPr lang="en-US" u="sng" dirty="0" smtClean="0"/>
              <a:t>Checked Exceptions:</a:t>
            </a:r>
          </a:p>
          <a:p>
            <a:pPr lvl="3"/>
            <a:r>
              <a:rPr lang="en-US" dirty="0" smtClean="0"/>
              <a:t>Classes that extend Throwable class except RuntimeException and Error are Checked Exceptions. They are checked at compile-time by the Java compiler.</a:t>
            </a:r>
          </a:p>
          <a:p>
            <a:pPr lvl="3"/>
            <a:r>
              <a:rPr lang="en-US" dirty="0" smtClean="0"/>
              <a:t>Compiler checks each method call and method declaration determines whether method throws checked exceptions. </a:t>
            </a:r>
          </a:p>
          <a:p>
            <a:pPr lvl="4"/>
            <a:r>
              <a:rPr lang="en-US" dirty="0" smtClean="0"/>
              <a:t>If so, the compiler ensures checked exception caught or declared in throws clause. </a:t>
            </a:r>
          </a:p>
          <a:p>
            <a:pPr lvl="4"/>
            <a:r>
              <a:rPr lang="en-US" dirty="0" smtClean="0"/>
              <a:t>If not caught or declared, compiler error occurs.</a:t>
            </a:r>
          </a:p>
          <a:p>
            <a:pPr lvl="3"/>
            <a:r>
              <a:rPr lang="en-US" dirty="0" smtClean="0"/>
              <a:t>Examples:</a:t>
            </a:r>
          </a:p>
          <a:p>
            <a:pPr lvl="4"/>
            <a:r>
              <a:rPr lang="en-US" dirty="0" smtClean="0"/>
              <a:t>ClassNotFoundException </a:t>
            </a:r>
          </a:p>
          <a:p>
            <a:pPr lvl="4"/>
            <a:r>
              <a:rPr lang="en-US" dirty="0" smtClean="0"/>
              <a:t>IOException </a:t>
            </a:r>
          </a:p>
          <a:p>
            <a:pPr lvl="4"/>
            <a:r>
              <a:rPr lang="en-US" dirty="0" smtClean="0"/>
              <a:t>FileNotFoundException</a:t>
            </a:r>
          </a:p>
          <a:p>
            <a:pPr lvl="2"/>
            <a:endParaRPr lang="en-US" dirty="0" smtClean="0"/>
          </a:p>
          <a:p>
            <a:pPr lvl="1"/>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117E8994-DE54-4D51-B14E-B5C9DB536052}" type="slidenum">
              <a:rPr lang="en-US" altLang="en-US" smtClean="0"/>
              <a:pPr>
                <a:defRPr/>
              </a:pPr>
              <a:t>11</a:t>
            </a:fld>
            <a:endParaRPr lang="en-US"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Class Hierarchy(Contd..)</a:t>
            </a:r>
          </a:p>
          <a:p>
            <a:pPr marL="0" indent="0">
              <a:buNone/>
            </a:pPr>
            <a:endParaRPr lang="en-US" dirty="0" smtClean="0"/>
          </a:p>
          <a:p>
            <a:pPr lvl="2"/>
            <a:r>
              <a:rPr lang="en-US" u="sng" dirty="0" smtClean="0"/>
              <a:t>Unchecked Exception:</a:t>
            </a:r>
          </a:p>
          <a:p>
            <a:pPr lvl="3"/>
            <a:r>
              <a:rPr lang="en-US" dirty="0" smtClean="0"/>
              <a:t>The classes that extend RuntimeException are known as Unchecked Exceptions.</a:t>
            </a:r>
          </a:p>
          <a:p>
            <a:pPr lvl="3"/>
            <a:r>
              <a:rPr lang="en-US" dirty="0" smtClean="0"/>
              <a:t>Unchecked exceptions are those exception objects which don't have to be explicitly caught. Whenever an unchecked exception occurs JVM will handle it automatically.</a:t>
            </a:r>
          </a:p>
          <a:p>
            <a:pPr lvl="3"/>
            <a:r>
              <a:rPr lang="en-US" dirty="0" smtClean="0"/>
              <a:t>Compiler does </a:t>
            </a:r>
            <a:r>
              <a:rPr lang="en-US" u="sng" dirty="0" smtClean="0"/>
              <a:t>not</a:t>
            </a:r>
            <a:r>
              <a:rPr lang="en-US" dirty="0" smtClean="0"/>
              <a:t> check code to see if exception caught or declared rather they are checked at run-time.</a:t>
            </a:r>
          </a:p>
          <a:p>
            <a:pPr lvl="3"/>
            <a:r>
              <a:rPr lang="en-US" dirty="0" smtClean="0"/>
              <a:t>Examples:</a:t>
            </a:r>
          </a:p>
          <a:p>
            <a:pPr lvl="4"/>
            <a:r>
              <a:rPr lang="en-US" dirty="0" smtClean="0"/>
              <a:t>NullPointerException </a:t>
            </a:r>
          </a:p>
          <a:p>
            <a:pPr lvl="4"/>
            <a:r>
              <a:rPr lang="en-US" dirty="0" smtClean="0"/>
              <a:t>IndexOutOfBoundsException </a:t>
            </a:r>
          </a:p>
          <a:p>
            <a:pPr lvl="4"/>
            <a:r>
              <a:rPr lang="en-US" dirty="0" smtClean="0"/>
              <a:t>ArrayIndexOutOfBoundsException    </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Class Hierarchy(Contd..)</a:t>
            </a:r>
          </a:p>
          <a:p>
            <a:pPr marL="0" indent="0">
              <a:buNone/>
            </a:pPr>
            <a:endParaRPr lang="en-US" dirty="0" smtClean="0"/>
          </a:p>
          <a:p>
            <a:pPr lvl="1"/>
            <a:r>
              <a:rPr lang="en-US" dirty="0" smtClean="0"/>
              <a:t>Error class</a:t>
            </a:r>
          </a:p>
          <a:p>
            <a:pPr lvl="2"/>
            <a:r>
              <a:rPr lang="en-US" dirty="0" smtClean="0"/>
              <a:t>Used by the Java run-time system to handle errors</a:t>
            </a:r>
          </a:p>
          <a:p>
            <a:pPr lvl="2"/>
            <a:r>
              <a:rPr lang="en-US" dirty="0" smtClean="0"/>
              <a:t>occurring in the run-time environment</a:t>
            </a:r>
          </a:p>
          <a:p>
            <a:pPr lvl="2"/>
            <a:r>
              <a:rPr lang="en-US" dirty="0" smtClean="0"/>
              <a:t>Generally beyond the control of user programs</a:t>
            </a:r>
          </a:p>
          <a:p>
            <a:pPr lvl="2"/>
            <a:r>
              <a:rPr lang="en-US" dirty="0" smtClean="0"/>
              <a:t>This type of abnormal conditions are errors which can comes from external sources or agent.</a:t>
            </a:r>
          </a:p>
          <a:p>
            <a:pPr lvl="2"/>
            <a:r>
              <a:rPr lang="en-US" dirty="0" smtClean="0"/>
              <a:t>The instances which are type of java.lang.Error cannot be recovered in java program. They have to be correct by external source.</a:t>
            </a:r>
          </a:p>
          <a:p>
            <a:pPr lvl="2"/>
            <a:r>
              <a:rPr lang="en-US" dirty="0" smtClean="0"/>
              <a:t>Examples</a:t>
            </a:r>
          </a:p>
          <a:p>
            <a:pPr lvl="3"/>
            <a:r>
              <a:rPr lang="en-US" dirty="0" err="1"/>
              <a:t>O</a:t>
            </a:r>
            <a:r>
              <a:rPr lang="en-US" dirty="0" err="1" smtClean="0"/>
              <a:t>utofMemoryError</a:t>
            </a:r>
            <a:endParaRPr lang="en-US" dirty="0" smtClean="0"/>
          </a:p>
          <a:p>
            <a:pPr lvl="3"/>
            <a:r>
              <a:rPr lang="en-US" dirty="0" err="1" smtClean="0"/>
              <a:t>AssertionError</a:t>
            </a:r>
            <a:endParaRPr lang="en-US" dirty="0" smtClean="0"/>
          </a:p>
          <a:p>
            <a:pPr lvl="3"/>
            <a:r>
              <a:rPr lang="en-US" dirty="0" err="1" smtClean="0"/>
              <a:t>VirtualMachineError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Handling in java is done using try, catch, throw, throws, finally clause</a:t>
            </a:r>
          </a:p>
          <a:p>
            <a:pPr lvl="1">
              <a:buNone/>
            </a:pPr>
            <a:endParaRPr lang="en-US" dirty="0" smtClean="0"/>
          </a:p>
          <a:p>
            <a:pPr lvl="2">
              <a:lnSpc>
                <a:spcPct val="80000"/>
              </a:lnSpc>
              <a:buNone/>
            </a:pPr>
            <a:r>
              <a:rPr lang="en-US" dirty="0" smtClean="0"/>
              <a:t>try { </a:t>
            </a:r>
          </a:p>
          <a:p>
            <a:pPr lvl="2">
              <a:lnSpc>
                <a:spcPct val="80000"/>
              </a:lnSpc>
              <a:buNone/>
            </a:pPr>
            <a:r>
              <a:rPr lang="en-US" dirty="0" smtClean="0"/>
              <a:t>	 // statement that could throw an exception</a:t>
            </a:r>
          </a:p>
          <a:p>
            <a:pPr lvl="2">
              <a:lnSpc>
                <a:spcPct val="80000"/>
              </a:lnSpc>
              <a:buNone/>
            </a:pPr>
            <a:r>
              <a:rPr lang="en-US" dirty="0" smtClean="0"/>
              <a:t>}catch (&lt;exception type&gt; e) {</a:t>
            </a:r>
          </a:p>
          <a:p>
            <a:pPr lvl="2">
              <a:lnSpc>
                <a:spcPct val="80000"/>
              </a:lnSpc>
              <a:buNone/>
            </a:pPr>
            <a:r>
              <a:rPr lang="en-US" dirty="0" smtClean="0"/>
              <a:t>	// statements that handle the exception</a:t>
            </a:r>
          </a:p>
          <a:p>
            <a:pPr lvl="2">
              <a:lnSpc>
                <a:spcPct val="80000"/>
              </a:lnSpc>
              <a:buNone/>
            </a:pPr>
            <a:r>
              <a:rPr lang="en-US" dirty="0" smtClean="0"/>
              <a:t>}catch (&lt;exception type&gt; e) { //e higher in hierarchy</a:t>
            </a:r>
          </a:p>
          <a:p>
            <a:pPr lvl="2">
              <a:lnSpc>
                <a:spcPct val="80000"/>
              </a:lnSpc>
              <a:buNone/>
            </a:pPr>
            <a:r>
              <a:rPr lang="en-US" dirty="0" smtClean="0"/>
              <a:t>	// statements that handle the exception</a:t>
            </a:r>
          </a:p>
          <a:p>
            <a:pPr lvl="2">
              <a:lnSpc>
                <a:spcPct val="80000"/>
              </a:lnSpc>
              <a:buNone/>
            </a:pPr>
            <a:r>
              <a:rPr lang="en-US" dirty="0" smtClean="0"/>
              <a:t>}finally {</a:t>
            </a:r>
          </a:p>
          <a:p>
            <a:pPr lvl="2">
              <a:lnSpc>
                <a:spcPct val="80000"/>
              </a:lnSpc>
              <a:buNone/>
            </a:pPr>
            <a:r>
              <a:rPr lang="en-US" dirty="0" smtClean="0"/>
              <a:t>	// release resources</a:t>
            </a:r>
          </a:p>
          <a:p>
            <a:pPr lvl="2">
              <a:lnSpc>
                <a:spcPct val="80000"/>
              </a:lnSpc>
              <a:buNone/>
            </a:pPr>
            <a:r>
              <a:rPr lang="en-US" dirty="0" smtClean="0"/>
              <a:t>}</a:t>
            </a:r>
          </a:p>
          <a:p>
            <a:pPr lvl="2">
              <a:lnSpc>
                <a:spcPct val="80000"/>
              </a:lnSpc>
              <a:buNone/>
            </a:pPr>
            <a:r>
              <a:rPr lang="en-US" dirty="0" smtClean="0"/>
              <a:t>//other statements</a:t>
            </a:r>
          </a:p>
          <a:p>
            <a:pPr lvl="2">
              <a:lnSpc>
                <a:spcPct val="80000"/>
              </a:lnSpc>
              <a:buNone/>
            </a:pPr>
            <a:endParaRPr lang="en-US" dirty="0" smtClean="0"/>
          </a:p>
          <a:p>
            <a:pPr>
              <a:lnSpc>
                <a:spcPct val="80000"/>
              </a:lnSpc>
            </a:pPr>
            <a:r>
              <a:rPr lang="en-US" dirty="0" smtClean="0"/>
              <a:t>At most one catch block executes</a:t>
            </a:r>
          </a:p>
          <a:p>
            <a:pPr>
              <a:lnSpc>
                <a:spcPct val="80000"/>
              </a:lnSpc>
            </a:pPr>
            <a:r>
              <a:rPr lang="en-US" b="1" dirty="0" smtClean="0"/>
              <a:t>finally</a:t>
            </a:r>
            <a:r>
              <a:rPr lang="en-US" dirty="0" smtClean="0">
                <a:latin typeface="Courier New" pitchFamily="49" charset="0"/>
              </a:rPr>
              <a:t> </a:t>
            </a:r>
            <a:r>
              <a:rPr lang="en-US" dirty="0" smtClean="0"/>
              <a:t>block always executes once, whether there’s an error or not</a:t>
            </a:r>
          </a:p>
          <a:p>
            <a:pPr lvl="1">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Multiple Catch</a:t>
            </a:r>
          </a:p>
          <a:p>
            <a:pPr marL="0" indent="0">
              <a:buNone/>
            </a:pPr>
            <a:endParaRPr lang="en-US" dirty="0" smtClean="0"/>
          </a:p>
          <a:p>
            <a:pPr lvl="1"/>
            <a:r>
              <a:rPr lang="en-US" dirty="0" smtClean="0"/>
              <a:t>It is possible that a statement might throw more than one kind of exception</a:t>
            </a:r>
          </a:p>
          <a:p>
            <a:pPr lvl="2"/>
            <a:r>
              <a:rPr lang="en-US" dirty="0" smtClean="0"/>
              <a:t>We can list a sequence of catch blocks, one for each possible exception</a:t>
            </a:r>
          </a:p>
          <a:p>
            <a:pPr lvl="2"/>
            <a:r>
              <a:rPr lang="en-US" dirty="0" smtClean="0"/>
              <a:t>There is an object hierarchy for exceptions - since the first one that matches is used and the others skipped, put a derived class first and its base class later or else it will result in a compiler error.</a:t>
            </a:r>
          </a:p>
          <a:p>
            <a:pPr marL="228600" indent="-228600"/>
            <a:endParaRPr lang="en-US" dirty="0" smtClean="0"/>
          </a:p>
          <a:p>
            <a:pPr marL="347663" indent="-290513">
              <a:buNone/>
            </a:pPr>
            <a:endParaRPr lang="en-US" sz="2800" dirty="0" smtClean="0"/>
          </a:p>
          <a:p>
            <a:endParaRPr lang="en-US" sz="2000" dirty="0"/>
          </a:p>
        </p:txBody>
      </p:sp>
      <p:pic>
        <p:nvPicPr>
          <p:cNvPr id="6" name="Picture 5" descr="C:\Schiesl Outside Services\Tucker]\Art jpegs for PPT\06_01.jpg"/>
          <p:cNvPicPr>
            <a:picLocks noChangeAspect="1" noChangeArrowheads="1"/>
          </p:cNvPicPr>
          <p:nvPr/>
        </p:nvPicPr>
        <p:blipFill>
          <a:blip r:embed="rId2"/>
          <a:srcRect/>
          <a:stretch>
            <a:fillRect/>
          </a:stretch>
        </p:blipFill>
        <p:spPr bwMode="auto">
          <a:xfrm>
            <a:off x="1981200" y="2743200"/>
            <a:ext cx="3657600" cy="280910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09600" y="182562"/>
            <a:ext cx="8534400" cy="884238"/>
          </a:xfrm>
        </p:spPr>
        <p:txBody>
          <a:bodyPr/>
          <a:lstStyle/>
          <a:p>
            <a:pPr eaLnBrk="1" hangingPunct="1"/>
            <a:r>
              <a:rPr lang="en-US" dirty="0" smtClean="0"/>
              <a:t>Exception Handling</a:t>
            </a:r>
          </a:p>
        </p:txBody>
      </p:sp>
      <p:sp>
        <p:nvSpPr>
          <p:cNvPr id="22532" name="Rectangle 3"/>
          <p:cNvSpPr>
            <a:spLocks noGrp="1" noChangeArrowheads="1"/>
          </p:cNvSpPr>
          <p:nvPr>
            <p:ph idx="1"/>
          </p:nvPr>
        </p:nvSpPr>
        <p:spPr>
          <a:xfrm>
            <a:off x="228600" y="1066800"/>
            <a:ext cx="8534400" cy="5029200"/>
          </a:xfrm>
        </p:spPr>
        <p:txBody>
          <a:bodyPr/>
          <a:lstStyle/>
          <a:p>
            <a:pPr marL="228600" indent="-228600">
              <a:lnSpc>
                <a:spcPct val="90000"/>
              </a:lnSpc>
            </a:pPr>
            <a:r>
              <a:rPr lang="en-US" dirty="0" smtClean="0"/>
              <a:t>Finally Clause</a:t>
            </a:r>
          </a:p>
          <a:p>
            <a:pPr marL="0" indent="0">
              <a:lnSpc>
                <a:spcPct val="90000"/>
              </a:lnSpc>
              <a:buNone/>
            </a:pPr>
            <a:endParaRPr lang="en-US" dirty="0" smtClean="0"/>
          </a:p>
          <a:p>
            <a:pPr marL="628650" lvl="1" indent="-228600">
              <a:lnSpc>
                <a:spcPct val="90000"/>
              </a:lnSpc>
            </a:pPr>
            <a:r>
              <a:rPr lang="en-US" dirty="0" smtClean="0"/>
              <a:t>A finally block encloses code that is always executed at some point after the try block, whether an exception was thrown or not.</a:t>
            </a:r>
          </a:p>
          <a:p>
            <a:pPr marL="1033463" lvl="2">
              <a:lnSpc>
                <a:spcPct val="90000"/>
              </a:lnSpc>
            </a:pPr>
            <a:r>
              <a:rPr lang="en-US" dirty="0" smtClean="0"/>
              <a:t>Even if there is a return statement in the try block, the finally block executes right after the return statement is encountered, and before the return executes</a:t>
            </a:r>
          </a:p>
          <a:p>
            <a:pPr marL="1033463" lvl="2">
              <a:lnSpc>
                <a:spcPct val="90000"/>
              </a:lnSpc>
            </a:pPr>
            <a:r>
              <a:rPr lang="en-US" dirty="0" smtClean="0"/>
              <a:t>Will not execute if the application exits early from a </a:t>
            </a:r>
            <a:r>
              <a:rPr lang="en-US" dirty="0" smtClean="0">
                <a:latin typeface="Lucida Console" pitchFamily="49" charset="0"/>
              </a:rPr>
              <a:t>try</a:t>
            </a:r>
            <a:r>
              <a:rPr lang="en-US" dirty="0" smtClean="0"/>
              <a:t> block via method </a:t>
            </a:r>
            <a:r>
              <a:rPr lang="en-US" dirty="0" err="1" smtClean="0">
                <a:latin typeface="Lucida Console" pitchFamily="49" charset="0"/>
              </a:rPr>
              <a:t>System.exit</a:t>
            </a:r>
            <a:r>
              <a:rPr lang="en-US" dirty="0" smtClean="0">
                <a:latin typeface="Lucida Console"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pPr>
              <a:spcBef>
                <a:spcPts val="0"/>
              </a:spcBef>
              <a:spcAft>
                <a:spcPts val="600"/>
              </a:spcAft>
            </a:pPr>
            <a:r>
              <a:rPr lang="en-US" dirty="0" smtClean="0"/>
              <a:t>Propagating an Exception</a:t>
            </a:r>
          </a:p>
          <a:p>
            <a:pPr marL="0" indent="0">
              <a:spcBef>
                <a:spcPts val="0"/>
              </a:spcBef>
              <a:spcAft>
                <a:spcPts val="600"/>
              </a:spcAft>
              <a:buNone/>
            </a:pPr>
            <a:endParaRPr lang="en-US" dirty="0" smtClean="0"/>
          </a:p>
          <a:p>
            <a:pPr lvl="1">
              <a:spcBef>
                <a:spcPts val="0"/>
              </a:spcBef>
              <a:spcAft>
                <a:spcPts val="600"/>
              </a:spcAft>
            </a:pPr>
            <a:r>
              <a:rPr lang="en-US" dirty="0" smtClean="0"/>
              <a:t>Throw Clause:</a:t>
            </a:r>
          </a:p>
          <a:p>
            <a:pPr lvl="2">
              <a:spcBef>
                <a:spcPts val="0"/>
              </a:spcBef>
              <a:spcAft>
                <a:spcPts val="600"/>
              </a:spcAft>
            </a:pPr>
            <a:r>
              <a:rPr lang="en-US" dirty="0" smtClean="0"/>
              <a:t>You can throw an exception, either a newly instantiated one or an exception that you just caught, by using the </a:t>
            </a:r>
            <a:r>
              <a:rPr lang="en-US" b="1" dirty="0" smtClean="0"/>
              <a:t>throw</a:t>
            </a:r>
            <a:r>
              <a:rPr lang="en-US" dirty="0" smtClean="0"/>
              <a:t> keyword.</a:t>
            </a:r>
          </a:p>
          <a:p>
            <a:pPr lvl="2" eaLnBrk="1" hangingPunct="1">
              <a:spcBef>
                <a:spcPts val="0"/>
              </a:spcBef>
              <a:spcAft>
                <a:spcPts val="600"/>
              </a:spcAft>
            </a:pPr>
            <a:r>
              <a:rPr lang="en-US" dirty="0" smtClean="0"/>
              <a:t>The throw statement requires a single argument: a </a:t>
            </a:r>
            <a:r>
              <a:rPr lang="en-US" dirty="0" err="1" smtClean="0"/>
              <a:t>throwable</a:t>
            </a:r>
            <a:r>
              <a:rPr lang="en-US" dirty="0" smtClean="0"/>
              <a:t> object.</a:t>
            </a:r>
          </a:p>
          <a:p>
            <a:pPr lvl="2" eaLnBrk="1" hangingPunct="1">
              <a:spcBef>
                <a:spcPts val="0"/>
              </a:spcBef>
              <a:spcAft>
                <a:spcPts val="600"/>
              </a:spcAft>
            </a:pPr>
            <a:r>
              <a:rPr lang="en-US" dirty="0" smtClean="0"/>
              <a:t> Throwable objects are instances of any subclass of the Throwable class.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33400" y="381000"/>
            <a:ext cx="7974012" cy="388938"/>
          </a:xfrm>
        </p:spPr>
        <p:txBody>
          <a:bodyPr>
            <a:normAutofit fontScale="90000"/>
          </a:bodyPr>
          <a:lstStyle/>
          <a:p>
            <a:pPr eaLnBrk="1" hangingPunct="1"/>
            <a:r>
              <a:rPr lang="en-US" dirty="0" smtClean="0"/>
              <a:t>Exception Handling</a:t>
            </a:r>
          </a:p>
        </p:txBody>
      </p:sp>
      <p:sp>
        <p:nvSpPr>
          <p:cNvPr id="21508" name="Rectangle 3"/>
          <p:cNvSpPr>
            <a:spLocks noGrp="1" noChangeArrowheads="1"/>
          </p:cNvSpPr>
          <p:nvPr>
            <p:ph idx="1"/>
          </p:nvPr>
        </p:nvSpPr>
        <p:spPr>
          <a:xfrm>
            <a:off x="24606" y="1447800"/>
            <a:ext cx="8991600" cy="3124200"/>
          </a:xfrm>
        </p:spPr>
        <p:txBody>
          <a:bodyPr/>
          <a:lstStyle/>
          <a:p>
            <a:r>
              <a:rPr lang="en-US" dirty="0" smtClean="0"/>
              <a:t>If method is capable of throwing an exception or If a method does not handle a checked exception, then calling programs  needs to be informed about it. This is done by </a:t>
            </a:r>
            <a:r>
              <a:rPr lang="en-US" b="1" u="sng" dirty="0" smtClean="0"/>
              <a:t>throws</a:t>
            </a:r>
          </a:p>
          <a:p>
            <a:pPr marL="0" indent="0">
              <a:buNone/>
            </a:pPr>
            <a:endParaRPr lang="en-US" b="1" u="sng" dirty="0" smtClean="0"/>
          </a:p>
          <a:p>
            <a:r>
              <a:rPr lang="en-US" b="1" dirty="0" smtClean="0"/>
              <a:t>Throws Clause:</a:t>
            </a:r>
          </a:p>
          <a:p>
            <a:pPr lvl="1" eaLnBrk="1" hangingPunct="1"/>
            <a:r>
              <a:rPr lang="en-US" dirty="0" smtClean="0"/>
              <a:t>The throws keyword appears at the end of a method's signature followed by a comma separated list of Exceptions.</a:t>
            </a:r>
          </a:p>
          <a:p>
            <a:pPr lvl="1" eaLnBrk="1" hangingPunct="1"/>
            <a:r>
              <a:rPr lang="en-US" dirty="0" smtClean="0"/>
              <a:t>Throws clause is not commonly used for Exceptions of type Error, RuntimeException, or its subclasses</a:t>
            </a:r>
          </a:p>
          <a:p>
            <a:pPr lvl="1"/>
            <a:endParaRPr lang="en-US" dirty="0" smtClean="0"/>
          </a:p>
          <a:p>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User-Defined Exception</a:t>
            </a:r>
          </a:p>
          <a:p>
            <a:pPr marL="0" indent="0">
              <a:buNone/>
            </a:pPr>
            <a:endParaRPr lang="en-US" dirty="0" smtClean="0"/>
          </a:p>
          <a:p>
            <a:pPr lvl="1"/>
            <a:r>
              <a:rPr lang="en-US" dirty="0" smtClean="0"/>
              <a:t>You can create your own exceptions in Java. For creating user-defined exceptions we must ensure that:</a:t>
            </a:r>
          </a:p>
          <a:p>
            <a:pPr lvl="2"/>
            <a:r>
              <a:rPr lang="en-US" dirty="0" smtClean="0"/>
              <a:t>All exceptions must be a child of Throwable.</a:t>
            </a:r>
          </a:p>
          <a:p>
            <a:pPr lvl="2"/>
            <a:r>
              <a:rPr lang="en-US" dirty="0" smtClean="0"/>
              <a:t>If you want to write a checked exception we need to extend the Exception class.</a:t>
            </a:r>
          </a:p>
          <a:p>
            <a:pPr lvl="2"/>
            <a:r>
              <a:rPr lang="en-US" dirty="0" smtClean="0"/>
              <a:t>If you want to write a runtime exception, you need to extend the RuntimeException class.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151264"/>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493648"/>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endParaRPr lang="en-US" sz="110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14966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Try with Catch</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971550"/>
            <a:ext cx="5638800" cy="501084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24166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Nested Try Block</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71550"/>
            <a:ext cx="6248400" cy="499149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30892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Finally Block</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7716327" cy="460121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02389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Checked vs Un Checked</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87" y="1905000"/>
            <a:ext cx="8297433" cy="29718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966187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Throws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27" y="1371600"/>
            <a:ext cx="7554379" cy="1486107"/>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657600"/>
            <a:ext cx="5470073" cy="122009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41651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Throw &amp; User defined Exception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5400"/>
            <a:ext cx="7410806" cy="1800431"/>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165" y="3505200"/>
            <a:ext cx="7382641" cy="155236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89971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Try with resource statement (Java 7)</a:t>
            </a:r>
          </a:p>
        </p:txBody>
      </p:sp>
      <p:sp>
        <p:nvSpPr>
          <p:cNvPr id="9219" name="Content Placeholder 2"/>
          <p:cNvSpPr>
            <a:spLocks noGrp="1"/>
          </p:cNvSpPr>
          <p:nvPr>
            <p:ph idx="1"/>
          </p:nvPr>
        </p:nvSpPr>
        <p:spPr/>
        <p:txBody>
          <a:bodyPr/>
          <a:lstStyle/>
          <a:p>
            <a:r>
              <a:rPr lang="en-US" dirty="0" smtClean="0"/>
              <a:t>It is also known as Automatic Resource Management(ARM).</a:t>
            </a:r>
          </a:p>
          <a:p>
            <a:r>
              <a:rPr lang="en-US" dirty="0" smtClean="0"/>
              <a:t>The try with resource statement contains declaration of one or more resources.</a:t>
            </a:r>
          </a:p>
          <a:p>
            <a:r>
              <a:rPr lang="en-US" dirty="0" smtClean="0"/>
              <a:t>Prior to Java SE 7 resource object must be closed explicitly, when the resource use or work is finished.</a:t>
            </a:r>
          </a:p>
          <a:p>
            <a:r>
              <a:rPr lang="en-US" dirty="0" smtClean="0"/>
              <a:t>After the release of Java SE 7 the try with resource statement handles it implicitly means it automatically closed the resource when it has no longer use to the class.</a:t>
            </a:r>
          </a:p>
          <a:p>
            <a:r>
              <a:rPr lang="en-US" dirty="0" smtClean="0"/>
              <a:t>Example code is given the next slide.</a:t>
            </a:r>
          </a:p>
          <a:p>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2" y="3352800"/>
            <a:ext cx="8606604" cy="222507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03738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Multiple Exception Catching (Java 7)</a:t>
            </a:r>
          </a:p>
        </p:txBody>
      </p:sp>
      <p:sp>
        <p:nvSpPr>
          <p:cNvPr id="13315" name="Content Placeholder 2"/>
          <p:cNvSpPr>
            <a:spLocks noGrp="1"/>
          </p:cNvSpPr>
          <p:nvPr>
            <p:ph idx="1"/>
          </p:nvPr>
        </p:nvSpPr>
        <p:spPr/>
        <p:txBody>
          <a:bodyPr/>
          <a:lstStyle/>
          <a:p>
            <a:r>
              <a:rPr lang="en-US" dirty="0" smtClean="0"/>
              <a:t>Java 7 introduced multi-catch functionality to catch multiple exception types using a single catch  block.</a:t>
            </a:r>
          </a:p>
          <a:p>
            <a:r>
              <a:rPr lang="en-US" dirty="0" smtClean="0"/>
              <a:t>In the pre Java 7 world, you would handle exceptions by writing separate catch blocks for different  types of exceptions that occur in the try block.</a:t>
            </a:r>
          </a:p>
          <a:p>
            <a:r>
              <a:rPr lang="en-US" dirty="0" smtClean="0"/>
              <a:t>Java 7 multi catch block provides you the flexibility to combine such catch blocks provided you have similar code to handle these exceptions.</a:t>
            </a:r>
          </a:p>
          <a:p>
            <a:r>
              <a:rPr lang="en-US" dirty="0" smtClean="0"/>
              <a:t>Example code is given the next slide.</a:t>
            </a:r>
          </a:p>
          <a:p>
            <a:endParaRPr lang="en-US" dirty="0" smtClean="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86" y="3174982"/>
            <a:ext cx="7859222" cy="29436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09468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157163" y="1066800"/>
            <a:ext cx="8910637" cy="4960937"/>
          </a:xfrm>
        </p:spPr>
        <p:txBody>
          <a:bodyPr/>
          <a:lstStyle/>
          <a:p>
            <a:r>
              <a:rPr lang="en-US" dirty="0" smtClean="0">
                <a:cs typeface="Times New Roman" pitchFamily="18" charset="0"/>
              </a:rPr>
              <a:t>An assertion is a Java statement </a:t>
            </a:r>
            <a:r>
              <a:rPr lang="en-US" dirty="0" smtClean="0"/>
              <a:t>in the program specifying whether the current state of the computation is as expected </a:t>
            </a:r>
          </a:p>
          <a:p>
            <a:r>
              <a:rPr lang="en-US" dirty="0" smtClean="0">
                <a:cs typeface="Times New Roman" pitchFamily="18" charset="0"/>
              </a:rPr>
              <a:t>Assertions can be used to assure program correctness and avoid logic errors.</a:t>
            </a:r>
            <a:r>
              <a:rPr lang="en-US" sz="2000" dirty="0" smtClean="0"/>
              <a:t> </a:t>
            </a:r>
            <a:endParaRPr lang="en-US" sz="1800" dirty="0" smtClean="0"/>
          </a:p>
          <a:p>
            <a:r>
              <a:rPr lang="en-US" dirty="0" smtClean="0"/>
              <a:t>Must form a </a:t>
            </a:r>
            <a:r>
              <a:rPr lang="en-US" b="1" dirty="0" smtClean="0">
                <a:cs typeface="Courier New" pitchFamily="49" charset="0"/>
              </a:rPr>
              <a:t>boolean</a:t>
            </a:r>
            <a:r>
              <a:rPr lang="en-US" dirty="0" smtClean="0"/>
              <a:t> expression that</a:t>
            </a:r>
          </a:p>
          <a:p>
            <a:pPr lvl="1"/>
            <a:r>
              <a:rPr lang="en-US" dirty="0" smtClean="0"/>
              <a:t>When evaluated to </a:t>
            </a:r>
            <a:r>
              <a:rPr lang="en-US" b="1" dirty="0" smtClean="0">
                <a:cs typeface="Courier New" pitchFamily="49" charset="0"/>
              </a:rPr>
              <a:t>true</a:t>
            </a:r>
            <a:r>
              <a:rPr lang="en-US" dirty="0" smtClean="0"/>
              <a:t> nothing happens</a:t>
            </a:r>
          </a:p>
          <a:p>
            <a:pPr lvl="2"/>
            <a:r>
              <a:rPr lang="en-US" dirty="0" smtClean="0"/>
              <a:t>The program state is ok</a:t>
            </a:r>
          </a:p>
          <a:p>
            <a:pPr lvl="1"/>
            <a:r>
              <a:rPr lang="en-US" dirty="0" smtClean="0"/>
              <a:t>When evaluated to </a:t>
            </a:r>
            <a:r>
              <a:rPr lang="en-US" b="1" dirty="0" smtClean="0">
                <a:cs typeface="Courier New" pitchFamily="49" charset="0"/>
              </a:rPr>
              <a:t>false</a:t>
            </a:r>
            <a:r>
              <a:rPr lang="en-US" dirty="0" smtClean="0"/>
              <a:t> throws </a:t>
            </a:r>
            <a:r>
              <a:rPr lang="en-US" b="1" dirty="0" err="1" smtClean="0"/>
              <a:t>AssertionError</a:t>
            </a:r>
            <a:endParaRPr lang="en-US" sz="1800" dirty="0" smtClean="0"/>
          </a:p>
          <a:p>
            <a:r>
              <a:rPr lang="en-US" dirty="0" smtClean="0"/>
              <a:t>Can be disabled during runtime without program modification or recompilation</a:t>
            </a:r>
            <a:endParaRPr lang="en-US" sz="1800" dirty="0" smtClean="0"/>
          </a:p>
          <a:p>
            <a:r>
              <a:rPr lang="en-US" dirty="0" smtClean="0"/>
              <a:t>Two forms</a:t>
            </a:r>
          </a:p>
          <a:p>
            <a:pPr lvl="1"/>
            <a:r>
              <a:rPr lang="en-US" b="1" dirty="0" smtClean="0">
                <a:cs typeface="Courier New" pitchFamily="49" charset="0"/>
              </a:rPr>
              <a:t>assert condition;</a:t>
            </a:r>
          </a:p>
          <a:p>
            <a:pPr lvl="1"/>
            <a:r>
              <a:rPr lang="en-US" b="1" dirty="0" smtClean="0">
                <a:cs typeface="Courier New" pitchFamily="49" charset="0"/>
              </a:rPr>
              <a:t>assert condition: expression;</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Example:</a:t>
            </a:r>
          </a:p>
          <a:p>
            <a:pPr marL="804863" lvl="2" indent="0">
              <a:spcBef>
                <a:spcPct val="0"/>
              </a:spcBef>
              <a:buFont typeface="Monotype Sorts" pitchFamily="2" charset="2"/>
              <a:buNone/>
            </a:pPr>
            <a:r>
              <a:rPr lang="en-US" sz="2000" dirty="0" smtClean="0">
                <a:cs typeface="Times New Roman" pitchFamily="18" charset="0"/>
              </a:rPr>
              <a:t>public class AssertionDemo {</a:t>
            </a:r>
          </a:p>
          <a:p>
            <a:pPr marL="804863" lvl="2" indent="0">
              <a:spcBef>
                <a:spcPct val="0"/>
              </a:spcBef>
              <a:buFont typeface="Monotype Sorts" pitchFamily="2" charset="2"/>
              <a:buNone/>
            </a:pPr>
            <a:r>
              <a:rPr lang="en-US" sz="2000" dirty="0" smtClean="0">
                <a:cs typeface="Times New Roman" pitchFamily="18" charset="0"/>
              </a:rPr>
              <a:t>	public static void main(String[] args) {</a:t>
            </a:r>
          </a:p>
          <a:p>
            <a:pPr marL="804863" lvl="2" indent="0">
              <a:spcBef>
                <a:spcPct val="0"/>
              </a:spcBef>
              <a:buFont typeface="Monotype Sorts" pitchFamily="2" charset="2"/>
              <a:buNone/>
            </a:pPr>
            <a:r>
              <a:rPr lang="en-US" sz="2000" dirty="0" smtClean="0">
                <a:cs typeface="Times New Roman" pitchFamily="18" charset="0"/>
              </a:rPr>
              <a:t>   	int i; int sum = 0;</a:t>
            </a:r>
          </a:p>
          <a:p>
            <a:pPr marL="804863" lvl="2" indent="0">
              <a:spcBef>
                <a:spcPct val="0"/>
              </a:spcBef>
              <a:buFont typeface="Monotype Sorts" pitchFamily="2" charset="2"/>
              <a:buNone/>
            </a:pPr>
            <a:r>
              <a:rPr lang="en-US" sz="2000" dirty="0" smtClean="0">
                <a:cs typeface="Times New Roman" pitchFamily="18" charset="0"/>
              </a:rPr>
              <a:t>    	for (i = 0; i &lt; 10; i++) {</a:t>
            </a:r>
          </a:p>
          <a:p>
            <a:pPr marL="804863" lvl="2" indent="0">
              <a:spcBef>
                <a:spcPct val="0"/>
              </a:spcBef>
              <a:buFont typeface="Monotype Sorts" pitchFamily="2" charset="2"/>
              <a:buNone/>
            </a:pPr>
            <a:r>
              <a:rPr lang="en-US" sz="2000" dirty="0" smtClean="0">
                <a:cs typeface="Times New Roman" pitchFamily="18" charset="0"/>
              </a:rPr>
              <a:t>		      sum += i; </a:t>
            </a:r>
          </a:p>
          <a:p>
            <a:pPr marL="804863" lvl="2" indent="0">
              <a:spcBef>
                <a:spcPct val="0"/>
              </a:spcBef>
              <a:buFont typeface="Monotype Sorts" pitchFamily="2" charset="2"/>
              <a:buNone/>
            </a:pPr>
            <a:r>
              <a:rPr lang="en-US" sz="2000" dirty="0" smtClean="0">
                <a:cs typeface="Times New Roman" pitchFamily="18" charset="0"/>
              </a:rPr>
              <a:t>		}</a:t>
            </a:r>
          </a:p>
          <a:p>
            <a:pPr marL="804863" lvl="2" indent="0">
              <a:spcBef>
                <a:spcPct val="0"/>
              </a:spcBef>
              <a:buFont typeface="Monotype Sorts" pitchFamily="2" charset="2"/>
              <a:buNone/>
            </a:pPr>
            <a:r>
              <a:rPr lang="en-US" sz="2000" b="1" dirty="0" smtClean="0">
                <a:cs typeface="Times New Roman" pitchFamily="18" charset="0"/>
              </a:rPr>
              <a:t>		assert i == 10;</a:t>
            </a:r>
            <a:endParaRPr lang="en-US" sz="2000" dirty="0" smtClean="0">
              <a:cs typeface="Times New Roman" pitchFamily="18" charset="0"/>
            </a:endParaRPr>
          </a:p>
          <a:p>
            <a:pPr marL="804863" lvl="2" indent="0">
              <a:spcBef>
                <a:spcPct val="0"/>
              </a:spcBef>
              <a:buFont typeface="Monotype Sorts" pitchFamily="2" charset="2"/>
              <a:buNone/>
            </a:pPr>
            <a:r>
              <a:rPr lang="en-US" sz="2000" b="1" dirty="0" smtClean="0">
                <a:cs typeface="Times New Roman" pitchFamily="18" charset="0"/>
              </a:rPr>
              <a:t>		assert sum &gt; 10 &amp;&amp; sum &lt; 5 * 10 : "sum is " + sum;</a:t>
            </a:r>
            <a:endParaRPr lang="en-US" sz="2000" dirty="0" smtClean="0">
              <a:cs typeface="Times New Roman" pitchFamily="18" charset="0"/>
            </a:endParaRPr>
          </a:p>
          <a:p>
            <a:pPr marL="804863" lvl="2" indent="0">
              <a:spcBef>
                <a:spcPct val="0"/>
              </a:spcBef>
              <a:buFont typeface="Monotype Sorts" pitchFamily="2" charset="2"/>
              <a:buNone/>
            </a:pPr>
            <a:r>
              <a:rPr lang="en-US" sz="2000" dirty="0" smtClean="0">
                <a:cs typeface="Times New Roman" pitchFamily="18" charset="0"/>
              </a:rPr>
              <a:t>	  }</a:t>
            </a:r>
          </a:p>
          <a:p>
            <a:pPr marL="804863" lvl="2" indent="0">
              <a:spcBef>
                <a:spcPct val="0"/>
              </a:spcBef>
              <a:buFont typeface="Monotype Sorts" pitchFamily="2" charset="2"/>
              <a:buNone/>
            </a:pPr>
            <a:r>
              <a:rPr lang="en-US" sz="2000" dirty="0" smtClean="0">
                <a:cs typeface="Times New Roman" pitchFamily="18" charset="0"/>
              </a:rPr>
              <a:t>}</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09600" y="478632"/>
            <a:ext cx="6732587" cy="341312"/>
          </a:xfrm>
        </p:spPr>
        <p:txBody>
          <a:bodyPr>
            <a:normAutofit fontScale="90000"/>
          </a:bodyPr>
          <a:lstStyle/>
          <a:p>
            <a:pPr eaLnBrk="1" hangingPunct="1"/>
            <a:r>
              <a:rPr lang="en-US" dirty="0" smtClean="0"/>
              <a:t>Objectives</a:t>
            </a:r>
          </a:p>
        </p:txBody>
      </p:sp>
      <p:sp>
        <p:nvSpPr>
          <p:cNvPr id="4100" name="Rectangle 3"/>
          <p:cNvSpPr>
            <a:spLocks noGrp="1" noChangeArrowheads="1"/>
          </p:cNvSpPr>
          <p:nvPr>
            <p:ph idx="1"/>
          </p:nvPr>
        </p:nvSpPr>
        <p:spPr>
          <a:xfrm>
            <a:off x="304800" y="1066800"/>
            <a:ext cx="8382000" cy="4953000"/>
          </a:xfrm>
        </p:spPr>
        <p:txBody>
          <a:bodyPr/>
          <a:lstStyle/>
          <a:p>
            <a:pPr eaLnBrk="1" hangingPunct="1"/>
            <a:r>
              <a:rPr lang="en-US" dirty="0" smtClean="0"/>
              <a:t>To learn and understand </a:t>
            </a:r>
          </a:p>
          <a:p>
            <a:pPr eaLnBrk="1" hangingPunct="1"/>
            <a:endParaRPr lang="en-US" dirty="0" smtClean="0"/>
          </a:p>
          <a:p>
            <a:pPr lvl="1" eaLnBrk="1" hangingPunct="1"/>
            <a:r>
              <a:rPr lang="en-US" dirty="0" smtClean="0"/>
              <a:t>Exception and exception class hierarchy </a:t>
            </a:r>
          </a:p>
          <a:p>
            <a:pPr lvl="1" eaLnBrk="1" hangingPunct="1"/>
            <a:endParaRPr lang="en-US" dirty="0" smtClean="0"/>
          </a:p>
          <a:p>
            <a:pPr lvl="1" eaLnBrk="1" hangingPunct="1"/>
            <a:r>
              <a:rPr lang="en-US" dirty="0" smtClean="0"/>
              <a:t>Handling Exceptions.</a:t>
            </a:r>
          </a:p>
          <a:p>
            <a:pPr lvl="1" eaLnBrk="1" hangingPunct="1"/>
            <a:endParaRPr lang="en-US" dirty="0" smtClean="0"/>
          </a:p>
          <a:p>
            <a:pPr lvl="1" eaLnBrk="1" hangingPunct="1"/>
            <a:r>
              <a:rPr lang="en-US" dirty="0"/>
              <a:t>Try with resource statement (Java 7</a:t>
            </a:r>
            <a:r>
              <a:rPr lang="en-US" dirty="0" smtClean="0"/>
              <a:t>)</a:t>
            </a:r>
          </a:p>
          <a:p>
            <a:pPr lvl="1" eaLnBrk="1" hangingPunct="1"/>
            <a:endParaRPr lang="en-US" dirty="0" smtClean="0"/>
          </a:p>
          <a:p>
            <a:pPr lvl="1" eaLnBrk="1" hangingPunct="1"/>
            <a:r>
              <a:rPr lang="en-US" dirty="0"/>
              <a:t>Multiple Exception Catching (Java 7</a:t>
            </a:r>
            <a:r>
              <a:rPr lang="en-US" dirty="0" smtClean="0"/>
              <a:t>)</a:t>
            </a:r>
          </a:p>
          <a:p>
            <a:pPr lvl="1" eaLnBrk="1" hangingPunct="1"/>
            <a:endParaRPr lang="en-US" dirty="0"/>
          </a:p>
          <a:p>
            <a:pPr lvl="1" eaLnBrk="1" hangingPunct="1"/>
            <a:r>
              <a:rPr lang="en-US" dirty="0" smtClean="0"/>
              <a:t>Creating User-defined Exceptions</a:t>
            </a:r>
          </a:p>
          <a:p>
            <a:pPr lvl="1" eaLnBrk="1" hangingPunct="1"/>
            <a:endParaRPr lang="en-US" dirty="0" smtClean="0"/>
          </a:p>
          <a:p>
            <a:pPr lvl="1" eaLnBrk="1" hangingPunct="1"/>
            <a:r>
              <a:rPr lang="en-US" dirty="0" smtClean="0"/>
              <a:t>Using Assertions to detect logical errors</a:t>
            </a:r>
          </a:p>
        </p:txBody>
      </p:sp>
      <p:pic>
        <p:nvPicPr>
          <p:cNvPr id="4" name="Picture 3" descr="Objective.jpg"/>
          <p:cNvPicPr>
            <a:picLocks noChangeAspect="1"/>
          </p:cNvPicPr>
          <p:nvPr/>
        </p:nvPicPr>
        <p:blipFill>
          <a:blip r:embed="rId3"/>
          <a:stretch>
            <a:fillRect/>
          </a:stretch>
        </p:blipFill>
        <p:spPr>
          <a:xfrm>
            <a:off x="4495800" y="1066800"/>
            <a:ext cx="4403217" cy="338709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cs typeface="Times New Roman" pitchFamily="18" charset="0"/>
              </a:rPr>
              <a:t>By default, the assertions are disabled at runtime. To enable it, use the switch –enableassertions, or –ea for short, as follows:</a:t>
            </a:r>
          </a:p>
          <a:p>
            <a:pPr lvl="1"/>
            <a:r>
              <a:rPr lang="en-US" b="1" dirty="0" smtClean="0">
                <a:cs typeface="Times New Roman" pitchFamily="18" charset="0"/>
              </a:rPr>
              <a:t>java –ea AssertionDemo</a:t>
            </a:r>
          </a:p>
          <a:p>
            <a:endParaRPr lang="en-US" dirty="0" smtClean="0">
              <a:cs typeface="Times New Roman" pitchFamily="18" charset="0"/>
            </a:endParaRPr>
          </a:p>
          <a:p>
            <a:r>
              <a:rPr lang="en-US" dirty="0" smtClean="0">
                <a:cs typeface="Times New Roman" pitchFamily="18" charset="0"/>
              </a:rPr>
              <a:t>Assertions can be selectively enabled or disabled at class level or package level. The disable switch is –disableassertions or –da for short. </a:t>
            </a:r>
          </a:p>
          <a:p>
            <a:pPr lvl="1"/>
            <a:r>
              <a:rPr lang="en-US" dirty="0" smtClean="0">
                <a:cs typeface="Times New Roman" pitchFamily="18" charset="0"/>
              </a:rPr>
              <a:t>Example: The following command enables assertions in package </a:t>
            </a:r>
            <a:r>
              <a:rPr lang="en-US" u="sng" dirty="0" smtClean="0">
                <a:cs typeface="Times New Roman" pitchFamily="18" charset="0"/>
              </a:rPr>
              <a:t>package1</a:t>
            </a:r>
            <a:r>
              <a:rPr lang="en-US" dirty="0" smtClean="0">
                <a:cs typeface="Times New Roman" pitchFamily="18" charset="0"/>
              </a:rPr>
              <a:t> and disables assertions in class </a:t>
            </a:r>
            <a:r>
              <a:rPr lang="en-US" u="sng" dirty="0" smtClean="0">
                <a:cs typeface="Times New Roman" pitchFamily="18" charset="0"/>
              </a:rPr>
              <a:t>Class1</a:t>
            </a:r>
            <a:r>
              <a:rPr lang="en-US" dirty="0" smtClean="0">
                <a:cs typeface="Times New Roman" pitchFamily="18" charset="0"/>
              </a:rPr>
              <a:t>.</a:t>
            </a:r>
          </a:p>
          <a:p>
            <a:pPr lvl="1"/>
            <a:endParaRPr lang="en-US" b="1" dirty="0" smtClean="0">
              <a:cs typeface="Times New Roman" pitchFamily="18" charset="0"/>
            </a:endParaRPr>
          </a:p>
          <a:p>
            <a:pPr lvl="2">
              <a:buNone/>
            </a:pPr>
            <a:r>
              <a:rPr lang="en-US" sz="2000" b="1" dirty="0" smtClean="0">
                <a:cs typeface="Times New Roman" pitchFamily="18" charset="0"/>
              </a:rPr>
              <a:t>java –ea:package1 –da:Class1 AssertionDemo</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Exception Handling Vs Assertions</a:t>
            </a:r>
          </a:p>
          <a:p>
            <a:pPr lvl="1"/>
            <a:r>
              <a:rPr lang="en-US" dirty="0" smtClean="0">
                <a:cs typeface="Times New Roman" pitchFamily="18" charset="0"/>
              </a:rPr>
              <a:t>Assertion should not be used to replace exception handling. Exception handling deals with unusual circumstances during program execution. Assertions are to assure the correctness of the program. </a:t>
            </a:r>
          </a:p>
          <a:p>
            <a:pPr lvl="1"/>
            <a:r>
              <a:rPr lang="en-US" dirty="0" smtClean="0">
                <a:cs typeface="Times New Roman" pitchFamily="18" charset="0"/>
              </a:rPr>
              <a:t>Exception handling addresses robustness and assertion addresses correctness. </a:t>
            </a:r>
          </a:p>
          <a:p>
            <a:pPr lvl="1"/>
            <a:r>
              <a:rPr lang="en-US" dirty="0" smtClean="0">
                <a:cs typeface="Times New Roman" pitchFamily="18" charset="0"/>
              </a:rPr>
              <a:t>Like exception handling, assertions are not used for normal tests, but for internal consistency and validity checks. </a:t>
            </a:r>
          </a:p>
          <a:p>
            <a:pPr lvl="1"/>
            <a:r>
              <a:rPr lang="en-US" dirty="0" smtClean="0">
                <a:cs typeface="Times New Roman" pitchFamily="18" charset="0"/>
              </a:rPr>
              <a:t>Assertions are checked at runtime and can be turned on or off at startup time.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3962401" y="2895600"/>
            <a:ext cx="3733800" cy="814387"/>
          </a:xfrm>
        </p:spPr>
        <p:txBody>
          <a:bodyPr>
            <a:normAutofit/>
          </a:bodyPr>
          <a:lstStyle/>
          <a:p>
            <a:pPr marL="457200" indent="-457200">
              <a:spcBef>
                <a:spcPct val="50000"/>
              </a:spcBef>
            </a:pPr>
            <a:r>
              <a:rPr lang="en-US" sz="4000" dirty="0"/>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152400" y="1066800"/>
            <a:ext cx="8674100" cy="4960937"/>
          </a:xfrm>
        </p:spPr>
        <p:txBody>
          <a:bodyPr/>
          <a:lstStyle/>
          <a:p>
            <a:r>
              <a:rPr lang="en-US" b="1" dirty="0" smtClean="0"/>
              <a:t>What is an Exception?</a:t>
            </a:r>
          </a:p>
          <a:p>
            <a:pPr marL="0" indent="0">
              <a:buNone/>
            </a:pPr>
            <a:endParaRPr lang="en-US" b="1" dirty="0" smtClean="0"/>
          </a:p>
          <a:p>
            <a:pPr lvl="1"/>
            <a:r>
              <a:rPr lang="en-US" dirty="0" smtClean="0"/>
              <a:t>An exception is a problem that arises during the execution of a program. An exception can occur for many different reasons, including the following:</a:t>
            </a:r>
          </a:p>
          <a:p>
            <a:pPr lvl="2"/>
            <a:r>
              <a:rPr lang="en-US" dirty="0" smtClean="0"/>
              <a:t>A user has entered invalid data.</a:t>
            </a:r>
          </a:p>
          <a:p>
            <a:pPr lvl="2"/>
            <a:r>
              <a:rPr lang="en-US" dirty="0" smtClean="0"/>
              <a:t>A file that needs to be opened cannot be found.</a:t>
            </a:r>
          </a:p>
          <a:p>
            <a:pPr lvl="2"/>
            <a:r>
              <a:rPr lang="en-US" dirty="0" smtClean="0"/>
              <a:t>A network connection has been lost in the middle of communications, or the JVM has run out of memory.</a:t>
            </a:r>
          </a:p>
          <a:p>
            <a:pPr lvl="2"/>
            <a:endParaRPr lang="en-US" dirty="0" smtClean="0"/>
          </a:p>
          <a:p>
            <a:pPr lvl="1"/>
            <a:r>
              <a:rPr lang="en-US" dirty="0" smtClean="0"/>
              <a:t>Some of these exceptions are caused by user error, others by programmer error, and others by physical resources that have failed in some manner.</a:t>
            </a:r>
          </a:p>
          <a:p>
            <a:pPr lvl="1"/>
            <a:endParaRPr lang="en-US" dirty="0" smtClean="0"/>
          </a:p>
          <a:p>
            <a:pPr lvl="1"/>
            <a:r>
              <a:rPr lang="en-US" dirty="0" smtClean="0"/>
              <a:t>Cause normal program flow to be disrupted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Why Exception Handling?</a:t>
            </a:r>
          </a:p>
          <a:p>
            <a:pPr marL="0" indent="0">
              <a:buNone/>
            </a:pPr>
            <a:endParaRPr lang="en-US" dirty="0" smtClean="0"/>
          </a:p>
          <a:p>
            <a:pPr lvl="1"/>
            <a:r>
              <a:rPr lang="en-US" dirty="0" smtClean="0"/>
              <a:t>Improves readability and maintainability</a:t>
            </a:r>
          </a:p>
          <a:p>
            <a:pPr lvl="1">
              <a:buFontTx/>
              <a:buNone/>
            </a:pPr>
            <a:r>
              <a:rPr lang="en-US" sz="600" dirty="0" smtClean="0"/>
              <a:t> </a:t>
            </a:r>
          </a:p>
          <a:p>
            <a:pPr lvl="2"/>
            <a:r>
              <a:rPr lang="en-US" dirty="0" smtClean="0"/>
              <a:t>Error handling code is separated from the normal program</a:t>
            </a:r>
          </a:p>
          <a:p>
            <a:pPr lvl="2">
              <a:buFontTx/>
              <a:buNone/>
            </a:pPr>
            <a:r>
              <a:rPr lang="en-US" sz="600" dirty="0" smtClean="0"/>
              <a:t> </a:t>
            </a:r>
          </a:p>
          <a:p>
            <a:pPr lvl="2"/>
            <a:r>
              <a:rPr lang="en-US" dirty="0" smtClean="0"/>
              <a:t>Adding more handlers requires more catch clauses without affecting the original program flow</a:t>
            </a:r>
          </a:p>
          <a:p>
            <a:pPr lvl="2"/>
            <a:endParaRPr lang="en-US" dirty="0" smtClean="0"/>
          </a:p>
          <a:p>
            <a:pPr lvl="1">
              <a:lnSpc>
                <a:spcPct val="80000"/>
              </a:lnSpc>
            </a:pPr>
            <a:r>
              <a:rPr lang="en-US" dirty="0" smtClean="0"/>
              <a:t>Easy to say where the exception will be handled  </a:t>
            </a:r>
          </a:p>
          <a:p>
            <a:pPr lvl="1">
              <a:lnSpc>
                <a:spcPct val="80000"/>
              </a:lnSpc>
            </a:pPr>
            <a:endParaRPr lang="en-US" dirty="0" smtClean="0"/>
          </a:p>
          <a:p>
            <a:pPr lvl="1">
              <a:lnSpc>
                <a:spcPct val="80000"/>
              </a:lnSpc>
            </a:pPr>
            <a:r>
              <a:rPr lang="en-US" dirty="0" smtClean="0"/>
              <a:t>Exceptions propagate the call stack at runtime</a:t>
            </a:r>
          </a:p>
          <a:p>
            <a:pPr lvl="1">
              <a:lnSpc>
                <a:spcPct val="80000"/>
              </a:lnSpc>
            </a:pPr>
            <a:endParaRPr lang="en-US" dirty="0" smtClean="0"/>
          </a:p>
          <a:p>
            <a:pPr lvl="1">
              <a:lnSpc>
                <a:spcPct val="80000"/>
              </a:lnSpc>
            </a:pPr>
            <a:r>
              <a:rPr lang="en-US" dirty="0" smtClean="0"/>
              <a:t>Caller can have its own error handling routines for some abnormal condition</a:t>
            </a:r>
          </a:p>
          <a:p>
            <a:endParaRPr lang="en-US" dirty="0"/>
          </a:p>
        </p:txBody>
      </p:sp>
    </p:spTree>
    <p:extLst>
      <p:ext uri="{BB962C8B-B14F-4D97-AF65-F5344CB8AC3E}">
        <p14:creationId xmlns:p14="http://schemas.microsoft.com/office/powerpoint/2010/main" val="81000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241300" y="914400"/>
            <a:ext cx="8902700" cy="4960937"/>
          </a:xfrm>
        </p:spPr>
        <p:txBody>
          <a:bodyPr/>
          <a:lstStyle/>
          <a:p>
            <a:pPr>
              <a:spcBef>
                <a:spcPts val="0"/>
              </a:spcBef>
              <a:spcAft>
                <a:spcPts val="600"/>
              </a:spcAft>
            </a:pPr>
            <a:r>
              <a:rPr lang="en-US" dirty="0" smtClean="0"/>
              <a:t>Propagating an Exception</a:t>
            </a:r>
          </a:p>
          <a:p>
            <a:pPr marL="0" indent="0">
              <a:spcBef>
                <a:spcPts val="0"/>
              </a:spcBef>
              <a:spcAft>
                <a:spcPts val="600"/>
              </a:spcAft>
              <a:buNone/>
            </a:pPr>
            <a:endParaRPr lang="en-US" dirty="0" smtClean="0"/>
          </a:p>
          <a:p>
            <a:pPr lvl="1">
              <a:spcBef>
                <a:spcPts val="0"/>
              </a:spcBef>
              <a:spcAft>
                <a:spcPts val="600"/>
              </a:spcAft>
            </a:pPr>
            <a:r>
              <a:rPr lang="en-US" dirty="0" smtClean="0"/>
              <a:t>Before you can catch an exception, some code somewhere must throw one. </a:t>
            </a:r>
          </a:p>
          <a:p>
            <a:pPr lvl="1">
              <a:spcBef>
                <a:spcPts val="0"/>
              </a:spcBef>
              <a:spcAft>
                <a:spcPts val="600"/>
              </a:spcAft>
            </a:pPr>
            <a:r>
              <a:rPr lang="en-US" dirty="0" smtClean="0"/>
              <a:t>Any code can throw an exception: our code, code from a package written by someone else such as the packages that come with the Java platform, or the Java runtime environment. Regardless of what throws the exception, it’s always thrown with the </a:t>
            </a:r>
            <a:r>
              <a:rPr lang="en-US" b="1" dirty="0" smtClean="0"/>
              <a:t>throw</a:t>
            </a:r>
            <a:r>
              <a:rPr lang="en-US" dirty="0" smtClean="0"/>
              <a:t> statement.</a:t>
            </a:r>
          </a:p>
        </p:txBody>
      </p:sp>
      <p:grpSp>
        <p:nvGrpSpPr>
          <p:cNvPr id="8" name="Group 7"/>
          <p:cNvGrpSpPr/>
          <p:nvPr/>
        </p:nvGrpSpPr>
        <p:grpSpPr>
          <a:xfrm>
            <a:off x="457200" y="3657600"/>
            <a:ext cx="8077200" cy="2667000"/>
            <a:chOff x="457200" y="3657600"/>
            <a:chExt cx="8077200" cy="2667000"/>
          </a:xfrm>
        </p:grpSpPr>
        <p:pic>
          <p:nvPicPr>
            <p:cNvPr id="5" name="Picture 4" descr="propagating exception.jpg"/>
            <p:cNvPicPr>
              <a:picLocks noChangeAspect="1"/>
            </p:cNvPicPr>
            <p:nvPr/>
          </p:nvPicPr>
          <p:blipFill>
            <a:blip r:embed="rId2"/>
            <a:stretch>
              <a:fillRect/>
            </a:stretch>
          </p:blipFill>
          <p:spPr>
            <a:xfrm>
              <a:off x="457200" y="3657600"/>
              <a:ext cx="8077200" cy="2667000"/>
            </a:xfrm>
            <a:prstGeom prst="rect">
              <a:avLst/>
            </a:prstGeom>
          </p:spPr>
        </p:pic>
        <p:sp>
          <p:nvSpPr>
            <p:cNvPr id="7" name="Rectangle 6"/>
            <p:cNvSpPr/>
            <p:nvPr/>
          </p:nvSpPr>
          <p:spPr bwMode="auto">
            <a:xfrm>
              <a:off x="7086600" y="5029200"/>
              <a:ext cx="1219200" cy="685800"/>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Method that generates</a:t>
              </a:r>
              <a:r>
                <a:rPr kumimoji="0" lang="en-US" sz="1400" b="1" i="0" u="none" strike="noStrike" cap="none" normalizeH="0" dirty="0" smtClean="0">
                  <a:ln>
                    <a:noFill/>
                  </a:ln>
                  <a:solidFill>
                    <a:schemeClr val="tx1"/>
                  </a:solidFill>
                  <a:effectLst/>
                  <a:latin typeface="Times New Roman" pitchFamily="18" charset="0"/>
                </a:rPr>
                <a:t> the exception</a:t>
              </a:r>
              <a:endParaRPr kumimoji="0" lang="en-US" sz="1400" b="1" i="0" u="none" strike="noStrike" cap="none" normalizeH="0" baseline="0" dirty="0" smtClean="0">
                <a:ln>
                  <a:noFill/>
                </a:ln>
                <a:solidFill>
                  <a:schemeClr val="tx1"/>
                </a:solidFill>
                <a:effectLst/>
                <a:latin typeface="Times New Roman" pitchFamily="18" charset="0"/>
              </a:endParaRPr>
            </a:p>
          </p:txBody>
        </p:sp>
        <p:sp>
          <p:nvSpPr>
            <p:cNvPr id="6" name="Rectangle 5"/>
            <p:cNvSpPr/>
            <p:nvPr/>
          </p:nvSpPr>
          <p:spPr bwMode="auto">
            <a:xfrm>
              <a:off x="3581400" y="4953000"/>
              <a:ext cx="1219200" cy="685800"/>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Method that handled</a:t>
              </a:r>
              <a:r>
                <a:rPr kumimoji="0" lang="en-US" sz="1400" b="1" i="0" u="none" strike="noStrike" cap="none" normalizeH="0" dirty="0" smtClean="0">
                  <a:ln>
                    <a:noFill/>
                  </a:ln>
                  <a:solidFill>
                    <a:schemeClr val="tx1"/>
                  </a:solidFill>
                  <a:effectLst/>
                  <a:latin typeface="Times New Roman" pitchFamily="18" charset="0"/>
                </a:rPr>
                <a:t> the exception</a:t>
              </a:r>
              <a:endParaRPr kumimoji="0" lang="en-US" sz="1400" b="1" i="0" u="none" strike="noStrike" cap="none" normalizeH="0" baseline="0" dirty="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2339254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action When Exceptions occurs</a:t>
            </a:r>
            <a:endParaRPr lang="en-US" dirty="0"/>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 y="975360"/>
            <a:ext cx="815340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exception handling in 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 y="3276600"/>
            <a:ext cx="8153400" cy="2914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202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117E8994-DE54-4D51-B14E-B5C9DB536052}" type="slidenum">
              <a:rPr lang="en-US" altLang="en-US" smtClean="0"/>
              <a:pPr>
                <a:defRPr/>
              </a:pPr>
              <a:t>8</a:t>
            </a:fld>
            <a:endParaRPr lang="en-US" altLang="en-US" dirty="0"/>
          </a:p>
        </p:txBody>
      </p:sp>
      <p:pic>
        <p:nvPicPr>
          <p:cNvPr id="3" name="Picture 2"/>
          <p:cNvPicPr>
            <a:picLocks noChangeAspect="1"/>
          </p:cNvPicPr>
          <p:nvPr/>
        </p:nvPicPr>
        <p:blipFill>
          <a:blip r:embed="rId2"/>
          <a:stretch>
            <a:fillRect/>
          </a:stretch>
        </p:blipFill>
        <p:spPr>
          <a:xfrm>
            <a:off x="-3810" y="1219200"/>
            <a:ext cx="6547978" cy="4902200"/>
          </a:xfrm>
          <a:prstGeom prst="rect">
            <a:avLst/>
          </a:prstGeom>
        </p:spPr>
      </p:pic>
      <p:pic>
        <p:nvPicPr>
          <p:cNvPr id="3074" name="Picture 2" descr="Image result for exception handling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141" y="1219201"/>
            <a:ext cx="2066925" cy="49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13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Categories</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117E8994-DE54-4D51-B14E-B5C9DB536052}" type="slidenum">
              <a:rPr lang="en-US" altLang="en-US" smtClean="0"/>
              <a:pPr>
                <a:defRPr/>
              </a:pPr>
              <a:t>9</a:t>
            </a:fld>
            <a:endParaRPr lang="en-US" altLang="en-US" dirty="0"/>
          </a:p>
        </p:txBody>
      </p:sp>
      <p:pic>
        <p:nvPicPr>
          <p:cNvPr id="2050" name="Picture 2" descr="Image result for exception handl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86458"/>
            <a:ext cx="7630840" cy="3647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58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7687</TotalTime>
  <Words>1394</Words>
  <Application>Microsoft Office PowerPoint</Application>
  <PresentationFormat>On-screen Show (4:3)</PresentationFormat>
  <Paragraphs>218</Paragraphs>
  <Slides>32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Black</vt:lpstr>
      <vt:lpstr>Courier New</vt:lpstr>
      <vt:lpstr>Impact</vt:lpstr>
      <vt:lpstr>Lucida Console</vt:lpstr>
      <vt:lpstr>Monotype Sorts</vt:lpstr>
      <vt:lpstr>Times New Roman</vt:lpstr>
      <vt:lpstr>Wingdings</vt:lpstr>
      <vt:lpstr>Global</vt:lpstr>
      <vt:lpstr>PowerPoint Presentation</vt:lpstr>
      <vt:lpstr>Version Control and Revision History</vt:lpstr>
      <vt:lpstr>Objectives</vt:lpstr>
      <vt:lpstr>Exception Handling</vt:lpstr>
      <vt:lpstr>Exception Handling</vt:lpstr>
      <vt:lpstr>Exception Handling</vt:lpstr>
      <vt:lpstr>Default action When Exceptions occurs</vt:lpstr>
      <vt:lpstr>Handling Exceptions</vt:lpstr>
      <vt:lpstr>Exception Categories</vt:lpstr>
      <vt:lpstr>Exception Class Hierarchy </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Try with Catch</vt:lpstr>
      <vt:lpstr>Nested Try Block</vt:lpstr>
      <vt:lpstr>Finally Block</vt:lpstr>
      <vt:lpstr>Checked vs Un Checked</vt:lpstr>
      <vt:lpstr>Throws</vt:lpstr>
      <vt:lpstr>Throw &amp; User defined Exception</vt:lpstr>
      <vt:lpstr>Try with resource statement (Java 7)</vt:lpstr>
      <vt:lpstr>Multiple Exception Catching (Java 7)</vt:lpstr>
      <vt:lpstr>Assertions</vt:lpstr>
      <vt:lpstr>Assertions</vt:lpstr>
      <vt:lpstr>Assertions</vt:lpstr>
      <vt:lpstr>Assertions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Santhanam, Paranthaman</cp:lastModifiedBy>
  <cp:revision>1381</cp:revision>
  <dcterms:created xsi:type="dcterms:W3CDTF">2002-09-04T12:32:15Z</dcterms:created>
  <dcterms:modified xsi:type="dcterms:W3CDTF">2018-06-06T09:05:36Z</dcterms:modified>
</cp:coreProperties>
</file>