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42" r:id="rId1"/>
  </p:sldMasterIdLst>
  <p:notesMasterIdLst>
    <p:notesMasterId r:id="rId64"/>
  </p:notesMasterIdLst>
  <p:handoutMasterIdLst>
    <p:handoutMasterId r:id="rId65"/>
  </p:handoutMasterIdLst>
  <p:sldIdLst>
    <p:sldId id="953" r:id="rId2"/>
    <p:sldId id="1096" r:id="rId3"/>
    <p:sldId id="1019" r:id="rId4"/>
    <p:sldId id="1038" r:id="rId5"/>
    <p:sldId id="1039" r:id="rId6"/>
    <p:sldId id="1040" r:id="rId7"/>
    <p:sldId id="1041" r:id="rId8"/>
    <p:sldId id="1042" r:id="rId9"/>
    <p:sldId id="1043" r:id="rId10"/>
    <p:sldId id="1044" r:id="rId11"/>
    <p:sldId id="1045" r:id="rId12"/>
    <p:sldId id="1046" r:id="rId13"/>
    <p:sldId id="1047" r:id="rId14"/>
    <p:sldId id="1048" r:id="rId15"/>
    <p:sldId id="1049" r:id="rId16"/>
    <p:sldId id="1050" r:id="rId17"/>
    <p:sldId id="1051" r:id="rId18"/>
    <p:sldId id="1052" r:id="rId19"/>
    <p:sldId id="1053" r:id="rId20"/>
    <p:sldId id="1054" r:id="rId21"/>
    <p:sldId id="1055" r:id="rId22"/>
    <p:sldId id="1056" r:id="rId23"/>
    <p:sldId id="1057" r:id="rId24"/>
    <p:sldId id="1058" r:id="rId25"/>
    <p:sldId id="1059" r:id="rId26"/>
    <p:sldId id="1060" r:id="rId27"/>
    <p:sldId id="1061" r:id="rId28"/>
    <p:sldId id="1062" r:id="rId29"/>
    <p:sldId id="1063" r:id="rId30"/>
    <p:sldId id="1064" r:id="rId31"/>
    <p:sldId id="1065" r:id="rId32"/>
    <p:sldId id="1066" r:id="rId33"/>
    <p:sldId id="1067" r:id="rId34"/>
    <p:sldId id="1068" r:id="rId35"/>
    <p:sldId id="1069" r:id="rId36"/>
    <p:sldId id="1070" r:id="rId37"/>
    <p:sldId id="1071" r:id="rId38"/>
    <p:sldId id="1072" r:id="rId39"/>
    <p:sldId id="1073" r:id="rId40"/>
    <p:sldId id="1074" r:id="rId41"/>
    <p:sldId id="1075" r:id="rId42"/>
    <p:sldId id="1076" r:id="rId43"/>
    <p:sldId id="1077" r:id="rId44"/>
    <p:sldId id="1078" r:id="rId45"/>
    <p:sldId id="1079" r:id="rId46"/>
    <p:sldId id="1080" r:id="rId47"/>
    <p:sldId id="1081" r:id="rId48"/>
    <p:sldId id="1082" r:id="rId49"/>
    <p:sldId id="1083" r:id="rId50"/>
    <p:sldId id="1084" r:id="rId51"/>
    <p:sldId id="1085" r:id="rId52"/>
    <p:sldId id="1086" r:id="rId53"/>
    <p:sldId id="1087" r:id="rId54"/>
    <p:sldId id="1088" r:id="rId55"/>
    <p:sldId id="1089" r:id="rId56"/>
    <p:sldId id="1090" r:id="rId57"/>
    <p:sldId id="1091" r:id="rId58"/>
    <p:sldId id="1092" r:id="rId59"/>
    <p:sldId id="1093" r:id="rId60"/>
    <p:sldId id="1094" r:id="rId61"/>
    <p:sldId id="1095" r:id="rId62"/>
    <p:sldId id="1097" r:id="rId63"/>
  </p:sldIdLst>
  <p:sldSz cx="9144000" cy="6858000" type="screen4x3"/>
  <p:notesSz cx="6845300" cy="9396413"/>
  <p:defaultTextStyle>
    <a:defPPr>
      <a:defRPr lang="en-US"/>
    </a:defPPr>
    <a:lvl1pPr algn="l" rtl="0" fontAlgn="base">
      <a:spcBef>
        <a:spcPct val="0"/>
      </a:spcBef>
      <a:spcAft>
        <a:spcPct val="0"/>
      </a:spcAft>
      <a:defRPr sz="2000" b="1" kern="1200">
        <a:solidFill>
          <a:schemeClr val="tx1"/>
        </a:solidFill>
        <a:latin typeface="Lucida Console" pitchFamily="49" charset="0"/>
        <a:ea typeface="+mn-ea"/>
        <a:cs typeface="Arial" pitchFamily="34" charset="0"/>
      </a:defRPr>
    </a:lvl1pPr>
    <a:lvl2pPr marL="457200" algn="l" rtl="0" fontAlgn="base">
      <a:spcBef>
        <a:spcPct val="0"/>
      </a:spcBef>
      <a:spcAft>
        <a:spcPct val="0"/>
      </a:spcAft>
      <a:defRPr sz="2000" b="1" kern="1200">
        <a:solidFill>
          <a:schemeClr val="tx1"/>
        </a:solidFill>
        <a:latin typeface="Lucida Console" pitchFamily="49" charset="0"/>
        <a:ea typeface="+mn-ea"/>
        <a:cs typeface="Arial" pitchFamily="34" charset="0"/>
      </a:defRPr>
    </a:lvl2pPr>
    <a:lvl3pPr marL="914400" algn="l" rtl="0" fontAlgn="base">
      <a:spcBef>
        <a:spcPct val="0"/>
      </a:spcBef>
      <a:spcAft>
        <a:spcPct val="0"/>
      </a:spcAft>
      <a:defRPr sz="2000" b="1" kern="1200">
        <a:solidFill>
          <a:schemeClr val="tx1"/>
        </a:solidFill>
        <a:latin typeface="Lucida Console" pitchFamily="49" charset="0"/>
        <a:ea typeface="+mn-ea"/>
        <a:cs typeface="Arial" pitchFamily="34" charset="0"/>
      </a:defRPr>
    </a:lvl3pPr>
    <a:lvl4pPr marL="1371600" algn="l" rtl="0" fontAlgn="base">
      <a:spcBef>
        <a:spcPct val="0"/>
      </a:spcBef>
      <a:spcAft>
        <a:spcPct val="0"/>
      </a:spcAft>
      <a:defRPr sz="2000" b="1" kern="1200">
        <a:solidFill>
          <a:schemeClr val="tx1"/>
        </a:solidFill>
        <a:latin typeface="Lucida Console" pitchFamily="49" charset="0"/>
        <a:ea typeface="+mn-ea"/>
        <a:cs typeface="Arial" pitchFamily="34" charset="0"/>
      </a:defRPr>
    </a:lvl4pPr>
    <a:lvl5pPr marL="1828800" algn="l" rtl="0" fontAlgn="base">
      <a:spcBef>
        <a:spcPct val="0"/>
      </a:spcBef>
      <a:spcAft>
        <a:spcPct val="0"/>
      </a:spcAft>
      <a:defRPr sz="2000" b="1" kern="1200">
        <a:solidFill>
          <a:schemeClr val="tx1"/>
        </a:solidFill>
        <a:latin typeface="Lucida Console" pitchFamily="49" charset="0"/>
        <a:ea typeface="+mn-ea"/>
        <a:cs typeface="Arial" pitchFamily="34" charset="0"/>
      </a:defRPr>
    </a:lvl5pPr>
    <a:lvl6pPr marL="2286000" algn="l" defTabSz="914400" rtl="0" eaLnBrk="1" latinLnBrk="0" hangingPunct="1">
      <a:defRPr sz="2000" b="1" kern="1200">
        <a:solidFill>
          <a:schemeClr val="tx1"/>
        </a:solidFill>
        <a:latin typeface="Lucida Console" pitchFamily="49" charset="0"/>
        <a:ea typeface="+mn-ea"/>
        <a:cs typeface="Arial" pitchFamily="34" charset="0"/>
      </a:defRPr>
    </a:lvl6pPr>
    <a:lvl7pPr marL="2743200" algn="l" defTabSz="914400" rtl="0" eaLnBrk="1" latinLnBrk="0" hangingPunct="1">
      <a:defRPr sz="2000" b="1" kern="1200">
        <a:solidFill>
          <a:schemeClr val="tx1"/>
        </a:solidFill>
        <a:latin typeface="Lucida Console" pitchFamily="49" charset="0"/>
        <a:ea typeface="+mn-ea"/>
        <a:cs typeface="Arial" pitchFamily="34" charset="0"/>
      </a:defRPr>
    </a:lvl7pPr>
    <a:lvl8pPr marL="3200400" algn="l" defTabSz="914400" rtl="0" eaLnBrk="1" latinLnBrk="0" hangingPunct="1">
      <a:defRPr sz="2000" b="1" kern="1200">
        <a:solidFill>
          <a:schemeClr val="tx1"/>
        </a:solidFill>
        <a:latin typeface="Lucida Console" pitchFamily="49" charset="0"/>
        <a:ea typeface="+mn-ea"/>
        <a:cs typeface="Arial" pitchFamily="34" charset="0"/>
      </a:defRPr>
    </a:lvl8pPr>
    <a:lvl9pPr marL="3657600" algn="l" defTabSz="914400" rtl="0" eaLnBrk="1" latinLnBrk="0" hangingPunct="1">
      <a:defRPr sz="2000" b="1" kern="1200">
        <a:solidFill>
          <a:schemeClr val="tx1"/>
        </a:solidFill>
        <a:latin typeface="Lucida Console" pitchFamily="49"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3209" autoAdjust="0"/>
  </p:normalViewPr>
  <p:slideViewPr>
    <p:cSldViewPr>
      <p:cViewPr varScale="1">
        <p:scale>
          <a:sx n="85" d="100"/>
          <a:sy n="85" d="100"/>
        </p:scale>
        <p:origin x="1098"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554" y="-1314"/>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charset="0"/>
                <a:cs typeface="+mn-cs"/>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charset="0"/>
                <a:cs typeface="+mn-cs"/>
              </a:defRPr>
            </a:lvl1pPr>
          </a:lstStyle>
          <a:p>
            <a:pPr>
              <a:defRPr/>
            </a:pPr>
            <a:fld id="{9EF4AC66-FFB6-4EB4-9529-098ACB27C4EC}" type="datetime1">
              <a:rPr lang="en-US"/>
              <a:pPr>
                <a:defRPr/>
              </a:pPr>
              <a:t>6/6/2018</a:t>
            </a:fld>
            <a:endParaRPr lang="en-US" altLang="en-US"/>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charset="0"/>
                <a:cs typeface="+mn-cs"/>
              </a:defRPr>
            </a:lvl1pPr>
          </a:lstStyle>
          <a:p>
            <a:pPr>
              <a:defRPr/>
            </a:pPr>
            <a:r>
              <a:rPr lang="en-US" altLang="en-US"/>
              <a:t>Apache Struts Lecture 1: Intro</a:t>
            </a:r>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charset="0"/>
                <a:cs typeface="+mn-cs"/>
              </a:defRPr>
            </a:lvl1pPr>
          </a:lstStyle>
          <a:p>
            <a:pPr>
              <a:defRPr/>
            </a:pPr>
            <a:fld id="{D2C8A6D9-2F37-4B5B-9DFD-5106FEE3D5D3}" type="slidenum">
              <a:rPr lang="en-US" altLang="en-US"/>
              <a:pPr>
                <a:defRPr/>
              </a:pPr>
              <a:t>‹#›</a:t>
            </a:fld>
            <a:endParaRPr lang="en-US" altLang="en-US"/>
          </a:p>
        </p:txBody>
      </p:sp>
    </p:spTree>
    <p:extLst>
      <p:ext uri="{BB962C8B-B14F-4D97-AF65-F5344CB8AC3E}">
        <p14:creationId xmlns:p14="http://schemas.microsoft.com/office/powerpoint/2010/main" val="257895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New Roman" pitchFamily="18" charset="0"/>
                <a:cs typeface="+mn-cs"/>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A1E3A564-3023-4266-8C96-1120062E3736}" type="datetime1">
              <a:rPr lang="en-US"/>
              <a:pPr>
                <a:defRPr/>
              </a:pPr>
              <a:t>6/6/2018</a:t>
            </a:fld>
            <a:endParaRPr lang="en-US"/>
          </a:p>
        </p:txBody>
      </p:sp>
      <p:sp>
        <p:nvSpPr>
          <p:cNvPr id="26628"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New Roman" pitchFamily="18" charset="0"/>
                <a:cs typeface="+mn-cs"/>
              </a:defRPr>
            </a:lvl1pPr>
          </a:lstStyle>
          <a:p>
            <a:pPr>
              <a:defRPr/>
            </a:pPr>
            <a:r>
              <a:rPr lang="en-US"/>
              <a:t>Apache Struts Lecture 1: Intro</a:t>
            </a:r>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770AB2C6-C38F-468E-8237-B1F1A4CD33F8}" type="slidenum">
              <a:rPr lang="en-US"/>
              <a:pPr>
                <a:defRPr/>
              </a:pPr>
              <a:t>‹#›</a:t>
            </a:fld>
            <a:endParaRPr lang="en-US"/>
          </a:p>
        </p:txBody>
      </p:sp>
    </p:spTree>
    <p:extLst>
      <p:ext uri="{BB962C8B-B14F-4D97-AF65-F5344CB8AC3E}">
        <p14:creationId xmlns:p14="http://schemas.microsoft.com/office/powerpoint/2010/main" val="488618299"/>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140E4F99-7F0D-4019-AAEF-C3E4AFE3250A}" type="slidenum">
              <a:rPr lang="en-US" smtClean="0">
                <a:latin typeface="Arial" pitchFamily="34" charset="0"/>
              </a:rPr>
              <a:pPr>
                <a:defRPr/>
              </a:pPr>
              <a:t>1</a:t>
            </a:fld>
            <a:endParaRPr lang="en-US" smtClean="0">
              <a:latin typeface="Arial" pitchFamily="34" charset="0"/>
            </a:endParaRPr>
          </a:p>
        </p:txBody>
      </p:sp>
      <p:sp>
        <p:nvSpPr>
          <p:cNvPr id="27651" name="Rectangle 2"/>
          <p:cNvSpPr>
            <a:spLocks noGrp="1" noRot="1" noChangeAspect="1" noChangeArrowheads="1" noTextEdit="1"/>
          </p:cNvSpPr>
          <p:nvPr>
            <p:ph type="sldImg"/>
          </p:nvPr>
        </p:nvSpPr>
        <p:spPr>
          <a:xfrm>
            <a:off x="1108075" y="727075"/>
            <a:ext cx="4656138" cy="3492500"/>
          </a:xfrm>
          <a:ln/>
        </p:spPr>
      </p:sp>
      <p:sp>
        <p:nvSpPr>
          <p:cNvPr id="27652"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4217609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30</a:t>
            </a:fld>
            <a:endParaRPr lang="en-US"/>
          </a:p>
        </p:txBody>
      </p:sp>
    </p:spTree>
    <p:extLst>
      <p:ext uri="{BB962C8B-B14F-4D97-AF65-F5344CB8AC3E}">
        <p14:creationId xmlns:p14="http://schemas.microsoft.com/office/powerpoint/2010/main" val="323900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31</a:t>
            </a:fld>
            <a:endParaRPr lang="en-US"/>
          </a:p>
        </p:txBody>
      </p:sp>
    </p:spTree>
    <p:extLst>
      <p:ext uri="{BB962C8B-B14F-4D97-AF65-F5344CB8AC3E}">
        <p14:creationId xmlns:p14="http://schemas.microsoft.com/office/powerpoint/2010/main" val="108041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BB5F37-0594-4B77-A687-485CCF2D6414}" type="slidenum">
              <a:rPr lang="en-US" smtClean="0"/>
              <a:pPr/>
              <a:t>32</a:t>
            </a:fld>
            <a:endParaRPr lang="en-US" smtClean="0"/>
          </a:p>
        </p:txBody>
      </p:sp>
      <p:sp>
        <p:nvSpPr>
          <p:cNvPr id="61443" name="Rectangle 2"/>
          <p:cNvSpPr>
            <a:spLocks noGrp="1" noRot="1" noChangeAspect="1" noChangeArrowheads="1" noTextEdit="1"/>
          </p:cNvSpPr>
          <p:nvPr>
            <p:ph type="sldImg"/>
          </p:nvPr>
        </p:nvSpPr>
        <p:spPr>
          <a:xfrm>
            <a:off x="1089025" y="715963"/>
            <a:ext cx="4670425" cy="3503612"/>
          </a:xfrm>
          <a:ln/>
        </p:spPr>
      </p:sp>
      <p:sp>
        <p:nvSpPr>
          <p:cNvPr id="61444" name="Rectangle 3"/>
          <p:cNvSpPr>
            <a:spLocks noGrp="1" noChangeArrowheads="1"/>
          </p:cNvSpPr>
          <p:nvPr>
            <p:ph type="body" idx="1"/>
          </p:nvPr>
        </p:nvSpPr>
        <p:spPr>
          <a:noFill/>
          <a:ln/>
        </p:spPr>
        <p:txBody>
          <a:bodyPr/>
          <a:lstStyle/>
          <a:p>
            <a:pPr eaLnBrk="1" hangingPunct="1"/>
            <a:r>
              <a:rPr lang="en-US" smtClean="0"/>
              <a:t>The API says that the class File is "An abstract representation of file</a:t>
            </a:r>
          </a:p>
          <a:p>
            <a:pPr eaLnBrk="1" hangingPunct="1"/>
            <a:r>
              <a:rPr lang="en-US" smtClean="0"/>
              <a:t>and directory pathnames." The File class isn't used to actually read or write</a:t>
            </a:r>
          </a:p>
          <a:p>
            <a:pPr eaLnBrk="1" hangingPunct="1"/>
            <a:r>
              <a:rPr lang="en-US" smtClean="0"/>
              <a:t>data; it's used to work at a higher level, making new empty files, searching for</a:t>
            </a:r>
          </a:p>
          <a:p>
            <a:pPr eaLnBrk="1" hangingPunct="1"/>
            <a:r>
              <a:rPr lang="en-US" smtClean="0"/>
              <a:t>files, deleting files, making directories, and working with paths.</a:t>
            </a:r>
          </a:p>
        </p:txBody>
      </p:sp>
    </p:spTree>
    <p:extLst>
      <p:ext uri="{BB962C8B-B14F-4D97-AF65-F5344CB8AC3E}">
        <p14:creationId xmlns:p14="http://schemas.microsoft.com/office/powerpoint/2010/main" val="3330067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6D66B2A-6F25-48CA-BF1F-F9F40550D7FC}" type="slidenum">
              <a:rPr lang="en-US" smtClean="0"/>
              <a:pPr/>
              <a:t>33</a:t>
            </a:fld>
            <a:endParaRPr lang="en-US" smtClean="0"/>
          </a:p>
        </p:txBody>
      </p:sp>
      <p:sp>
        <p:nvSpPr>
          <p:cNvPr id="62467" name="Rectangle 2"/>
          <p:cNvSpPr>
            <a:spLocks noGrp="1" noRot="1" noChangeAspect="1" noChangeArrowheads="1" noTextEdit="1"/>
          </p:cNvSpPr>
          <p:nvPr>
            <p:ph type="sldImg"/>
          </p:nvPr>
        </p:nvSpPr>
        <p:spPr>
          <a:xfrm>
            <a:off x="1089025" y="715963"/>
            <a:ext cx="4670425" cy="3503612"/>
          </a:xfrm>
          <a:ln/>
        </p:spPr>
      </p:sp>
      <p:sp>
        <p:nvSpPr>
          <p:cNvPr id="62468" name="Rectangle 3"/>
          <p:cNvSpPr>
            <a:spLocks noGrp="1" noChangeArrowheads="1"/>
          </p:cNvSpPr>
          <p:nvPr>
            <p:ph type="body" idx="1"/>
          </p:nvPr>
        </p:nvSpPr>
        <p:spPr>
          <a:noFill/>
          <a:ln/>
        </p:spPr>
        <p:txBody>
          <a:bodyPr/>
          <a:lstStyle/>
          <a:p>
            <a:pPr eaLnBrk="1" hangingPunct="1"/>
            <a:r>
              <a:rPr lang="en-US" smtClean="0"/>
              <a:t>createNewFile()</a:t>
            </a:r>
          </a:p>
          <a:p>
            <a:pPr eaLnBrk="1" hangingPunct="1"/>
            <a:r>
              <a:rPr lang="en-US" smtClean="0"/>
              <a:t>delete()</a:t>
            </a:r>
          </a:p>
          <a:p>
            <a:pPr eaLnBrk="1" hangingPunct="1"/>
            <a:r>
              <a:rPr lang="en-US" smtClean="0"/>
              <a:t>exists()</a:t>
            </a:r>
          </a:p>
          <a:p>
            <a:pPr eaLnBrk="1" hangingPunct="1"/>
            <a:r>
              <a:rPr lang="en-US" smtClean="0"/>
              <a:t>isDirectory()</a:t>
            </a:r>
          </a:p>
          <a:p>
            <a:pPr eaLnBrk="1" hangingPunct="1"/>
            <a:r>
              <a:rPr lang="en-US" smtClean="0"/>
              <a:t>isFile()</a:t>
            </a:r>
          </a:p>
          <a:p>
            <a:pPr eaLnBrk="1" hangingPunct="1"/>
            <a:r>
              <a:rPr lang="en-US" smtClean="0"/>
              <a:t>list()</a:t>
            </a:r>
          </a:p>
          <a:p>
            <a:pPr eaLnBrk="1" hangingPunct="1"/>
            <a:r>
              <a:rPr lang="en-US" smtClean="0"/>
              <a:t>mkdir()</a:t>
            </a:r>
          </a:p>
          <a:p>
            <a:pPr eaLnBrk="1" hangingPunct="1"/>
            <a:r>
              <a:rPr lang="en-US" smtClean="0"/>
              <a:t>renameTo()</a:t>
            </a:r>
          </a:p>
        </p:txBody>
      </p:sp>
    </p:spTree>
    <p:extLst>
      <p:ext uri="{BB962C8B-B14F-4D97-AF65-F5344CB8AC3E}">
        <p14:creationId xmlns:p14="http://schemas.microsoft.com/office/powerpoint/2010/main" val="24496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984C786-89D2-4A73-AF2A-2CBE28A38FE9}" type="slidenum">
              <a:rPr lang="en-US" smtClean="0"/>
              <a:pPr/>
              <a:t>36</a:t>
            </a:fld>
            <a:endParaRPr lang="en-US" smtClean="0"/>
          </a:p>
        </p:txBody>
      </p:sp>
      <p:sp>
        <p:nvSpPr>
          <p:cNvPr id="59395" name="Rectangle 2"/>
          <p:cNvSpPr>
            <a:spLocks noGrp="1" noRot="1" noChangeAspect="1" noChangeArrowheads="1" noTextEdit="1"/>
          </p:cNvSpPr>
          <p:nvPr>
            <p:ph type="sldImg"/>
          </p:nvPr>
        </p:nvSpPr>
        <p:spPr>
          <a:xfrm>
            <a:off x="1089025" y="715963"/>
            <a:ext cx="4670425" cy="3503612"/>
          </a:xfrm>
          <a:ln/>
        </p:spPr>
      </p:sp>
      <p:sp>
        <p:nvSpPr>
          <p:cNvPr id="593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3970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1F92C45-EB06-4226-816C-A7CF838A41A9}" type="slidenum">
              <a:rPr lang="en-US" smtClean="0"/>
              <a:pPr/>
              <a:t>38</a:t>
            </a:fld>
            <a:endParaRPr lang="en-US" smtClean="0"/>
          </a:p>
        </p:txBody>
      </p:sp>
      <p:sp>
        <p:nvSpPr>
          <p:cNvPr id="60419" name="Rectangle 2"/>
          <p:cNvSpPr>
            <a:spLocks noGrp="1" noRot="1" noChangeAspect="1" noChangeArrowheads="1" noTextEdit="1"/>
          </p:cNvSpPr>
          <p:nvPr>
            <p:ph type="sldImg"/>
          </p:nvPr>
        </p:nvSpPr>
        <p:spPr>
          <a:xfrm>
            <a:off x="1089025" y="715963"/>
            <a:ext cx="4670425" cy="3503612"/>
          </a:xfrm>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83469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01BCB7F-187B-45FD-9C94-80188508CB04}" type="slidenum">
              <a:rPr lang="en-US" smtClean="0"/>
              <a:pPr/>
              <a:t>45</a:t>
            </a:fld>
            <a:endParaRPr lang="en-US" smtClean="0"/>
          </a:p>
        </p:txBody>
      </p:sp>
      <p:sp>
        <p:nvSpPr>
          <p:cNvPr id="41987" name="Rectangle 2"/>
          <p:cNvSpPr>
            <a:spLocks noGrp="1" noRot="1" noChangeAspect="1" noChangeArrowheads="1" noTextEdit="1"/>
          </p:cNvSpPr>
          <p:nvPr>
            <p:ph type="sldImg"/>
          </p:nvPr>
        </p:nvSpPr>
        <p:spPr>
          <a:xfrm>
            <a:off x="1089025" y="715963"/>
            <a:ext cx="4670425" cy="3503612"/>
          </a:xfrm>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35478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A8DB49C-E074-45E9-B22B-19BB440F68A8}" type="slidenum">
              <a:rPr lang="en-US" smtClean="0"/>
              <a:pPr/>
              <a:t>54</a:t>
            </a:fld>
            <a:endParaRPr lang="en-US" smtClean="0"/>
          </a:p>
        </p:txBody>
      </p:sp>
      <p:sp>
        <p:nvSpPr>
          <p:cNvPr id="71683" name="Rectangle 2"/>
          <p:cNvSpPr>
            <a:spLocks noGrp="1" noRot="1" noChangeAspect="1" noChangeArrowheads="1" noTextEdit="1"/>
          </p:cNvSpPr>
          <p:nvPr>
            <p:ph type="sldImg"/>
          </p:nvPr>
        </p:nvSpPr>
        <p:spPr>
          <a:xfrm>
            <a:off x="1089025" y="715963"/>
            <a:ext cx="4670425" cy="3503612"/>
          </a:xfrm>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5001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4E4C4A4-7E6B-43BD-989D-92DB03DCC072}" type="slidenum">
              <a:rPr lang="en-US" smtClean="0"/>
              <a:pPr/>
              <a:t>55</a:t>
            </a:fld>
            <a:endParaRPr lang="en-US" smtClean="0"/>
          </a:p>
        </p:txBody>
      </p:sp>
      <p:sp>
        <p:nvSpPr>
          <p:cNvPr id="72707" name="Rectangle 2"/>
          <p:cNvSpPr>
            <a:spLocks noGrp="1" noRot="1" noChangeAspect="1" noChangeArrowheads="1" noTextEdit="1"/>
          </p:cNvSpPr>
          <p:nvPr>
            <p:ph type="sldImg"/>
          </p:nvPr>
        </p:nvSpPr>
        <p:spPr>
          <a:xfrm>
            <a:off x="1089025" y="715963"/>
            <a:ext cx="4670425" cy="3503612"/>
          </a:xfrm>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81099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EFC4AEF-A255-4C72-95B6-B072F65962AF}" type="slidenum">
              <a:rPr lang="en-US" smtClean="0"/>
              <a:pPr/>
              <a:t>56</a:t>
            </a:fld>
            <a:endParaRPr lang="en-US" smtClean="0"/>
          </a:p>
        </p:txBody>
      </p:sp>
      <p:sp>
        <p:nvSpPr>
          <p:cNvPr id="73731" name="Rectangle 2"/>
          <p:cNvSpPr>
            <a:spLocks noGrp="1" noRot="1" noChangeAspect="1" noChangeArrowheads="1" noTextEdit="1"/>
          </p:cNvSpPr>
          <p:nvPr>
            <p:ph type="sldImg"/>
          </p:nvPr>
        </p:nvSpPr>
        <p:spPr>
          <a:xfrm>
            <a:off x="1089025" y="715963"/>
            <a:ext cx="4670425" cy="3503612"/>
          </a:xfrm>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2715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089025" y="715963"/>
            <a:ext cx="4670425" cy="3503612"/>
          </a:xfrm>
          <a:ln/>
        </p:spPr>
      </p:sp>
      <p:sp>
        <p:nvSpPr>
          <p:cNvPr id="28675" name="Notes Placeholder 2"/>
          <p:cNvSpPr>
            <a:spLocks noGrp="1"/>
          </p:cNvSpPr>
          <p:nvPr>
            <p:ph type="body" idx="1"/>
          </p:nvPr>
        </p:nvSpPr>
        <p:spPr>
          <a:noFill/>
        </p:spPr>
        <p:txBody>
          <a:bodyPr/>
          <a:lstStyle/>
          <a:p>
            <a:endParaRPr lang="en-US" smtClean="0"/>
          </a:p>
        </p:txBody>
      </p:sp>
      <p:sp>
        <p:nvSpPr>
          <p:cNvPr id="25604" name="Footer Placeholder 3"/>
          <p:cNvSpPr>
            <a:spLocks noGrp="1"/>
          </p:cNvSpPr>
          <p:nvPr>
            <p:ph type="ftr" sz="quarter" idx="4"/>
          </p:nvPr>
        </p:nvSpPr>
        <p:spPr/>
        <p:txBody>
          <a:bodyPr/>
          <a:lstStyle/>
          <a:p>
            <a:pPr>
              <a:defRPr/>
            </a:pPr>
            <a:r>
              <a:rPr lang="en-US" smtClean="0"/>
              <a:t>Apache Struts Lecture 1: Intro</a:t>
            </a:r>
          </a:p>
        </p:txBody>
      </p:sp>
      <p:sp>
        <p:nvSpPr>
          <p:cNvPr id="25605" name="Slide Number Placeholder 4"/>
          <p:cNvSpPr>
            <a:spLocks noGrp="1"/>
          </p:cNvSpPr>
          <p:nvPr>
            <p:ph type="sldNum" sz="quarter" idx="5"/>
          </p:nvPr>
        </p:nvSpPr>
        <p:spPr/>
        <p:txBody>
          <a:bodyPr/>
          <a:lstStyle/>
          <a:p>
            <a:pPr>
              <a:defRPr/>
            </a:pPr>
            <a:fld id="{08463B1E-CBA1-4736-9E0D-6F625426548F}" type="slidenum">
              <a:rPr lang="en-US" smtClean="0"/>
              <a:pPr>
                <a:defRPr/>
              </a:pPr>
              <a:t>3</a:t>
            </a:fld>
            <a:endParaRPr lang="en-US" smtClean="0"/>
          </a:p>
        </p:txBody>
      </p:sp>
    </p:spTree>
    <p:extLst>
      <p:ext uri="{BB962C8B-B14F-4D97-AF65-F5344CB8AC3E}">
        <p14:creationId xmlns:p14="http://schemas.microsoft.com/office/powerpoint/2010/main" val="2390052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58</a:t>
            </a:fld>
            <a:endParaRPr lang="en-US"/>
          </a:p>
        </p:txBody>
      </p:sp>
    </p:spTree>
    <p:extLst>
      <p:ext uri="{BB962C8B-B14F-4D97-AF65-F5344CB8AC3E}">
        <p14:creationId xmlns:p14="http://schemas.microsoft.com/office/powerpoint/2010/main" val="342377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59</a:t>
            </a:fld>
            <a:endParaRPr lang="en-US" dirty="0"/>
          </a:p>
        </p:txBody>
      </p:sp>
    </p:spTree>
    <p:extLst>
      <p:ext uri="{BB962C8B-B14F-4D97-AF65-F5344CB8AC3E}">
        <p14:creationId xmlns:p14="http://schemas.microsoft.com/office/powerpoint/2010/main" val="3093604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60</a:t>
            </a:fld>
            <a:endParaRPr lang="en-US" dirty="0"/>
          </a:p>
        </p:txBody>
      </p:sp>
    </p:spTree>
    <p:extLst>
      <p:ext uri="{BB962C8B-B14F-4D97-AF65-F5344CB8AC3E}">
        <p14:creationId xmlns:p14="http://schemas.microsoft.com/office/powerpoint/2010/main" val="2800977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61</a:t>
            </a:fld>
            <a:endParaRPr lang="en-US" dirty="0"/>
          </a:p>
        </p:txBody>
      </p:sp>
    </p:spTree>
    <p:extLst>
      <p:ext uri="{BB962C8B-B14F-4D97-AF65-F5344CB8AC3E}">
        <p14:creationId xmlns:p14="http://schemas.microsoft.com/office/powerpoint/2010/main" val="238246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089025" y="715963"/>
            <a:ext cx="4670425" cy="3503612"/>
          </a:xfrm>
          <a:ln/>
        </p:spPr>
      </p:sp>
      <p:sp>
        <p:nvSpPr>
          <p:cNvPr id="29699" name="Notes Placeholder 2"/>
          <p:cNvSpPr>
            <a:spLocks noGrp="1"/>
          </p:cNvSpPr>
          <p:nvPr>
            <p:ph type="body" idx="1"/>
          </p:nvPr>
        </p:nvSpPr>
        <p:spPr>
          <a:noFill/>
        </p:spPr>
        <p:txBody>
          <a:bodyPr/>
          <a:lstStyle/>
          <a:p>
            <a:endParaRPr lang="en-US" smtClean="0"/>
          </a:p>
        </p:txBody>
      </p:sp>
      <p:sp>
        <p:nvSpPr>
          <p:cNvPr id="26628" name="Footer Placeholder 3"/>
          <p:cNvSpPr>
            <a:spLocks noGrp="1"/>
          </p:cNvSpPr>
          <p:nvPr>
            <p:ph type="ftr" sz="quarter" idx="4"/>
          </p:nvPr>
        </p:nvSpPr>
        <p:spPr/>
        <p:txBody>
          <a:bodyPr/>
          <a:lstStyle/>
          <a:p>
            <a:pPr>
              <a:defRPr/>
            </a:pPr>
            <a:r>
              <a:rPr lang="en-US" smtClean="0"/>
              <a:t>Apache Struts Lecture 1: Intro</a:t>
            </a:r>
          </a:p>
        </p:txBody>
      </p:sp>
      <p:sp>
        <p:nvSpPr>
          <p:cNvPr id="26629" name="Slide Number Placeholder 4"/>
          <p:cNvSpPr>
            <a:spLocks noGrp="1"/>
          </p:cNvSpPr>
          <p:nvPr>
            <p:ph type="sldNum" sz="quarter" idx="5"/>
          </p:nvPr>
        </p:nvSpPr>
        <p:spPr/>
        <p:txBody>
          <a:bodyPr/>
          <a:lstStyle/>
          <a:p>
            <a:pPr>
              <a:defRPr/>
            </a:pPr>
            <a:fld id="{5B9F029D-D35A-45BA-B0AC-B226DD979561}" type="slidenum">
              <a:rPr lang="en-US" smtClean="0"/>
              <a:pPr>
                <a:defRPr/>
              </a:pPr>
              <a:t>4</a:t>
            </a:fld>
            <a:endParaRPr lang="en-US" smtClean="0"/>
          </a:p>
        </p:txBody>
      </p:sp>
    </p:spTree>
    <p:extLst>
      <p:ext uri="{BB962C8B-B14F-4D97-AF65-F5344CB8AC3E}">
        <p14:creationId xmlns:p14="http://schemas.microsoft.com/office/powerpoint/2010/main" val="368545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67D5483-0C9A-4E7B-A1FB-FABE01DB511F}" type="slidenum">
              <a:rPr lang="en-US" smtClean="0"/>
              <a:pPr/>
              <a:t>5</a:t>
            </a:fld>
            <a:endParaRPr lang="en-US" smtClean="0"/>
          </a:p>
        </p:txBody>
      </p:sp>
      <p:sp>
        <p:nvSpPr>
          <p:cNvPr id="43011" name="Rectangle 2"/>
          <p:cNvSpPr>
            <a:spLocks noGrp="1" noRot="1" noChangeAspect="1" noChangeArrowheads="1" noTextEdit="1"/>
          </p:cNvSpPr>
          <p:nvPr>
            <p:ph type="sldImg"/>
          </p:nvPr>
        </p:nvSpPr>
        <p:spPr>
          <a:xfrm>
            <a:off x="1074738" y="704850"/>
            <a:ext cx="4699000" cy="3524250"/>
          </a:xfrm>
          <a:ln/>
        </p:spPr>
      </p:sp>
      <p:sp>
        <p:nvSpPr>
          <p:cNvPr id="43012" name="Rectangle 3"/>
          <p:cNvSpPr>
            <a:spLocks noGrp="1" noChangeArrowheads="1"/>
          </p:cNvSpPr>
          <p:nvPr>
            <p:ph type="body" idx="1"/>
          </p:nvPr>
        </p:nvSpPr>
        <p:spPr>
          <a:noFill/>
          <a:ln/>
        </p:spPr>
        <p:txBody>
          <a:bodyPr/>
          <a:lstStyle/>
          <a:p>
            <a:pPr eaLnBrk="1" hangingPunct="1">
              <a:buFont typeface="Arial" pitchFamily="34" charset="0"/>
              <a:buChar char="•"/>
            </a:pPr>
            <a:r>
              <a:rPr lang="en-US" b="1" dirty="0" smtClean="0"/>
              <a:t>What</a:t>
            </a:r>
            <a:r>
              <a:rPr lang="en-US" b="1" baseline="0" dirty="0" smtClean="0"/>
              <a:t> are Streams?</a:t>
            </a:r>
          </a:p>
          <a:p>
            <a:pPr lvl="1"/>
            <a:r>
              <a:rPr lang="en-US" dirty="0" smtClean="0"/>
              <a:t>In Java IO streams are flows of data you can either read from, or write to. </a:t>
            </a:r>
          </a:p>
          <a:p>
            <a:pPr lvl="1"/>
            <a:r>
              <a:rPr lang="en-US" dirty="0" smtClean="0"/>
              <a:t>Streams are typically connected to a data source, or data destination, like a file, network connection etc. </a:t>
            </a:r>
          </a:p>
          <a:p>
            <a:pPr lvl="1"/>
            <a:r>
              <a:rPr lang="en-US" dirty="0" smtClean="0"/>
              <a:t>A stream has no concept of an index of the read or written data, like an array does. Nor can you typically move forth and back in a stream, like you can in an array, or in a file using </a:t>
            </a:r>
            <a:r>
              <a:rPr lang="en-US" dirty="0" err="1" smtClean="0"/>
              <a:t>RandomAccessFile</a:t>
            </a:r>
            <a:r>
              <a:rPr lang="en-US" dirty="0" smtClean="0"/>
              <a:t>.</a:t>
            </a:r>
          </a:p>
          <a:p>
            <a:pPr lvl="1"/>
            <a:r>
              <a:rPr lang="en-US" smtClean="0"/>
              <a:t> </a:t>
            </a:r>
            <a:r>
              <a:rPr lang="en-US" dirty="0" smtClean="0"/>
              <a:t>A stream is just a continuous flow of data. </a:t>
            </a:r>
          </a:p>
          <a:p>
            <a:pPr lvl="1" eaLnBrk="1" hangingPunct="1">
              <a:buFont typeface="Arial" pitchFamily="34" charset="0"/>
              <a:buChar char="•"/>
            </a:pPr>
            <a:endParaRPr lang="en-US" dirty="0" smtClean="0"/>
          </a:p>
        </p:txBody>
      </p:sp>
    </p:spTree>
    <p:extLst>
      <p:ext uri="{BB962C8B-B14F-4D97-AF65-F5344CB8AC3E}">
        <p14:creationId xmlns:p14="http://schemas.microsoft.com/office/powerpoint/2010/main" val="331021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B955A25-E7FD-4913-9E24-77ED9419F22A}" type="slidenum">
              <a:rPr lang="en-US" smtClean="0"/>
              <a:pPr/>
              <a:t>7</a:t>
            </a:fld>
            <a:endParaRPr lang="en-US" smtClean="0"/>
          </a:p>
        </p:txBody>
      </p:sp>
      <p:sp>
        <p:nvSpPr>
          <p:cNvPr id="44035" name="Rectangle 2"/>
          <p:cNvSpPr>
            <a:spLocks noGrp="1" noRot="1" noChangeAspect="1" noChangeArrowheads="1" noTextEdit="1"/>
          </p:cNvSpPr>
          <p:nvPr>
            <p:ph type="sldImg"/>
          </p:nvPr>
        </p:nvSpPr>
        <p:spPr>
          <a:xfrm>
            <a:off x="1074738" y="704850"/>
            <a:ext cx="4699000" cy="3524250"/>
          </a:xfrm>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44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9D8DC53-6F29-4DD7-89F7-7F51C2BEB94A}" type="slidenum">
              <a:rPr lang="en-US" smtClean="0"/>
              <a:pPr/>
              <a:t>12</a:t>
            </a:fld>
            <a:endParaRPr lang="en-US" smtClean="0"/>
          </a:p>
        </p:txBody>
      </p:sp>
      <p:sp>
        <p:nvSpPr>
          <p:cNvPr id="47107" name="Rectangle 2"/>
          <p:cNvSpPr>
            <a:spLocks noGrp="1" noRot="1" noChangeAspect="1" noChangeArrowheads="1" noTextEdit="1"/>
          </p:cNvSpPr>
          <p:nvPr>
            <p:ph type="sldImg"/>
          </p:nvPr>
        </p:nvSpPr>
        <p:spPr>
          <a:xfrm>
            <a:off x="1089025" y="715963"/>
            <a:ext cx="4670425" cy="3503612"/>
          </a:xfrm>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9882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9D8DC53-6F29-4DD7-89F7-7F51C2BEB94A}" type="slidenum">
              <a:rPr lang="en-US" smtClean="0"/>
              <a:pPr/>
              <a:t>13</a:t>
            </a:fld>
            <a:endParaRPr lang="en-US" smtClean="0"/>
          </a:p>
        </p:txBody>
      </p:sp>
      <p:sp>
        <p:nvSpPr>
          <p:cNvPr id="47107" name="Rectangle 2"/>
          <p:cNvSpPr>
            <a:spLocks noGrp="1" noRot="1" noChangeAspect="1" noChangeArrowheads="1" noTextEdit="1"/>
          </p:cNvSpPr>
          <p:nvPr>
            <p:ph type="sldImg"/>
          </p:nvPr>
        </p:nvSpPr>
        <p:spPr>
          <a:xfrm>
            <a:off x="1089025" y="715963"/>
            <a:ext cx="4670425" cy="3503612"/>
          </a:xfrm>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28678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21A353D-6C4C-4832-86C4-7A9130767487}" type="slidenum">
              <a:rPr lang="en-US" smtClean="0"/>
              <a:pPr/>
              <a:t>14</a:t>
            </a:fld>
            <a:endParaRPr lang="en-US" smtClean="0"/>
          </a:p>
        </p:txBody>
      </p:sp>
      <p:sp>
        <p:nvSpPr>
          <p:cNvPr id="48131" name="Rectangle 2"/>
          <p:cNvSpPr>
            <a:spLocks noGrp="1" noRot="1" noChangeAspect="1" noChangeArrowheads="1" noTextEdit="1"/>
          </p:cNvSpPr>
          <p:nvPr>
            <p:ph type="sldImg"/>
          </p:nvPr>
        </p:nvSpPr>
        <p:spPr>
          <a:xfrm>
            <a:off x="1089025" y="715963"/>
            <a:ext cx="4670425" cy="3503612"/>
          </a:xfrm>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307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F087C1B-3AC4-4F73-8926-6563AD4225B1}" type="slidenum">
              <a:rPr lang="en-US" smtClean="0"/>
              <a:pPr/>
              <a:t>16</a:t>
            </a:fld>
            <a:endParaRPr lang="en-US" smtClean="0"/>
          </a:p>
        </p:txBody>
      </p:sp>
      <p:sp>
        <p:nvSpPr>
          <p:cNvPr id="49155" name="Rectangle 2"/>
          <p:cNvSpPr>
            <a:spLocks noGrp="1" noRot="1" noChangeAspect="1" noChangeArrowheads="1" noTextEdit="1"/>
          </p:cNvSpPr>
          <p:nvPr>
            <p:ph type="sldImg"/>
          </p:nvPr>
        </p:nvSpPr>
        <p:spPr>
          <a:xfrm>
            <a:off x="1089025" y="715963"/>
            <a:ext cx="4670425" cy="3503612"/>
          </a:xfrm>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357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3949388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01961447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40713824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9550439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11659493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9240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548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5104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47295"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18495" y="6659585"/>
            <a:ext cx="173125"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281290229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2.xml"/><Relationship Id="rId1" Type="http://schemas.openxmlformats.org/officeDocument/2006/relationships/slideLayout" Target="../slideLayouts/slideLayout8.xml"/><Relationship Id="rId4" Type="http://schemas.openxmlformats.org/officeDocument/2006/relationships/slide" Target="slide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file:///C:\shrilata\java\course-revamp\tutorial\figures\essential\23reader.gi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file:///C:\shrilata\java\course-revamp\tutorial\figures\essential\24writer.gi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wmf"/><Relationship Id="rId4" Type="http://schemas.openxmlformats.org/officeDocument/2006/relationships/image" Target="../media/image18.wmf"/></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4183" y="2438400"/>
            <a:ext cx="4910580" cy="1684190"/>
          </a:xfrm>
        </p:spPr>
        <p:txBody>
          <a:bodyPr>
            <a:noAutofit/>
          </a:bodyPr>
          <a:lstStyle/>
          <a:p>
            <a:r>
              <a:rPr lang="en-US" sz="4000" dirty="0"/>
              <a:t>I/O Streams and File Handling</a:t>
            </a:r>
            <a:br>
              <a:rPr lang="en-US" sz="4000" dirty="0"/>
            </a:br>
            <a:endParaRPr lang="en-US" sz="4000" dirty="0"/>
          </a:p>
        </p:txBody>
      </p:sp>
      <p:sp>
        <p:nvSpPr>
          <p:cNvPr id="3075" name="Rectangle 3"/>
          <p:cNvSpPr>
            <a:spLocks noGrp="1" noChangeArrowheads="1"/>
          </p:cNvSpPr>
          <p:nvPr>
            <p:ph type="subTitle" idx="1"/>
          </p:nvPr>
        </p:nvSpPr>
        <p:spPr>
          <a:xfrm>
            <a:off x="2743200" y="5562600"/>
            <a:ext cx="6151563" cy="931863"/>
          </a:xfrm>
        </p:spPr>
        <p:txBody>
          <a:bodyPr/>
          <a:lstStyle/>
          <a:p>
            <a:pPr eaLnBrk="1" hangingPunct="1"/>
            <a:endParaRPr lang="en-US" sz="3200" dirty="0" smtClean="0"/>
          </a:p>
          <a:p>
            <a:pPr eaLnBrk="1" hangingPunct="1"/>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r>
              <a:rPr lang="en-US" sz="2400" b="0" dirty="0" smtClean="0"/>
              <a:t>Binary Vs Text File(Contd..):</a:t>
            </a:r>
          </a:p>
          <a:p>
            <a:pPr lvl="1"/>
            <a:r>
              <a:rPr lang="en-US" sz="2000" b="0" dirty="0" smtClean="0"/>
              <a:t>Number: 127 (decimal)</a:t>
            </a:r>
          </a:p>
          <a:p>
            <a:pPr lvl="2"/>
            <a:r>
              <a:rPr lang="en-US" sz="1800" dirty="0" smtClean="0">
                <a:solidFill>
                  <a:srgbClr val="FF3300"/>
                </a:solidFill>
              </a:rPr>
              <a:t>Text file</a:t>
            </a:r>
          </a:p>
          <a:p>
            <a:pPr lvl="3"/>
            <a:r>
              <a:rPr lang="en-US" sz="1600" dirty="0" smtClean="0"/>
              <a:t>Three bytes: “1”, “2”, “7”</a:t>
            </a:r>
          </a:p>
          <a:p>
            <a:pPr lvl="3"/>
            <a:r>
              <a:rPr lang="en-US" sz="1600" dirty="0" smtClean="0"/>
              <a:t>ASCII (decimal): 49, 50, 55</a:t>
            </a:r>
          </a:p>
          <a:p>
            <a:pPr lvl="3"/>
            <a:r>
              <a:rPr lang="en-US" sz="1600" dirty="0" smtClean="0"/>
              <a:t>ASCII (octal): 61, 62, 67</a:t>
            </a:r>
          </a:p>
          <a:p>
            <a:pPr lvl="3"/>
            <a:r>
              <a:rPr lang="en-US" sz="1600" dirty="0" smtClean="0"/>
              <a:t>ASCII (binary): 00110001, 00110010, 00110111</a:t>
            </a:r>
            <a:endParaRPr lang="en-US" sz="1800" dirty="0" smtClean="0"/>
          </a:p>
          <a:p>
            <a:pPr lvl="2"/>
            <a:endParaRPr lang="en-US" sz="1800" dirty="0" smtClean="0">
              <a:solidFill>
                <a:srgbClr val="FF3300"/>
              </a:solidFill>
            </a:endParaRPr>
          </a:p>
          <a:p>
            <a:pPr lvl="2"/>
            <a:endParaRPr lang="en-US" sz="1800" dirty="0" smtClean="0">
              <a:solidFill>
                <a:srgbClr val="FF3300"/>
              </a:solidFill>
            </a:endParaRPr>
          </a:p>
          <a:p>
            <a:pPr lvl="2"/>
            <a:r>
              <a:rPr lang="en-US" sz="1800" dirty="0" smtClean="0">
                <a:solidFill>
                  <a:srgbClr val="FF3300"/>
                </a:solidFill>
              </a:rPr>
              <a:t>Binary file</a:t>
            </a:r>
            <a:r>
              <a:rPr lang="en-US" sz="1800" dirty="0" smtClean="0"/>
              <a:t>: </a:t>
            </a:r>
          </a:p>
          <a:p>
            <a:pPr lvl="3"/>
            <a:r>
              <a:rPr lang="en-US" sz="1600" dirty="0" smtClean="0"/>
              <a:t>One byte (</a:t>
            </a:r>
            <a:r>
              <a:rPr lang="en-US" sz="1600" dirty="0" smtClean="0">
                <a:latin typeface="Courier New" pitchFamily="49" charset="0"/>
              </a:rPr>
              <a:t>byte</a:t>
            </a:r>
            <a:r>
              <a:rPr lang="en-US" sz="1600" dirty="0" smtClean="0"/>
              <a:t>): 01111110 </a:t>
            </a:r>
          </a:p>
          <a:p>
            <a:pPr lvl="3"/>
            <a:r>
              <a:rPr lang="en-US" sz="1600" dirty="0" smtClean="0"/>
              <a:t>Two bytes (</a:t>
            </a:r>
            <a:r>
              <a:rPr lang="en-US" sz="1600" dirty="0" smtClean="0">
                <a:latin typeface="Courier New" pitchFamily="49" charset="0"/>
              </a:rPr>
              <a:t>short</a:t>
            </a:r>
            <a:r>
              <a:rPr lang="en-US" sz="1600" dirty="0" smtClean="0"/>
              <a:t>): 00000000 01111110</a:t>
            </a:r>
          </a:p>
          <a:p>
            <a:pPr lvl="3"/>
            <a:r>
              <a:rPr lang="en-US" sz="1600" dirty="0" smtClean="0"/>
              <a:t>Four bytes (</a:t>
            </a:r>
            <a:r>
              <a:rPr lang="en-US" sz="1600" dirty="0" err="1" smtClean="0">
                <a:latin typeface="Courier New" pitchFamily="49" charset="0"/>
              </a:rPr>
              <a:t>int</a:t>
            </a:r>
            <a:r>
              <a:rPr lang="en-US" sz="1600" dirty="0" smtClean="0"/>
              <a:t>): 00000000 00000000 00000000 01111110</a:t>
            </a:r>
          </a:p>
          <a:p>
            <a:pPr lvl="1"/>
            <a:endParaRPr lang="en-US" b="0" dirty="0"/>
          </a:p>
        </p:txBody>
      </p:sp>
      <p:grpSp>
        <p:nvGrpSpPr>
          <p:cNvPr id="20" name="Group 26"/>
          <p:cNvGrpSpPr/>
          <p:nvPr/>
        </p:nvGrpSpPr>
        <p:grpSpPr>
          <a:xfrm>
            <a:off x="838200" y="3429000"/>
            <a:ext cx="7315200" cy="495300"/>
            <a:chOff x="609600" y="2743200"/>
            <a:chExt cx="7315200" cy="495300"/>
          </a:xfrm>
        </p:grpSpPr>
        <p:sp>
          <p:nvSpPr>
            <p:cNvPr id="4" name="Rectangle 12"/>
            <p:cNvSpPr>
              <a:spLocks noChangeArrowheads="1"/>
            </p:cNvSpPr>
            <p:nvPr/>
          </p:nvSpPr>
          <p:spPr bwMode="auto">
            <a:xfrm>
              <a:off x="2457450" y="2743200"/>
              <a:ext cx="4048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b="1" dirty="0">
                  <a:latin typeface="Courier New" pitchFamily="49" charset="0"/>
                </a:rPr>
                <a:t>I</a:t>
              </a:r>
            </a:p>
          </p:txBody>
        </p:sp>
        <p:sp>
          <p:nvSpPr>
            <p:cNvPr id="5" name="Rectangle 13"/>
            <p:cNvSpPr>
              <a:spLocks noChangeArrowheads="1"/>
            </p:cNvSpPr>
            <p:nvPr/>
          </p:nvSpPr>
          <p:spPr bwMode="auto">
            <a:xfrm>
              <a:off x="2895600" y="2743200"/>
              <a:ext cx="2905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a:t>
              </a:r>
            </a:p>
          </p:txBody>
        </p:sp>
        <p:sp>
          <p:nvSpPr>
            <p:cNvPr id="6" name="Rectangle 14"/>
            <p:cNvSpPr>
              <a:spLocks noChangeArrowheads="1"/>
            </p:cNvSpPr>
            <p:nvPr/>
          </p:nvSpPr>
          <p:spPr bwMode="auto">
            <a:xfrm>
              <a:off x="3200400" y="2743200"/>
              <a:ext cx="4762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dirty="0"/>
                <a:t>M</a:t>
              </a:r>
            </a:p>
          </p:txBody>
        </p:sp>
        <p:sp>
          <p:nvSpPr>
            <p:cNvPr id="7" name="Rectangle 15"/>
            <p:cNvSpPr>
              <a:spLocks noChangeArrowheads="1"/>
            </p:cNvSpPr>
            <p:nvPr/>
          </p:nvSpPr>
          <p:spPr bwMode="auto">
            <a:xfrm>
              <a:off x="36576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 </a:t>
              </a:r>
            </a:p>
          </p:txBody>
        </p:sp>
        <p:sp>
          <p:nvSpPr>
            <p:cNvPr id="8" name="Rectangle 16"/>
            <p:cNvSpPr>
              <a:spLocks noChangeArrowheads="1"/>
            </p:cNvSpPr>
            <p:nvPr/>
          </p:nvSpPr>
          <p:spPr bwMode="auto">
            <a:xfrm>
              <a:off x="3962400" y="2743200"/>
              <a:ext cx="4254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dirty="0"/>
                <a:t>A</a:t>
              </a:r>
            </a:p>
          </p:txBody>
        </p:sp>
        <p:sp>
          <p:nvSpPr>
            <p:cNvPr id="9" name="Rectangle 17"/>
            <p:cNvSpPr>
              <a:spLocks noChangeArrowheads="1"/>
            </p:cNvSpPr>
            <p:nvPr/>
          </p:nvSpPr>
          <p:spPr bwMode="auto">
            <a:xfrm>
              <a:off x="43434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 </a:t>
              </a:r>
            </a:p>
          </p:txBody>
        </p:sp>
        <p:sp>
          <p:nvSpPr>
            <p:cNvPr id="10" name="Rectangle 18"/>
            <p:cNvSpPr>
              <a:spLocks noChangeArrowheads="1"/>
            </p:cNvSpPr>
            <p:nvPr/>
          </p:nvSpPr>
          <p:spPr bwMode="auto">
            <a:xfrm>
              <a:off x="4648200" y="2743200"/>
              <a:ext cx="4254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S</a:t>
              </a:r>
            </a:p>
          </p:txBody>
        </p:sp>
        <p:sp>
          <p:nvSpPr>
            <p:cNvPr id="11" name="Rectangle 19"/>
            <p:cNvSpPr>
              <a:spLocks noChangeArrowheads="1"/>
            </p:cNvSpPr>
            <p:nvPr/>
          </p:nvSpPr>
          <p:spPr bwMode="auto">
            <a:xfrm>
              <a:off x="5029200" y="2743200"/>
              <a:ext cx="4079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T</a:t>
              </a:r>
            </a:p>
          </p:txBody>
        </p:sp>
        <p:sp>
          <p:nvSpPr>
            <p:cNvPr id="12" name="Rectangle 20"/>
            <p:cNvSpPr>
              <a:spLocks noChangeArrowheads="1"/>
            </p:cNvSpPr>
            <p:nvPr/>
          </p:nvSpPr>
          <p:spPr bwMode="auto">
            <a:xfrm>
              <a:off x="5410200" y="2743200"/>
              <a:ext cx="4429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R</a:t>
              </a:r>
            </a:p>
          </p:txBody>
        </p:sp>
        <p:sp>
          <p:nvSpPr>
            <p:cNvPr id="13" name="Rectangle 21"/>
            <p:cNvSpPr>
              <a:spLocks noChangeArrowheads="1"/>
            </p:cNvSpPr>
            <p:nvPr/>
          </p:nvSpPr>
          <p:spPr bwMode="auto">
            <a:xfrm>
              <a:off x="58674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I</a:t>
              </a:r>
            </a:p>
          </p:txBody>
        </p:sp>
        <p:sp>
          <p:nvSpPr>
            <p:cNvPr id="14" name="Rectangle 22"/>
            <p:cNvSpPr>
              <a:spLocks noChangeArrowheads="1"/>
            </p:cNvSpPr>
            <p:nvPr/>
          </p:nvSpPr>
          <p:spPr bwMode="auto">
            <a:xfrm>
              <a:off x="6172200" y="2743200"/>
              <a:ext cx="4429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N</a:t>
              </a:r>
            </a:p>
          </p:txBody>
        </p:sp>
        <p:sp>
          <p:nvSpPr>
            <p:cNvPr id="15" name="Rectangle 23"/>
            <p:cNvSpPr>
              <a:spLocks noChangeArrowheads="1"/>
            </p:cNvSpPr>
            <p:nvPr/>
          </p:nvSpPr>
          <p:spPr bwMode="auto">
            <a:xfrm>
              <a:off x="6619875" y="2743200"/>
              <a:ext cx="4587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G</a:t>
              </a:r>
            </a:p>
          </p:txBody>
        </p:sp>
        <p:sp>
          <p:nvSpPr>
            <p:cNvPr id="16" name="Rectangle 24"/>
            <p:cNvSpPr>
              <a:spLocks noChangeArrowheads="1"/>
            </p:cNvSpPr>
            <p:nvPr/>
          </p:nvSpPr>
          <p:spPr bwMode="auto">
            <a:xfrm>
              <a:off x="7086600" y="2743200"/>
              <a:ext cx="4762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\n</a:t>
              </a:r>
            </a:p>
          </p:txBody>
        </p:sp>
        <p:sp>
          <p:nvSpPr>
            <p:cNvPr id="17" name="Rectangle 26"/>
            <p:cNvSpPr>
              <a:spLocks noChangeArrowheads="1"/>
            </p:cNvSpPr>
            <p:nvPr/>
          </p:nvSpPr>
          <p:spPr bwMode="auto">
            <a:xfrm>
              <a:off x="609600" y="2743200"/>
              <a:ext cx="1354138" cy="457200"/>
            </a:xfrm>
            <a:prstGeom prst="rect">
              <a:avLst/>
            </a:prstGeom>
            <a:solidFill>
              <a:schemeClr val="accent1"/>
            </a:solidFill>
            <a:ln w="38100">
              <a:noFill/>
              <a:miter lim="800000"/>
              <a:headEnd/>
              <a:tailEnd/>
            </a:ln>
            <a:effectLst/>
          </p:spPr>
          <p:txBody>
            <a:bodyPr wrap="none" anchor="ctr">
              <a:spAutoFit/>
            </a:bodyPr>
            <a:lstStyle/>
            <a:p>
              <a:r>
                <a:rPr lang="en-US" dirty="0"/>
                <a:t>Program</a:t>
              </a:r>
            </a:p>
          </p:txBody>
        </p:sp>
        <p:sp>
          <p:nvSpPr>
            <p:cNvPr id="18" name="Line 30"/>
            <p:cNvSpPr>
              <a:spLocks noChangeShapeType="1"/>
            </p:cNvSpPr>
            <p:nvPr/>
          </p:nvSpPr>
          <p:spPr bwMode="auto">
            <a:xfrm>
              <a:off x="1981200" y="2971800"/>
              <a:ext cx="457200" cy="0"/>
            </a:xfrm>
            <a:prstGeom prst="line">
              <a:avLst/>
            </a:prstGeom>
            <a:noFill/>
            <a:ln w="38100">
              <a:solidFill>
                <a:srgbClr val="FFCC66"/>
              </a:solidFill>
              <a:round/>
              <a:headEnd/>
              <a:tailEnd/>
            </a:ln>
            <a:effectLst/>
          </p:spPr>
          <p:txBody>
            <a:bodyPr wrap="none" anchor="ctr">
              <a:spAutoFit/>
            </a:bodyPr>
            <a:lstStyle/>
            <a:p>
              <a:endParaRPr lang="en-US"/>
            </a:p>
          </p:txBody>
        </p:sp>
        <p:sp>
          <p:nvSpPr>
            <p:cNvPr id="19" name="Line 31"/>
            <p:cNvSpPr>
              <a:spLocks noChangeShapeType="1"/>
            </p:cNvSpPr>
            <p:nvPr/>
          </p:nvSpPr>
          <p:spPr bwMode="auto">
            <a:xfrm>
              <a:off x="7620000" y="2971800"/>
              <a:ext cx="304800" cy="0"/>
            </a:xfrm>
            <a:prstGeom prst="line">
              <a:avLst/>
            </a:prstGeom>
            <a:noFill/>
            <a:ln w="38100">
              <a:solidFill>
                <a:srgbClr val="FFCC66"/>
              </a:solidFill>
              <a:round/>
              <a:headEnd/>
              <a:tailEnd type="triangle" w="med" len="med"/>
            </a:ln>
            <a:effectLst/>
          </p:spPr>
          <p:txBody>
            <a:bodyPr wrap="none" anchor="ctr">
              <a:spAutoFit/>
            </a:bodyPr>
            <a:lstStyle/>
            <a:p>
              <a:endParaRPr lang="en-US"/>
            </a:p>
          </p:txBody>
        </p:sp>
      </p:grpSp>
      <p:grpSp>
        <p:nvGrpSpPr>
          <p:cNvPr id="27" name="Group 27"/>
          <p:cNvGrpSpPr/>
          <p:nvPr/>
        </p:nvGrpSpPr>
        <p:grpSpPr>
          <a:xfrm>
            <a:off x="838200" y="5295900"/>
            <a:ext cx="7315200" cy="495300"/>
            <a:chOff x="609600" y="4953000"/>
            <a:chExt cx="7315200" cy="495300"/>
          </a:xfrm>
        </p:grpSpPr>
        <p:sp>
          <p:nvSpPr>
            <p:cNvPr id="21" name="Rectangle 33"/>
            <p:cNvSpPr>
              <a:spLocks noChangeArrowheads="1"/>
            </p:cNvSpPr>
            <p:nvPr/>
          </p:nvSpPr>
          <p:spPr bwMode="auto">
            <a:xfrm>
              <a:off x="2514600"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a:latin typeface="Courier New" pitchFamily="49" charset="0"/>
                </a:rPr>
                <a:t>01101001</a:t>
              </a:r>
            </a:p>
          </p:txBody>
        </p:sp>
        <p:sp>
          <p:nvSpPr>
            <p:cNvPr id="22" name="Rectangle 46"/>
            <p:cNvSpPr>
              <a:spLocks noChangeArrowheads="1"/>
            </p:cNvSpPr>
            <p:nvPr/>
          </p:nvSpPr>
          <p:spPr bwMode="auto">
            <a:xfrm>
              <a:off x="609600" y="4953000"/>
              <a:ext cx="1354138" cy="457200"/>
            </a:xfrm>
            <a:prstGeom prst="rect">
              <a:avLst/>
            </a:prstGeom>
            <a:solidFill>
              <a:schemeClr val="accent1"/>
            </a:solidFill>
            <a:ln w="38100">
              <a:noFill/>
              <a:miter lim="800000"/>
              <a:headEnd/>
              <a:tailEnd/>
            </a:ln>
            <a:effectLst/>
          </p:spPr>
          <p:txBody>
            <a:bodyPr wrap="none" anchor="ctr">
              <a:spAutoFit/>
            </a:bodyPr>
            <a:lstStyle/>
            <a:p>
              <a:r>
                <a:rPr lang="en-US" dirty="0"/>
                <a:t>Program</a:t>
              </a:r>
            </a:p>
          </p:txBody>
        </p:sp>
        <p:sp>
          <p:nvSpPr>
            <p:cNvPr id="23" name="Line 48"/>
            <p:cNvSpPr>
              <a:spLocks noChangeShapeType="1"/>
            </p:cNvSpPr>
            <p:nvPr/>
          </p:nvSpPr>
          <p:spPr bwMode="auto">
            <a:xfrm>
              <a:off x="1981200" y="5181600"/>
              <a:ext cx="457200" cy="0"/>
            </a:xfrm>
            <a:prstGeom prst="line">
              <a:avLst/>
            </a:prstGeom>
            <a:noFill/>
            <a:ln w="38100">
              <a:solidFill>
                <a:srgbClr val="FFCC66"/>
              </a:solidFill>
              <a:round/>
              <a:headEnd/>
              <a:tailEnd/>
            </a:ln>
            <a:effectLst/>
          </p:spPr>
          <p:txBody>
            <a:bodyPr wrap="none" anchor="ctr">
              <a:spAutoFit/>
            </a:bodyPr>
            <a:lstStyle/>
            <a:p>
              <a:endParaRPr lang="en-US"/>
            </a:p>
          </p:txBody>
        </p:sp>
        <p:sp>
          <p:nvSpPr>
            <p:cNvPr id="24" name="Line 49"/>
            <p:cNvSpPr>
              <a:spLocks noChangeShapeType="1"/>
            </p:cNvSpPr>
            <p:nvPr/>
          </p:nvSpPr>
          <p:spPr bwMode="auto">
            <a:xfrm>
              <a:off x="7620000" y="5181600"/>
              <a:ext cx="304800" cy="0"/>
            </a:xfrm>
            <a:prstGeom prst="line">
              <a:avLst/>
            </a:prstGeom>
            <a:noFill/>
            <a:ln w="38100">
              <a:solidFill>
                <a:srgbClr val="FFCC66"/>
              </a:solidFill>
              <a:round/>
              <a:headEnd/>
              <a:tailEnd type="triangle" w="med" len="med"/>
            </a:ln>
            <a:effectLst/>
          </p:spPr>
          <p:txBody>
            <a:bodyPr wrap="none" anchor="ctr">
              <a:spAutoFit/>
            </a:bodyPr>
            <a:lstStyle/>
            <a:p>
              <a:endParaRPr lang="en-US"/>
            </a:p>
          </p:txBody>
        </p:sp>
        <p:sp>
          <p:nvSpPr>
            <p:cNvPr id="25" name="Rectangle 50"/>
            <p:cNvSpPr>
              <a:spLocks noChangeArrowheads="1"/>
            </p:cNvSpPr>
            <p:nvPr/>
          </p:nvSpPr>
          <p:spPr bwMode="auto">
            <a:xfrm>
              <a:off x="4195763"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a:latin typeface="Courier New" pitchFamily="49" charset="0"/>
                </a:rPr>
                <a:t>11101101</a:t>
              </a:r>
            </a:p>
          </p:txBody>
        </p:sp>
        <p:sp>
          <p:nvSpPr>
            <p:cNvPr id="26" name="Rectangle 51"/>
            <p:cNvSpPr>
              <a:spLocks noChangeArrowheads="1"/>
            </p:cNvSpPr>
            <p:nvPr/>
          </p:nvSpPr>
          <p:spPr bwMode="auto">
            <a:xfrm>
              <a:off x="5872163"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dirty="0">
                  <a:latin typeface="Courier New" pitchFamily="49" charset="0"/>
                </a:rPr>
                <a:t>00000000</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File IO</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a:p>
        </p:txBody>
      </p:sp>
      <p:grpSp>
        <p:nvGrpSpPr>
          <p:cNvPr id="4" name="Group 11"/>
          <p:cNvGrpSpPr/>
          <p:nvPr/>
        </p:nvGrpSpPr>
        <p:grpSpPr>
          <a:xfrm>
            <a:off x="1066800" y="1905000"/>
            <a:ext cx="7086600" cy="2667000"/>
            <a:chOff x="990600" y="2438400"/>
            <a:chExt cx="7848600" cy="2895600"/>
          </a:xfrm>
        </p:grpSpPr>
        <p:sp>
          <p:nvSpPr>
            <p:cNvPr id="5" name="Rectangle 3">
              <a:hlinkClick r:id="rId2" action="ppaction://hlinksldjump"/>
            </p:cNvPr>
            <p:cNvSpPr>
              <a:spLocks noChangeArrowheads="1"/>
            </p:cNvSpPr>
            <p:nvPr/>
          </p:nvSpPr>
          <p:spPr bwMode="auto">
            <a:xfrm>
              <a:off x="12192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dirty="0">
                  <a:latin typeface="+mn-lt"/>
                </a:rPr>
                <a:t>Low level I/O</a:t>
              </a:r>
            </a:p>
          </p:txBody>
        </p:sp>
        <p:sp>
          <p:nvSpPr>
            <p:cNvPr id="6" name="Rectangle 5">
              <a:hlinkClick r:id="rId3" action="ppaction://hlinksldjump"/>
            </p:cNvPr>
            <p:cNvSpPr>
              <a:spLocks noChangeArrowheads="1"/>
            </p:cNvSpPr>
            <p:nvPr/>
          </p:nvSpPr>
          <p:spPr bwMode="auto">
            <a:xfrm>
              <a:off x="38100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a:latin typeface="+mn-lt"/>
                </a:rPr>
                <a:t>High level I/O</a:t>
              </a:r>
            </a:p>
          </p:txBody>
        </p:sp>
        <p:sp>
          <p:nvSpPr>
            <p:cNvPr id="7" name="Rectangle 6">
              <a:hlinkClick r:id="rId4" action="ppaction://hlinksldjump"/>
            </p:cNvPr>
            <p:cNvSpPr>
              <a:spLocks noChangeArrowheads="1"/>
            </p:cNvSpPr>
            <p:nvPr/>
          </p:nvSpPr>
          <p:spPr bwMode="auto">
            <a:xfrm>
              <a:off x="64770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a:latin typeface="+mn-lt"/>
                </a:rPr>
                <a:t>Text file I/O</a:t>
              </a:r>
            </a:p>
          </p:txBody>
        </p:sp>
        <p:sp>
          <p:nvSpPr>
            <p:cNvPr id="8" name="Rectangle 7"/>
            <p:cNvSpPr>
              <a:spLocks noChangeArrowheads="1"/>
            </p:cNvSpPr>
            <p:nvPr/>
          </p:nvSpPr>
          <p:spPr bwMode="auto">
            <a:xfrm>
              <a:off x="990600" y="3581400"/>
              <a:ext cx="22098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 a file</a:t>
              </a:r>
            </a:p>
            <a:p>
              <a:pPr algn="ctr"/>
              <a:r>
                <a:rPr lang="en-US" sz="1600" dirty="0">
                  <a:latin typeface="+mn-lt"/>
                </a:rPr>
                <a:t>As a set of bytes</a:t>
              </a:r>
            </a:p>
          </p:txBody>
        </p:sp>
        <p:sp>
          <p:nvSpPr>
            <p:cNvPr id="9" name="Rectangle 8"/>
            <p:cNvSpPr>
              <a:spLocks noChangeArrowheads="1"/>
            </p:cNvSpPr>
            <p:nvPr/>
          </p:nvSpPr>
          <p:spPr bwMode="auto">
            <a:xfrm>
              <a:off x="3352800" y="3581400"/>
              <a:ext cx="26670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a:t>
              </a:r>
            </a:p>
            <a:p>
              <a:pPr algn="ctr"/>
              <a:r>
                <a:rPr lang="en-US" sz="1600" dirty="0">
                  <a:latin typeface="+mn-lt"/>
                </a:rPr>
                <a:t>A file As a set of data of</a:t>
              </a:r>
            </a:p>
            <a:p>
              <a:pPr algn="ctr"/>
              <a:r>
                <a:rPr lang="en-US" sz="1600" dirty="0">
                  <a:latin typeface="+mn-lt"/>
                </a:rPr>
                <a:t>primitive</a:t>
              </a:r>
            </a:p>
            <a:p>
              <a:pPr algn="ctr"/>
              <a:r>
                <a:rPr lang="en-US" sz="1600" dirty="0">
                  <a:latin typeface="+mn-lt"/>
                </a:rPr>
                <a:t>Data type </a:t>
              </a:r>
            </a:p>
          </p:txBody>
        </p:sp>
        <p:sp>
          <p:nvSpPr>
            <p:cNvPr id="10" name="Rectangle 9"/>
            <p:cNvSpPr>
              <a:spLocks noChangeArrowheads="1"/>
            </p:cNvSpPr>
            <p:nvPr/>
          </p:nvSpPr>
          <p:spPr bwMode="auto">
            <a:xfrm>
              <a:off x="6172200" y="3581400"/>
              <a:ext cx="26670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a:t>
              </a:r>
            </a:p>
            <a:p>
              <a:pPr algn="ctr"/>
              <a:r>
                <a:rPr lang="en-US" sz="1600" dirty="0">
                  <a:latin typeface="+mn-lt"/>
                </a:rPr>
                <a:t>A file As a set of text </a:t>
              </a:r>
            </a:p>
            <a:p>
              <a:pPr algn="ctr"/>
              <a:r>
                <a:rPr lang="en-US" sz="1600" dirty="0">
                  <a:latin typeface="+mn-lt"/>
                </a:rPr>
                <a:t>(or String)</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82588" y="230188"/>
            <a:ext cx="8531225" cy="1001712"/>
          </a:xfrm>
          <a:prstGeom prst="rect">
            <a:avLst/>
          </a:prstGeom>
          <a:noFill/>
          <a:ln w="12700">
            <a:noFill/>
            <a:miter lim="800000"/>
            <a:headEnd/>
            <a:tailEnd/>
          </a:ln>
        </p:spPr>
        <p:txBody>
          <a:bodyPr lIns="90488" tIns="44450" rIns="90488" bIns="44450">
            <a:spAutoFit/>
          </a:bodyPr>
          <a:lstStyle/>
          <a:p>
            <a:pPr algn="ctr">
              <a:spcBef>
                <a:spcPct val="50000"/>
              </a:spcBef>
            </a:pPr>
            <a:endParaRPr lang="en-US"/>
          </a:p>
          <a:p>
            <a:pPr algn="ctr">
              <a:spcBef>
                <a:spcPct val="50000"/>
              </a:spcBef>
            </a:pPr>
            <a:endParaRPr lang="en-US"/>
          </a:p>
        </p:txBody>
      </p:sp>
      <p:sp>
        <p:nvSpPr>
          <p:cNvPr id="8196" name="Rectangle 5"/>
          <p:cNvSpPr>
            <a:spLocks noGrp="1" noChangeArrowheads="1"/>
          </p:cNvSpPr>
          <p:nvPr>
            <p:ph type="title"/>
          </p:nvPr>
        </p:nvSpPr>
        <p:spPr>
          <a:xfrm>
            <a:off x="304800" y="28575"/>
            <a:ext cx="8308975" cy="8286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sp>
        <p:nvSpPr>
          <p:cNvPr id="8197" name="Rectangle 6"/>
          <p:cNvSpPr>
            <a:spLocks noGrp="1" noChangeArrowheads="1"/>
          </p:cNvSpPr>
          <p:nvPr>
            <p:ph idx="1"/>
          </p:nvPr>
        </p:nvSpPr>
        <p:spPr>
          <a:xfrm>
            <a:off x="152400" y="1143000"/>
            <a:ext cx="8991600" cy="4114800"/>
          </a:xfrm>
        </p:spPr>
        <p:txBody>
          <a:bodyPr>
            <a:normAutofit fontScale="77500" lnSpcReduction="20000"/>
          </a:bodyPr>
          <a:lstStyle/>
          <a:p>
            <a:pPr eaLnBrk="1" hangingPunct="1"/>
            <a:r>
              <a:rPr lang="en-US" sz="2400" b="0" dirty="0" smtClean="0"/>
              <a:t>Low –Level File IO:</a:t>
            </a:r>
          </a:p>
          <a:p>
            <a:pPr lvl="1" eaLnBrk="1" hangingPunct="1"/>
            <a:r>
              <a:rPr lang="en-GB" dirty="0" smtClean="0">
                <a:solidFill>
                  <a:srgbClr val="000000"/>
                </a:solidFill>
                <a:latin typeface="Helvetica" charset="0"/>
              </a:rPr>
              <a:t>Abstract classes are </a:t>
            </a:r>
            <a:r>
              <a:rPr lang="en-GB" dirty="0" err="1" smtClean="0">
                <a:solidFill>
                  <a:srgbClr val="000000"/>
                </a:solidFill>
                <a:latin typeface="Helvetica" charset="0"/>
              </a:rPr>
              <a:t>InputStream</a:t>
            </a:r>
            <a:r>
              <a:rPr lang="en-GB" dirty="0" smtClean="0">
                <a:solidFill>
                  <a:srgbClr val="000000"/>
                </a:solidFill>
                <a:latin typeface="Helvetica" charset="0"/>
              </a:rPr>
              <a:t> and </a:t>
            </a:r>
            <a:r>
              <a:rPr lang="en-GB" dirty="0" err="1" smtClean="0">
                <a:solidFill>
                  <a:srgbClr val="000000"/>
                </a:solidFill>
                <a:latin typeface="Helvetica" charset="0"/>
              </a:rPr>
              <a:t>OutputStream</a:t>
            </a:r>
            <a:endParaRPr lang="en-US" sz="2000" b="0" dirty="0" smtClean="0"/>
          </a:p>
          <a:p>
            <a:pPr lvl="1" eaLnBrk="1" hangingPunct="1"/>
            <a:r>
              <a:rPr lang="en-US" sz="2000" b="0" dirty="0" smtClean="0"/>
              <a:t>InputStream :</a:t>
            </a:r>
          </a:p>
          <a:p>
            <a:pPr lvl="2" eaLnBrk="1" hangingPunct="1"/>
            <a:r>
              <a:rPr lang="en-US" sz="1800" dirty="0" smtClean="0"/>
              <a:t>Used to read </a:t>
            </a:r>
            <a:r>
              <a:rPr lang="en-US" dirty="0" smtClean="0"/>
              <a:t>d</a:t>
            </a:r>
            <a:r>
              <a:rPr lang="en-US" sz="1800" dirty="0" smtClean="0"/>
              <a:t>ata from the source</a:t>
            </a:r>
            <a:endParaRPr lang="en-US" sz="1800" b="0" dirty="0" smtClean="0"/>
          </a:p>
          <a:p>
            <a:pPr lvl="2" eaLnBrk="1" hangingPunct="1"/>
            <a:r>
              <a:rPr lang="en-US" sz="1800" b="0" dirty="0" smtClean="0"/>
              <a:t>Methods to read Data:</a:t>
            </a:r>
          </a:p>
          <a:p>
            <a:pPr lvl="3" eaLnBrk="1" hangingPunct="1"/>
            <a:r>
              <a:rPr lang="en-GB" sz="1600" dirty="0" err="1" smtClean="0">
                <a:solidFill>
                  <a:srgbClr val="000000"/>
                </a:solidFill>
              </a:rPr>
              <a:t>int</a:t>
            </a:r>
            <a:r>
              <a:rPr lang="en-GB" sz="1600" dirty="0" smtClean="0">
                <a:solidFill>
                  <a:srgbClr val="000000"/>
                </a:solidFill>
              </a:rPr>
              <a:t> read():Reads a single character. </a:t>
            </a:r>
          </a:p>
          <a:p>
            <a:pPr lvl="3" eaLnBrk="1" hangingPunct="1"/>
            <a:r>
              <a:rPr lang="en-GB" sz="1600" dirty="0" err="1" smtClean="0">
                <a:solidFill>
                  <a:srgbClr val="000000"/>
                </a:solidFill>
              </a:rPr>
              <a:t>int</a:t>
            </a:r>
            <a:r>
              <a:rPr lang="en-GB" sz="1600" dirty="0" smtClean="0">
                <a:solidFill>
                  <a:srgbClr val="000000"/>
                </a:solidFill>
              </a:rPr>
              <a:t> read(byte[] buffer)</a:t>
            </a:r>
          </a:p>
          <a:p>
            <a:pPr lvl="4" eaLnBrk="1" hangingPunct="1"/>
            <a:r>
              <a:rPr lang="en-GB" sz="1400" dirty="0" smtClean="0">
                <a:solidFill>
                  <a:srgbClr val="000000"/>
                </a:solidFill>
              </a:rPr>
              <a:t>Reads bytes and places them into buffer (max = size of buffer)</a:t>
            </a:r>
          </a:p>
          <a:p>
            <a:pPr lvl="4" eaLnBrk="1" hangingPunct="1"/>
            <a:r>
              <a:rPr lang="en-GB" sz="1400" dirty="0" smtClean="0">
                <a:solidFill>
                  <a:srgbClr val="000000"/>
                </a:solidFill>
              </a:rPr>
              <a:t>returns the number of bytes read</a:t>
            </a:r>
          </a:p>
          <a:p>
            <a:pPr lvl="3" eaLnBrk="1" hangingPunct="1"/>
            <a:r>
              <a:rPr lang="en-GB" sz="1600" dirty="0" err="1" smtClean="0">
                <a:solidFill>
                  <a:srgbClr val="000000"/>
                </a:solidFill>
              </a:rPr>
              <a:t>int</a:t>
            </a:r>
            <a:r>
              <a:rPr lang="en-GB" sz="1600" dirty="0" smtClean="0">
                <a:solidFill>
                  <a:srgbClr val="000000"/>
                </a:solidFill>
              </a:rPr>
              <a:t> read(byte[] buffer, </a:t>
            </a:r>
            <a:r>
              <a:rPr lang="en-GB" sz="1600" dirty="0" err="1" smtClean="0">
                <a:solidFill>
                  <a:srgbClr val="000000"/>
                </a:solidFill>
              </a:rPr>
              <a:t>int</a:t>
            </a:r>
            <a:r>
              <a:rPr lang="en-GB" sz="1600" dirty="0" smtClean="0">
                <a:solidFill>
                  <a:srgbClr val="000000"/>
                </a:solidFill>
              </a:rPr>
              <a:t> offset, </a:t>
            </a:r>
            <a:r>
              <a:rPr lang="en-GB" sz="1600" dirty="0" err="1" smtClean="0">
                <a:solidFill>
                  <a:srgbClr val="000000"/>
                </a:solidFill>
              </a:rPr>
              <a:t>int</a:t>
            </a:r>
            <a:r>
              <a:rPr lang="en-GB" sz="1600" dirty="0" smtClean="0">
                <a:solidFill>
                  <a:srgbClr val="000000"/>
                </a:solidFill>
              </a:rPr>
              <a:t> length)</a:t>
            </a:r>
          </a:p>
          <a:p>
            <a:pPr lvl="4" eaLnBrk="1" hangingPunct="1"/>
            <a:r>
              <a:rPr lang="en-GB" sz="1400" dirty="0" smtClean="0">
                <a:solidFill>
                  <a:srgbClr val="000000"/>
                </a:solidFill>
              </a:rPr>
              <a:t>Reads up to length bytes and places them into buffer</a:t>
            </a:r>
          </a:p>
          <a:p>
            <a:pPr lvl="4" eaLnBrk="1" hangingPunct="1"/>
            <a:r>
              <a:rPr lang="en-GB" sz="1400" dirty="0" smtClean="0">
                <a:solidFill>
                  <a:srgbClr val="000000"/>
                </a:solidFill>
              </a:rPr>
              <a:t>First byte read is stored in buffer[offset]</a:t>
            </a:r>
          </a:p>
          <a:p>
            <a:pPr lvl="4" eaLnBrk="1" hangingPunct="1"/>
            <a:r>
              <a:rPr lang="en-GB" sz="1400" dirty="0" smtClean="0">
                <a:solidFill>
                  <a:srgbClr val="000000"/>
                </a:solidFill>
              </a:rPr>
              <a:t>Returns the number of bytes read</a:t>
            </a:r>
          </a:p>
          <a:p>
            <a:pPr lvl="2" eaLnBrk="1" hangingPunct="1"/>
            <a:r>
              <a:rPr lang="en-GB" sz="1800" b="0" dirty="0" smtClean="0">
                <a:solidFill>
                  <a:srgbClr val="000000"/>
                </a:solidFill>
              </a:rPr>
              <a:t>available() :returns the number of bytes which can be read without</a:t>
            </a:r>
            <a:r>
              <a:rPr lang="en-GB" sz="1800" b="0" i="1" dirty="0" smtClean="0">
                <a:solidFill>
                  <a:srgbClr val="000000"/>
                </a:solidFill>
              </a:rPr>
              <a:t> </a:t>
            </a:r>
            <a:r>
              <a:rPr lang="en-GB" sz="1800" b="0" dirty="0" smtClean="0"/>
              <a:t>blocking</a:t>
            </a:r>
          </a:p>
          <a:p>
            <a:pPr lvl="2" eaLnBrk="1" hangingPunct="1"/>
            <a:r>
              <a:rPr lang="en-GB" sz="1800" b="0" dirty="0" smtClean="0">
                <a:solidFill>
                  <a:srgbClr val="000000"/>
                </a:solidFill>
              </a:rPr>
              <a:t>skip() : skips over a number of bytes in the input stream</a:t>
            </a:r>
          </a:p>
          <a:p>
            <a:pPr lvl="2" eaLnBrk="1" hangingPunct="1"/>
            <a:r>
              <a:rPr lang="en-GB" sz="1800" b="0" dirty="0" smtClean="0">
                <a:solidFill>
                  <a:srgbClr val="000000"/>
                </a:solidFill>
              </a:rPr>
              <a:t>c</a:t>
            </a:r>
            <a:r>
              <a:rPr lang="en-GB" sz="1800" b="0" dirty="0" smtClean="0"/>
              <a:t>lose() :close the input stream and release any system resources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82588" y="230188"/>
            <a:ext cx="8531225" cy="1001712"/>
          </a:xfrm>
          <a:prstGeom prst="rect">
            <a:avLst/>
          </a:prstGeom>
          <a:noFill/>
          <a:ln w="12700">
            <a:noFill/>
            <a:miter lim="800000"/>
            <a:headEnd/>
            <a:tailEnd/>
          </a:ln>
        </p:spPr>
        <p:txBody>
          <a:bodyPr lIns="90488" tIns="44450" rIns="90488" bIns="44450">
            <a:spAutoFit/>
          </a:bodyPr>
          <a:lstStyle/>
          <a:p>
            <a:pPr algn="ctr">
              <a:spcBef>
                <a:spcPct val="50000"/>
              </a:spcBef>
            </a:pPr>
            <a:endParaRPr lang="en-US"/>
          </a:p>
          <a:p>
            <a:pPr algn="ctr">
              <a:spcBef>
                <a:spcPct val="50000"/>
              </a:spcBef>
            </a:pPr>
            <a:endParaRPr lang="en-US"/>
          </a:p>
        </p:txBody>
      </p:sp>
      <p:sp>
        <p:nvSpPr>
          <p:cNvPr id="8196" name="Rectangle 5"/>
          <p:cNvSpPr>
            <a:spLocks noGrp="1" noChangeArrowheads="1"/>
          </p:cNvSpPr>
          <p:nvPr>
            <p:ph type="title"/>
          </p:nvPr>
        </p:nvSpPr>
        <p:spPr>
          <a:xfrm>
            <a:off x="304800" y="28575"/>
            <a:ext cx="8308975" cy="828675"/>
          </a:xfrm>
        </p:spPr>
        <p:txBody>
          <a:bodyPr/>
          <a:lstStyle/>
          <a:p>
            <a:pPr eaLnBrk="1" hangingPunct="1"/>
            <a:r>
              <a:rPr lang="en-US" sz="3200" b="0" dirty="0" smtClean="0"/>
              <a:t>I/O Streams and File Handling</a:t>
            </a:r>
          </a:p>
        </p:txBody>
      </p:sp>
      <p:sp>
        <p:nvSpPr>
          <p:cNvPr id="8197" name="Rectangle 6"/>
          <p:cNvSpPr>
            <a:spLocks noGrp="1" noChangeArrowheads="1"/>
          </p:cNvSpPr>
          <p:nvPr>
            <p:ph idx="1"/>
          </p:nvPr>
        </p:nvSpPr>
        <p:spPr>
          <a:xfrm>
            <a:off x="152400" y="1143000"/>
            <a:ext cx="8991600" cy="4495800"/>
          </a:xfrm>
        </p:spPr>
        <p:txBody>
          <a:bodyPr/>
          <a:lstStyle/>
          <a:p>
            <a:pPr eaLnBrk="1" hangingPunct="1"/>
            <a:r>
              <a:rPr lang="en-US" dirty="0" smtClean="0"/>
              <a:t>Low –Level File IO(Contd..):</a:t>
            </a:r>
            <a:endParaRPr lang="en-US" sz="2400" b="0" dirty="0" smtClean="0"/>
          </a:p>
          <a:p>
            <a:pPr lvl="1" eaLnBrk="1" hangingPunct="1"/>
            <a:r>
              <a:rPr lang="en-US" sz="2000" b="0" dirty="0" err="1" smtClean="0"/>
              <a:t>InputStream</a:t>
            </a:r>
            <a:r>
              <a:rPr lang="en-US" sz="2000" b="0" dirty="0" smtClean="0"/>
              <a:t>(Contd..):</a:t>
            </a:r>
          </a:p>
          <a:p>
            <a:pPr lvl="2" eaLnBrk="1" hangingPunct="1"/>
            <a:r>
              <a:rPr lang="en-GB" sz="1800" b="0" dirty="0" smtClean="0">
                <a:solidFill>
                  <a:srgbClr val="000000"/>
                </a:solidFill>
              </a:rPr>
              <a:t>c</a:t>
            </a:r>
            <a:r>
              <a:rPr lang="en-GB" sz="1800" b="0" dirty="0" smtClean="0"/>
              <a:t>lose() :close the input stream and release any system resources</a:t>
            </a:r>
          </a:p>
          <a:p>
            <a:pPr lvl="2" eaLnBrk="1" hangingPunct="1"/>
            <a:r>
              <a:rPr lang="en-GB" sz="1800" b="0" dirty="0" smtClean="0">
                <a:solidFill>
                  <a:srgbClr val="000000"/>
                </a:solidFill>
              </a:rPr>
              <a:t>input streams optionally support repositioning the stream can mark the stream at a certain point and 'rewind' the stream to that point later.</a:t>
            </a:r>
          </a:p>
          <a:p>
            <a:pPr lvl="3" eaLnBrk="1" hangingPunct="1"/>
            <a:r>
              <a:rPr lang="en-GB" sz="1600" dirty="0" smtClean="0">
                <a:solidFill>
                  <a:srgbClr val="000000"/>
                </a:solidFill>
              </a:rPr>
              <a:t>methods that support repositioning are:</a:t>
            </a:r>
          </a:p>
          <a:p>
            <a:pPr lvl="4" eaLnBrk="1" hangingPunct="1"/>
            <a:r>
              <a:rPr lang="en-GB" sz="1400" dirty="0" err="1" smtClean="0">
                <a:solidFill>
                  <a:srgbClr val="000000"/>
                </a:solidFill>
              </a:rPr>
              <a:t>markSupported</a:t>
            </a:r>
            <a:r>
              <a:rPr lang="en-GB" sz="1400" dirty="0" smtClean="0">
                <a:solidFill>
                  <a:srgbClr val="000000"/>
                </a:solidFill>
              </a:rPr>
              <a:t>():returns true if repositioning is supported</a:t>
            </a:r>
          </a:p>
          <a:p>
            <a:pPr lvl="4" eaLnBrk="1" hangingPunct="1"/>
            <a:r>
              <a:rPr lang="en-GB" sz="1400" dirty="0" smtClean="0">
                <a:solidFill>
                  <a:srgbClr val="000000"/>
                </a:solidFill>
              </a:rPr>
              <a:t>mark() :places a mark in the stream</a:t>
            </a:r>
          </a:p>
          <a:p>
            <a:pPr lvl="4" eaLnBrk="1" hangingPunct="1"/>
            <a:r>
              <a:rPr lang="en-GB" sz="1400" dirty="0" smtClean="0">
                <a:solidFill>
                  <a:srgbClr val="000000"/>
                </a:solidFill>
              </a:rPr>
              <a:t>reset() :'rewinds' the stream to a previously set mark</a:t>
            </a:r>
            <a:endParaRPr lang="en-GB" dirty="0" smtClean="0"/>
          </a:p>
          <a:p>
            <a:pPr lvl="1" eaLnBrk="1" hangingPunct="1"/>
            <a:endParaRPr lang="en-GB" sz="2000" dirty="0" smtClean="0">
              <a:solidFill>
                <a:srgbClr val="000000"/>
              </a:solidFill>
            </a:endParaRPr>
          </a:p>
          <a:p>
            <a:pPr lvl="2" eaLnBrk="1" hangingPunct="1"/>
            <a:endParaRPr lang="en-US" sz="2000" b="0" dirty="0" smtClean="0"/>
          </a:p>
        </p:txBody>
      </p:sp>
      <p:pic>
        <p:nvPicPr>
          <p:cNvPr id="6" name="Picture 5" descr="IPStream.jpg"/>
          <p:cNvPicPr>
            <a:picLocks noChangeAspect="1"/>
          </p:cNvPicPr>
          <p:nvPr/>
        </p:nvPicPr>
        <p:blipFill>
          <a:blip r:embed="rId3"/>
          <a:stretch>
            <a:fillRect/>
          </a:stretch>
        </p:blipFill>
        <p:spPr>
          <a:xfrm>
            <a:off x="2438400" y="4343400"/>
            <a:ext cx="5105400" cy="1737162"/>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76200"/>
            <a:ext cx="6096000" cy="7620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pic>
        <p:nvPicPr>
          <p:cNvPr id="9220" name="Picture 3" descr="25inputs"/>
          <p:cNvPicPr>
            <a:picLocks noChangeAspect="1" noChangeArrowheads="1"/>
          </p:cNvPicPr>
          <p:nvPr/>
        </p:nvPicPr>
        <p:blipFill>
          <a:blip r:embed="rId3"/>
          <a:srcRect/>
          <a:stretch>
            <a:fillRect/>
          </a:stretch>
        </p:blipFill>
        <p:spPr bwMode="auto">
          <a:xfrm>
            <a:off x="457200" y="1447800"/>
            <a:ext cx="8229600" cy="4953000"/>
          </a:xfrm>
          <a:prstGeom prst="rect">
            <a:avLst/>
          </a:prstGeom>
          <a:noFill/>
          <a:ln w="9525">
            <a:noFill/>
            <a:miter lim="800000"/>
            <a:headEnd/>
            <a:tailEnd/>
          </a:ln>
        </p:spPr>
      </p:pic>
      <p:sp>
        <p:nvSpPr>
          <p:cNvPr id="5" name="Rectangle 6"/>
          <p:cNvSpPr txBox="1">
            <a:spLocks noChangeArrowheads="1"/>
          </p:cNvSpPr>
          <p:nvPr/>
        </p:nvSpPr>
        <p:spPr bwMode="auto">
          <a:xfrm>
            <a:off x="152400" y="990600"/>
            <a:ext cx="8991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1" hangingPunct="1">
              <a:spcBef>
                <a:spcPct val="20000"/>
              </a:spcBef>
              <a:buSzPct val="125000"/>
              <a:buBlip>
                <a:blip r:embed="rId4"/>
              </a:buBlip>
              <a:defRPr/>
            </a:pPr>
            <a:r>
              <a:rPr lang="en-US" dirty="0" smtClean="0">
                <a:latin typeface="+mn-lt"/>
              </a:rPr>
              <a:t>Low –Level File IO (Contd..):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isStream.jpg"/>
          <p:cNvPicPr>
            <a:picLocks noChangeAspect="1"/>
          </p:cNvPicPr>
          <p:nvPr/>
        </p:nvPicPr>
        <p:blipFill>
          <a:blip r:embed="rId2"/>
          <a:stretch>
            <a:fillRect/>
          </a:stretch>
        </p:blipFill>
        <p:spPr>
          <a:xfrm>
            <a:off x="1905000" y="4690533"/>
            <a:ext cx="5943600" cy="1710267"/>
          </a:xfrm>
          <a:prstGeom prst="rect">
            <a:avLst/>
          </a:prstGeom>
        </p:spPr>
      </p:pic>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pPr eaLnBrk="1" hangingPunct="1"/>
            <a:r>
              <a:rPr lang="en-US" dirty="0" smtClean="0"/>
              <a:t>Low –Level File IO(Contd..):</a:t>
            </a:r>
          </a:p>
          <a:p>
            <a:pPr lvl="1" eaLnBrk="1" hangingPunct="1"/>
            <a:r>
              <a:rPr lang="en-US" dirty="0" smtClean="0"/>
              <a:t>OutputStream:</a:t>
            </a:r>
          </a:p>
          <a:p>
            <a:pPr lvl="2" eaLnBrk="1" hangingPunct="1"/>
            <a:r>
              <a:rPr lang="en-US" dirty="0" smtClean="0"/>
              <a:t>Used to write data to the source</a:t>
            </a:r>
          </a:p>
          <a:p>
            <a:pPr lvl="2" eaLnBrk="1" hangingPunct="1"/>
            <a:r>
              <a:rPr lang="en-US" dirty="0" smtClean="0"/>
              <a:t>Basic methods of OutputStream:</a:t>
            </a:r>
          </a:p>
          <a:p>
            <a:pPr lvl="3" eaLnBrk="1" hangingPunct="1">
              <a:lnSpc>
                <a:spcPct val="90000"/>
              </a:lnSpc>
            </a:pPr>
            <a:r>
              <a:rPr lang="en-US" dirty="0" smtClean="0"/>
              <a:t>void write (</a:t>
            </a:r>
            <a:r>
              <a:rPr lang="en-US" dirty="0" err="1" smtClean="0"/>
              <a:t>int</a:t>
            </a:r>
            <a:r>
              <a:rPr lang="en-US" dirty="0" smtClean="0"/>
              <a:t> b): Writes a single byte to an output stream</a:t>
            </a:r>
          </a:p>
          <a:p>
            <a:pPr lvl="3" eaLnBrk="1" hangingPunct="1">
              <a:lnSpc>
                <a:spcPct val="90000"/>
              </a:lnSpc>
            </a:pPr>
            <a:r>
              <a:rPr lang="en-US" dirty="0" smtClean="0"/>
              <a:t>void write(byte buffer[])</a:t>
            </a:r>
          </a:p>
          <a:p>
            <a:pPr lvl="3" eaLnBrk="1" hangingPunct="1">
              <a:lnSpc>
                <a:spcPct val="90000"/>
              </a:lnSpc>
            </a:pPr>
            <a:r>
              <a:rPr lang="en-US" dirty="0" smtClean="0"/>
              <a:t>void write(byte buffer[], </a:t>
            </a:r>
            <a:r>
              <a:rPr lang="en-US" dirty="0" err="1" smtClean="0"/>
              <a:t>int</a:t>
            </a:r>
            <a:r>
              <a:rPr lang="en-US" dirty="0" smtClean="0"/>
              <a:t> offset, </a:t>
            </a:r>
            <a:r>
              <a:rPr lang="en-US" dirty="0" err="1" smtClean="0"/>
              <a:t>int</a:t>
            </a:r>
            <a:r>
              <a:rPr lang="en-US" dirty="0" smtClean="0"/>
              <a:t> </a:t>
            </a:r>
            <a:r>
              <a:rPr lang="en-US" dirty="0" err="1" smtClean="0"/>
              <a:t>noBytes</a:t>
            </a:r>
            <a:r>
              <a:rPr lang="en-US" dirty="0" smtClean="0"/>
              <a:t>)</a:t>
            </a:r>
          </a:p>
          <a:p>
            <a:pPr lvl="3" eaLnBrk="1" hangingPunct="1">
              <a:lnSpc>
                <a:spcPct val="90000"/>
              </a:lnSpc>
            </a:pPr>
            <a:r>
              <a:rPr lang="en-US" dirty="0" smtClean="0"/>
              <a:t>void flush()</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To improve performance, almost all output protocols buffer output.</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Data written to a stream is not actually sent until buffering thresholds are met.</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Invoking flush() causes the </a:t>
            </a:r>
            <a:r>
              <a:rPr lang="en-GB" dirty="0" err="1" smtClean="0">
                <a:solidFill>
                  <a:srgbClr val="000000"/>
                </a:solidFill>
                <a:latin typeface="Helvetica" charset="0"/>
              </a:rPr>
              <a:t>OutputStream</a:t>
            </a:r>
            <a:r>
              <a:rPr lang="en-GB" dirty="0" smtClean="0">
                <a:solidFill>
                  <a:srgbClr val="000000"/>
                </a:solidFill>
                <a:latin typeface="Helvetica" charset="0"/>
              </a:rPr>
              <a:t> to clear its internal buffers.</a:t>
            </a:r>
            <a:endParaRPr lang="en-US" dirty="0" smtClean="0"/>
          </a:p>
          <a:p>
            <a:pPr lvl="3" eaLnBrk="1" hangingPunct="1">
              <a:lnSpc>
                <a:spcPct val="90000"/>
              </a:lnSpc>
            </a:pPr>
            <a:r>
              <a:rPr lang="en-US" dirty="0" smtClean="0"/>
              <a:t>void close()</a:t>
            </a:r>
          </a:p>
          <a:p>
            <a:pPr lvl="4" eaLnBrk="1" hangingPunct="1">
              <a:lnSpc>
                <a:spcPct val="90000"/>
              </a:lnSpc>
            </a:pPr>
            <a:r>
              <a:rPr lang="en-GB" dirty="0" smtClean="0">
                <a:solidFill>
                  <a:srgbClr val="000000"/>
                </a:solidFill>
                <a:latin typeface="Helvetica" charset="0"/>
              </a:rPr>
              <a:t>Closes stream and releases any system resources.</a:t>
            </a:r>
          </a:p>
          <a:p>
            <a:pPr lvl="4" eaLnBrk="1" hangingPunct="1">
              <a:lnSpc>
                <a:spcPct val="90000"/>
              </a:lnSpc>
            </a:pPr>
            <a:endParaRPr lang="en-US" dirty="0" smtClean="0"/>
          </a:p>
          <a:p>
            <a:pPr lvl="3" eaLnBrk="1" hangingPunct="1"/>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33363" y="146050"/>
            <a:ext cx="6467475" cy="438150"/>
          </a:xfrm>
        </p:spPr>
        <p:txBody>
          <a:bodyPr>
            <a:normAutofit fontScale="90000"/>
          </a:bodyPr>
          <a:lstStyle/>
          <a:p>
            <a:pPr eaLnBrk="1" hangingPunct="1"/>
            <a:r>
              <a:rPr lang="en-US" sz="3200" b="0" dirty="0" smtClean="0"/>
              <a:t>IO Streams and File Handling</a:t>
            </a:r>
          </a:p>
        </p:txBody>
      </p:sp>
      <p:sp>
        <p:nvSpPr>
          <p:cNvPr id="10244" name="Rectangle 3"/>
          <p:cNvSpPr>
            <a:spLocks noChangeArrowheads="1"/>
          </p:cNvSpPr>
          <p:nvPr/>
        </p:nvSpPr>
        <p:spPr bwMode="auto">
          <a:xfrm>
            <a:off x="2390775" y="2752725"/>
            <a:ext cx="9144000" cy="0"/>
          </a:xfrm>
          <a:prstGeom prst="rect">
            <a:avLst/>
          </a:prstGeom>
          <a:noFill/>
          <a:ln w="9525">
            <a:noFill/>
            <a:miter lim="800000"/>
            <a:headEnd/>
            <a:tailEnd/>
          </a:ln>
        </p:spPr>
        <p:txBody>
          <a:bodyPr>
            <a:spAutoFit/>
          </a:bodyPr>
          <a:lstStyle/>
          <a:p>
            <a:endParaRPr lang="en-US"/>
          </a:p>
        </p:txBody>
      </p:sp>
      <p:pic>
        <p:nvPicPr>
          <p:cNvPr id="10245" name="Picture 4" descr="26outputs"/>
          <p:cNvPicPr>
            <a:picLocks noChangeAspect="1" noChangeArrowheads="1"/>
          </p:cNvPicPr>
          <p:nvPr/>
        </p:nvPicPr>
        <p:blipFill>
          <a:blip r:embed="rId3"/>
          <a:srcRect/>
          <a:stretch>
            <a:fillRect/>
          </a:stretch>
        </p:blipFill>
        <p:spPr bwMode="auto">
          <a:xfrm>
            <a:off x="533400" y="1219200"/>
            <a:ext cx="83058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InputStream.jpg"/>
          <p:cNvPicPr>
            <a:picLocks noChangeAspect="1"/>
          </p:cNvPicPr>
          <p:nvPr/>
        </p:nvPicPr>
        <p:blipFill>
          <a:blip r:embed="rId2"/>
          <a:stretch>
            <a:fillRect/>
          </a:stretch>
        </p:blipFill>
        <p:spPr>
          <a:xfrm>
            <a:off x="5943600" y="2971800"/>
            <a:ext cx="3200400" cy="3243455"/>
          </a:xfrm>
          <a:prstGeom prst="rect">
            <a:avLst/>
          </a:prstGeom>
        </p:spPr>
      </p:pic>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normAutofit fontScale="92500" lnSpcReduction="20000"/>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smtClean="0"/>
              <a:t>InputStream and OutputStream are abstract classes instantiated by subclasses.</a:t>
            </a:r>
          </a:p>
          <a:p>
            <a:pPr lvl="2"/>
            <a:r>
              <a:rPr lang="en-GB" dirty="0" err="1" smtClean="0">
                <a:solidFill>
                  <a:srgbClr val="000000"/>
                </a:solidFill>
              </a:rPr>
              <a:t>FileInputStream</a:t>
            </a:r>
            <a:r>
              <a:rPr lang="en-GB" dirty="0" smtClean="0">
                <a:solidFill>
                  <a:srgbClr val="000000"/>
                </a:solidFill>
              </a:rPr>
              <a:t> &amp; </a:t>
            </a:r>
            <a:r>
              <a:rPr lang="en-GB" dirty="0" err="1" smtClean="0">
                <a:solidFill>
                  <a:srgbClr val="000000"/>
                </a:solidFill>
              </a:rPr>
              <a:t>FileOutputStream</a:t>
            </a:r>
            <a:r>
              <a:rPr lang="en-GB" dirty="0" smtClean="0">
                <a:solidFill>
                  <a:srgbClr val="000000"/>
                </a:solidFill>
              </a:rPr>
              <a:t>:</a:t>
            </a:r>
          </a:p>
          <a:p>
            <a:pPr lvl="3"/>
            <a:r>
              <a:rPr lang="en-GB" dirty="0" smtClean="0">
                <a:solidFill>
                  <a:srgbClr val="000000"/>
                </a:solidFill>
              </a:rPr>
              <a:t>Facilitates reading in an array of bytes and outputs a sequence of bytes in a file</a:t>
            </a:r>
          </a:p>
          <a:p>
            <a:pPr lvl="3"/>
            <a:r>
              <a:rPr lang="en-GB" dirty="0" smtClean="0">
                <a:solidFill>
                  <a:srgbClr val="000000"/>
                </a:solidFill>
              </a:rPr>
              <a:t>Constructors:</a:t>
            </a:r>
          </a:p>
          <a:p>
            <a:pPr lvl="3">
              <a:buNone/>
            </a:pPr>
            <a:r>
              <a:rPr lang="en-US" b="1" dirty="0" err="1" smtClean="0">
                <a:solidFill>
                  <a:srgbClr val="FF0000"/>
                </a:solidFill>
              </a:rPr>
              <a:t>FileInputStream</a:t>
            </a:r>
            <a:r>
              <a:rPr lang="en-US" b="1" dirty="0" smtClean="0">
                <a:solidFill>
                  <a:srgbClr val="FF0000"/>
                </a:solidFill>
              </a:rPr>
              <a:t>(String </a:t>
            </a:r>
            <a:r>
              <a:rPr lang="en-US" b="1" dirty="0" err="1" smtClean="0">
                <a:solidFill>
                  <a:srgbClr val="FF0000"/>
                </a:solidFill>
              </a:rPr>
              <a:t>filepath</a:t>
            </a:r>
            <a:r>
              <a:rPr lang="en-US" b="1" dirty="0" smtClean="0">
                <a:solidFill>
                  <a:srgbClr val="FF0000"/>
                </a:solidFill>
              </a:rPr>
              <a:t>) </a:t>
            </a:r>
          </a:p>
          <a:p>
            <a:pPr lvl="3">
              <a:buNone/>
            </a:pPr>
            <a:r>
              <a:rPr lang="en-US" b="1" dirty="0" smtClean="0">
                <a:solidFill>
                  <a:srgbClr val="FF0000"/>
                </a:solidFill>
              </a:rPr>
              <a:t>		throws </a:t>
            </a:r>
            <a:r>
              <a:rPr lang="en-US" b="1" dirty="0" err="1" smtClean="0">
                <a:solidFill>
                  <a:srgbClr val="FF0000"/>
                </a:solidFill>
              </a:rPr>
              <a:t>FileNotFoundException</a:t>
            </a:r>
            <a:endParaRPr lang="en-US" b="1" dirty="0" smtClean="0">
              <a:solidFill>
                <a:srgbClr val="FF0000"/>
              </a:solidFill>
            </a:endParaRPr>
          </a:p>
          <a:p>
            <a:pPr lvl="3" eaLnBrk="1" hangingPunct="1">
              <a:buNone/>
            </a:pPr>
            <a:r>
              <a:rPr lang="en-US" b="1" dirty="0" err="1" smtClean="0">
                <a:solidFill>
                  <a:srgbClr val="FF0000"/>
                </a:solidFill>
              </a:rPr>
              <a:t>FileInputStream</a:t>
            </a:r>
            <a:r>
              <a:rPr lang="en-US" b="1" dirty="0" smtClean="0">
                <a:solidFill>
                  <a:srgbClr val="FF0000"/>
                </a:solidFill>
              </a:rPr>
              <a:t>(File </a:t>
            </a:r>
            <a:r>
              <a:rPr lang="en-US" b="1" dirty="0" err="1" smtClean="0">
                <a:solidFill>
                  <a:srgbClr val="FF0000"/>
                </a:solidFill>
              </a:rPr>
              <a:t>fileobj</a:t>
            </a:r>
            <a:r>
              <a:rPr lang="en-US" b="1" dirty="0" smtClean="0">
                <a:solidFill>
                  <a:srgbClr val="FF0000"/>
                </a:solidFill>
              </a:rPr>
              <a:t>) </a:t>
            </a:r>
          </a:p>
          <a:p>
            <a:pPr lvl="3" eaLnBrk="1" hangingPunct="1">
              <a:buNone/>
            </a:pPr>
            <a:r>
              <a:rPr lang="en-US" b="1" dirty="0" smtClean="0">
                <a:solidFill>
                  <a:srgbClr val="FF0000"/>
                </a:solidFill>
              </a:rPr>
              <a:t>		throws </a:t>
            </a:r>
            <a:r>
              <a:rPr lang="en-US" b="1" dirty="0" err="1" smtClean="0">
                <a:solidFill>
                  <a:srgbClr val="FF0000"/>
                </a:solidFill>
              </a:rPr>
              <a:t>FileNotFoundException</a:t>
            </a:r>
            <a:endParaRPr lang="en-US" b="1" dirty="0" smtClean="0">
              <a:solidFill>
                <a:srgbClr val="FF0000"/>
              </a:solidFill>
            </a:endParaRPr>
          </a:p>
          <a:p>
            <a:pPr lvl="3"/>
            <a:endParaRPr lang="en-GB" dirty="0" smtClean="0">
              <a:solidFill>
                <a:srgbClr val="000000"/>
              </a:solidFill>
            </a:endParaRPr>
          </a:p>
          <a:p>
            <a:pPr lvl="3" eaLnBrk="1" hangingPunct="1">
              <a:buNone/>
            </a:pPr>
            <a:r>
              <a:rPr lang="en-US" b="1" dirty="0" err="1" smtClean="0">
                <a:solidFill>
                  <a:srgbClr val="FF0000"/>
                </a:solidFill>
              </a:rPr>
              <a:t>FileOutputStream</a:t>
            </a:r>
            <a:r>
              <a:rPr lang="en-US" b="1" dirty="0" smtClean="0">
                <a:solidFill>
                  <a:srgbClr val="FF0000"/>
                </a:solidFill>
              </a:rPr>
              <a:t>(String </a:t>
            </a:r>
            <a:r>
              <a:rPr lang="en-US" b="1" dirty="0" err="1" smtClean="0">
                <a:solidFill>
                  <a:srgbClr val="FF0000"/>
                </a:solidFill>
              </a:rPr>
              <a:t>filepath</a:t>
            </a:r>
            <a:r>
              <a:rPr lang="en-US" b="1" dirty="0" smtClean="0">
                <a:solidFill>
                  <a:srgbClr val="FF0000"/>
                </a:solidFill>
              </a:rPr>
              <a:t>)</a:t>
            </a:r>
          </a:p>
          <a:p>
            <a:pPr lvl="3" eaLnBrk="1" hangingPunct="1">
              <a:buNone/>
            </a:pPr>
            <a:r>
              <a:rPr lang="en-US" b="1" dirty="0" err="1" smtClean="0">
                <a:solidFill>
                  <a:srgbClr val="FF0000"/>
                </a:solidFill>
              </a:rPr>
              <a:t>FileOutputStream</a:t>
            </a:r>
            <a:r>
              <a:rPr lang="en-US" b="1" dirty="0" smtClean="0">
                <a:solidFill>
                  <a:srgbClr val="FF0000"/>
                </a:solidFill>
              </a:rPr>
              <a:t>(File </a:t>
            </a:r>
            <a:r>
              <a:rPr lang="en-US" b="1" dirty="0" err="1" smtClean="0">
                <a:solidFill>
                  <a:srgbClr val="FF0000"/>
                </a:solidFill>
              </a:rPr>
              <a:t>fileobj</a:t>
            </a:r>
            <a:r>
              <a:rPr lang="en-US" b="1" dirty="0" smtClean="0">
                <a:solidFill>
                  <a:srgbClr val="FF0000"/>
                </a:solidFill>
              </a:rPr>
              <a:t>)</a:t>
            </a:r>
          </a:p>
          <a:p>
            <a:pPr lvl="4"/>
            <a:endParaRPr lang="en-GB" dirty="0" smtClean="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FileInputOutputStreamDemo.java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ByteArrayInputStream</a:t>
            </a:r>
            <a:r>
              <a:rPr lang="en-GB" b="0" dirty="0" smtClean="0">
                <a:solidFill>
                  <a:srgbClr val="000000"/>
                </a:solidFill>
              </a:rPr>
              <a:t> </a:t>
            </a:r>
            <a:r>
              <a:rPr lang="en-GB" dirty="0" smtClean="0">
                <a:solidFill>
                  <a:srgbClr val="000000"/>
                </a:solidFill>
              </a:rPr>
              <a:t>&amp; </a:t>
            </a:r>
            <a:r>
              <a:rPr lang="en-GB" dirty="0" err="1" smtClean="0">
                <a:solidFill>
                  <a:srgbClr val="000000"/>
                </a:solidFill>
              </a:rPr>
              <a:t>ByteArrayOutputStream</a:t>
            </a:r>
            <a:r>
              <a:rPr lang="en-GB" dirty="0" smtClean="0">
                <a:solidFill>
                  <a:srgbClr val="000000"/>
                </a:solidFill>
              </a:rPr>
              <a:t> :</a:t>
            </a:r>
            <a:endParaRPr lang="en-GB" b="0" dirty="0" smtClean="0">
              <a:solidFill>
                <a:srgbClr val="000000"/>
              </a:solidFill>
            </a:endParaRPr>
          </a:p>
          <a:p>
            <a:pPr lvl="3"/>
            <a:r>
              <a:rPr lang="en-US" dirty="0" smtClean="0"/>
              <a:t>uses a byte array as the source </a:t>
            </a:r>
          </a:p>
          <a:p>
            <a:pPr lvl="3"/>
            <a:r>
              <a:rPr lang="en-US" dirty="0" smtClean="0"/>
              <a:t>It can be handy if your data is stored in an array, but you have a component that can only process it as an InputStream.</a:t>
            </a:r>
          </a:p>
          <a:p>
            <a:pPr lvl="3"/>
            <a:r>
              <a:rPr lang="en-US" dirty="0" smtClean="0"/>
              <a:t>The </a:t>
            </a:r>
            <a:r>
              <a:rPr lang="en-US" dirty="0" err="1" smtClean="0"/>
              <a:t>ByteArrayInputStream</a:t>
            </a:r>
            <a:r>
              <a:rPr lang="en-US" dirty="0" smtClean="0"/>
              <a:t> can thus wrap the byte array, and turn it into a stream.</a:t>
            </a:r>
          </a:p>
          <a:p>
            <a:pPr lvl="3"/>
            <a:r>
              <a:rPr lang="en-US" dirty="0" smtClean="0"/>
              <a:t>Constructors:</a:t>
            </a:r>
          </a:p>
          <a:p>
            <a:pPr lvl="3" eaLnBrk="1" hangingPunct="1">
              <a:lnSpc>
                <a:spcPct val="135000"/>
              </a:lnSpc>
              <a:buNone/>
            </a:pPr>
            <a:r>
              <a:rPr lang="en-US" b="1" dirty="0" err="1" smtClean="0">
                <a:solidFill>
                  <a:srgbClr val="FF0000"/>
                </a:solidFill>
              </a:rPr>
              <a:t>ByteArrayInputStream</a:t>
            </a:r>
            <a:r>
              <a:rPr lang="en-US" b="1" dirty="0" smtClean="0">
                <a:solidFill>
                  <a:srgbClr val="FF0000"/>
                </a:solidFill>
              </a:rPr>
              <a:t>(byte array[])</a:t>
            </a:r>
          </a:p>
          <a:p>
            <a:pPr lvl="3" eaLnBrk="1" hangingPunct="1">
              <a:lnSpc>
                <a:spcPct val="135000"/>
              </a:lnSpc>
              <a:buNone/>
            </a:pPr>
            <a:r>
              <a:rPr lang="en-US" b="1" dirty="0" err="1" smtClean="0">
                <a:solidFill>
                  <a:srgbClr val="FF0000"/>
                </a:solidFill>
              </a:rPr>
              <a:t>ByteArrayInputStream</a:t>
            </a:r>
            <a:r>
              <a:rPr lang="en-US" b="1" dirty="0" smtClean="0">
                <a:solidFill>
                  <a:srgbClr val="FF0000"/>
                </a:solidFill>
              </a:rPr>
              <a:t>(byte array[],</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start,int</a:t>
            </a:r>
            <a:r>
              <a:rPr lang="en-US" b="1" dirty="0" smtClean="0">
                <a:solidFill>
                  <a:srgbClr val="FF0000"/>
                </a:solidFill>
              </a:rPr>
              <a:t> </a:t>
            </a:r>
            <a:r>
              <a:rPr lang="en-US" b="1" dirty="0" err="1" smtClean="0">
                <a:solidFill>
                  <a:srgbClr val="FF0000"/>
                </a:solidFill>
              </a:rPr>
              <a:t>numbytes</a:t>
            </a:r>
            <a:r>
              <a:rPr lang="en-US" b="1" dirty="0" smtClean="0">
                <a:solidFill>
                  <a:srgbClr val="FF0000"/>
                </a:solidFill>
              </a:rPr>
              <a:t>)</a:t>
            </a:r>
          </a:p>
          <a:p>
            <a:pPr lvl="4"/>
            <a:endParaRPr lang="en-US" dirty="0" smtClean="0"/>
          </a:p>
          <a:p>
            <a:pPr lvl="3"/>
            <a:endParaRPr lang="en-US" dirty="0" smtClean="0"/>
          </a:p>
          <a:p>
            <a:pPr lvl="3"/>
            <a:endParaRPr lang="en-US" dirty="0" smtClean="0"/>
          </a:p>
        </p:txBody>
      </p:sp>
      <p:pic>
        <p:nvPicPr>
          <p:cNvPr id="4" name="Picture 3" descr="ByteArray.jpg"/>
          <p:cNvPicPr>
            <a:picLocks noChangeAspect="1"/>
          </p:cNvPicPr>
          <p:nvPr/>
        </p:nvPicPr>
        <p:blipFill>
          <a:blip r:embed="rId2"/>
          <a:stretch>
            <a:fillRect/>
          </a:stretch>
        </p:blipFill>
        <p:spPr>
          <a:xfrm>
            <a:off x="2819400" y="4724400"/>
            <a:ext cx="3886200" cy="15271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493648"/>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endParaRPr lang="en-US" sz="110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498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183063" cy="4960937"/>
          </a:xfrm>
        </p:spPr>
        <p:txBody>
          <a:bodyPr/>
          <a:lstStyle/>
          <a:p>
            <a:endParaRPr lang="en-US" dirty="0" smtClean="0"/>
          </a:p>
          <a:p>
            <a:r>
              <a:rPr lang="en-US" dirty="0" smtClean="0"/>
              <a:t>ByteArrayInputOutputDemo.java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28600" y="10668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PipedInputStream</a:t>
            </a:r>
            <a:r>
              <a:rPr lang="en-GB" b="0" dirty="0" smtClean="0">
                <a:solidFill>
                  <a:srgbClr val="000000"/>
                </a:solidFill>
              </a:rPr>
              <a:t> &amp; </a:t>
            </a:r>
            <a:r>
              <a:rPr lang="en-GB" b="0" dirty="0" err="1" smtClean="0">
                <a:solidFill>
                  <a:srgbClr val="000000"/>
                </a:solidFill>
              </a:rPr>
              <a:t>PipedOutputStream</a:t>
            </a:r>
            <a:r>
              <a:rPr lang="en-GB" b="0" dirty="0" smtClean="0">
                <a:solidFill>
                  <a:srgbClr val="000000"/>
                </a:solidFill>
              </a:rPr>
              <a:t>:</a:t>
            </a:r>
          </a:p>
          <a:p>
            <a:pPr lvl="3"/>
            <a:r>
              <a:rPr lang="en-US" dirty="0" smtClean="0"/>
              <a:t>Pipes are used to channel the output from one program (or thread or code block) into the input of another.</a:t>
            </a:r>
          </a:p>
          <a:p>
            <a:pPr lvl="3"/>
            <a:r>
              <a:rPr lang="en-US" b="0" dirty="0" smtClean="0">
                <a:solidFill>
                  <a:srgbClr val="000000"/>
                </a:solidFill>
              </a:rPr>
              <a:t>Useful in</a:t>
            </a:r>
            <a:r>
              <a:rPr lang="en-US" dirty="0" smtClean="0"/>
              <a:t> </a:t>
            </a:r>
            <a:r>
              <a:rPr lang="en-US" dirty="0" err="1" smtClean="0"/>
              <a:t>transfering</a:t>
            </a:r>
            <a:r>
              <a:rPr lang="en-US" dirty="0" smtClean="0"/>
              <a:t> data between two running processes.</a:t>
            </a:r>
          </a:p>
          <a:p>
            <a:pPr lvl="3"/>
            <a:r>
              <a:rPr lang="en-US" dirty="0" smtClean="0"/>
              <a:t>The data written on an OutputStream object is read by an InputStream object. Here, the </a:t>
            </a:r>
            <a:r>
              <a:rPr lang="en-US" b="1" dirty="0" smtClean="0"/>
              <a:t>pipe</a:t>
            </a:r>
            <a:r>
              <a:rPr lang="en-US" dirty="0" smtClean="0"/>
              <a:t> is a </a:t>
            </a:r>
            <a:r>
              <a:rPr lang="en-US" b="1" dirty="0" smtClean="0"/>
              <a:t>transferring channel</a:t>
            </a:r>
            <a:r>
              <a:rPr lang="en-US" dirty="0" smtClean="0"/>
              <a:t> and comes with some predefined system dependent buffer memory.</a:t>
            </a:r>
            <a:endParaRPr lang="en-GB" b="0" dirty="0" smtClean="0">
              <a:solidFill>
                <a:srgbClr val="000000"/>
              </a:solidFill>
            </a:endParaRPr>
          </a:p>
          <a:p>
            <a:pPr lvl="2"/>
            <a:endParaRPr lang="en-GB" b="0" dirty="0" smtClean="0">
              <a:solidFill>
                <a:srgbClr val="000000"/>
              </a:solidFill>
            </a:endParaRPr>
          </a:p>
          <a:p>
            <a:pPr lvl="6"/>
            <a:endParaRPr lang="en-GB" dirty="0" smtClean="0">
              <a:solidFill>
                <a:srgbClr val="000000"/>
              </a:solidFill>
            </a:endParaRPr>
          </a:p>
        </p:txBody>
      </p:sp>
      <p:pic>
        <p:nvPicPr>
          <p:cNvPr id="4" name="Picture 3" descr="PipedOutputStream3.jpg"/>
          <p:cNvPicPr>
            <a:picLocks noChangeAspect="1"/>
          </p:cNvPicPr>
          <p:nvPr/>
        </p:nvPicPr>
        <p:blipFill>
          <a:blip r:embed="rId2"/>
          <a:stretch>
            <a:fillRect/>
          </a:stretch>
        </p:blipFill>
        <p:spPr>
          <a:xfrm>
            <a:off x="1219200" y="4038600"/>
            <a:ext cx="7780190" cy="160019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579937" y="1066800"/>
            <a:ext cx="4411663" cy="4960937"/>
          </a:xfrm>
        </p:spPr>
        <p:txBody>
          <a:bodyPr/>
          <a:lstStyle/>
          <a:p>
            <a:endParaRPr lang="en-US" dirty="0" smtClean="0"/>
          </a:p>
          <a:p>
            <a:r>
              <a:rPr lang="en-US" dirty="0" smtClean="0"/>
              <a:t>PipedInputOutputDemo.java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28600" y="1066800"/>
            <a:ext cx="8674100" cy="4960937"/>
          </a:xfrm>
        </p:spPr>
        <p:txBody>
          <a:bodyPr>
            <a:normAutofit lnSpcReduction="10000"/>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FilterInputStream</a:t>
            </a:r>
            <a:r>
              <a:rPr lang="en-GB" b="0" dirty="0" smtClean="0">
                <a:solidFill>
                  <a:srgbClr val="000000"/>
                </a:solidFill>
              </a:rPr>
              <a:t> &amp; </a:t>
            </a:r>
            <a:r>
              <a:rPr lang="en-GB" b="0" dirty="0" err="1" smtClean="0">
                <a:solidFill>
                  <a:srgbClr val="000000"/>
                </a:solidFill>
              </a:rPr>
              <a:t>FilterOutputStream</a:t>
            </a:r>
            <a:r>
              <a:rPr lang="en-GB" b="0" dirty="0" smtClean="0">
                <a:solidFill>
                  <a:srgbClr val="000000"/>
                </a:solidFill>
              </a:rPr>
              <a:t>:</a:t>
            </a:r>
          </a:p>
          <a:p>
            <a:pPr lvl="3"/>
            <a:r>
              <a:rPr lang="en-US" dirty="0" smtClean="0"/>
              <a:t>You attach a filtered stream to another stream to filter the data as it's read from or written to the original stream.</a:t>
            </a:r>
          </a:p>
          <a:p>
            <a:pPr lvl="3"/>
            <a:r>
              <a:rPr lang="en-US" dirty="0" smtClean="0"/>
              <a:t>The java.io package contains these filtered streams which are subclasses of either </a:t>
            </a:r>
            <a:r>
              <a:rPr lang="en-US" dirty="0" err="1" smtClean="0"/>
              <a:t>FilterInputStream</a:t>
            </a:r>
            <a:r>
              <a:rPr lang="en-US" dirty="0" smtClean="0"/>
              <a:t> or </a:t>
            </a:r>
            <a:r>
              <a:rPr lang="en-US" dirty="0" err="1" smtClean="0"/>
              <a:t>FilterOutputStream</a:t>
            </a:r>
            <a:r>
              <a:rPr lang="en-US" dirty="0" smtClean="0"/>
              <a:t>: </a:t>
            </a:r>
          </a:p>
          <a:p>
            <a:pPr lvl="4"/>
            <a:r>
              <a:rPr lang="en-US" b="1" dirty="0" err="1" smtClean="0"/>
              <a:t>DataInputStream</a:t>
            </a:r>
            <a:r>
              <a:rPr lang="en-US" b="1" dirty="0" smtClean="0"/>
              <a:t> and </a:t>
            </a:r>
            <a:r>
              <a:rPr lang="en-US" b="1" dirty="0" err="1" smtClean="0"/>
              <a:t>DataOutputStream</a:t>
            </a:r>
            <a:r>
              <a:rPr lang="en-US" b="1" dirty="0" smtClean="0"/>
              <a:t> </a:t>
            </a:r>
          </a:p>
          <a:p>
            <a:pPr lvl="4"/>
            <a:r>
              <a:rPr lang="en-US" b="1" dirty="0" err="1" smtClean="0"/>
              <a:t>BufferedInputStream</a:t>
            </a:r>
            <a:r>
              <a:rPr lang="en-US" b="1" dirty="0" smtClean="0"/>
              <a:t> and </a:t>
            </a:r>
            <a:r>
              <a:rPr lang="en-US" b="1" dirty="0" err="1" smtClean="0"/>
              <a:t>BufferedOutputStream</a:t>
            </a:r>
            <a:r>
              <a:rPr lang="en-US" b="1" dirty="0" smtClean="0"/>
              <a:t> </a:t>
            </a:r>
          </a:p>
          <a:p>
            <a:pPr lvl="4"/>
            <a:r>
              <a:rPr lang="en-US" b="1" dirty="0" err="1" smtClean="0"/>
              <a:t>LineNumberInputStream</a:t>
            </a:r>
            <a:r>
              <a:rPr lang="en-US" b="1" dirty="0" smtClean="0"/>
              <a:t> </a:t>
            </a:r>
          </a:p>
          <a:p>
            <a:pPr lvl="4"/>
            <a:r>
              <a:rPr lang="en-US" b="1" dirty="0" err="1" smtClean="0"/>
              <a:t>PushbackInputStream</a:t>
            </a:r>
            <a:r>
              <a:rPr lang="en-US" b="1" dirty="0" smtClean="0"/>
              <a:t> </a:t>
            </a:r>
          </a:p>
          <a:p>
            <a:pPr lvl="4"/>
            <a:r>
              <a:rPr lang="en-US" b="1" dirty="0" err="1" smtClean="0"/>
              <a:t>PrintStream</a:t>
            </a:r>
            <a:r>
              <a:rPr lang="en-US" b="1" dirty="0" smtClean="0"/>
              <a:t> (this is an output stream) </a:t>
            </a:r>
          </a:p>
          <a:p>
            <a:pPr lvl="3"/>
            <a:endParaRPr lang="en-US" b="1" dirty="0" smtClean="0"/>
          </a:p>
          <a:p>
            <a:pPr lvl="3"/>
            <a:r>
              <a:rPr lang="en-US" dirty="0" smtClean="0"/>
              <a:t>To use a filtered input (output) stream, you attach the filtered stream to another input (output) stream when you create it.</a:t>
            </a:r>
            <a:endParaRPr lang="en-US" b="1" dirty="0" smtClean="0"/>
          </a:p>
          <a:p>
            <a:pPr lvl="6"/>
            <a:endParaRPr lang="en-GB" dirty="0" smtClean="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579937" y="1066800"/>
            <a:ext cx="4411663" cy="4960937"/>
          </a:xfrm>
        </p:spPr>
        <p:txBody>
          <a:bodyPr/>
          <a:lstStyle/>
          <a:p>
            <a:endParaRPr lang="en-US" dirty="0" smtClean="0"/>
          </a:p>
          <a:p>
            <a:r>
              <a:rPr lang="en-US" dirty="0" smtClean="0"/>
              <a:t>BufferedInputOutputDemo.java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normAutofit fontScale="85000" lnSpcReduction="20000"/>
          </a:bodyPr>
          <a:lstStyle/>
          <a:p>
            <a:pPr>
              <a:buNone/>
            </a:pPr>
            <a:r>
              <a:rPr lang="en-US" dirty="0" smtClean="0"/>
              <a:t>Examine the programs executed so far.</a:t>
            </a:r>
          </a:p>
          <a:p>
            <a:pPr>
              <a:buFont typeface="Wingdings" pitchFamily="2" charset="2"/>
              <a:buChar char="Ø"/>
            </a:pPr>
            <a:endParaRPr lang="en-US" dirty="0" smtClean="0"/>
          </a:p>
          <a:p>
            <a:pPr lvl="1">
              <a:buNone/>
            </a:pPr>
            <a:r>
              <a:rPr lang="en-US" sz="2400" dirty="0" smtClean="0">
                <a:solidFill>
                  <a:srgbClr val="00B050"/>
                </a:solidFill>
              </a:rPr>
              <a:t>“You must have observed that we need to do typecasting </a:t>
            </a:r>
            <a:r>
              <a:rPr lang="en-US" sz="2400" dirty="0" err="1" smtClean="0">
                <a:solidFill>
                  <a:srgbClr val="00B050"/>
                </a:solidFill>
              </a:rPr>
              <a:t>everytime</a:t>
            </a:r>
            <a:r>
              <a:rPr lang="en-US" sz="2400" dirty="0" smtClean="0">
                <a:solidFill>
                  <a:srgbClr val="00B050"/>
                </a:solidFill>
              </a:rPr>
              <a:t> we read the data from the file and convert it to the </a:t>
            </a:r>
            <a:r>
              <a:rPr lang="en-US" sz="2400" dirty="0" err="1" smtClean="0">
                <a:solidFill>
                  <a:srgbClr val="00B050"/>
                </a:solidFill>
              </a:rPr>
              <a:t>apropriate</a:t>
            </a:r>
            <a:r>
              <a:rPr lang="en-US" sz="2400" dirty="0" smtClean="0">
                <a:solidFill>
                  <a:srgbClr val="00B050"/>
                </a:solidFill>
              </a:rPr>
              <a:t> format!”</a:t>
            </a:r>
          </a:p>
          <a:p>
            <a:pPr lvl="1">
              <a:buNone/>
            </a:pPr>
            <a:endParaRPr lang="en-US" sz="2400" dirty="0" smtClean="0">
              <a:solidFill>
                <a:srgbClr val="FF0000"/>
              </a:solidFill>
            </a:endParaRPr>
          </a:p>
          <a:p>
            <a:pPr lvl="1">
              <a:buNone/>
            </a:pPr>
            <a:r>
              <a:rPr lang="en-US" sz="2400" dirty="0" smtClean="0">
                <a:solidFill>
                  <a:srgbClr val="FF0000"/>
                </a:solidFill>
              </a:rPr>
              <a:t>“Is there an easy way out of this?“</a:t>
            </a:r>
          </a:p>
          <a:p>
            <a:pPr lvl="1">
              <a:buNone/>
            </a:pPr>
            <a:endParaRPr lang="en-US" sz="2400" dirty="0" smtClean="0">
              <a:solidFill>
                <a:srgbClr val="FF0000"/>
              </a:solidFill>
            </a:endParaRP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6260592" y="914401"/>
            <a:ext cx="2883408" cy="3352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 :</a:t>
            </a:r>
          </a:p>
          <a:p>
            <a:pPr lvl="3"/>
            <a:r>
              <a:rPr lang="en-US" dirty="0" smtClean="0"/>
              <a:t>Facilitates to write and read primitive data type to a media such as file. </a:t>
            </a:r>
          </a:p>
          <a:p>
            <a:pPr lvl="3"/>
            <a:r>
              <a:rPr lang="en-US" dirty="0" smtClean="0"/>
              <a:t>Both of this class have the corresponding method to write primitive data and read it back without needing to interpret if the read data should be an integer or a float data.</a:t>
            </a:r>
          </a:p>
          <a:p>
            <a:pPr lvl="3"/>
            <a:endParaRPr lang="en-US" sz="1600" b="0" dirty="0" smtClean="0"/>
          </a:p>
        </p:txBody>
      </p:sp>
      <p:pic>
        <p:nvPicPr>
          <p:cNvPr id="4" name="Picture 3" descr="DataInputStream.jpg"/>
          <p:cNvPicPr>
            <a:picLocks noChangeAspect="1"/>
          </p:cNvPicPr>
          <p:nvPr/>
        </p:nvPicPr>
        <p:blipFill>
          <a:blip r:embed="rId2"/>
          <a:stretch>
            <a:fillRect/>
          </a:stretch>
        </p:blipFill>
        <p:spPr>
          <a:xfrm>
            <a:off x="3124199" y="3276600"/>
            <a:ext cx="5147733" cy="2895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p:nvPr/>
        </p:nvGrpSpPr>
        <p:grpSpPr>
          <a:xfrm>
            <a:off x="838200" y="1219200"/>
            <a:ext cx="8305800" cy="5137666"/>
            <a:chOff x="1295400" y="2133600"/>
            <a:chExt cx="7315200" cy="4223266"/>
          </a:xfrm>
        </p:grpSpPr>
        <p:pic>
          <p:nvPicPr>
            <p:cNvPr id="5" name="Picture 4" descr="ch12-1"/>
            <p:cNvPicPr>
              <a:picLocks noChangeAspect="1" noChangeArrowheads="1"/>
            </p:cNvPicPr>
            <p:nvPr/>
          </p:nvPicPr>
          <p:blipFill>
            <a:blip r:embed="rId2"/>
            <a:srcRect/>
            <a:stretch>
              <a:fillRect/>
            </a:stretch>
          </p:blipFill>
          <p:spPr bwMode="auto">
            <a:xfrm>
              <a:off x="1295400" y="2133600"/>
              <a:ext cx="7086600" cy="4191000"/>
            </a:xfrm>
            <a:prstGeom prst="rect">
              <a:avLst/>
            </a:prstGeom>
            <a:noFill/>
          </p:spPr>
        </p:pic>
        <p:sp>
          <p:nvSpPr>
            <p:cNvPr id="6" name="TextBox 5"/>
            <p:cNvSpPr txBox="1"/>
            <p:nvPr/>
          </p:nvSpPr>
          <p:spPr>
            <a:xfrm>
              <a:off x="1295400" y="2133600"/>
              <a:ext cx="7315200" cy="923330"/>
            </a:xfrm>
            <a:prstGeom prst="rect">
              <a:avLst/>
            </a:prstGeom>
            <a:solidFill>
              <a:schemeClr val="accent3"/>
            </a:solidFill>
          </p:spPr>
          <p:txBody>
            <a:bodyPr wrap="square" rtlCol="0">
              <a:spAutoFit/>
            </a:bodyPr>
            <a:lstStyle/>
            <a:p>
              <a:endParaRPr lang="en-US" sz="5400" dirty="0"/>
            </a:p>
          </p:txBody>
        </p:sp>
        <p:sp>
          <p:nvSpPr>
            <p:cNvPr id="7" name="TextBox 6"/>
            <p:cNvSpPr txBox="1"/>
            <p:nvPr/>
          </p:nvSpPr>
          <p:spPr>
            <a:xfrm>
              <a:off x="2209800" y="6172200"/>
              <a:ext cx="2819400" cy="184666"/>
            </a:xfrm>
            <a:prstGeom prst="rect">
              <a:avLst/>
            </a:prstGeom>
            <a:solidFill>
              <a:schemeClr val="accent3"/>
            </a:solidFill>
          </p:spPr>
          <p:txBody>
            <a:bodyPr wrap="square" rtlCol="0">
              <a:spAutoFit/>
            </a:bodyPr>
            <a:lstStyle/>
            <a:p>
              <a:endParaRPr lang="en-US" sz="600" dirty="0"/>
            </a:p>
          </p:txBody>
        </p:sp>
      </p:grpSp>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(Contd..) : Sequence of operations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(Contd..) :</a:t>
            </a:r>
          </a:p>
          <a:p>
            <a:pPr lvl="3"/>
            <a:r>
              <a:rPr lang="en-US" dirty="0" smtClean="0"/>
              <a:t>The order of write and read operations must match in order to read the stored primitive data back correctly.</a:t>
            </a:r>
          </a:p>
          <a:p>
            <a:pPr lvl="3"/>
            <a:endParaRPr lang="en-US" dirty="0" smtClean="0"/>
          </a:p>
          <a:p>
            <a:pPr lvl="2"/>
            <a:endParaRPr lang="en-US" sz="1800" b="0" dirty="0" smtClean="0"/>
          </a:p>
        </p:txBody>
      </p:sp>
      <p:pic>
        <p:nvPicPr>
          <p:cNvPr id="8" name="Picture 4" descr="ch12-3"/>
          <p:cNvPicPr>
            <a:picLocks noChangeAspect="1" noChangeArrowheads="1"/>
          </p:cNvPicPr>
          <p:nvPr/>
        </p:nvPicPr>
        <p:blipFill>
          <a:blip r:embed="rId2"/>
          <a:srcRect/>
          <a:stretch>
            <a:fillRect/>
          </a:stretch>
        </p:blipFill>
        <p:spPr bwMode="auto">
          <a:xfrm>
            <a:off x="1981200" y="2719453"/>
            <a:ext cx="6477000" cy="3634469"/>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DataInputOutputStreamDemo.java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4294967295"/>
          </p:nvPr>
        </p:nvSpPr>
        <p:spPr>
          <a:xfrm>
            <a:off x="3468688" y="6526213"/>
            <a:ext cx="5675312" cy="230187"/>
          </a:xfrm>
          <a:prstGeom prst="rect">
            <a:avLst/>
          </a:prstGeom>
        </p:spPr>
        <p:txBody>
          <a:bodyPr/>
          <a:lstStyle/>
          <a:p>
            <a:pPr>
              <a:defRPr/>
            </a:pPr>
            <a:r>
              <a:rPr lang="en-US" dirty="0" smtClean="0"/>
              <a:t>Introduction to Hibernate</a:t>
            </a:r>
            <a:endParaRPr lang="en-US" dirty="0"/>
          </a:p>
        </p:txBody>
      </p:sp>
      <p:sp>
        <p:nvSpPr>
          <p:cNvPr id="4099"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pPr eaLnBrk="0" hangingPunct="0"/>
            <a:r>
              <a:rPr lang="en-US" sz="1600">
                <a:latin typeface="Papyrus" pitchFamily="66" charset="0"/>
              </a:rPr>
              <a:t>Test your Memory</a:t>
            </a:r>
          </a:p>
          <a:p>
            <a:pPr eaLnBrk="0" hangingPunct="0"/>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4101"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pPr eaLnBrk="0" hangingPunct="0"/>
            <a:r>
              <a:rPr lang="en-US" sz="1600">
                <a:latin typeface="Papyrus" pitchFamily="66" charset="0"/>
              </a:rPr>
              <a:t>Recap</a:t>
            </a:r>
          </a:p>
          <a:p>
            <a:pPr eaLnBrk="0" hangingPunct="0"/>
            <a:endParaRPr lang="en-US" sz="1600">
              <a:latin typeface="Papyrus" pitchFamily="66" charset="0"/>
            </a:endParaRPr>
          </a:p>
        </p:txBody>
      </p:sp>
      <p:sp>
        <p:nvSpPr>
          <p:cNvPr id="4102" name="TextBox 8"/>
          <p:cNvSpPr txBox="1">
            <a:spLocks noChangeArrowheads="1"/>
          </p:cNvSpPr>
          <p:nvPr/>
        </p:nvSpPr>
        <p:spPr bwMode="auto">
          <a:xfrm>
            <a:off x="5410200" y="957263"/>
            <a:ext cx="1676400" cy="584200"/>
          </a:xfrm>
          <a:prstGeom prst="rect">
            <a:avLst/>
          </a:prstGeom>
          <a:noFill/>
          <a:ln w="9525">
            <a:noFill/>
            <a:miter lim="800000"/>
            <a:headEnd/>
            <a:tailEnd/>
          </a:ln>
        </p:spPr>
        <p:txBody>
          <a:bodyPr>
            <a:spAutoFit/>
          </a:bodyPr>
          <a:lstStyle/>
          <a:p>
            <a:pPr eaLnBrk="0" hangingPunct="0"/>
            <a:r>
              <a:rPr lang="en-US" sz="1600">
                <a:latin typeface="Papyrus" pitchFamily="66" charset="0"/>
              </a:rPr>
              <a:t>Can you Solve?</a:t>
            </a:r>
          </a:p>
          <a:p>
            <a:pPr eaLnBrk="0" hangingPunct="0"/>
            <a:endParaRPr lang="en-US" sz="1600">
              <a:latin typeface="Papyrus" pitchFamily="66" charset="0"/>
            </a:endParaRPr>
          </a:p>
        </p:txBody>
      </p:sp>
      <p:sp>
        <p:nvSpPr>
          <p:cNvPr id="4103" name="TextBox 10"/>
          <p:cNvSpPr txBox="1">
            <a:spLocks noChangeArrowheads="1"/>
          </p:cNvSpPr>
          <p:nvPr/>
        </p:nvSpPr>
        <p:spPr bwMode="auto">
          <a:xfrm>
            <a:off x="4227513" y="3886200"/>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Brainstorm</a:t>
            </a:r>
          </a:p>
          <a:p>
            <a:pPr eaLnBrk="0" hangingPunct="0"/>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4105"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4106"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Queries</a:t>
            </a:r>
          </a:p>
          <a:p>
            <a:pPr eaLnBrk="0" hangingPunct="0"/>
            <a:endParaRPr lang="en-US" sz="1600">
              <a:latin typeface="Papyrus" pitchFamily="66" charset="0"/>
            </a:endParaRPr>
          </a:p>
        </p:txBody>
      </p:sp>
      <p:pic>
        <p:nvPicPr>
          <p:cNvPr id="4107" name="Picture 15"/>
          <p:cNvPicPr>
            <a:picLocks noChangeAspect="1" noChangeArrowheads="1"/>
          </p:cNvPicPr>
          <p:nvPr/>
        </p:nvPicPr>
        <p:blipFill>
          <a:blip r:embed="rId6"/>
          <a:srcRect/>
          <a:stretch>
            <a:fillRect/>
          </a:stretch>
        </p:blipFill>
        <p:spPr bwMode="auto">
          <a:xfrm>
            <a:off x="4303713" y="4538663"/>
            <a:ext cx="1085850" cy="1247775"/>
          </a:xfrm>
          <a:prstGeom prst="rect">
            <a:avLst/>
          </a:prstGeom>
          <a:noFill/>
          <a:ln w="12700">
            <a:noFill/>
            <a:miter lim="800000"/>
            <a:headEnd/>
            <a:tailEnd/>
          </a:ln>
        </p:spPr>
      </p:pic>
      <p:pic>
        <p:nvPicPr>
          <p:cNvPr id="4108"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625" y="1236663"/>
            <a:ext cx="1447800" cy="1828800"/>
          </a:xfrm>
          <a:prstGeom prst="rect">
            <a:avLst/>
          </a:prstGeom>
          <a:noFill/>
          <a:ln w="9525">
            <a:noFill/>
            <a:miter lim="800000"/>
            <a:headEnd/>
            <a:tailEnd/>
          </a:ln>
        </p:spPr>
      </p:pic>
      <p:pic>
        <p:nvPicPr>
          <p:cNvPr id="4109" name="Picture 19" descr="http://www.personal.psu.edu/afr3/blogs/SIOW/coffee-1.jpg"/>
          <p:cNvPicPr>
            <a:picLocks noChangeAspect="1" noChangeArrowheads="1"/>
          </p:cNvPicPr>
          <p:nvPr/>
        </p:nvPicPr>
        <p:blipFill>
          <a:blip r:embed="rId8"/>
          <a:srcRect/>
          <a:stretch>
            <a:fillRect/>
          </a:stretch>
        </p:blipFill>
        <p:spPr bwMode="auto">
          <a:xfrm>
            <a:off x="3963988" y="1411288"/>
            <a:ext cx="1219200" cy="1447800"/>
          </a:xfrm>
          <a:prstGeom prst="rect">
            <a:avLst/>
          </a:prstGeom>
          <a:noFill/>
          <a:ln w="9525">
            <a:noFill/>
            <a:miter lim="800000"/>
            <a:headEnd/>
            <a:tailEnd/>
          </a:ln>
        </p:spPr>
      </p:pic>
      <p:sp>
        <p:nvSpPr>
          <p:cNvPr id="4110" name="TextBox 21"/>
          <p:cNvSpPr txBox="1">
            <a:spLocks noChangeArrowheads="1"/>
          </p:cNvSpPr>
          <p:nvPr/>
        </p:nvSpPr>
        <p:spPr bwMode="auto">
          <a:xfrm>
            <a:off x="3670300" y="993775"/>
            <a:ext cx="1595438" cy="584200"/>
          </a:xfrm>
          <a:prstGeom prst="rect">
            <a:avLst/>
          </a:prstGeom>
          <a:noFill/>
          <a:ln w="9525">
            <a:noFill/>
            <a:miter lim="800000"/>
            <a:headEnd/>
            <a:tailEnd/>
          </a:ln>
        </p:spPr>
        <p:txBody>
          <a:bodyPr>
            <a:spAutoFit/>
          </a:bodyPr>
          <a:lstStyle/>
          <a:p>
            <a:pPr eaLnBrk="0" hangingPunct="0"/>
            <a:r>
              <a:rPr lang="en-US" sz="1600">
                <a:latin typeface="Papyrus" pitchFamily="66" charset="0"/>
              </a:rPr>
              <a:t>  Coffee Break</a:t>
            </a:r>
          </a:p>
          <a:p>
            <a:pPr eaLnBrk="0" hangingPunct="0"/>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pPr eaLnBrk="0" hangingPunct="0"/>
            <a:r>
              <a:rPr lang="en-US" sz="1600">
                <a:latin typeface="Papyrus" pitchFamily="66" charset="0"/>
              </a:rPr>
              <a:t>  Need more Info</a:t>
            </a:r>
          </a:p>
          <a:p>
            <a:pPr eaLnBrk="0" hangingPunct="0"/>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4113"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138" y="1662113"/>
            <a:ext cx="1584325" cy="1190625"/>
          </a:xfrm>
          <a:prstGeom prst="rect">
            <a:avLst/>
          </a:prstGeom>
          <a:noFill/>
          <a:ln w="9525">
            <a:noFill/>
            <a:miter lim="800000"/>
            <a:headEnd/>
            <a:tailEnd/>
          </a:ln>
        </p:spPr>
      </p:pic>
      <p:sp>
        <p:nvSpPr>
          <p:cNvPr id="4114" name="TextBox 27"/>
          <p:cNvSpPr txBox="1">
            <a:spLocks noChangeArrowheads="1"/>
          </p:cNvSpPr>
          <p:nvPr/>
        </p:nvSpPr>
        <p:spPr bwMode="auto">
          <a:xfrm>
            <a:off x="2124075" y="1081088"/>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Objective</a:t>
            </a:r>
          </a:p>
          <a:p>
            <a:pPr eaLnBrk="0" hangingPunct="0"/>
            <a:endParaRPr lang="en-US" sz="1600">
              <a:latin typeface="Papyrus" pitchFamily="66" charset="0"/>
            </a:endParaRPr>
          </a:p>
        </p:txBody>
      </p:sp>
      <p:pic>
        <p:nvPicPr>
          <p:cNvPr id="4115" name="Picture 10" descr="http://www.capesoft.com/utilities/messenger/Images/UseTheSourceLuke!.png"/>
          <p:cNvPicPr>
            <a:picLocks noChangeAspect="1" noChangeArrowheads="1"/>
          </p:cNvPicPr>
          <p:nvPr/>
        </p:nvPicPr>
        <p:blipFill>
          <a:blip r:embed="rId11"/>
          <a:srcRect/>
          <a:stretch>
            <a:fillRect/>
          </a:stretch>
        </p:blipFill>
        <p:spPr bwMode="auto">
          <a:xfrm>
            <a:off x="5886450" y="4565650"/>
            <a:ext cx="1085850" cy="1152525"/>
          </a:xfrm>
          <a:prstGeom prst="rect">
            <a:avLst/>
          </a:prstGeom>
          <a:noFill/>
          <a:ln w="9525">
            <a:noFill/>
            <a:miter lim="800000"/>
            <a:headEnd/>
            <a:tailEnd/>
          </a:ln>
        </p:spPr>
      </p:pic>
      <p:sp>
        <p:nvSpPr>
          <p:cNvPr id="4116" name="TextBox 10"/>
          <p:cNvSpPr txBox="1">
            <a:spLocks noChangeArrowheads="1"/>
          </p:cNvSpPr>
          <p:nvPr/>
        </p:nvSpPr>
        <p:spPr bwMode="auto">
          <a:xfrm>
            <a:off x="5722938" y="3843338"/>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Demo</a:t>
            </a:r>
          </a:p>
          <a:p>
            <a:pPr eaLnBrk="0" hangingPunct="0"/>
            <a:endParaRPr lang="en-US" sz="1600">
              <a:latin typeface="Papyrus" pitchFamily="66" charset="0"/>
            </a:endParaRPr>
          </a:p>
        </p:txBody>
      </p:sp>
      <p:pic>
        <p:nvPicPr>
          <p:cNvPr id="4118"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263" y="1393825"/>
            <a:ext cx="2090737" cy="1274763"/>
          </a:xfrm>
          <a:prstGeom prst="rect">
            <a:avLst/>
          </a:prstGeom>
          <a:noFill/>
          <a:ln w="9525">
            <a:noFill/>
            <a:miter lim="800000"/>
            <a:headEnd/>
            <a:tailEnd/>
          </a:ln>
        </p:spPr>
      </p:pic>
      <p:sp>
        <p:nvSpPr>
          <p:cNvPr id="4119" name="TextBox 8"/>
          <p:cNvSpPr txBox="1">
            <a:spLocks noChangeArrowheads="1"/>
          </p:cNvSpPr>
          <p:nvPr/>
        </p:nvSpPr>
        <p:spPr bwMode="auto">
          <a:xfrm>
            <a:off x="7224713" y="928688"/>
            <a:ext cx="1676400" cy="338137"/>
          </a:xfrm>
          <a:prstGeom prst="rect">
            <a:avLst/>
          </a:prstGeom>
          <a:noFill/>
          <a:ln w="9525">
            <a:noFill/>
            <a:miter lim="800000"/>
            <a:headEnd/>
            <a:tailEnd/>
          </a:ln>
        </p:spPr>
        <p:txBody>
          <a:bodyPr>
            <a:spAutoFit/>
          </a:bodyPr>
          <a:lstStyle/>
          <a:p>
            <a:pPr eaLnBrk="0" hangingPunct="0"/>
            <a:r>
              <a:rPr lang="en-US" sz="1600">
                <a:latin typeface="Papyrus" pitchFamily="66" charset="0"/>
              </a:rPr>
              <a:t>FAQ</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normAutofit fontScale="92500" lnSpcReduction="20000"/>
          </a:bodyPr>
          <a:lstStyle/>
          <a:p>
            <a:pPr>
              <a:buFont typeface="Wingdings" pitchFamily="2" charset="2"/>
              <a:buChar char="Ø"/>
            </a:pPr>
            <a:endParaRPr lang="en-US" dirty="0" smtClean="0"/>
          </a:p>
          <a:p>
            <a:pPr lvl="1">
              <a:buNone/>
            </a:pPr>
            <a:r>
              <a:rPr lang="en-US" sz="2400" dirty="0" smtClean="0">
                <a:solidFill>
                  <a:srgbClr val="FF0000"/>
                </a:solidFill>
              </a:rPr>
              <a:t>“What will happen if I open these files created using InputStream from a text editor?“</a:t>
            </a:r>
          </a:p>
          <a:p>
            <a:pPr lvl="1">
              <a:buNone/>
            </a:pPr>
            <a:endParaRPr lang="en-US" sz="2400" dirty="0" smtClean="0">
              <a:solidFill>
                <a:srgbClr val="FF0000"/>
              </a:solidFill>
            </a:endParaRPr>
          </a:p>
          <a:p>
            <a:pPr lvl="1">
              <a:buNone/>
            </a:pPr>
            <a:r>
              <a:rPr lang="en-US" sz="2400" dirty="0" smtClean="0">
                <a:solidFill>
                  <a:srgbClr val="FF0000"/>
                </a:solidFill>
              </a:rPr>
              <a:t>“Will it be in human Readable format?“</a:t>
            </a:r>
          </a:p>
          <a:p>
            <a:pPr lvl="1">
              <a:buNone/>
            </a:pPr>
            <a:endParaRPr lang="en-US" sz="2400" dirty="0" smtClean="0">
              <a:solidFill>
                <a:srgbClr val="FF0000"/>
              </a:solidFill>
            </a:endParaRPr>
          </a:p>
          <a:p>
            <a:pPr lvl="1">
              <a:buNone/>
            </a:pPr>
            <a:r>
              <a:rPr lang="en-US" sz="2400" dirty="0" smtClean="0">
                <a:solidFill>
                  <a:srgbClr val="FF0000"/>
                </a:solidFill>
              </a:rPr>
              <a:t>“How can I create files using my program in Human Readable format?“</a:t>
            </a: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3" cstate="print"/>
          <a:stretch>
            <a:fillRect/>
          </a:stretch>
        </p:blipFill>
        <p:spPr>
          <a:xfrm>
            <a:off x="6260592" y="914401"/>
            <a:ext cx="2883408" cy="33528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r>
              <a:rPr lang="en-US" dirty="0" smtClean="0"/>
              <a:t>Text File I/O(Contd..):</a:t>
            </a:r>
          </a:p>
          <a:p>
            <a:pPr lvl="1"/>
            <a:r>
              <a:rPr lang="en-GB" dirty="0" smtClean="0">
                <a:solidFill>
                  <a:srgbClr val="000000"/>
                </a:solidFill>
                <a:latin typeface="Helvetica" charset="0"/>
              </a:rPr>
              <a:t>Abstract classes are Reader and Writer</a:t>
            </a:r>
          </a:p>
          <a:p>
            <a:pPr lvl="1"/>
            <a:r>
              <a:rPr lang="en-GB" dirty="0" smtClean="0">
                <a:solidFill>
                  <a:srgbClr val="000000"/>
                </a:solidFill>
                <a:latin typeface="Helvetica" charset="0"/>
              </a:rPr>
              <a:t>Can be used in conjunction with byte-oriented streams:</a:t>
            </a:r>
          </a:p>
          <a:p>
            <a:pPr lvl="2"/>
            <a:r>
              <a:rPr lang="en-GB" dirty="0" smtClean="0">
                <a:latin typeface="Helvetica" charset="0"/>
              </a:rPr>
              <a:t>Use </a:t>
            </a:r>
            <a:r>
              <a:rPr lang="en-GB" dirty="0" err="1" smtClean="0">
                <a:latin typeface="Helvetica" charset="0"/>
              </a:rPr>
              <a:t>InputStreamReader</a:t>
            </a:r>
            <a:r>
              <a:rPr lang="en-GB" dirty="0" smtClean="0">
                <a:latin typeface="Helvetica" charset="0"/>
              </a:rPr>
              <a:t> to "convert" an </a:t>
            </a:r>
            <a:r>
              <a:rPr lang="en-GB" dirty="0" err="1" smtClean="0">
                <a:latin typeface="Helvetica" charset="0"/>
              </a:rPr>
              <a:t>InputStream</a:t>
            </a:r>
            <a:r>
              <a:rPr lang="en-GB" dirty="0" smtClean="0">
                <a:latin typeface="Helvetica" charset="0"/>
              </a:rPr>
              <a:t> to a Reader</a:t>
            </a:r>
          </a:p>
          <a:p>
            <a:pPr lvl="2"/>
            <a:r>
              <a:rPr lang="en-GB" dirty="0" smtClean="0">
                <a:latin typeface="Helvetica" charset="0"/>
              </a:rPr>
              <a:t>Use </a:t>
            </a:r>
            <a:r>
              <a:rPr lang="en-GB" dirty="0" err="1" smtClean="0">
                <a:latin typeface="Helvetica" charset="0"/>
              </a:rPr>
              <a:t>OutputStreamWriter</a:t>
            </a:r>
            <a:r>
              <a:rPr lang="en-GB" dirty="0" smtClean="0">
                <a:latin typeface="Helvetica" charset="0"/>
              </a:rPr>
              <a:t> to "convert" an </a:t>
            </a:r>
            <a:r>
              <a:rPr lang="en-GB" dirty="0" err="1" smtClean="0">
                <a:latin typeface="Helvetica" charset="0"/>
              </a:rPr>
              <a:t>OutputStream</a:t>
            </a:r>
            <a:r>
              <a:rPr lang="en-GB" dirty="0" smtClean="0">
                <a:latin typeface="Helvetica" charset="0"/>
              </a:rPr>
              <a:t> to a Writer</a:t>
            </a:r>
          </a:p>
          <a:p>
            <a:pPr lvl="2"/>
            <a:endParaRPr lang="en-GB" dirty="0" smtClean="0">
              <a:solidFill>
                <a:srgbClr val="000000"/>
              </a:solidFill>
              <a:latin typeface="Helvetica" charset="0"/>
            </a:endParaRPr>
          </a:p>
          <a:p>
            <a:pPr lvl="1"/>
            <a:r>
              <a:rPr lang="en-GB" dirty="0" smtClean="0">
                <a:solidFill>
                  <a:srgbClr val="000000"/>
                </a:solidFill>
                <a:latin typeface="Helvetica" charset="0"/>
              </a:rPr>
              <a:t>Useful when reading and writing text (character data)</a:t>
            </a:r>
          </a:p>
          <a:p>
            <a:pPr lvl="1"/>
            <a:r>
              <a:rPr lang="en-GB" dirty="0" smtClean="0">
                <a:solidFill>
                  <a:srgbClr val="000000"/>
                </a:solidFill>
                <a:latin typeface="Helvetica" charset="0"/>
              </a:rPr>
              <a:t>Readers and Writers support a wide variety of character encodings including multi-byte encodings like Unicode.</a:t>
            </a:r>
          </a:p>
          <a:p>
            <a:pPr lvl="1"/>
            <a:endParaRPr lang="en-GB" dirty="0" smtClean="0">
              <a:solidFill>
                <a:srgbClr val="000000"/>
              </a:solidFill>
              <a:latin typeface="Helvetica" charset="0"/>
            </a:endParaRPr>
          </a:p>
          <a:p>
            <a:pPr lvl="1"/>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228600" y="228600"/>
            <a:ext cx="8305800" cy="487363"/>
          </a:xfrm>
        </p:spPr>
        <p:txBody>
          <a:bodyPr>
            <a:normAutofit fontScale="90000"/>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22532" name="Rectangle 5"/>
          <p:cNvSpPr>
            <a:spLocks noGrp="1" noChangeArrowheads="1"/>
          </p:cNvSpPr>
          <p:nvPr>
            <p:ph idx="1"/>
          </p:nvPr>
        </p:nvSpPr>
        <p:spPr>
          <a:xfrm>
            <a:off x="152400" y="1066800"/>
            <a:ext cx="8763000" cy="4648200"/>
          </a:xfrm>
        </p:spPr>
        <p:txBody>
          <a:bodyPr/>
          <a:lstStyle/>
          <a:p>
            <a:pPr eaLnBrk="1" hangingPunct="1"/>
            <a:r>
              <a:rPr lang="en-US" sz="2400" b="0" dirty="0" smtClean="0"/>
              <a:t>File Class:</a:t>
            </a:r>
          </a:p>
          <a:p>
            <a:pPr lvl="1" eaLnBrk="1" hangingPunct="1"/>
            <a:r>
              <a:rPr lang="en-US" sz="2000" b="0" dirty="0" smtClean="0"/>
              <a:t>An abstract representation of file and directory pathnames</a:t>
            </a:r>
          </a:p>
          <a:p>
            <a:pPr lvl="1" eaLnBrk="1" hangingPunct="1">
              <a:lnSpc>
                <a:spcPct val="90000"/>
              </a:lnSpc>
            </a:pPr>
            <a:r>
              <a:rPr lang="en-US" sz="2000" b="0" dirty="0" smtClean="0"/>
              <a:t>File class doesn’t operate on streams</a:t>
            </a:r>
          </a:p>
          <a:p>
            <a:pPr lvl="1" eaLnBrk="1" hangingPunct="1">
              <a:lnSpc>
                <a:spcPct val="90000"/>
              </a:lnSpc>
            </a:pPr>
            <a:r>
              <a:rPr lang="en-US" sz="2000" b="0" dirty="0" smtClean="0"/>
              <a:t>Represents the pathname of a file or directory in the host file system</a:t>
            </a:r>
          </a:p>
          <a:p>
            <a:pPr lvl="1" eaLnBrk="1" hangingPunct="1">
              <a:lnSpc>
                <a:spcPct val="90000"/>
              </a:lnSpc>
            </a:pPr>
            <a:r>
              <a:rPr lang="en-US" sz="2000" b="0" dirty="0" smtClean="0"/>
              <a:t>Used to obtain or manipulate the information associated with a disk file, such as permissions, time, date, directory path etc</a:t>
            </a:r>
          </a:p>
          <a:p>
            <a:pPr lvl="1" eaLnBrk="1" hangingPunct="1">
              <a:lnSpc>
                <a:spcPct val="90000"/>
              </a:lnSpc>
            </a:pPr>
            <a:r>
              <a:rPr lang="en-US" sz="2000" b="0" dirty="0" smtClean="0"/>
              <a:t>An object of File class provides  a handle to a file or directory and can be used to create, rename or delete the entry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a:xfrm>
            <a:off x="228600" y="76200"/>
            <a:ext cx="8458200" cy="609600"/>
          </a:xfrm>
        </p:spPr>
        <p:txBody>
          <a:bodyPr>
            <a:normAutofit fontScale="90000"/>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23556" name="Rectangle 5"/>
          <p:cNvSpPr>
            <a:spLocks noGrp="1" noChangeArrowheads="1"/>
          </p:cNvSpPr>
          <p:nvPr>
            <p:ph idx="1"/>
          </p:nvPr>
        </p:nvSpPr>
        <p:spPr>
          <a:xfrm>
            <a:off x="152400" y="990600"/>
            <a:ext cx="8686800" cy="5181600"/>
          </a:xfrm>
        </p:spPr>
        <p:txBody>
          <a:bodyPr/>
          <a:lstStyle/>
          <a:p>
            <a:pPr eaLnBrk="1" hangingPunct="1">
              <a:lnSpc>
                <a:spcPct val="80000"/>
              </a:lnSpc>
            </a:pPr>
            <a:r>
              <a:rPr lang="en-US" sz="2400" b="0" dirty="0" smtClean="0"/>
              <a:t>File Class(Contd..)</a:t>
            </a:r>
          </a:p>
          <a:p>
            <a:pPr lvl="1" eaLnBrk="1" hangingPunct="1">
              <a:lnSpc>
                <a:spcPct val="80000"/>
              </a:lnSpc>
            </a:pPr>
            <a:r>
              <a:rPr lang="en-US" sz="2000" b="0" dirty="0" smtClean="0"/>
              <a:t>Some methods</a:t>
            </a:r>
          </a:p>
          <a:p>
            <a:pPr lvl="2" eaLnBrk="1" hangingPunct="1">
              <a:lnSpc>
                <a:spcPct val="80000"/>
              </a:lnSpc>
            </a:pPr>
            <a:r>
              <a:rPr lang="en-US" sz="1800" b="0" dirty="0" err="1" smtClean="0"/>
              <a:t>canRead</a:t>
            </a:r>
            <a:r>
              <a:rPr lang="en-US" sz="1800" b="0" dirty="0" smtClean="0"/>
              <a:t>()			</a:t>
            </a:r>
          </a:p>
          <a:p>
            <a:pPr lvl="2" eaLnBrk="1" hangingPunct="1">
              <a:lnSpc>
                <a:spcPct val="80000"/>
              </a:lnSpc>
            </a:pPr>
            <a:r>
              <a:rPr lang="en-US" sz="1800" b="0" dirty="0" smtClean="0"/>
              <a:t>exists()</a:t>
            </a:r>
          </a:p>
          <a:p>
            <a:pPr lvl="2" eaLnBrk="1" hangingPunct="1">
              <a:lnSpc>
                <a:spcPct val="80000"/>
              </a:lnSpc>
            </a:pPr>
            <a:r>
              <a:rPr lang="en-US" sz="1800" b="0" dirty="0" err="1" smtClean="0"/>
              <a:t>isFile</a:t>
            </a:r>
            <a:r>
              <a:rPr lang="en-US" sz="1800" b="0" dirty="0" smtClean="0"/>
              <a:t>()</a:t>
            </a:r>
          </a:p>
          <a:p>
            <a:pPr lvl="2" eaLnBrk="1" hangingPunct="1">
              <a:lnSpc>
                <a:spcPct val="80000"/>
              </a:lnSpc>
            </a:pPr>
            <a:r>
              <a:rPr lang="en-US" sz="1800" b="0" dirty="0" err="1" smtClean="0"/>
              <a:t>isDirectory</a:t>
            </a:r>
            <a:r>
              <a:rPr lang="en-US" sz="1800" b="0" dirty="0" smtClean="0"/>
              <a:t>()</a:t>
            </a:r>
          </a:p>
          <a:p>
            <a:pPr lvl="2" eaLnBrk="1" hangingPunct="1">
              <a:lnSpc>
                <a:spcPct val="80000"/>
              </a:lnSpc>
            </a:pPr>
            <a:r>
              <a:rPr lang="en-US" sz="1800" b="0" dirty="0" err="1" smtClean="0"/>
              <a:t>getAbsolutePath</a:t>
            </a:r>
            <a:r>
              <a:rPr lang="en-US" sz="1800" b="0" dirty="0" smtClean="0"/>
              <a:t>()</a:t>
            </a:r>
          </a:p>
          <a:p>
            <a:pPr lvl="2" eaLnBrk="1" hangingPunct="1">
              <a:lnSpc>
                <a:spcPct val="80000"/>
              </a:lnSpc>
            </a:pPr>
            <a:r>
              <a:rPr lang="en-US" sz="1800" b="0" dirty="0" err="1" smtClean="0"/>
              <a:t>getName</a:t>
            </a:r>
            <a:r>
              <a:rPr lang="en-US" sz="1800" b="0" dirty="0" smtClean="0"/>
              <a:t>()</a:t>
            </a:r>
          </a:p>
          <a:p>
            <a:pPr lvl="2" eaLnBrk="1" hangingPunct="1">
              <a:lnSpc>
                <a:spcPct val="80000"/>
              </a:lnSpc>
            </a:pPr>
            <a:r>
              <a:rPr lang="en-US" sz="1800" b="0" dirty="0" err="1" smtClean="0"/>
              <a:t>getPath</a:t>
            </a:r>
            <a:r>
              <a:rPr lang="en-US" sz="1800" b="0" dirty="0" smtClean="0"/>
              <a:t>()	</a:t>
            </a:r>
          </a:p>
          <a:p>
            <a:pPr lvl="2" eaLnBrk="1" hangingPunct="1">
              <a:lnSpc>
                <a:spcPct val="80000"/>
              </a:lnSpc>
            </a:pPr>
            <a:r>
              <a:rPr lang="en-US" sz="1800" b="0" dirty="0" err="1" smtClean="0"/>
              <a:t>getParent</a:t>
            </a:r>
            <a:r>
              <a:rPr lang="en-US" sz="1800" b="0" dirty="0" smtClean="0"/>
              <a:t>()</a:t>
            </a:r>
          </a:p>
          <a:p>
            <a:pPr lvl="2" eaLnBrk="1" hangingPunct="1">
              <a:lnSpc>
                <a:spcPct val="80000"/>
              </a:lnSpc>
            </a:pPr>
            <a:r>
              <a:rPr lang="en-US" sz="1800" b="0" dirty="0" smtClean="0"/>
              <a:t>Length() : returns length of file in bytes as long</a:t>
            </a:r>
          </a:p>
          <a:p>
            <a:pPr lvl="2" eaLnBrk="1" hangingPunct="1">
              <a:lnSpc>
                <a:spcPct val="80000"/>
              </a:lnSpc>
            </a:pPr>
            <a:r>
              <a:rPr lang="en-US" sz="1800" b="0" dirty="0" err="1" smtClean="0"/>
              <a:t>lastModified</a:t>
            </a:r>
            <a:r>
              <a:rPr lang="en-US" sz="1800" b="0" dirty="0" smtClean="0"/>
              <a:t>()</a:t>
            </a:r>
          </a:p>
          <a:p>
            <a:pPr lvl="2" eaLnBrk="1" hangingPunct="1">
              <a:lnSpc>
                <a:spcPct val="80000"/>
              </a:lnSpc>
            </a:pPr>
            <a:r>
              <a:rPr lang="en-US" sz="1800" b="0" dirty="0" err="1" smtClean="0"/>
              <a:t>Mkdir</a:t>
            </a:r>
            <a:r>
              <a:rPr lang="en-US" sz="1800" b="0" dirty="0" smtClean="0"/>
              <a:t>()</a:t>
            </a:r>
          </a:p>
          <a:p>
            <a:pPr lvl="2" eaLnBrk="1" hangingPunct="1">
              <a:lnSpc>
                <a:spcPct val="80000"/>
              </a:lnSpc>
            </a:pPr>
            <a:r>
              <a:rPr lang="en-US" sz="1800" b="0" dirty="0" smtClean="0"/>
              <a:t>List() : obtain listings of directory contents</a:t>
            </a:r>
          </a:p>
          <a:p>
            <a:pPr lvl="1" eaLnBrk="1" hangingPunct="1">
              <a:lnSpc>
                <a:spcPct val="80000"/>
              </a:lnSpc>
            </a:pPr>
            <a:endParaRPr lang="en-US" sz="2400" b="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FileDemo.java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Text File I/O(Contd..):</a:t>
            </a:r>
          </a:p>
          <a:p>
            <a:pPr lvl="1"/>
            <a:r>
              <a:rPr lang="en-US" dirty="0" smtClean="0"/>
              <a:t>Reader:</a:t>
            </a:r>
          </a:p>
          <a:p>
            <a:pPr lvl="2"/>
            <a:r>
              <a:rPr lang="en-US" dirty="0" smtClean="0"/>
              <a:t>Used to read data:</a:t>
            </a:r>
          </a:p>
          <a:p>
            <a:pPr lvl="2"/>
            <a:r>
              <a:rPr lang="en-US" dirty="0" smtClean="0"/>
              <a:t>Methods are:</a:t>
            </a:r>
          </a:p>
          <a:p>
            <a:pPr lvl="3"/>
            <a:r>
              <a:rPr lang="en-GB" b="1" dirty="0" err="1" smtClean="0">
                <a:solidFill>
                  <a:srgbClr val="000000"/>
                </a:solidFill>
              </a:rPr>
              <a:t>int</a:t>
            </a:r>
            <a:r>
              <a:rPr lang="en-GB" b="1" dirty="0" smtClean="0">
                <a:solidFill>
                  <a:srgbClr val="000000"/>
                </a:solidFill>
              </a:rPr>
              <a:t> read()</a:t>
            </a:r>
            <a:r>
              <a:rPr lang="en-GB" dirty="0" smtClean="0">
                <a:solidFill>
                  <a:srgbClr val="000000"/>
                </a:solidFill>
              </a:rPr>
              <a:t>:Reads a single character.  Returns it as integer.</a:t>
            </a:r>
          </a:p>
          <a:p>
            <a:pPr lvl="3"/>
            <a:r>
              <a:rPr lang="en-GB" b="1" dirty="0" err="1" smtClean="0">
                <a:solidFill>
                  <a:srgbClr val="000000"/>
                </a:solidFill>
              </a:rPr>
              <a:t>int</a:t>
            </a:r>
            <a:r>
              <a:rPr lang="en-GB" b="1" dirty="0" smtClean="0">
                <a:solidFill>
                  <a:srgbClr val="000000"/>
                </a:solidFill>
              </a:rPr>
              <a:t> read(char[] buffer) </a:t>
            </a:r>
            <a:r>
              <a:rPr lang="en-GB" dirty="0" smtClean="0">
                <a:solidFill>
                  <a:srgbClr val="000000"/>
                </a:solidFill>
              </a:rPr>
              <a:t>:Reads bytes and places them into buffer (max = size of buffer) and returns the number of bytes read.</a:t>
            </a:r>
          </a:p>
          <a:p>
            <a:pPr lvl="3"/>
            <a:r>
              <a:rPr lang="en-GB" b="1" dirty="0" err="1" smtClean="0">
                <a:solidFill>
                  <a:srgbClr val="000000"/>
                </a:solidFill>
              </a:rPr>
              <a:t>int</a:t>
            </a:r>
            <a:r>
              <a:rPr lang="en-GB" b="1" dirty="0" smtClean="0">
                <a:solidFill>
                  <a:srgbClr val="000000"/>
                </a:solidFill>
              </a:rPr>
              <a:t> read(char[] buffer,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 :Reads up to length bytes and places them into buffer and returns the number of bytes read</a:t>
            </a:r>
          </a:p>
          <a:p>
            <a:pPr lvl="3"/>
            <a:r>
              <a:rPr lang="en-GB" b="1" dirty="0" smtClean="0">
                <a:solidFill>
                  <a:srgbClr val="000000"/>
                </a:solidFill>
              </a:rPr>
              <a:t>close()</a:t>
            </a:r>
            <a:r>
              <a:rPr lang="en-GB" dirty="0" smtClean="0">
                <a:solidFill>
                  <a:srgbClr val="000000"/>
                </a:solidFill>
              </a:rPr>
              <a:t> :method closes the stream</a:t>
            </a:r>
          </a:p>
          <a:p>
            <a:pPr lvl="3"/>
            <a:r>
              <a:rPr lang="en-GB" b="1" dirty="0" smtClean="0">
                <a:solidFill>
                  <a:srgbClr val="000000"/>
                </a:solidFill>
              </a:rPr>
              <a:t>mark(</a:t>
            </a:r>
            <a:r>
              <a:rPr lang="en-GB" b="1" dirty="0" err="1" smtClean="0">
                <a:solidFill>
                  <a:srgbClr val="000000"/>
                </a:solidFill>
              </a:rPr>
              <a:t>int</a:t>
            </a:r>
            <a:r>
              <a:rPr lang="en-GB" b="1" dirty="0" smtClean="0">
                <a:solidFill>
                  <a:srgbClr val="000000"/>
                </a:solidFill>
              </a:rPr>
              <a:t> </a:t>
            </a:r>
            <a:r>
              <a:rPr lang="en-GB" b="1" dirty="0" err="1" smtClean="0">
                <a:solidFill>
                  <a:srgbClr val="000000"/>
                </a:solidFill>
              </a:rPr>
              <a:t>readAheadLimit</a:t>
            </a:r>
            <a:r>
              <a:rPr lang="en-GB" b="1" dirty="0" smtClean="0">
                <a:solidFill>
                  <a:srgbClr val="000000"/>
                </a:solidFill>
              </a:rPr>
              <a:t>)</a:t>
            </a:r>
            <a:r>
              <a:rPr lang="en-GB" dirty="0" smtClean="0">
                <a:solidFill>
                  <a:srgbClr val="000000"/>
                </a:solidFill>
              </a:rPr>
              <a:t>:marks the current </a:t>
            </a:r>
            <a:r>
              <a:rPr lang="en-GB" dirty="0" err="1" smtClean="0">
                <a:solidFill>
                  <a:srgbClr val="000000"/>
                </a:solidFill>
              </a:rPr>
              <a:t>location.Parameter</a:t>
            </a:r>
            <a:r>
              <a:rPr lang="en-GB" dirty="0" smtClean="0">
                <a:solidFill>
                  <a:srgbClr val="000000"/>
                </a:solidFill>
              </a:rPr>
              <a:t> specifies the number of characters which can be read before the marks becomes invalid</a:t>
            </a:r>
          </a:p>
          <a:p>
            <a:pPr lvl="3"/>
            <a:r>
              <a:rPr lang="en-GB" b="1" dirty="0" smtClean="0">
                <a:solidFill>
                  <a:srgbClr val="000000"/>
                </a:solidFill>
              </a:rPr>
              <a:t>ready()</a:t>
            </a:r>
            <a:r>
              <a:rPr lang="en-GB" dirty="0" smtClean="0">
                <a:solidFill>
                  <a:srgbClr val="000000"/>
                </a:solidFill>
              </a:rPr>
              <a:t> :returns true if there is data to be read from the </a:t>
            </a:r>
            <a:r>
              <a:rPr lang="en-GB" dirty="0" err="1" smtClean="0">
                <a:solidFill>
                  <a:srgbClr val="000000"/>
                </a:solidFill>
              </a:rPr>
              <a:t>stream.returns</a:t>
            </a:r>
            <a:r>
              <a:rPr lang="en-GB" dirty="0" smtClean="0">
                <a:solidFill>
                  <a:srgbClr val="000000"/>
                </a:solidFill>
              </a:rPr>
              <a:t> true if the stream is guaranteed not to block upon next read.</a:t>
            </a:r>
          </a:p>
          <a:p>
            <a:pPr lvl="3"/>
            <a:r>
              <a:rPr lang="en-GB" b="1" dirty="0" smtClean="0">
                <a:solidFill>
                  <a:srgbClr val="000000"/>
                </a:solidFill>
              </a:rPr>
              <a:t>reset()</a:t>
            </a:r>
            <a:r>
              <a:rPr lang="en-GB" dirty="0" smtClean="0">
                <a:solidFill>
                  <a:srgbClr val="000000"/>
                </a:solidFill>
              </a:rPr>
              <a:t> :returns the stream to its previously marked location</a:t>
            </a:r>
          </a:p>
          <a:p>
            <a:pPr lvl="3"/>
            <a:r>
              <a:rPr lang="en-GB" b="1" dirty="0" smtClean="0">
                <a:solidFill>
                  <a:srgbClr val="000000"/>
                </a:solidFill>
              </a:rPr>
              <a:t>skip(long n) </a:t>
            </a:r>
            <a:r>
              <a:rPr lang="en-GB" dirty="0" smtClean="0">
                <a:solidFill>
                  <a:srgbClr val="000000"/>
                </a:solidFill>
              </a:rPr>
              <a:t>:skips over n bytes</a:t>
            </a:r>
          </a:p>
          <a:p>
            <a:pPr lvl="3"/>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28600" y="76200"/>
            <a:ext cx="8077200" cy="762000"/>
          </a:xfrm>
        </p:spPr>
        <p:txBody>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6" name="Content Placeholder 2"/>
          <p:cNvSpPr>
            <a:spLocks noGrp="1"/>
          </p:cNvSpPr>
          <p:nvPr>
            <p:ph idx="1"/>
          </p:nvPr>
        </p:nvSpPr>
        <p:spPr>
          <a:xfrm>
            <a:off x="233363" y="990600"/>
            <a:ext cx="8674100" cy="4960937"/>
          </a:xfrm>
        </p:spPr>
        <p:txBody>
          <a:bodyPr/>
          <a:lstStyle/>
          <a:p>
            <a:r>
              <a:rPr lang="en-US" dirty="0" smtClean="0"/>
              <a:t>Text File I/O(Contd..):</a:t>
            </a:r>
          </a:p>
          <a:p>
            <a:pPr lvl="1"/>
            <a:r>
              <a:rPr lang="en-US" dirty="0" smtClean="0"/>
              <a:t>Reader:</a:t>
            </a:r>
          </a:p>
          <a:p>
            <a:pPr lvl="3"/>
            <a:endParaRPr lang="en-US" dirty="0"/>
          </a:p>
        </p:txBody>
      </p:sp>
      <p:sp>
        <p:nvSpPr>
          <p:cNvPr id="20484" name="Rectangle 3"/>
          <p:cNvSpPr>
            <a:spLocks noChangeArrowheads="1"/>
          </p:cNvSpPr>
          <p:nvPr/>
        </p:nvSpPr>
        <p:spPr bwMode="auto">
          <a:xfrm>
            <a:off x="2371725" y="2624138"/>
            <a:ext cx="9144000" cy="0"/>
          </a:xfrm>
          <a:prstGeom prst="rect">
            <a:avLst/>
          </a:prstGeom>
          <a:noFill/>
          <a:ln w="9525">
            <a:noFill/>
            <a:miter lim="800000"/>
            <a:headEnd/>
            <a:tailEnd/>
          </a:ln>
        </p:spPr>
        <p:txBody>
          <a:bodyPr>
            <a:spAutoFit/>
          </a:bodyPr>
          <a:lstStyle/>
          <a:p>
            <a:endParaRPr lang="en-US"/>
          </a:p>
        </p:txBody>
      </p:sp>
      <p:pic>
        <p:nvPicPr>
          <p:cNvPr id="20485" name="Picture 4" descr="C:\shrilata\java\course-revamp\tutorial\figures\essential\23reader.gif"/>
          <p:cNvPicPr>
            <a:picLocks noChangeAspect="1" noChangeArrowheads="1"/>
          </p:cNvPicPr>
          <p:nvPr/>
        </p:nvPicPr>
        <p:blipFill>
          <a:blip r:embed="rId3" r:link="rId4"/>
          <a:srcRect/>
          <a:stretch>
            <a:fillRect/>
          </a:stretch>
        </p:blipFill>
        <p:spPr bwMode="auto">
          <a:xfrm>
            <a:off x="990600" y="1905000"/>
            <a:ext cx="6934200" cy="40714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r>
              <a:rPr lang="en-US" dirty="0" smtClean="0"/>
              <a:t>Text File I/O(Contd..):</a:t>
            </a:r>
          </a:p>
          <a:p>
            <a:pPr lvl="1"/>
            <a:r>
              <a:rPr lang="en-US" dirty="0" smtClean="0"/>
              <a:t>Writer:</a:t>
            </a:r>
          </a:p>
          <a:p>
            <a:pPr lvl="2"/>
            <a:r>
              <a:rPr lang="en-US" dirty="0" smtClean="0"/>
              <a:t>Used to write data.</a:t>
            </a:r>
          </a:p>
          <a:p>
            <a:pPr lvl="2"/>
            <a:r>
              <a:rPr lang="en-GB" sz="1600" dirty="0" smtClean="0">
                <a:solidFill>
                  <a:srgbClr val="000000"/>
                </a:solidFill>
              </a:rPr>
              <a:t>Methods are:</a:t>
            </a:r>
          </a:p>
          <a:p>
            <a:pPr lvl="3"/>
            <a:r>
              <a:rPr lang="en-GB" b="1" dirty="0" smtClean="0">
                <a:solidFill>
                  <a:srgbClr val="000000"/>
                </a:solidFill>
              </a:rPr>
              <a:t>void write(</a:t>
            </a:r>
            <a:r>
              <a:rPr lang="en-GB" b="1" dirty="0" err="1" smtClean="0">
                <a:solidFill>
                  <a:srgbClr val="000000"/>
                </a:solidFill>
              </a:rPr>
              <a:t>int</a:t>
            </a:r>
            <a:r>
              <a:rPr lang="en-GB" b="1" dirty="0" smtClean="0">
                <a:solidFill>
                  <a:srgbClr val="000000"/>
                </a:solidFill>
              </a:rPr>
              <a:t> c) </a:t>
            </a:r>
            <a:r>
              <a:rPr lang="en-GB" dirty="0" smtClean="0">
                <a:solidFill>
                  <a:srgbClr val="000000"/>
                </a:solidFill>
              </a:rPr>
              <a:t>:Writes a single character.</a:t>
            </a:r>
          </a:p>
          <a:p>
            <a:pPr lvl="3"/>
            <a:r>
              <a:rPr lang="en-GB" b="1" dirty="0" smtClean="0">
                <a:solidFill>
                  <a:srgbClr val="000000"/>
                </a:solidFill>
              </a:rPr>
              <a:t>void write(char[] buffer)</a:t>
            </a:r>
            <a:r>
              <a:rPr lang="en-GB" dirty="0" smtClean="0">
                <a:solidFill>
                  <a:srgbClr val="000000"/>
                </a:solidFill>
              </a:rPr>
              <a:t>:Writes an array of characters</a:t>
            </a:r>
          </a:p>
          <a:p>
            <a:pPr lvl="3"/>
            <a:r>
              <a:rPr lang="en-GB" b="1" dirty="0" smtClean="0">
                <a:solidFill>
                  <a:srgbClr val="000000"/>
                </a:solidFill>
              </a:rPr>
              <a:t>void write(char[] buffer,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:Writes a portion of an array of characters and length indicates how many characters to write.</a:t>
            </a:r>
          </a:p>
          <a:p>
            <a:pPr lvl="3"/>
            <a:r>
              <a:rPr lang="en-GB" b="1" dirty="0" smtClean="0">
                <a:solidFill>
                  <a:srgbClr val="000000"/>
                </a:solidFill>
              </a:rPr>
              <a:t>void write(String </a:t>
            </a:r>
            <a:r>
              <a:rPr lang="en-GB" b="1" dirty="0" err="1" smtClean="0">
                <a:solidFill>
                  <a:srgbClr val="000000"/>
                </a:solidFill>
              </a:rPr>
              <a:t>aString</a:t>
            </a:r>
            <a:r>
              <a:rPr lang="en-GB" b="1" dirty="0" smtClean="0">
                <a:solidFill>
                  <a:srgbClr val="000000"/>
                </a:solidFill>
              </a:rPr>
              <a:t>)</a:t>
            </a:r>
            <a:r>
              <a:rPr lang="en-GB" dirty="0" smtClean="0">
                <a:solidFill>
                  <a:srgbClr val="000000"/>
                </a:solidFill>
              </a:rPr>
              <a:t>:Writes </a:t>
            </a:r>
            <a:r>
              <a:rPr lang="en-GB" dirty="0" err="1" smtClean="0">
                <a:solidFill>
                  <a:srgbClr val="000000"/>
                </a:solidFill>
              </a:rPr>
              <a:t>aString</a:t>
            </a:r>
            <a:r>
              <a:rPr lang="en-GB" dirty="0" smtClean="0">
                <a:solidFill>
                  <a:srgbClr val="000000"/>
                </a:solidFill>
              </a:rPr>
              <a:t> to the stream</a:t>
            </a:r>
          </a:p>
          <a:p>
            <a:pPr lvl="3"/>
            <a:r>
              <a:rPr lang="en-GB" b="1" dirty="0" smtClean="0">
                <a:solidFill>
                  <a:srgbClr val="000000"/>
                </a:solidFill>
              </a:rPr>
              <a:t>void write(String </a:t>
            </a:r>
            <a:r>
              <a:rPr lang="en-GB" b="1" dirty="0" err="1" smtClean="0">
                <a:solidFill>
                  <a:srgbClr val="000000"/>
                </a:solidFill>
              </a:rPr>
              <a:t>aString</a:t>
            </a:r>
            <a:r>
              <a:rPr lang="en-GB" b="1" dirty="0" smtClean="0">
                <a:solidFill>
                  <a:srgbClr val="000000"/>
                </a:solidFill>
              </a:rPr>
              <a:t>,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:Writes a portion of a String to the stream.</a:t>
            </a:r>
          </a:p>
          <a:p>
            <a:pPr lvl="2"/>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76200"/>
            <a:ext cx="8001000" cy="762000"/>
          </a:xfrm>
        </p:spPr>
        <p:txBody>
          <a:bodyPr>
            <a:normAutofit fontScale="90000"/>
          </a:bodyPr>
          <a:lstStyle/>
          <a:p>
            <a:pPr eaLnBrk="1" hangingPunct="1"/>
            <a:r>
              <a:rPr lang="en-US" dirty="0" smtClean="0"/>
              <a:t/>
            </a:r>
            <a:br>
              <a:rPr lang="en-US" dirty="0" smtClean="0"/>
            </a:br>
            <a:r>
              <a:rPr lang="en-US" dirty="0" smtClean="0"/>
              <a:t>  IO Streams and File Handling</a:t>
            </a:r>
            <a:endParaRPr lang="en-US" sz="3200" b="0" dirty="0" smtClean="0"/>
          </a:p>
        </p:txBody>
      </p:sp>
      <p:sp>
        <p:nvSpPr>
          <p:cNvPr id="6" name="Content Placeholder 2"/>
          <p:cNvSpPr>
            <a:spLocks noGrp="1"/>
          </p:cNvSpPr>
          <p:nvPr>
            <p:ph idx="1"/>
          </p:nvPr>
        </p:nvSpPr>
        <p:spPr/>
        <p:txBody>
          <a:bodyPr/>
          <a:lstStyle/>
          <a:p>
            <a:r>
              <a:rPr lang="en-US" dirty="0" smtClean="0"/>
              <a:t>Text File I/O(Contd..):</a:t>
            </a:r>
          </a:p>
          <a:p>
            <a:pPr lvl="1"/>
            <a:r>
              <a:rPr lang="en-US" dirty="0" smtClean="0"/>
              <a:t>Writer(Contd...):</a:t>
            </a:r>
          </a:p>
        </p:txBody>
      </p:sp>
      <p:sp>
        <p:nvSpPr>
          <p:cNvPr id="21508" name="Rectangle 3"/>
          <p:cNvSpPr>
            <a:spLocks noChangeArrowheads="1"/>
          </p:cNvSpPr>
          <p:nvPr/>
        </p:nvSpPr>
        <p:spPr bwMode="auto">
          <a:xfrm>
            <a:off x="2357438" y="2371725"/>
            <a:ext cx="9144000" cy="0"/>
          </a:xfrm>
          <a:prstGeom prst="rect">
            <a:avLst/>
          </a:prstGeom>
          <a:noFill/>
          <a:ln w="9525">
            <a:noFill/>
            <a:miter lim="800000"/>
            <a:headEnd/>
            <a:tailEnd/>
          </a:ln>
        </p:spPr>
        <p:txBody>
          <a:bodyPr>
            <a:spAutoFit/>
          </a:bodyPr>
          <a:lstStyle/>
          <a:p>
            <a:endParaRPr lang="en-US"/>
          </a:p>
        </p:txBody>
      </p:sp>
      <p:pic>
        <p:nvPicPr>
          <p:cNvPr id="21509" name="Picture 4" descr="C:\shrilata\java\course-revamp\tutorial\figures\essential\24writer.gif"/>
          <p:cNvPicPr>
            <a:picLocks noChangeAspect="1" noChangeArrowheads="1"/>
          </p:cNvPicPr>
          <p:nvPr/>
        </p:nvPicPr>
        <p:blipFill>
          <a:blip r:embed="rId3" r:link="rId4"/>
          <a:srcRect/>
          <a:stretch>
            <a:fillRect/>
          </a:stretch>
        </p:blipFill>
        <p:spPr bwMode="auto">
          <a:xfrm>
            <a:off x="1219200" y="2133600"/>
            <a:ext cx="6781800" cy="41586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Text File I/O(Contd..):</a:t>
            </a:r>
          </a:p>
          <a:p>
            <a:pPr lvl="1"/>
            <a:r>
              <a:rPr lang="en-US" dirty="0" smtClean="0"/>
              <a:t>Reader and Writer:</a:t>
            </a:r>
          </a:p>
          <a:p>
            <a:pPr lvl="2"/>
            <a:r>
              <a:rPr lang="en-GB" sz="1600" dirty="0" smtClean="0">
                <a:solidFill>
                  <a:srgbClr val="000000"/>
                </a:solidFill>
              </a:rPr>
              <a:t>Reader and Writer are abstract classes and the subclass implementations are:</a:t>
            </a:r>
          </a:p>
          <a:p>
            <a:pPr lvl="2"/>
            <a:r>
              <a:rPr lang="en-GB" sz="1600" dirty="0" err="1" smtClean="0">
                <a:solidFill>
                  <a:srgbClr val="000000"/>
                </a:solidFill>
              </a:rPr>
              <a:t>FileReader</a:t>
            </a:r>
            <a:r>
              <a:rPr lang="en-GB" sz="1600" dirty="0" smtClean="0">
                <a:solidFill>
                  <a:srgbClr val="000000"/>
                </a:solidFill>
              </a:rPr>
              <a:t> and Writer:</a:t>
            </a:r>
          </a:p>
          <a:p>
            <a:pPr lvl="3"/>
            <a:r>
              <a:rPr lang="en-GB" dirty="0" err="1" smtClean="0">
                <a:solidFill>
                  <a:srgbClr val="000000"/>
                </a:solidFill>
                <a:latin typeface="Helvetica" charset="0"/>
              </a:rPr>
              <a:t>conveniet</a:t>
            </a:r>
            <a:r>
              <a:rPr lang="en-GB" dirty="0" smtClean="0">
                <a:solidFill>
                  <a:srgbClr val="000000"/>
                </a:solidFill>
                <a:latin typeface="Helvetica" charset="0"/>
              </a:rPr>
              <a:t> class to provide a character based stream from file.</a:t>
            </a:r>
          </a:p>
          <a:p>
            <a:pPr lvl="3"/>
            <a:r>
              <a:rPr lang="en-GB" dirty="0" smtClean="0">
                <a:solidFill>
                  <a:srgbClr val="000000"/>
                </a:solidFill>
                <a:latin typeface="Helvetica" charset="0"/>
              </a:rPr>
              <a:t>Alternatively, open the file using a </a:t>
            </a:r>
            <a:r>
              <a:rPr lang="en-GB" dirty="0" err="1" smtClean="0">
                <a:solidFill>
                  <a:srgbClr val="000000"/>
                </a:solidFill>
                <a:latin typeface="Helvetica" charset="0"/>
              </a:rPr>
              <a:t>FileInputStream</a:t>
            </a:r>
            <a:r>
              <a:rPr lang="en-GB" dirty="0" smtClean="0">
                <a:solidFill>
                  <a:srgbClr val="000000"/>
                </a:solidFill>
                <a:latin typeface="Helvetica" charset="0"/>
              </a:rPr>
              <a:t> and then pass that stream to an </a:t>
            </a:r>
            <a:r>
              <a:rPr lang="en-GB" dirty="0" err="1" smtClean="0">
                <a:solidFill>
                  <a:srgbClr val="000000"/>
                </a:solidFill>
                <a:latin typeface="Helvetica" charset="0"/>
              </a:rPr>
              <a:t>InputStreamReader</a:t>
            </a:r>
            <a:r>
              <a:rPr lang="en-GB" dirty="0" smtClean="0">
                <a:solidFill>
                  <a:srgbClr val="000000"/>
                </a:solidFill>
                <a:latin typeface="Helvetica" charset="0"/>
              </a:rPr>
              <a:t> instance.</a:t>
            </a:r>
          </a:p>
          <a:p>
            <a:pPr lvl="2"/>
            <a:endParaRPr lang="en-US" sz="1600" b="1" dirty="0" smtClean="0">
              <a:solidFill>
                <a:srgbClr val="0000FF"/>
              </a:solidFill>
              <a:latin typeface="Helvetica" charset="0"/>
            </a:endParaRPr>
          </a:p>
          <a:p>
            <a:pPr lvl="2"/>
            <a:r>
              <a:rPr lang="en-US" sz="1600" dirty="0" err="1" smtClean="0"/>
              <a:t>BufferedReader</a:t>
            </a:r>
            <a:r>
              <a:rPr lang="en-US" sz="1600" dirty="0" smtClean="0"/>
              <a:t> and </a:t>
            </a:r>
            <a:r>
              <a:rPr lang="en-US" sz="1600" dirty="0" err="1" smtClean="0"/>
              <a:t>BufferedWriter</a:t>
            </a:r>
            <a:r>
              <a:rPr lang="en-US" sz="1600" dirty="0" smtClean="0"/>
              <a:t>:</a:t>
            </a:r>
          </a:p>
          <a:p>
            <a:pPr lvl="3"/>
            <a:r>
              <a:rPr lang="en-GB" dirty="0" smtClean="0">
                <a:solidFill>
                  <a:srgbClr val="000000"/>
                </a:solidFill>
                <a:latin typeface="Helvetica" charset="0"/>
              </a:rPr>
              <a:t>Reads text from the character input stream</a:t>
            </a:r>
          </a:p>
          <a:p>
            <a:pPr lvl="3"/>
            <a:r>
              <a:rPr lang="en-GB" dirty="0" smtClean="0">
                <a:solidFill>
                  <a:srgbClr val="000000"/>
                </a:solidFill>
                <a:latin typeface="Helvetica" charset="0"/>
              </a:rPr>
              <a:t>Provides buffering to provide efficient reading of characters, arrays and lines.</a:t>
            </a:r>
          </a:p>
          <a:p>
            <a:pPr lvl="2"/>
            <a:endParaRPr lang="en-GB" dirty="0" smtClean="0">
              <a:solidFill>
                <a:srgbClr val="000000"/>
              </a:solidFill>
              <a:latin typeface="Helvetica" charset="0"/>
            </a:endParaRPr>
          </a:p>
          <a:p>
            <a:pPr lvl="2"/>
            <a:r>
              <a:rPr lang="en-GB" dirty="0" err="1" smtClean="0">
                <a:solidFill>
                  <a:srgbClr val="000000"/>
                </a:solidFill>
                <a:latin typeface="Helvetica" charset="0"/>
              </a:rPr>
              <a:t>LineNumberReader</a:t>
            </a:r>
            <a:r>
              <a:rPr lang="en-GB" dirty="0" smtClean="0">
                <a:solidFill>
                  <a:srgbClr val="000000"/>
                </a:solidFill>
                <a:latin typeface="Helvetica" charset="0"/>
              </a:rPr>
              <a:t> (subclass of </a:t>
            </a:r>
            <a:r>
              <a:rPr lang="en-GB" dirty="0" err="1" smtClean="0">
                <a:solidFill>
                  <a:srgbClr val="000000"/>
                </a:solidFill>
                <a:latin typeface="Helvetica" charset="0"/>
              </a:rPr>
              <a:t>BufferedReader</a:t>
            </a:r>
            <a:r>
              <a:rPr lang="en-GB" dirty="0" smtClean="0">
                <a:solidFill>
                  <a:srgbClr val="000000"/>
                </a:solidFill>
                <a:latin typeface="Helvetica" charset="0"/>
              </a:rPr>
              <a:t>):</a:t>
            </a:r>
          </a:p>
          <a:p>
            <a:pPr lvl="3"/>
            <a:r>
              <a:rPr lang="en-GB" dirty="0" smtClean="0">
                <a:solidFill>
                  <a:srgbClr val="000000"/>
                </a:solidFill>
                <a:latin typeface="Helvetica" charset="0"/>
              </a:rPr>
              <a:t>A stream which keeps track of how many lines there have been</a:t>
            </a:r>
          </a:p>
          <a:p>
            <a:pPr lvl="3"/>
            <a:r>
              <a:rPr lang="en-US" dirty="0" smtClean="0"/>
              <a:t>Line numbering begins at 0. Whenever the </a:t>
            </a:r>
            <a:r>
              <a:rPr lang="en-US" dirty="0" err="1" smtClean="0"/>
              <a:t>LineNumberReader</a:t>
            </a:r>
            <a:r>
              <a:rPr lang="en-US" dirty="0" smtClean="0"/>
              <a:t> encounters a line terminator in the characters returned by the wrapped Reader, the line number is incremented. </a:t>
            </a:r>
            <a:endParaRPr lang="en-GB" dirty="0" smtClean="0">
              <a:solidFill>
                <a:srgbClr val="000000"/>
              </a:solidFill>
              <a:latin typeface="Helvetica" charset="0"/>
            </a:endParaRPr>
          </a:p>
          <a:p>
            <a:pPr lvl="2"/>
            <a:endParaRPr lang="en-GB" dirty="0" smtClean="0">
              <a:solidFill>
                <a:srgbClr val="000000"/>
              </a:solidFill>
              <a:latin typeface="Helvetica" charset="0"/>
            </a:endParaRPr>
          </a:p>
          <a:p>
            <a:pPr lvl="3"/>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28600"/>
            <a:ext cx="8229600" cy="1143000"/>
          </a:xfrm>
        </p:spPr>
        <p:txBody>
          <a:bodyPr/>
          <a:lstStyle/>
          <a:p>
            <a:pPr eaLnBrk="1" hangingPunct="1"/>
            <a:r>
              <a:rPr lang="en-US" dirty="0" smtClean="0"/>
              <a:t/>
            </a:r>
            <a:br>
              <a:rPr lang="en-US" dirty="0" smtClean="0"/>
            </a:br>
            <a:r>
              <a:rPr lang="en-US" dirty="0"/>
              <a:t> </a:t>
            </a:r>
            <a:r>
              <a:rPr lang="en-US" dirty="0" smtClean="0"/>
              <a:t>      Objectives</a:t>
            </a:r>
          </a:p>
        </p:txBody>
      </p:sp>
      <p:sp>
        <p:nvSpPr>
          <p:cNvPr id="5123" name="Rectangle 3"/>
          <p:cNvSpPr>
            <a:spLocks noGrp="1" noChangeArrowheads="1"/>
          </p:cNvSpPr>
          <p:nvPr>
            <p:ph type="body" idx="4294967295"/>
          </p:nvPr>
        </p:nvSpPr>
        <p:spPr>
          <a:xfrm>
            <a:off x="0" y="893763"/>
            <a:ext cx="8737600" cy="5354637"/>
          </a:xfrm>
        </p:spPr>
        <p:txBody>
          <a:bodyPr>
            <a:normAutofit/>
          </a:bodyPr>
          <a:lstStyle/>
          <a:p>
            <a:pPr eaLnBrk="1" hangingPunct="1">
              <a:lnSpc>
                <a:spcPct val="150000"/>
              </a:lnSpc>
              <a:buFont typeface="Wingdings" pitchFamily="2" charset="2"/>
              <a:buNone/>
            </a:pPr>
            <a:r>
              <a:rPr lang="en-US" dirty="0" smtClean="0"/>
              <a:t>At the end of this module you would be able to understand,</a:t>
            </a:r>
          </a:p>
          <a:p>
            <a:pPr eaLnBrk="1" hangingPunct="1">
              <a:lnSpc>
                <a:spcPct val="150000"/>
              </a:lnSpc>
            </a:pPr>
            <a:r>
              <a:rPr lang="en-US" dirty="0" smtClean="0"/>
              <a:t>I/O Streams</a:t>
            </a:r>
          </a:p>
          <a:p>
            <a:pPr lvl="1"/>
            <a:r>
              <a:rPr lang="en-US" dirty="0" err="1" smtClean="0"/>
              <a:t>InputStream</a:t>
            </a:r>
            <a:r>
              <a:rPr lang="en-US" dirty="0" smtClean="0"/>
              <a:t> and </a:t>
            </a:r>
            <a:r>
              <a:rPr lang="en-US" dirty="0" err="1" smtClean="0"/>
              <a:t>OutputStream</a:t>
            </a:r>
            <a:endParaRPr lang="en-US" dirty="0" smtClean="0"/>
          </a:p>
          <a:p>
            <a:pPr lvl="1"/>
            <a:r>
              <a:rPr lang="en-US" dirty="0" smtClean="0"/>
              <a:t>Readers and Writer</a:t>
            </a:r>
          </a:p>
          <a:p>
            <a:pPr eaLnBrk="1" hangingPunct="1">
              <a:lnSpc>
                <a:spcPct val="150000"/>
              </a:lnSpc>
            </a:pPr>
            <a:r>
              <a:rPr lang="en-US" dirty="0" smtClean="0"/>
              <a:t>File Handling</a:t>
            </a:r>
          </a:p>
          <a:p>
            <a:pPr eaLnBrk="1" hangingPunct="1">
              <a:lnSpc>
                <a:spcPct val="150000"/>
              </a:lnSpc>
            </a:pPr>
            <a:r>
              <a:rPr lang="en-US" dirty="0" smtClean="0"/>
              <a:t>Serialization</a:t>
            </a:r>
          </a:p>
          <a:p>
            <a:pPr eaLnBrk="1" hangingPunct="1">
              <a:lnSpc>
                <a:spcPct val="150000"/>
              </a:lnSpc>
            </a:pPr>
            <a:r>
              <a:rPr lang="en-US" dirty="0" smtClean="0"/>
              <a:t>Property Files</a:t>
            </a:r>
          </a:p>
          <a:p>
            <a:pPr eaLnBrk="1" hangingPunct="1">
              <a:lnSpc>
                <a:spcPct val="150000"/>
              </a:lnSpc>
            </a:pPr>
            <a:endParaRPr lang="en-US" dirty="0" smtClean="0"/>
          </a:p>
        </p:txBody>
      </p:sp>
      <p:pic>
        <p:nvPicPr>
          <p:cNvPr id="5124"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FileReaderWriterDemo.java</a:t>
            </a:r>
          </a:p>
          <a:p>
            <a:r>
              <a:rPr lang="en-US" dirty="0" smtClean="0"/>
              <a:t>LineNumberReaderDemo.java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914400"/>
            <a:ext cx="8674100" cy="4960937"/>
          </a:xfrm>
        </p:spPr>
        <p:txBody>
          <a:bodyPr/>
          <a:lstStyle/>
          <a:p>
            <a:r>
              <a:rPr lang="en-US" dirty="0" smtClean="0"/>
              <a:t>Text File I/O(Contd..):</a:t>
            </a:r>
          </a:p>
          <a:p>
            <a:pPr lvl="1"/>
            <a:r>
              <a:rPr lang="en-US" dirty="0" smtClean="0"/>
              <a:t>Reader and Writer:</a:t>
            </a:r>
          </a:p>
          <a:p>
            <a:pPr lvl="2"/>
            <a:r>
              <a:rPr lang="en-GB" dirty="0" err="1" smtClean="0">
                <a:solidFill>
                  <a:srgbClr val="000000"/>
                </a:solidFill>
                <a:latin typeface="Helvetica" charset="0"/>
              </a:rPr>
              <a:t>StringReader</a:t>
            </a:r>
            <a:r>
              <a:rPr lang="en-GB" dirty="0" smtClean="0">
                <a:solidFill>
                  <a:srgbClr val="000000"/>
                </a:solidFill>
                <a:latin typeface="Helvetica" charset="0"/>
              </a:rPr>
              <a:t> &amp; </a:t>
            </a:r>
            <a:r>
              <a:rPr lang="en-GB" dirty="0" err="1" smtClean="0">
                <a:solidFill>
                  <a:srgbClr val="000000"/>
                </a:solidFill>
                <a:latin typeface="Helvetica" charset="0"/>
              </a:rPr>
              <a:t>StringWriter</a:t>
            </a:r>
            <a:r>
              <a:rPr lang="en-GB" dirty="0" smtClean="0">
                <a:solidFill>
                  <a:srgbClr val="000000"/>
                </a:solidFill>
                <a:latin typeface="Helvetica" charset="0"/>
              </a:rPr>
              <a:t>:</a:t>
            </a:r>
          </a:p>
          <a:p>
            <a:pPr lvl="3"/>
            <a:r>
              <a:rPr lang="en-GB" dirty="0" smtClean="0">
                <a:solidFill>
                  <a:srgbClr val="000000"/>
                </a:solidFill>
                <a:latin typeface="Helvetica" charset="0"/>
              </a:rPr>
              <a:t>Provides a character stream where the data is obtained from a String</a:t>
            </a:r>
          </a:p>
          <a:p>
            <a:pPr lvl="2"/>
            <a:endParaRPr lang="en-GB" dirty="0" smtClean="0">
              <a:solidFill>
                <a:srgbClr val="000000"/>
              </a:solidFill>
              <a:latin typeface="Helvetica" charset="0"/>
            </a:endParaRPr>
          </a:p>
          <a:p>
            <a:pPr lvl="2"/>
            <a:r>
              <a:rPr lang="en-GB" dirty="0" err="1" smtClean="0">
                <a:solidFill>
                  <a:srgbClr val="000000"/>
                </a:solidFill>
                <a:latin typeface="Helvetica" charset="0"/>
              </a:rPr>
              <a:t>PushbackReader</a:t>
            </a:r>
            <a:r>
              <a:rPr lang="en-GB" dirty="0" smtClean="0">
                <a:solidFill>
                  <a:srgbClr val="000000"/>
                </a:solidFill>
                <a:latin typeface="Helvetica" charset="0"/>
              </a:rPr>
              <a:t> (subclass of </a:t>
            </a:r>
            <a:r>
              <a:rPr lang="en-GB" dirty="0" err="1" smtClean="0">
                <a:solidFill>
                  <a:srgbClr val="000000"/>
                </a:solidFill>
                <a:latin typeface="Helvetica" charset="0"/>
              </a:rPr>
              <a:t>FilterReader</a:t>
            </a:r>
            <a:r>
              <a:rPr lang="en-GB" dirty="0" smtClean="0">
                <a:solidFill>
                  <a:srgbClr val="000000"/>
                </a:solidFill>
                <a:latin typeface="Helvetica" charset="0"/>
              </a:rPr>
              <a:t>):</a:t>
            </a:r>
          </a:p>
          <a:p>
            <a:pPr lvl="3"/>
            <a:r>
              <a:rPr lang="en-GB" dirty="0" smtClean="0">
                <a:solidFill>
                  <a:srgbClr val="000000"/>
                </a:solidFill>
                <a:latin typeface="Helvetica" charset="0"/>
              </a:rPr>
              <a:t>A stream which allows characters to be pushed back into the stream after being read</a:t>
            </a:r>
          </a:p>
          <a:p>
            <a:pPr lvl="3"/>
            <a:r>
              <a:rPr lang="en-GB" dirty="0" smtClean="0">
                <a:solidFill>
                  <a:srgbClr val="000000"/>
                </a:solidFill>
                <a:latin typeface="Helvetica" charset="0"/>
              </a:rPr>
              <a:t>The number of characters which can be pushed back is specified when instantiated.  Default = 1</a:t>
            </a:r>
          </a:p>
          <a:p>
            <a:pPr lvl="2"/>
            <a:endParaRPr lang="en-GB" dirty="0" smtClean="0">
              <a:solidFill>
                <a:srgbClr val="000000"/>
              </a:solidFill>
              <a:latin typeface="Helvetica" charset="0"/>
            </a:endParaRPr>
          </a:p>
          <a:p>
            <a:pPr lvl="2"/>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PushBackReaderDemo.java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867400" y="1066800"/>
            <a:ext cx="3276600" cy="4876800"/>
            <a:chOff x="5867400" y="1066800"/>
            <a:chExt cx="3276600" cy="4876800"/>
          </a:xfrm>
        </p:grpSpPr>
        <p:pic>
          <p:nvPicPr>
            <p:cNvPr id="4" name="Picture 3" descr="printWriter.jpg"/>
            <p:cNvPicPr>
              <a:picLocks noChangeAspect="1"/>
            </p:cNvPicPr>
            <p:nvPr/>
          </p:nvPicPr>
          <p:blipFill>
            <a:blip r:embed="rId2"/>
            <a:stretch>
              <a:fillRect/>
            </a:stretch>
          </p:blipFill>
          <p:spPr>
            <a:xfrm>
              <a:off x="5867400" y="1066800"/>
              <a:ext cx="3276600" cy="4876800"/>
            </a:xfrm>
            <a:prstGeom prst="rect">
              <a:avLst/>
            </a:prstGeom>
          </p:spPr>
        </p:pic>
        <p:sp>
          <p:nvSpPr>
            <p:cNvPr id="5" name="TextBox 4"/>
            <p:cNvSpPr txBox="1"/>
            <p:nvPr/>
          </p:nvSpPr>
          <p:spPr>
            <a:xfrm>
              <a:off x="5867400" y="4419600"/>
              <a:ext cx="914400" cy="457200"/>
            </a:xfrm>
            <a:prstGeom prst="rect">
              <a:avLst/>
            </a:prstGeom>
            <a:solidFill>
              <a:schemeClr val="bg1"/>
            </a:solidFill>
          </p:spPr>
          <p:txBody>
            <a:bodyPr wrap="square" rtlCol="0">
              <a:spAutoFit/>
            </a:bodyPr>
            <a:lstStyle/>
            <a:p>
              <a:endParaRPr lang="en-US" dirty="0"/>
            </a:p>
          </p:txBody>
        </p:sp>
      </p:grpSp>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35063"/>
            <a:ext cx="6853237" cy="4960937"/>
          </a:xfrm>
        </p:spPr>
        <p:txBody>
          <a:bodyPr/>
          <a:lstStyle/>
          <a:p>
            <a:r>
              <a:rPr lang="en-US" dirty="0" smtClean="0"/>
              <a:t>Text File I/O(Contd..):</a:t>
            </a:r>
          </a:p>
          <a:p>
            <a:pPr lvl="1"/>
            <a:r>
              <a:rPr lang="en-US" dirty="0" smtClean="0"/>
              <a:t>Reader and Writer(Contd..):</a:t>
            </a:r>
            <a:endParaRPr lang="en-GB" dirty="0" smtClean="0">
              <a:solidFill>
                <a:srgbClr val="000000"/>
              </a:solidFill>
              <a:latin typeface="Helvetica" charset="0"/>
            </a:endParaRPr>
          </a:p>
          <a:p>
            <a:pPr lvl="2"/>
            <a:r>
              <a:rPr lang="en-GB" dirty="0" err="1" smtClean="0">
                <a:solidFill>
                  <a:srgbClr val="000000"/>
                </a:solidFill>
                <a:latin typeface="Helvetica" charset="0"/>
              </a:rPr>
              <a:t>PrintWriter</a:t>
            </a:r>
            <a:endParaRPr lang="en-GB" dirty="0" smtClean="0">
              <a:solidFill>
                <a:srgbClr val="000000"/>
              </a:solidFill>
              <a:latin typeface="Helvetica" charset="0"/>
            </a:endParaRPr>
          </a:p>
          <a:p>
            <a:pPr lvl="3"/>
            <a:r>
              <a:rPr lang="en-GB" dirty="0" smtClean="0">
                <a:solidFill>
                  <a:srgbClr val="000000"/>
                </a:solidFill>
                <a:latin typeface="Helvetica" charset="0"/>
              </a:rPr>
              <a:t>Introduced in Java5.</a:t>
            </a:r>
          </a:p>
          <a:p>
            <a:pPr lvl="3"/>
            <a:r>
              <a:rPr lang="en-US" dirty="0" smtClean="0"/>
              <a:t>enables you to write formatted data to an underlying Writer. </a:t>
            </a:r>
          </a:p>
          <a:p>
            <a:pPr lvl="3"/>
            <a:r>
              <a:rPr lang="en-US" dirty="0" smtClean="0"/>
              <a:t>For instance, writing </a:t>
            </a:r>
            <a:r>
              <a:rPr lang="en-US" dirty="0" err="1" smtClean="0"/>
              <a:t>int</a:t>
            </a:r>
            <a:r>
              <a:rPr lang="en-US" dirty="0" smtClean="0"/>
              <a:t>, long and other </a:t>
            </a:r>
            <a:r>
              <a:rPr lang="en-US" dirty="0" err="1" smtClean="0"/>
              <a:t>primtive</a:t>
            </a:r>
            <a:r>
              <a:rPr lang="en-US" dirty="0" smtClean="0"/>
              <a:t> data formatted as text, rather than as their byte values.</a:t>
            </a:r>
            <a:endParaRPr lang="en-GB" dirty="0" smtClean="0">
              <a:solidFill>
                <a:srgbClr val="000000"/>
              </a:solidFill>
              <a:latin typeface="Helvetica" charset="0"/>
            </a:endParaRPr>
          </a:p>
          <a:p>
            <a:pPr lvl="3"/>
            <a:r>
              <a:rPr lang="en-GB" dirty="0" smtClean="0">
                <a:solidFill>
                  <a:srgbClr val="000000"/>
                </a:solidFill>
                <a:latin typeface="Helvetica" charset="0"/>
              </a:rPr>
              <a:t>Provides print() and </a:t>
            </a:r>
            <a:r>
              <a:rPr lang="en-GB" dirty="0" err="1" smtClean="0">
                <a:solidFill>
                  <a:srgbClr val="000000"/>
                </a:solidFill>
                <a:latin typeface="Helvetica" charset="0"/>
              </a:rPr>
              <a:t>println</a:t>
            </a:r>
            <a:r>
              <a:rPr lang="en-GB" dirty="0" smtClean="0">
                <a:solidFill>
                  <a:srgbClr val="000000"/>
                </a:solidFill>
                <a:latin typeface="Helvetica" charset="0"/>
              </a:rPr>
              <a:t>() methods for standard output and are overloaded to take a variety of types</a:t>
            </a:r>
          </a:p>
          <a:p>
            <a:pPr lvl="3"/>
            <a:r>
              <a:rPr lang="en-GB" dirty="0" smtClean="0">
                <a:solidFill>
                  <a:srgbClr val="000000"/>
                </a:solidFill>
                <a:latin typeface="Helvetica" charset="0"/>
              </a:rPr>
              <a:t>When </a:t>
            </a:r>
            <a:r>
              <a:rPr lang="en-GB" dirty="0" err="1" smtClean="0">
                <a:solidFill>
                  <a:srgbClr val="000000"/>
                </a:solidFill>
                <a:latin typeface="Helvetica" charset="0"/>
              </a:rPr>
              <a:t>println</a:t>
            </a:r>
            <a:r>
              <a:rPr lang="en-GB" dirty="0" smtClean="0">
                <a:solidFill>
                  <a:srgbClr val="000000"/>
                </a:solidFill>
                <a:latin typeface="Helvetica" charset="0"/>
              </a:rPr>
              <a:t> is used, the stream will output the appropriate sequence for the current platform</a:t>
            </a:r>
          </a:p>
          <a:p>
            <a:pPr lvl="3"/>
            <a:r>
              <a:rPr lang="en-GB" dirty="0" err="1" smtClean="0">
                <a:solidFill>
                  <a:srgbClr val="000000"/>
                </a:solidFill>
                <a:latin typeface="Helvetica" charset="0"/>
              </a:rPr>
              <a:t>System.out</a:t>
            </a:r>
            <a:r>
              <a:rPr lang="en-GB" dirty="0" smtClean="0">
                <a:solidFill>
                  <a:srgbClr val="000000"/>
                </a:solidFill>
                <a:latin typeface="Helvetica" charset="0"/>
              </a:rPr>
              <a:t> and System.err are </a:t>
            </a:r>
            <a:r>
              <a:rPr lang="en-GB" dirty="0" err="1" smtClean="0">
                <a:solidFill>
                  <a:srgbClr val="000000"/>
                </a:solidFill>
                <a:latin typeface="Helvetica" charset="0"/>
              </a:rPr>
              <a:t>PrintWriters</a:t>
            </a:r>
            <a:endParaRPr lang="en-GB" dirty="0" smtClean="0">
              <a:solidFill>
                <a:srgbClr val="000000"/>
              </a:solidFill>
              <a:latin typeface="Helvetica" charset="0"/>
            </a:endParaRPr>
          </a:p>
          <a:p>
            <a:pPr lvl="3"/>
            <a:r>
              <a:rPr lang="en-US" dirty="0" smtClean="0"/>
              <a:t>The </a:t>
            </a:r>
            <a:r>
              <a:rPr lang="en-US" dirty="0" err="1" smtClean="0"/>
              <a:t>PrintWriter</a:t>
            </a:r>
            <a:r>
              <a:rPr lang="en-US" dirty="0" smtClean="0"/>
              <a:t> class contains the powerful format() and </a:t>
            </a:r>
            <a:r>
              <a:rPr lang="en-US" dirty="0" err="1" smtClean="0"/>
              <a:t>printf</a:t>
            </a:r>
            <a:r>
              <a:rPr lang="en-US" dirty="0" smtClean="0"/>
              <a:t>() methods which allow you to mix text and data in very advanced ways, using a formatting string.</a:t>
            </a:r>
            <a:endParaRPr lang="en-GB" dirty="0" smtClean="0">
              <a:solidFill>
                <a:srgbClr val="000000"/>
              </a:solidFill>
              <a:latin typeface="Helvetica" charset="0"/>
            </a:endParaRPr>
          </a:p>
          <a:p>
            <a:pPr lvl="2"/>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PrintWriterDemo.java</a:t>
            </a:r>
          </a:p>
          <a:p>
            <a:r>
              <a:rPr lang="en-US" dirty="0" smtClean="0"/>
              <a:t>Student.java</a:t>
            </a:r>
          </a:p>
          <a:p>
            <a:r>
              <a:rPr lang="en-US" dirty="0" smtClean="0"/>
              <a:t>ScannerToFile.java(Using Scanner Class to write to file)</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subTitle" idx="1"/>
          </p:nvPr>
        </p:nvSpPr>
        <p:spPr>
          <a:xfrm>
            <a:off x="4038600" y="2971800"/>
            <a:ext cx="4572000" cy="814388"/>
          </a:xfrm>
        </p:spPr>
        <p:txBody>
          <a:bodyPr>
            <a:normAutofit/>
          </a:bodyPr>
          <a:lstStyle/>
          <a:p>
            <a:pPr algn="l" eaLnBrk="1" hangingPunct="1"/>
            <a:r>
              <a:rPr lang="en-US" sz="4000" dirty="0"/>
              <a:t>Serialization</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44D7083B-7921-4D73-AEF4-475169D6BFC6}" type="slidenum">
              <a:rPr lang="en-US" altLang="en-US"/>
              <a:pPr>
                <a:defRPr/>
              </a:pPr>
              <a:t>45</a:t>
            </a:fld>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a:t>
            </a:r>
          </a:p>
          <a:p>
            <a:pPr lvl="1" eaLnBrk="1" hangingPunct="1"/>
            <a:r>
              <a:rPr lang="en-US" dirty="0" smtClean="0"/>
              <a:t>You can also read and write </a:t>
            </a:r>
            <a:r>
              <a:rPr lang="en-US" i="1" dirty="0" smtClean="0"/>
              <a:t>objects</a:t>
            </a:r>
            <a:r>
              <a:rPr lang="en-US" dirty="0" smtClean="0"/>
              <a:t> to files</a:t>
            </a:r>
          </a:p>
          <a:p>
            <a:pPr lvl="1" eaLnBrk="1" hangingPunct="1"/>
            <a:r>
              <a:rPr lang="en-US" dirty="0" smtClean="0"/>
              <a:t>Object I/O goes by </a:t>
            </a:r>
            <a:r>
              <a:rPr lang="en-US" dirty="0" smtClean="0">
                <a:solidFill>
                  <a:schemeClr val="tx2"/>
                </a:solidFill>
              </a:rPr>
              <a:t>serialization</a:t>
            </a:r>
            <a:endParaRPr lang="en-US" dirty="0" smtClean="0"/>
          </a:p>
          <a:p>
            <a:pPr lvl="1"/>
            <a:r>
              <a:rPr lang="en-US" b="1" dirty="0" smtClean="0"/>
              <a:t>Serialization</a:t>
            </a:r>
            <a:r>
              <a:rPr lang="en-US" dirty="0" smtClean="0"/>
              <a:t> is the process of saving an object in a storage medium (such as a file, or a memory buffer) or to transmit it over a network connection  in binary form.</a:t>
            </a:r>
          </a:p>
          <a:p>
            <a:pPr lvl="1"/>
            <a:r>
              <a:rPr lang="en-US" dirty="0" smtClean="0"/>
              <a:t>The serialized objects are JVM independent and can be re-serialized by any JVM.</a:t>
            </a:r>
          </a:p>
          <a:p>
            <a:pPr lvl="1"/>
            <a:r>
              <a:rPr lang="en-US" dirty="0" smtClean="0"/>
              <a:t>This process of serializing an object is also called </a:t>
            </a:r>
            <a:r>
              <a:rPr lang="en-US" b="1" dirty="0" smtClean="0"/>
              <a:t>deflating</a:t>
            </a:r>
            <a:r>
              <a:rPr lang="en-US" dirty="0" smtClean="0"/>
              <a:t> or </a:t>
            </a:r>
            <a:r>
              <a:rPr lang="en-US" b="1" dirty="0" smtClean="0"/>
              <a:t>marshalling</a:t>
            </a:r>
            <a:r>
              <a:rPr lang="en-US" dirty="0" smtClean="0"/>
              <a:t> an object.</a:t>
            </a:r>
          </a:p>
          <a:p>
            <a:pPr lvl="1"/>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 Contd..):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In this case the "</a:t>
            </a:r>
            <a:r>
              <a:rPr lang="en-US" b="1" dirty="0" smtClean="0"/>
              <a:t>in memory</a:t>
            </a:r>
            <a:r>
              <a:rPr lang="en-US" dirty="0" smtClean="0"/>
              <a:t>" java objects state are converted into a byte stream. This type of the file can not be understood by the user. It is a special types of object i.e. reused by the JVM (Java Virtual Machine). </a:t>
            </a:r>
          </a:p>
          <a:p>
            <a:pPr lvl="1"/>
            <a:endParaRPr lang="en-US" dirty="0"/>
          </a:p>
        </p:txBody>
      </p:sp>
      <p:grpSp>
        <p:nvGrpSpPr>
          <p:cNvPr id="4" name="Group 11"/>
          <p:cNvGrpSpPr/>
          <p:nvPr/>
        </p:nvGrpSpPr>
        <p:grpSpPr>
          <a:xfrm>
            <a:off x="1066800" y="1477498"/>
            <a:ext cx="6400800" cy="2637302"/>
            <a:chOff x="1066800" y="1477498"/>
            <a:chExt cx="6400800" cy="2637302"/>
          </a:xfrm>
        </p:grpSpPr>
        <p:pic>
          <p:nvPicPr>
            <p:cNvPr id="5" name="Picture 4" descr="Serialization.bmp"/>
            <p:cNvPicPr>
              <a:picLocks noChangeAspect="1"/>
            </p:cNvPicPr>
            <p:nvPr/>
          </p:nvPicPr>
          <p:blipFill>
            <a:blip r:embed="rId2"/>
            <a:stretch>
              <a:fillRect/>
            </a:stretch>
          </p:blipFill>
          <p:spPr>
            <a:xfrm>
              <a:off x="1066800" y="1477498"/>
              <a:ext cx="6400800" cy="2637302"/>
            </a:xfrm>
            <a:prstGeom prst="rect">
              <a:avLst/>
            </a:prstGeom>
          </p:spPr>
        </p:pic>
        <p:sp>
          <p:nvSpPr>
            <p:cNvPr id="6" name="TextBox 5"/>
            <p:cNvSpPr txBox="1"/>
            <p:nvPr/>
          </p:nvSpPr>
          <p:spPr>
            <a:xfrm>
              <a:off x="1524000" y="2743200"/>
              <a:ext cx="914400" cy="276999"/>
            </a:xfrm>
            <a:prstGeom prst="rect">
              <a:avLst/>
            </a:prstGeom>
            <a:solidFill>
              <a:schemeClr val="tx2">
                <a:lumMod val="75000"/>
                <a:lumOff val="25000"/>
              </a:schemeClr>
            </a:solidFill>
          </p:spPr>
          <p:txBody>
            <a:bodyPr wrap="square" rtlCol="0">
              <a:spAutoFit/>
            </a:bodyPr>
            <a:lstStyle/>
            <a:p>
              <a:r>
                <a:rPr lang="en-US" sz="1200" b="1" dirty="0" smtClean="0"/>
                <a:t>OBJECT</a:t>
              </a:r>
              <a:endParaRPr lang="en-US" sz="1200" b="1" dirty="0"/>
            </a:p>
          </p:txBody>
        </p:sp>
        <p:sp>
          <p:nvSpPr>
            <p:cNvPr id="7" name="TextBox 6"/>
            <p:cNvSpPr txBox="1"/>
            <p:nvPr/>
          </p:nvSpPr>
          <p:spPr>
            <a:xfrm>
              <a:off x="3200400" y="2724152"/>
              <a:ext cx="1676400" cy="276999"/>
            </a:xfrm>
            <a:prstGeom prst="rect">
              <a:avLst/>
            </a:prstGeom>
            <a:solidFill>
              <a:schemeClr val="tx2">
                <a:lumMod val="75000"/>
                <a:lumOff val="25000"/>
              </a:schemeClr>
            </a:solidFill>
          </p:spPr>
          <p:txBody>
            <a:bodyPr wrap="square" rtlCol="0">
              <a:spAutoFit/>
            </a:bodyPr>
            <a:lstStyle/>
            <a:p>
              <a:r>
                <a:rPr lang="en-US" sz="1200" b="1" dirty="0" smtClean="0"/>
                <a:t>STREAM OF BYTES</a:t>
              </a:r>
              <a:endParaRPr lang="en-US" sz="1200" b="1" dirty="0"/>
            </a:p>
          </p:txBody>
        </p:sp>
        <p:sp>
          <p:nvSpPr>
            <p:cNvPr id="8" name="TextBox 7"/>
            <p:cNvSpPr txBox="1"/>
            <p:nvPr/>
          </p:nvSpPr>
          <p:spPr>
            <a:xfrm>
              <a:off x="6505576" y="1890712"/>
              <a:ext cx="685800" cy="276999"/>
            </a:xfrm>
            <a:prstGeom prst="rect">
              <a:avLst/>
            </a:prstGeom>
            <a:solidFill>
              <a:schemeClr val="tx2">
                <a:lumMod val="75000"/>
                <a:lumOff val="25000"/>
              </a:schemeClr>
            </a:solidFill>
          </p:spPr>
          <p:txBody>
            <a:bodyPr wrap="square" rtlCol="0">
              <a:spAutoFit/>
            </a:bodyPr>
            <a:lstStyle/>
            <a:p>
              <a:r>
                <a:rPr lang="en-US" sz="1200" b="1" dirty="0" smtClean="0"/>
                <a:t>FILE</a:t>
              </a:r>
              <a:endParaRPr lang="en-US" sz="1200" b="1" dirty="0"/>
            </a:p>
          </p:txBody>
        </p:sp>
        <p:sp>
          <p:nvSpPr>
            <p:cNvPr id="9" name="TextBox 8"/>
            <p:cNvSpPr txBox="1"/>
            <p:nvPr/>
          </p:nvSpPr>
          <p:spPr>
            <a:xfrm>
              <a:off x="6553200" y="2819400"/>
              <a:ext cx="533400" cy="276999"/>
            </a:xfrm>
            <a:prstGeom prst="rect">
              <a:avLst/>
            </a:prstGeom>
            <a:solidFill>
              <a:schemeClr val="tx2">
                <a:lumMod val="75000"/>
                <a:lumOff val="25000"/>
              </a:schemeClr>
            </a:solidFill>
          </p:spPr>
          <p:txBody>
            <a:bodyPr wrap="square" rtlCol="0">
              <a:spAutoFit/>
            </a:bodyPr>
            <a:lstStyle/>
            <a:p>
              <a:r>
                <a:rPr lang="en-US" sz="1200" b="1" dirty="0" smtClean="0"/>
                <a:t>DB</a:t>
              </a:r>
              <a:endParaRPr lang="en-US" sz="1200" b="1" dirty="0"/>
            </a:p>
          </p:txBody>
        </p:sp>
        <p:sp>
          <p:nvSpPr>
            <p:cNvPr id="10" name="TextBox 9"/>
            <p:cNvSpPr txBox="1"/>
            <p:nvPr/>
          </p:nvSpPr>
          <p:spPr>
            <a:xfrm>
              <a:off x="6310312" y="3538536"/>
              <a:ext cx="914400" cy="276999"/>
            </a:xfrm>
            <a:prstGeom prst="rect">
              <a:avLst/>
            </a:prstGeom>
            <a:solidFill>
              <a:schemeClr val="tx2">
                <a:lumMod val="75000"/>
                <a:lumOff val="25000"/>
              </a:schemeClr>
            </a:solidFill>
          </p:spPr>
          <p:txBody>
            <a:bodyPr wrap="square" rtlCol="0">
              <a:spAutoFit/>
            </a:bodyPr>
            <a:lstStyle/>
            <a:p>
              <a:r>
                <a:rPr lang="en-US" sz="1200" b="1" dirty="0" smtClean="0"/>
                <a:t>MEMORY</a:t>
              </a:r>
              <a:endParaRPr lang="en-US" sz="1200" b="1" dirty="0"/>
            </a:p>
          </p:txBody>
        </p:sp>
      </p:grpSp>
      <p:sp>
        <p:nvSpPr>
          <p:cNvPr id="11" name="TextBox 10"/>
          <p:cNvSpPr txBox="1"/>
          <p:nvPr/>
        </p:nvSpPr>
        <p:spPr>
          <a:xfrm>
            <a:off x="3429000" y="1475601"/>
            <a:ext cx="2209800" cy="646331"/>
          </a:xfrm>
          <a:prstGeom prst="rect">
            <a:avLst/>
          </a:prstGeom>
          <a:solidFill>
            <a:schemeClr val="bg1"/>
          </a:solidFill>
        </p:spPr>
        <p:txBody>
          <a:bodyPr wrap="square" rtlCol="0">
            <a:spAutoFit/>
          </a:bodyPr>
          <a:lstStyle/>
          <a:p>
            <a:endParaRPr lang="en-US" sz="36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Serialization(Contd..):</a:t>
            </a:r>
          </a:p>
          <a:p>
            <a:pPr lvl="1"/>
            <a:r>
              <a:rPr lang="en-US" dirty="0" smtClean="0"/>
              <a:t>Conditions for Serializing an Object:</a:t>
            </a:r>
          </a:p>
          <a:p>
            <a:pPr lvl="2" eaLnBrk="1" hangingPunct="1"/>
            <a:r>
              <a:rPr lang="en-US" dirty="0" smtClean="0"/>
              <a:t>If an object is to be serialized:</a:t>
            </a:r>
          </a:p>
          <a:p>
            <a:pPr lvl="3" eaLnBrk="1" hangingPunct="1"/>
            <a:r>
              <a:rPr lang="en-US" dirty="0" smtClean="0"/>
              <a:t>The class must be declared as public</a:t>
            </a:r>
          </a:p>
          <a:p>
            <a:pPr lvl="3" eaLnBrk="1" hangingPunct="1"/>
            <a:r>
              <a:rPr lang="en-US" dirty="0" smtClean="0"/>
              <a:t>The class must implement Serializable</a:t>
            </a:r>
          </a:p>
          <a:p>
            <a:pPr lvl="3" eaLnBrk="1" hangingPunct="1"/>
            <a:r>
              <a:rPr lang="en-US" dirty="0" smtClean="0"/>
              <a:t>The class must have a no-argument constructor</a:t>
            </a:r>
          </a:p>
          <a:p>
            <a:pPr lvl="3" eaLnBrk="1" hangingPunct="1"/>
            <a:r>
              <a:rPr lang="en-US" dirty="0" smtClean="0"/>
              <a:t>All fields of the class must be </a:t>
            </a:r>
            <a:r>
              <a:rPr lang="en-US" dirty="0" err="1" smtClean="0"/>
              <a:t>serializable</a:t>
            </a:r>
            <a:r>
              <a:rPr lang="en-US" dirty="0" smtClean="0"/>
              <a:t>: either primitive types or </a:t>
            </a:r>
            <a:r>
              <a:rPr lang="en-US" dirty="0" err="1" smtClean="0"/>
              <a:t>serializable</a:t>
            </a:r>
            <a:r>
              <a:rPr lang="en-US" dirty="0" smtClean="0"/>
              <a:t> objects</a:t>
            </a:r>
          </a:p>
          <a:p>
            <a:pPr lvl="3" eaLnBrk="1" hangingPunct="1"/>
            <a:r>
              <a:rPr lang="en-US" dirty="0" smtClean="0"/>
              <a:t>Java serialization does not cannot occur for transient or static fields. Marking the field transient prevents the state from being written to the stream and from being restored during </a:t>
            </a:r>
            <a:r>
              <a:rPr lang="en-US" dirty="0" err="1" smtClean="0"/>
              <a:t>deserialization</a:t>
            </a:r>
            <a:r>
              <a:rPr lang="en-US" dirty="0" smtClean="0"/>
              <a:t>.</a:t>
            </a:r>
          </a:p>
          <a:p>
            <a:pPr lvl="2" eaLnBrk="1" hangingPunct="1"/>
            <a:r>
              <a:rPr lang="en-US" dirty="0" smtClean="0"/>
              <a:t>After serializing an object to read/write it into the file make use of </a:t>
            </a:r>
            <a:r>
              <a:rPr lang="en-US" dirty="0" err="1" smtClean="0"/>
              <a:t>ObjectInputStream</a:t>
            </a:r>
            <a:r>
              <a:rPr lang="en-US" dirty="0" smtClean="0"/>
              <a:t> and </a:t>
            </a:r>
            <a:r>
              <a:rPr lang="en-US" dirty="0" err="1" smtClean="0"/>
              <a:t>ObjectOutputStream</a:t>
            </a:r>
            <a:r>
              <a:rPr lang="en-US" dirty="0" smtClean="0"/>
              <a:t> classes.</a:t>
            </a:r>
          </a:p>
          <a:p>
            <a:pPr lvl="2" eaLnBrk="1" hangingPunct="1"/>
            <a:endParaRPr lang="en-US" dirty="0" smtClean="0"/>
          </a:p>
          <a:p>
            <a:r>
              <a:rPr lang="en-US" dirty="0" smtClean="0"/>
              <a:t>Note: Have a look at the Serializable Interface in </a:t>
            </a:r>
            <a:r>
              <a:rPr lang="en-US" dirty="0" err="1" smtClean="0"/>
              <a:t>Javadocs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lstStyle/>
          <a:p>
            <a:pPr>
              <a:buNone/>
            </a:pPr>
            <a:r>
              <a:rPr lang="en-US" dirty="0" smtClean="0"/>
              <a:t>Examine the Serializable Interface in </a:t>
            </a:r>
            <a:r>
              <a:rPr lang="en-US" dirty="0" err="1" smtClean="0"/>
              <a:t>Javadocs</a:t>
            </a:r>
            <a:endParaRPr lang="en-US" dirty="0" smtClean="0"/>
          </a:p>
          <a:p>
            <a:pPr>
              <a:buFont typeface="Wingdings" pitchFamily="2" charset="2"/>
              <a:buChar char="Ø"/>
            </a:pPr>
            <a:endParaRPr lang="en-US" dirty="0" smtClean="0"/>
          </a:p>
          <a:p>
            <a:pPr lvl="1">
              <a:buNone/>
            </a:pPr>
            <a:r>
              <a:rPr lang="en-US" sz="2400" dirty="0" smtClean="0">
                <a:solidFill>
                  <a:srgbClr val="00B050"/>
                </a:solidFill>
              </a:rPr>
              <a:t>“The Serializable interface does not define any methods!”</a:t>
            </a:r>
          </a:p>
          <a:p>
            <a:pPr lvl="1">
              <a:buNone/>
            </a:pPr>
            <a:endParaRPr lang="en-US" sz="2400" dirty="0" smtClean="0">
              <a:solidFill>
                <a:srgbClr val="FF0000"/>
              </a:solidFill>
            </a:endParaRPr>
          </a:p>
          <a:p>
            <a:pPr lvl="1">
              <a:buNone/>
            </a:pPr>
            <a:r>
              <a:rPr lang="en-US" sz="2400" dirty="0" smtClean="0">
                <a:solidFill>
                  <a:srgbClr val="FF0000"/>
                </a:solidFill>
              </a:rPr>
              <a:t>“What possible use is there for an interface that does not declare any methods?“</a:t>
            </a:r>
          </a:p>
          <a:p>
            <a:pPr lvl="1">
              <a:buNone/>
            </a:pPr>
            <a:endParaRPr lang="en-US" sz="2400" dirty="0" smtClean="0">
              <a:solidFill>
                <a:srgbClr val="FF0000"/>
              </a:solidFill>
            </a:endParaRP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6260592" y="914401"/>
            <a:ext cx="2883408" cy="3352800"/>
          </a:xfrm>
          <a:prstGeom prst="rect">
            <a:avLst/>
          </a:prstGeom>
        </p:spPr>
      </p:pic>
      <p:sp>
        <p:nvSpPr>
          <p:cNvPr id="6" name="TextBox 5"/>
          <p:cNvSpPr txBox="1"/>
          <p:nvPr/>
        </p:nvSpPr>
        <p:spPr>
          <a:xfrm>
            <a:off x="228600" y="6858000"/>
            <a:ext cx="7543800" cy="954107"/>
          </a:xfrm>
          <a:prstGeom prst="rect">
            <a:avLst/>
          </a:prstGeom>
          <a:noFill/>
        </p:spPr>
        <p:txBody>
          <a:bodyPr wrap="square" rtlCol="0">
            <a:spAutoFit/>
          </a:bodyPr>
          <a:lstStyle/>
          <a:p>
            <a:r>
              <a:rPr lang="en-US" sz="2800" b="1" dirty="0" smtClean="0">
                <a:solidFill>
                  <a:schemeClr val="tx2">
                    <a:lumMod val="90000"/>
                    <a:lumOff val="10000"/>
                  </a:schemeClr>
                </a:solidFill>
              </a:rPr>
              <a:t>Serializable is used as flag to tell Java it needs to do extra work with this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304800" y="76200"/>
            <a:ext cx="7543800" cy="6858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I/O Streams and File Handling</a:t>
            </a:r>
          </a:p>
        </p:txBody>
      </p:sp>
      <p:sp>
        <p:nvSpPr>
          <p:cNvPr id="4100" name="Rectangle 5"/>
          <p:cNvSpPr>
            <a:spLocks noGrp="1" noChangeArrowheads="1"/>
          </p:cNvSpPr>
          <p:nvPr>
            <p:ph idx="1"/>
          </p:nvPr>
        </p:nvSpPr>
        <p:spPr>
          <a:xfrm>
            <a:off x="152400" y="1066800"/>
            <a:ext cx="8763000" cy="5029200"/>
          </a:xfrm>
        </p:spPr>
        <p:txBody>
          <a:bodyPr/>
          <a:lstStyle/>
          <a:p>
            <a:pPr eaLnBrk="1" hangingPunct="1"/>
            <a:r>
              <a:rPr lang="en-GB" sz="2400" b="0" dirty="0" smtClean="0"/>
              <a:t>The I/O System in Java is based on Streams </a:t>
            </a:r>
          </a:p>
          <a:p>
            <a:pPr eaLnBrk="1" hangingPunct="1"/>
            <a:r>
              <a:rPr lang="en-US" sz="2400" b="0" dirty="0" smtClean="0"/>
              <a:t>What are Streams?</a:t>
            </a:r>
          </a:p>
          <a:p>
            <a:pPr lvl="1" eaLnBrk="1" hangingPunct="1"/>
            <a:r>
              <a:rPr lang="en-US" sz="2000" b="0" dirty="0" smtClean="0"/>
              <a:t>Streams are nothing but “flow of data”</a:t>
            </a:r>
          </a:p>
          <a:p>
            <a:pPr lvl="1" eaLnBrk="1" hangingPunct="1"/>
            <a:r>
              <a:rPr lang="en-US" sz="2000" b="0" dirty="0" smtClean="0"/>
              <a:t>Files are necessary for persisting data and Java views each file as a sequential stream of bytes</a:t>
            </a:r>
          </a:p>
          <a:p>
            <a:pPr lvl="1" eaLnBrk="1" hangingPunct="1"/>
            <a:r>
              <a:rPr lang="en-US" sz="2000" b="0" dirty="0" smtClean="0"/>
              <a:t>Different streams are used to represent different kinds of data flow.</a:t>
            </a:r>
          </a:p>
          <a:p>
            <a:pPr lvl="1" eaLnBrk="1" hangingPunct="1"/>
            <a:r>
              <a:rPr lang="en-US" sz="2000" b="0" dirty="0" smtClean="0"/>
              <a:t>When a file is opened, an object is created and a stream is associated with the object.</a:t>
            </a:r>
          </a:p>
          <a:p>
            <a:pPr lvl="1" eaLnBrk="1" hangingPunct="1"/>
            <a:endParaRPr lang="en-US" sz="2200" b="0" dirty="0" smtClean="0"/>
          </a:p>
          <a:p>
            <a:pPr eaLnBrk="1" hangingPunct="1"/>
            <a:endParaRPr lang="en-US" sz="2400" b="0" dirty="0" smtClean="0"/>
          </a:p>
        </p:txBody>
      </p:sp>
      <p:grpSp>
        <p:nvGrpSpPr>
          <p:cNvPr id="2" name="Group 24"/>
          <p:cNvGrpSpPr/>
          <p:nvPr/>
        </p:nvGrpSpPr>
        <p:grpSpPr>
          <a:xfrm>
            <a:off x="990600" y="4724400"/>
            <a:ext cx="7377113" cy="1601788"/>
            <a:chOff x="990600" y="4724400"/>
            <a:chExt cx="7377113" cy="1601788"/>
          </a:xfrm>
        </p:grpSpPr>
        <p:pic>
          <p:nvPicPr>
            <p:cNvPr id="15" name="Picture 4" descr="E:\PFiles\MSOffice\Clipart\standard\stddir1\bd06771_.wmf"/>
            <p:cNvPicPr>
              <a:picLocks noChangeAspect="1" noChangeArrowheads="1"/>
            </p:cNvPicPr>
            <p:nvPr/>
          </p:nvPicPr>
          <p:blipFill>
            <a:blip r:embed="rId3"/>
            <a:srcRect/>
            <a:stretch>
              <a:fillRect/>
            </a:stretch>
          </p:blipFill>
          <p:spPr bwMode="auto">
            <a:xfrm>
              <a:off x="990600" y="4968875"/>
              <a:ext cx="1600200" cy="809625"/>
            </a:xfrm>
            <a:prstGeom prst="rect">
              <a:avLst/>
            </a:prstGeom>
            <a:noFill/>
          </p:spPr>
        </p:pic>
        <p:pic>
          <p:nvPicPr>
            <p:cNvPr id="16" name="Picture 5" descr="E:\PFiles\MSOffice\Clipart\standard\stddir2\bs00283_.wmf"/>
            <p:cNvPicPr>
              <a:picLocks noChangeAspect="1" noChangeArrowheads="1"/>
            </p:cNvPicPr>
            <p:nvPr/>
          </p:nvPicPr>
          <p:blipFill>
            <a:blip r:embed="rId4"/>
            <a:srcRect/>
            <a:stretch>
              <a:fillRect/>
            </a:stretch>
          </p:blipFill>
          <p:spPr bwMode="auto">
            <a:xfrm>
              <a:off x="4114800" y="4816475"/>
              <a:ext cx="1042988" cy="1177925"/>
            </a:xfrm>
            <a:prstGeom prst="rect">
              <a:avLst/>
            </a:prstGeom>
            <a:noFill/>
          </p:spPr>
        </p:pic>
        <p:pic>
          <p:nvPicPr>
            <p:cNvPr id="17" name="Picture 6" descr="E:\PFiles\MSOffice\Clipart\standard\stddir1\bd05011_.wmf"/>
            <p:cNvPicPr>
              <a:picLocks noChangeAspect="1" noChangeArrowheads="1"/>
            </p:cNvPicPr>
            <p:nvPr/>
          </p:nvPicPr>
          <p:blipFill>
            <a:blip r:embed="rId5"/>
            <a:srcRect/>
            <a:stretch>
              <a:fillRect/>
            </a:stretch>
          </p:blipFill>
          <p:spPr bwMode="auto">
            <a:xfrm>
              <a:off x="6705600" y="4724400"/>
              <a:ext cx="1662113" cy="1543050"/>
            </a:xfrm>
            <a:prstGeom prst="rect">
              <a:avLst/>
            </a:prstGeom>
            <a:noFill/>
          </p:spPr>
        </p:pic>
        <p:sp>
          <p:nvSpPr>
            <p:cNvPr id="18" name="Text Box 7"/>
            <p:cNvSpPr txBox="1">
              <a:spLocks noChangeArrowheads="1"/>
            </p:cNvSpPr>
            <p:nvPr/>
          </p:nvSpPr>
          <p:spPr bwMode="auto">
            <a:xfrm>
              <a:off x="3581400" y="5959475"/>
              <a:ext cx="2514600" cy="366713"/>
            </a:xfrm>
            <a:prstGeom prst="rect">
              <a:avLst/>
            </a:prstGeom>
            <a:noFill/>
            <a:ln w="9525">
              <a:noFill/>
              <a:miter lim="800000"/>
              <a:headEnd/>
              <a:tailEnd/>
            </a:ln>
            <a:effectLst/>
          </p:spPr>
          <p:txBody>
            <a:bodyPr>
              <a:spAutoFit/>
            </a:bodyPr>
            <a:lstStyle/>
            <a:p>
              <a:pPr algn="l"/>
              <a:r>
                <a:rPr lang="en-US" sz="1800">
                  <a:latin typeface="Times New Roman" pitchFamily="18" charset="0"/>
                </a:rPr>
                <a:t>Executing Program</a:t>
              </a:r>
            </a:p>
          </p:txBody>
        </p:sp>
        <p:grpSp>
          <p:nvGrpSpPr>
            <p:cNvPr id="3" name="Group 8"/>
            <p:cNvGrpSpPr>
              <a:grpSpLocks/>
            </p:cNvGrpSpPr>
            <p:nvPr/>
          </p:nvGrpSpPr>
          <p:grpSpPr bwMode="auto">
            <a:xfrm>
              <a:off x="5334000" y="4740275"/>
              <a:ext cx="1600200" cy="1219200"/>
              <a:chOff x="3360" y="3168"/>
              <a:chExt cx="1008" cy="768"/>
            </a:xfrm>
          </p:grpSpPr>
          <p:sp>
            <p:nvSpPr>
              <p:cNvPr id="20" name="AutoShape 9"/>
              <p:cNvSpPr>
                <a:spLocks noChangeArrowheads="1"/>
              </p:cNvSpPr>
              <p:nvPr/>
            </p:nvSpPr>
            <p:spPr bwMode="auto">
              <a:xfrm>
                <a:off x="3360" y="3168"/>
                <a:ext cx="816" cy="768"/>
              </a:xfrm>
              <a:prstGeom prst="rightArrow">
                <a:avLst>
                  <a:gd name="adj1" fmla="val 50000"/>
                  <a:gd name="adj2" fmla="val 26563"/>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Text Box 10"/>
              <p:cNvSpPr txBox="1">
                <a:spLocks noChangeArrowheads="1"/>
              </p:cNvSpPr>
              <p:nvPr/>
            </p:nvSpPr>
            <p:spPr bwMode="auto">
              <a:xfrm>
                <a:off x="3456" y="3340"/>
                <a:ext cx="912" cy="404"/>
              </a:xfrm>
              <a:prstGeom prst="rect">
                <a:avLst/>
              </a:prstGeom>
              <a:noFill/>
              <a:ln w="9525">
                <a:noFill/>
                <a:miter lim="800000"/>
                <a:headEnd/>
                <a:tailEnd/>
              </a:ln>
              <a:effectLst/>
            </p:spPr>
            <p:txBody>
              <a:bodyPr>
                <a:spAutoFit/>
              </a:bodyPr>
              <a:lstStyle/>
              <a:p>
                <a:pPr algn="l"/>
                <a:r>
                  <a:rPr lang="en-US" sz="1800">
                    <a:latin typeface="Times New Roman" pitchFamily="18" charset="0"/>
                  </a:rPr>
                  <a:t>Output </a:t>
                </a:r>
                <a:br>
                  <a:rPr lang="en-US" sz="1800">
                    <a:latin typeface="Times New Roman" pitchFamily="18" charset="0"/>
                  </a:rPr>
                </a:br>
                <a:r>
                  <a:rPr lang="en-US" sz="1800">
                    <a:latin typeface="Times New Roman" pitchFamily="18" charset="0"/>
                  </a:rPr>
                  <a:t>Stream</a:t>
                </a:r>
              </a:p>
            </p:txBody>
          </p:sp>
        </p:grpSp>
        <p:grpSp>
          <p:nvGrpSpPr>
            <p:cNvPr id="4" name="Group 11"/>
            <p:cNvGrpSpPr>
              <a:grpSpLocks/>
            </p:cNvGrpSpPr>
            <p:nvPr/>
          </p:nvGrpSpPr>
          <p:grpSpPr bwMode="auto">
            <a:xfrm>
              <a:off x="2743200" y="4740275"/>
              <a:ext cx="1524000" cy="1219200"/>
              <a:chOff x="1728" y="3024"/>
              <a:chExt cx="960" cy="768"/>
            </a:xfrm>
          </p:grpSpPr>
          <p:sp>
            <p:nvSpPr>
              <p:cNvPr id="23" name="AutoShape 12"/>
              <p:cNvSpPr>
                <a:spLocks noChangeArrowheads="1"/>
              </p:cNvSpPr>
              <p:nvPr/>
            </p:nvSpPr>
            <p:spPr bwMode="auto">
              <a:xfrm>
                <a:off x="1728" y="3024"/>
                <a:ext cx="816" cy="768"/>
              </a:xfrm>
              <a:prstGeom prst="rightArrow">
                <a:avLst>
                  <a:gd name="adj1" fmla="val 50000"/>
                  <a:gd name="adj2" fmla="val 26563"/>
                </a:avLst>
              </a:prstGeom>
              <a:solidFill>
                <a:schemeClr val="accent1"/>
              </a:solidFill>
              <a:ln w="9525">
                <a:solidFill>
                  <a:schemeClr val="tx1"/>
                </a:solidFill>
                <a:miter lim="800000"/>
                <a:headEnd/>
                <a:tailEnd/>
              </a:ln>
              <a:effectLst/>
            </p:spPr>
            <p:txBody>
              <a:bodyPr wrap="none" anchor="ctr"/>
              <a:lstStyle/>
              <a:p>
                <a:endParaRPr lang="en-US"/>
              </a:p>
            </p:txBody>
          </p:sp>
          <p:sp>
            <p:nvSpPr>
              <p:cNvPr id="24" name="Text Box 13"/>
              <p:cNvSpPr txBox="1">
                <a:spLocks noChangeArrowheads="1"/>
              </p:cNvSpPr>
              <p:nvPr/>
            </p:nvSpPr>
            <p:spPr bwMode="auto">
              <a:xfrm>
                <a:off x="1776" y="3216"/>
                <a:ext cx="912" cy="404"/>
              </a:xfrm>
              <a:prstGeom prst="rect">
                <a:avLst/>
              </a:prstGeom>
              <a:noFill/>
              <a:ln w="9525">
                <a:noFill/>
                <a:miter lim="800000"/>
                <a:headEnd/>
                <a:tailEnd/>
              </a:ln>
              <a:effectLst/>
            </p:spPr>
            <p:txBody>
              <a:bodyPr>
                <a:spAutoFit/>
              </a:bodyPr>
              <a:lstStyle/>
              <a:p>
                <a:pPr algn="l"/>
                <a:r>
                  <a:rPr lang="en-US" sz="1800">
                    <a:latin typeface="Times New Roman" pitchFamily="18" charset="0"/>
                  </a:rPr>
                  <a:t>Input </a:t>
                </a:r>
                <a:br>
                  <a:rPr lang="en-US" sz="1800">
                    <a:latin typeface="Times New Roman" pitchFamily="18" charset="0"/>
                  </a:rPr>
                </a:br>
                <a:r>
                  <a:rPr lang="en-US" sz="1800">
                    <a:latin typeface="Times New Roman" pitchFamily="18" charset="0"/>
                  </a:rPr>
                  <a:t>Stream</a:t>
                </a:r>
              </a:p>
            </p:txBody>
          </p:sp>
        </p:gr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PersonDetails.java</a:t>
            </a:r>
          </a:p>
          <a:p>
            <a:r>
              <a:rPr lang="en-US" dirty="0" smtClean="0"/>
              <a:t>PersonPersist.java(Serializing)</a:t>
            </a:r>
          </a:p>
          <a:p>
            <a:r>
              <a:rPr lang="en-US" dirty="0" smtClean="0"/>
              <a:t>GetPersonDetails.java(De-Serializing)</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lstStyle/>
          <a:p>
            <a:pPr>
              <a:buFont typeface="Wingdings" pitchFamily="2" charset="2"/>
              <a:buChar char="Ø"/>
            </a:pPr>
            <a:r>
              <a:rPr lang="en-US" dirty="0" smtClean="0"/>
              <a:t>Consider the following scenario:</a:t>
            </a:r>
          </a:p>
          <a:p>
            <a:pPr>
              <a:buNone/>
            </a:pPr>
            <a:r>
              <a:rPr lang="en-US" dirty="0" smtClean="0"/>
              <a:t>     </a:t>
            </a:r>
          </a:p>
          <a:p>
            <a:pPr>
              <a:buNone/>
            </a:pPr>
            <a:endParaRPr lang="en-US" dirty="0" smtClean="0"/>
          </a:p>
          <a:p>
            <a:pPr>
              <a:buNone/>
            </a:pPr>
            <a:r>
              <a:rPr lang="en-US" dirty="0" smtClean="0">
                <a:solidFill>
                  <a:srgbClr val="00B050"/>
                </a:solidFill>
              </a:rPr>
              <a:t>    “ You are required to create an application software that can be used to compress, encrypt, transmit, receive, and finally store the data in a remote file”</a:t>
            </a:r>
          </a:p>
          <a:p>
            <a:pPr>
              <a:buNone/>
            </a:pPr>
            <a:endParaRPr lang="en-US" dirty="0" smtClean="0"/>
          </a:p>
          <a:p>
            <a:pPr lvl="1">
              <a:buFont typeface="Wingdings" pitchFamily="2" charset="2"/>
              <a:buChar char="Ø"/>
            </a:pPr>
            <a:endParaRPr lang="en-US" dirty="0" smtClean="0"/>
          </a:p>
          <a:p>
            <a:pPr lvl="1">
              <a:buNone/>
            </a:pPr>
            <a:r>
              <a:rPr lang="en-US" sz="2400" dirty="0" smtClean="0">
                <a:solidFill>
                  <a:srgbClr val="FF0000"/>
                </a:solidFill>
              </a:rPr>
              <a:t>“What will be your approach?“</a:t>
            </a: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6260592" y="914401"/>
            <a:ext cx="2883408" cy="335280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Chaining Of Streams:</a:t>
            </a:r>
          </a:p>
          <a:p>
            <a:pPr lvl="1"/>
            <a:r>
              <a:rPr lang="en-US" dirty="0" smtClean="0"/>
              <a:t>One of the most convenient features of the I/O stream classes is that they are designed to work together via </a:t>
            </a:r>
            <a:r>
              <a:rPr lang="en-US" i="1" dirty="0" smtClean="0"/>
              <a:t>stream chaining</a:t>
            </a:r>
            <a:r>
              <a:rPr lang="en-US" dirty="0" smtClean="0"/>
              <a:t>.</a:t>
            </a:r>
          </a:p>
          <a:p>
            <a:pPr lvl="1"/>
            <a:r>
              <a:rPr lang="en-US" dirty="0" smtClean="0"/>
              <a:t>Stream chaining is a way of connecting several stream classes together to get the data in the form required. </a:t>
            </a:r>
          </a:p>
          <a:p>
            <a:pPr lvl="1"/>
            <a:r>
              <a:rPr lang="en-US" dirty="0" smtClean="0"/>
              <a:t>Each class performs a specific task on the data and forwards it to the next class in the chain.</a:t>
            </a:r>
          </a:p>
          <a:p>
            <a:pPr lvl="1"/>
            <a:endParaRPr lang="en-US" dirty="0"/>
          </a:p>
        </p:txBody>
      </p:sp>
      <p:pic>
        <p:nvPicPr>
          <p:cNvPr id="4" name="Picture 3" descr="chainingStreams.gif"/>
          <p:cNvPicPr>
            <a:picLocks noChangeAspect="1"/>
          </p:cNvPicPr>
          <p:nvPr/>
        </p:nvPicPr>
        <p:blipFill>
          <a:blip r:embed="rId2"/>
          <a:stretch>
            <a:fillRect/>
          </a:stretch>
        </p:blipFill>
        <p:spPr>
          <a:xfrm>
            <a:off x="1371601" y="3733799"/>
            <a:ext cx="6891758" cy="2419773"/>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Chaining of Streams(Contd..)</a:t>
            </a:r>
          </a:p>
          <a:p>
            <a:pPr lvl="1"/>
            <a:r>
              <a:rPr lang="en-US" dirty="0" smtClean="0"/>
              <a:t>It can be done as:</a:t>
            </a:r>
          </a:p>
          <a:p>
            <a:pPr lvl="1"/>
            <a:endParaRPr lang="en-US" dirty="0" smtClean="0"/>
          </a:p>
          <a:p>
            <a:pPr lvl="2">
              <a:buNone/>
            </a:pPr>
            <a:r>
              <a:rPr lang="en-US" sz="2000" b="1" dirty="0" smtClean="0">
                <a:solidFill>
                  <a:srgbClr val="FF0000"/>
                </a:solidFill>
              </a:rPr>
              <a:t>   </a:t>
            </a:r>
            <a:r>
              <a:rPr lang="en-US" sz="2000" b="1" dirty="0" err="1" smtClean="0">
                <a:solidFill>
                  <a:srgbClr val="FF0000"/>
                </a:solidFill>
              </a:rPr>
              <a:t>FileOutputStream</a:t>
            </a:r>
            <a:r>
              <a:rPr lang="en-US" sz="2000" b="1" dirty="0" smtClean="0">
                <a:solidFill>
                  <a:srgbClr val="FF0000"/>
                </a:solidFill>
              </a:rPr>
              <a:t> </a:t>
            </a:r>
            <a:r>
              <a:rPr lang="en-US" sz="2000" b="1" dirty="0" err="1" smtClean="0">
                <a:solidFill>
                  <a:srgbClr val="FF0000"/>
                </a:solidFill>
              </a:rPr>
              <a:t>fos</a:t>
            </a:r>
            <a:r>
              <a:rPr lang="en-US" sz="2000" b="1" dirty="0" smtClean="0">
                <a:solidFill>
                  <a:srgbClr val="FF0000"/>
                </a:solidFill>
              </a:rPr>
              <a:t> = new </a:t>
            </a:r>
            <a:r>
              <a:rPr lang="en-US" sz="2000" b="1" dirty="0" err="1" smtClean="0">
                <a:solidFill>
                  <a:srgbClr val="FF0000"/>
                </a:solidFill>
              </a:rPr>
              <a:t>FileOutputStream</a:t>
            </a:r>
            <a:r>
              <a:rPr lang="en-US" sz="2000" b="1" dirty="0" smtClean="0">
                <a:solidFill>
                  <a:srgbClr val="FF0000"/>
                </a:solidFill>
              </a:rPr>
              <a:t>("</a:t>
            </a:r>
            <a:r>
              <a:rPr lang="en-US" sz="2000" b="1" dirty="0" err="1" smtClean="0">
                <a:solidFill>
                  <a:srgbClr val="FF0000"/>
                </a:solidFill>
              </a:rPr>
              <a:t>myfile.out</a:t>
            </a:r>
            <a:r>
              <a:rPr lang="en-US" sz="2000" b="1" dirty="0" smtClean="0">
                <a:solidFill>
                  <a:srgbClr val="FF0000"/>
                </a:solidFill>
              </a:rPr>
              <a:t>"); </a:t>
            </a:r>
            <a:r>
              <a:rPr lang="en-US" sz="2000" b="1" dirty="0" err="1" smtClean="0">
                <a:solidFill>
                  <a:srgbClr val="FF0000"/>
                </a:solidFill>
              </a:rPr>
              <a:t>CryptOutputStream</a:t>
            </a:r>
            <a:r>
              <a:rPr lang="en-US" sz="2000" b="1" dirty="0" smtClean="0">
                <a:solidFill>
                  <a:srgbClr val="FF0000"/>
                </a:solidFill>
              </a:rPr>
              <a:t> </a:t>
            </a:r>
            <a:r>
              <a:rPr lang="en-US" sz="2000" b="1" dirty="0" err="1" smtClean="0">
                <a:solidFill>
                  <a:srgbClr val="FF0000"/>
                </a:solidFill>
              </a:rPr>
              <a:t>cos</a:t>
            </a:r>
            <a:r>
              <a:rPr lang="en-US" sz="2000" b="1" dirty="0" smtClean="0">
                <a:solidFill>
                  <a:srgbClr val="FF0000"/>
                </a:solidFill>
              </a:rPr>
              <a:t> = new </a:t>
            </a:r>
            <a:r>
              <a:rPr lang="en-US" sz="2000" b="1" dirty="0" err="1" smtClean="0">
                <a:solidFill>
                  <a:srgbClr val="FF0000"/>
                </a:solidFill>
              </a:rPr>
              <a:t>CryptOutputStream</a:t>
            </a:r>
            <a:r>
              <a:rPr lang="en-US" sz="2000" b="1" dirty="0" smtClean="0">
                <a:solidFill>
                  <a:srgbClr val="FF0000"/>
                </a:solidFill>
              </a:rPr>
              <a:t>(</a:t>
            </a:r>
            <a:r>
              <a:rPr lang="en-US" sz="2000" b="1" dirty="0" err="1" smtClean="0">
                <a:solidFill>
                  <a:srgbClr val="FF0000"/>
                </a:solidFill>
              </a:rPr>
              <a:t>fos</a:t>
            </a: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 </a:t>
            </a:r>
            <a:r>
              <a:rPr lang="en-US" sz="2000" b="1" dirty="0" err="1" smtClean="0">
                <a:solidFill>
                  <a:srgbClr val="FF0000"/>
                </a:solidFill>
              </a:rPr>
              <a:t>gos</a:t>
            </a:r>
            <a:r>
              <a:rPr lang="en-US" sz="2000" b="1" dirty="0" smtClean="0">
                <a:solidFill>
                  <a:srgbClr val="FF0000"/>
                </a:solidFill>
              </a:rPr>
              <a:t> = new </a:t>
            </a:r>
            <a:r>
              <a:rPr lang="en-US" sz="2000" b="1" dirty="0" err="1" smtClean="0">
                <a:solidFill>
                  <a:srgbClr val="FF0000"/>
                </a:solidFill>
              </a:rPr>
              <a:t>GZIPOutputStream</a:t>
            </a:r>
            <a:r>
              <a:rPr lang="en-US" sz="2000" b="1" dirty="0" smtClean="0">
                <a:solidFill>
                  <a:srgbClr val="FF0000"/>
                </a:solidFill>
              </a:rPr>
              <a:t>(</a:t>
            </a:r>
            <a:r>
              <a:rPr lang="en-US" sz="2000" b="1" dirty="0" err="1" smtClean="0">
                <a:solidFill>
                  <a:srgbClr val="FF0000"/>
                </a:solidFill>
              </a:rPr>
              <a:t>cos</a:t>
            </a:r>
            <a:r>
              <a:rPr lang="en-US" sz="2000" b="1" dirty="0" smtClean="0">
                <a:solidFill>
                  <a:srgbClr val="FF0000"/>
                </a:solidFill>
              </a:rPr>
              <a:t>); </a:t>
            </a:r>
          </a:p>
          <a:p>
            <a:pPr lvl="2"/>
            <a:endParaRPr lang="en-US" dirty="0" smtClean="0"/>
          </a:p>
          <a:p>
            <a:pPr lvl="2"/>
            <a:r>
              <a:rPr lang="en-US" dirty="0" smtClean="0"/>
              <a:t>or simply:</a:t>
            </a:r>
          </a:p>
          <a:p>
            <a:pPr lvl="2"/>
            <a:endParaRPr lang="en-US" dirty="0" smtClean="0"/>
          </a:p>
          <a:p>
            <a:pPr lvl="2"/>
            <a:endParaRPr lang="en-US" dirty="0" smtClean="0"/>
          </a:p>
          <a:p>
            <a:pPr lvl="2">
              <a:buNone/>
            </a:pP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 </a:t>
            </a:r>
            <a:r>
              <a:rPr lang="en-US" sz="2000" b="1" dirty="0" err="1" smtClean="0">
                <a:solidFill>
                  <a:srgbClr val="FF0000"/>
                </a:solidFill>
              </a:rPr>
              <a:t>gos</a:t>
            </a:r>
            <a:r>
              <a:rPr lang="en-US" sz="2000" b="1" dirty="0" smtClean="0">
                <a:solidFill>
                  <a:srgbClr val="FF0000"/>
                </a:solidFill>
              </a:rPr>
              <a:t> = new </a:t>
            </a:r>
          </a:p>
          <a:p>
            <a:pPr lvl="2">
              <a:buNone/>
            </a:pP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a:t>
            </a:r>
          </a:p>
          <a:p>
            <a:pPr lvl="2">
              <a:buNone/>
            </a:pPr>
            <a:r>
              <a:rPr lang="en-US" sz="2000" b="1" dirty="0" smtClean="0">
                <a:solidFill>
                  <a:srgbClr val="FF0000"/>
                </a:solidFill>
              </a:rPr>
              <a:t>			new </a:t>
            </a:r>
            <a:r>
              <a:rPr lang="en-US" sz="2000" b="1" dirty="0" err="1" smtClean="0">
                <a:solidFill>
                  <a:srgbClr val="FF0000"/>
                </a:solidFill>
              </a:rPr>
              <a:t>CryptOutputStream</a:t>
            </a:r>
            <a:r>
              <a:rPr lang="en-US" sz="2000" b="1" dirty="0" smtClean="0">
                <a:solidFill>
                  <a:srgbClr val="FF0000"/>
                </a:solidFill>
              </a:rPr>
              <a:t>(</a:t>
            </a:r>
          </a:p>
          <a:p>
            <a:pPr lvl="2">
              <a:buNone/>
            </a:pPr>
            <a:r>
              <a:rPr lang="en-US" sz="2000" b="1" dirty="0" smtClean="0">
                <a:solidFill>
                  <a:srgbClr val="FF0000"/>
                </a:solidFill>
              </a:rPr>
              <a:t>				new </a:t>
            </a:r>
            <a:r>
              <a:rPr lang="en-US" sz="2000" b="1" dirty="0" err="1" smtClean="0">
                <a:solidFill>
                  <a:srgbClr val="FF0000"/>
                </a:solidFill>
              </a:rPr>
              <a:t>FileOutputStream</a:t>
            </a:r>
            <a:r>
              <a:rPr lang="en-US" sz="2000" b="1" dirty="0" smtClean="0">
                <a:solidFill>
                  <a:srgbClr val="FF0000"/>
                </a:solidFill>
              </a:rPr>
              <a:t>("</a:t>
            </a:r>
            <a:r>
              <a:rPr lang="en-US" sz="2000" b="1" dirty="0" err="1" smtClean="0">
                <a:solidFill>
                  <a:srgbClr val="FF0000"/>
                </a:solidFill>
              </a:rPr>
              <a:t>myfile.out</a:t>
            </a:r>
            <a:r>
              <a:rPr lang="en-US" sz="2000" b="1" dirty="0" smtClean="0">
                <a:solidFill>
                  <a:srgbClr val="FF0000"/>
                </a:solidFill>
              </a:rPr>
              <a:t>")));</a:t>
            </a:r>
            <a:endParaRPr lang="en-US" sz="2000" b="1" dirty="0">
              <a:solidFill>
                <a:srgbClr val="FF0000"/>
              </a:solidFill>
            </a:endParaRPr>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42FF82FE-98DF-4ED2-92EE-9EFA0E1BC5A6}" type="slidenum">
              <a:rPr lang="en-US" altLang="en-US" smtClean="0"/>
              <a:pPr>
                <a:defRPr/>
              </a:pPr>
              <a:t>53</a:t>
            </a:fld>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subTitle" idx="1"/>
          </p:nvPr>
        </p:nvSpPr>
        <p:spPr>
          <a:xfrm>
            <a:off x="4038600" y="2895600"/>
            <a:ext cx="4953000" cy="814388"/>
          </a:xfrm>
        </p:spPr>
        <p:txBody>
          <a:bodyPr>
            <a:normAutofit/>
          </a:bodyPr>
          <a:lstStyle/>
          <a:p>
            <a:pPr algn="l" eaLnBrk="1" hangingPunct="1"/>
            <a:r>
              <a:rPr lang="en-US" sz="4000" dirty="0"/>
              <a:t>Java Property Files</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23EB1C17-4B02-4310-BBA8-3DD0C815AE1C}" type="slidenum">
              <a:rPr lang="en-US" altLang="en-US"/>
              <a:pPr>
                <a:defRPr/>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52400" y="28575"/>
            <a:ext cx="8308975" cy="828675"/>
          </a:xfrm>
        </p:spPr>
        <p:txBody>
          <a:bodyPr/>
          <a:lstStyle/>
          <a:p>
            <a:pPr eaLnBrk="1" hangingPunct="1"/>
            <a:r>
              <a:rPr lang="en-US" dirty="0" smtClean="0"/>
              <a:t>IO Streams and File Handling</a:t>
            </a:r>
            <a:endParaRPr lang="en-US" sz="3200" b="0" dirty="0" smtClean="0"/>
          </a:p>
        </p:txBody>
      </p:sp>
      <p:sp>
        <p:nvSpPr>
          <p:cNvPr id="33796" name="Rectangle 3"/>
          <p:cNvSpPr>
            <a:spLocks noGrp="1" noChangeArrowheads="1"/>
          </p:cNvSpPr>
          <p:nvPr>
            <p:ph idx="1"/>
          </p:nvPr>
        </p:nvSpPr>
        <p:spPr>
          <a:xfrm>
            <a:off x="152400" y="1066800"/>
            <a:ext cx="8686800" cy="4800600"/>
          </a:xfrm>
        </p:spPr>
        <p:txBody>
          <a:bodyPr/>
          <a:lstStyle/>
          <a:p>
            <a:pPr eaLnBrk="1" hangingPunct="1"/>
            <a:r>
              <a:rPr lang="en-US" sz="2400" b="0" dirty="0" smtClean="0"/>
              <a:t>Property Files:</a:t>
            </a:r>
          </a:p>
          <a:p>
            <a:pPr lvl="1" eaLnBrk="1" hangingPunct="1"/>
            <a:r>
              <a:rPr lang="en-US" sz="2000" dirty="0" smtClean="0"/>
              <a:t>Property files in Java are normally used to store the configurable parameters</a:t>
            </a:r>
          </a:p>
          <a:p>
            <a:pPr lvl="2" eaLnBrk="1" hangingPunct="1"/>
            <a:r>
              <a:rPr lang="en-US" b="0" dirty="0" smtClean="0"/>
              <a:t>For e.g. </a:t>
            </a:r>
            <a:r>
              <a:rPr lang="en-US" dirty="0" smtClean="0"/>
              <a:t>values like JDBC connectivity parameter or user preferences settings </a:t>
            </a:r>
          </a:p>
          <a:p>
            <a:pPr lvl="1" eaLnBrk="1" hangingPunct="1"/>
            <a:r>
              <a:rPr lang="en-US" i="1" dirty="0" smtClean="0"/>
              <a:t>Properties file in Java is a text file which stores data in form of key and value</a:t>
            </a:r>
            <a:r>
              <a:rPr lang="en-US" dirty="0" smtClean="0"/>
              <a:t>, key being known as property</a:t>
            </a:r>
            <a:endParaRPr lang="en-US" sz="2000" b="0" dirty="0" smtClean="0"/>
          </a:p>
          <a:p>
            <a:pPr lvl="1" eaLnBrk="1" hangingPunct="1"/>
            <a:r>
              <a:rPr lang="en-US" sz="2000" b="0" dirty="0" err="1" smtClean="0"/>
              <a:t>java.util.Properties</a:t>
            </a:r>
            <a:r>
              <a:rPr lang="en-US" sz="2000" b="0" dirty="0" smtClean="0"/>
              <a:t> is a platform-independent generalization of the DOS SET environment, or the Windows *.INI files.</a:t>
            </a:r>
          </a:p>
          <a:p>
            <a:pPr lvl="1" eaLnBrk="1" hangingPunct="1"/>
            <a:r>
              <a:rPr lang="en-US" sz="2000" b="0" dirty="0" smtClean="0"/>
              <a:t>The Properties class represents a persistent set of properties. The Properties can be saved to path from where the properties file would be picked up. </a:t>
            </a:r>
          </a:p>
          <a:p>
            <a:pPr lvl="1" eaLnBrk="1" hangingPunct="1"/>
            <a:r>
              <a:rPr lang="en-US" dirty="0" smtClean="0"/>
              <a:t>Each key and its corresponding value in the property list is a string</a:t>
            </a:r>
            <a:endParaRPr lang="en-US" sz="2000" b="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304800" y="0"/>
            <a:ext cx="8534400" cy="808038"/>
          </a:xfrm>
        </p:spPr>
        <p:txBody>
          <a:bodyPr/>
          <a:lstStyle/>
          <a:p>
            <a:pPr eaLnBrk="1" hangingPunct="1"/>
            <a:r>
              <a:rPr lang="en-US" dirty="0" smtClean="0"/>
              <a:t>IO Streams and File Handling</a:t>
            </a:r>
            <a:endParaRPr lang="en-US" sz="3200" b="0" dirty="0" smtClean="0"/>
          </a:p>
        </p:txBody>
      </p:sp>
      <p:sp>
        <p:nvSpPr>
          <p:cNvPr id="34820" name="Rectangle 3"/>
          <p:cNvSpPr>
            <a:spLocks noGrp="1" noChangeArrowheads="1"/>
          </p:cNvSpPr>
          <p:nvPr>
            <p:ph idx="1"/>
          </p:nvPr>
        </p:nvSpPr>
        <p:spPr>
          <a:xfrm>
            <a:off x="228600" y="1066800"/>
            <a:ext cx="8534400" cy="4953000"/>
          </a:xfrm>
        </p:spPr>
        <p:txBody>
          <a:bodyPr/>
          <a:lstStyle/>
          <a:p>
            <a:pPr eaLnBrk="1" hangingPunct="1"/>
            <a:r>
              <a:rPr lang="en-US" sz="2400" b="0" dirty="0" smtClean="0"/>
              <a:t>Property files(Contd..)</a:t>
            </a:r>
          </a:p>
          <a:p>
            <a:pPr lvl="1" eaLnBrk="1" hangingPunct="1"/>
            <a:r>
              <a:rPr lang="en-US" sz="2000" b="0" dirty="0" smtClean="0"/>
              <a:t>Properties can be categorized as:</a:t>
            </a:r>
          </a:p>
          <a:p>
            <a:pPr lvl="2" eaLnBrk="1" hangingPunct="1"/>
            <a:r>
              <a:rPr lang="en-US" sz="1800" b="0" dirty="0" smtClean="0"/>
              <a:t>System properties:</a:t>
            </a:r>
          </a:p>
          <a:p>
            <a:pPr lvl="3" eaLnBrk="1" hangingPunct="1"/>
            <a:r>
              <a:rPr lang="en-US" dirty="0" smtClean="0"/>
              <a:t>System properties give information about the environment of the program ,in which it is running such as JVM it is running in, Operating System name and version, java home  and many more properties.</a:t>
            </a:r>
          </a:p>
          <a:p>
            <a:pPr lvl="3" eaLnBrk="1" hangingPunct="1"/>
            <a:r>
              <a:rPr lang="en-US" dirty="0" smtClean="0"/>
              <a:t>Read from the System class.</a:t>
            </a:r>
          </a:p>
          <a:p>
            <a:pPr lvl="2" eaLnBrk="1" hangingPunct="1"/>
            <a:r>
              <a:rPr lang="en-US" dirty="0" smtClean="0"/>
              <a:t>User specific  properties:</a:t>
            </a:r>
          </a:p>
          <a:p>
            <a:pPr lvl="3" eaLnBrk="1" hangingPunct="1"/>
            <a:r>
              <a:rPr lang="en-US" dirty="0" smtClean="0"/>
              <a:t>These properties are part of the .properties file containing a key value pair, which can be mentioned by the program in run</a:t>
            </a:r>
          </a:p>
          <a:p>
            <a:pPr lvl="3" eaLnBrk="1" hangingPunct="1">
              <a:buNone/>
            </a:pPr>
            <a:endParaRPr lang="en-US" b="1" dirty="0" smtClean="0">
              <a:solidFill>
                <a:srgbClr val="FF0000"/>
              </a:solidFill>
            </a:endParaRPr>
          </a:p>
          <a:p>
            <a:pPr lvl="3" eaLnBrk="1" hangingPunct="1">
              <a:buNone/>
            </a:pPr>
            <a:r>
              <a:rPr lang="en-US" b="1" dirty="0" smtClean="0">
                <a:solidFill>
                  <a:srgbClr val="FF0000"/>
                </a:solidFill>
              </a:rPr>
              <a:t> </a:t>
            </a:r>
            <a:r>
              <a:rPr lang="en-US" sz="2000" b="1" dirty="0" smtClean="0">
                <a:solidFill>
                  <a:srgbClr val="FF0000"/>
                </a:solidFill>
              </a:rPr>
              <a:t>#</a:t>
            </a:r>
            <a:r>
              <a:rPr lang="en-US" sz="2000" b="1" dirty="0" err="1" smtClean="0">
                <a:solidFill>
                  <a:srgbClr val="FF0000"/>
                </a:solidFill>
              </a:rPr>
              <a:t>application.properties</a:t>
            </a:r>
            <a:r>
              <a:rPr lang="en-US" sz="2000" b="1" dirty="0" smtClean="0">
                <a:solidFill>
                  <a:srgbClr val="FF0000"/>
                </a:solidFill>
              </a:rPr>
              <a:t> file contents    </a:t>
            </a:r>
          </a:p>
          <a:p>
            <a:pPr lvl="4" eaLnBrk="1" hangingPunct="1">
              <a:buNone/>
            </a:pPr>
            <a:r>
              <a:rPr lang="en-US" sz="1800" b="1" dirty="0" smtClean="0">
                <a:solidFill>
                  <a:srgbClr val="FF0000"/>
                </a:solidFill>
              </a:rPr>
              <a:t>password=tiger</a:t>
            </a:r>
          </a:p>
          <a:p>
            <a:pPr lvl="4" eaLnBrk="1" hangingPunct="1">
              <a:buNone/>
            </a:pPr>
            <a:r>
              <a:rPr lang="en-US" sz="1800" b="1" dirty="0" err="1" smtClean="0">
                <a:solidFill>
                  <a:srgbClr val="FF0000"/>
                </a:solidFill>
              </a:rPr>
              <a:t>url</a:t>
            </a:r>
            <a:r>
              <a:rPr lang="en-US" sz="1800" b="1" dirty="0" smtClean="0">
                <a:solidFill>
                  <a:srgbClr val="FF0000"/>
                </a:solidFill>
              </a:rPr>
              <a:t>=</a:t>
            </a:r>
            <a:r>
              <a:rPr lang="en-US" sz="1800" b="1" dirty="0" err="1" smtClean="0">
                <a:solidFill>
                  <a:srgbClr val="FF0000"/>
                </a:solidFill>
              </a:rPr>
              <a:t>jdbc:oracle:thin</a:t>
            </a:r>
            <a:r>
              <a:rPr lang="en-US" sz="1800" b="1" dirty="0" smtClean="0">
                <a:solidFill>
                  <a:srgbClr val="FF0000"/>
                </a:solidFill>
              </a:rPr>
              <a:t>:@oratrgsrv:1521:oracle8i</a:t>
            </a:r>
          </a:p>
          <a:p>
            <a:pPr lvl="4" eaLnBrk="1" hangingPunct="1">
              <a:buNone/>
            </a:pPr>
            <a:r>
              <a:rPr lang="en-US" sz="1800" b="1" dirty="0" smtClean="0">
                <a:solidFill>
                  <a:srgbClr val="FF0000"/>
                </a:solidFill>
              </a:rPr>
              <a:t>driver=</a:t>
            </a:r>
            <a:r>
              <a:rPr lang="en-US" sz="1800" b="1" dirty="0" err="1" smtClean="0">
                <a:solidFill>
                  <a:srgbClr val="FF0000"/>
                </a:solidFill>
              </a:rPr>
              <a:t>oracle.jdbc.driver.OracleDriver</a:t>
            </a:r>
            <a:endParaRPr lang="en-US" sz="1800" b="1" dirty="0" smtClean="0">
              <a:solidFill>
                <a:srgbClr val="FF0000"/>
              </a:solidFill>
            </a:endParaRPr>
          </a:p>
          <a:p>
            <a:pPr lvl="4" eaLnBrk="1" hangingPunct="1">
              <a:buNone/>
            </a:pPr>
            <a:r>
              <a:rPr lang="en-US" sz="1800" b="1" dirty="0" smtClean="0">
                <a:solidFill>
                  <a:srgbClr val="FF0000"/>
                </a:solidFill>
              </a:rPr>
              <a:t>username=</a:t>
            </a:r>
            <a:r>
              <a:rPr lang="en-US" sz="1800" b="1" dirty="0" err="1" smtClean="0">
                <a:solidFill>
                  <a:srgbClr val="FF0000"/>
                </a:solidFill>
              </a:rPr>
              <a:t>scott</a:t>
            </a:r>
            <a:endParaRPr lang="en-US" sz="1800" b="1" dirty="0" smtClean="0">
              <a:solidFill>
                <a:srgbClr val="FF0000"/>
              </a:solidFill>
            </a:endParaRPr>
          </a:p>
          <a:p>
            <a:pPr lvl="3" eaLnBrk="1" hangingPunct="1"/>
            <a:endParaRPr lang="en-US" dirty="0" smtClean="0"/>
          </a:p>
          <a:p>
            <a:pPr lvl="2" eaLnBrk="1" hangingPunct="1"/>
            <a:endParaRPr lang="en-US" sz="1800" b="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Property Files(Contd..):</a:t>
            </a:r>
          </a:p>
          <a:p>
            <a:pPr lvl="1"/>
            <a:r>
              <a:rPr lang="en-US" dirty="0" smtClean="0"/>
              <a:t>Property Class Methods:</a:t>
            </a:r>
          </a:p>
          <a:p>
            <a:pPr lvl="2"/>
            <a:r>
              <a:rPr lang="en-US" dirty="0" smtClean="0"/>
              <a:t>Load(): Use to load the properties </a:t>
            </a:r>
          </a:p>
          <a:p>
            <a:pPr lvl="2"/>
            <a:r>
              <a:rPr lang="en-US" dirty="0" smtClean="0"/>
              <a:t>store(): Add new property to the .properties file.</a:t>
            </a:r>
          </a:p>
          <a:p>
            <a:pPr lvl="2" eaLnBrk="1" hangingPunct="1"/>
            <a:r>
              <a:rPr lang="en-US" dirty="0" err="1" smtClean="0"/>
              <a:t>setProperty</a:t>
            </a:r>
            <a:r>
              <a:rPr lang="en-US" dirty="0" smtClean="0"/>
              <a:t>() &amp; </a:t>
            </a:r>
            <a:r>
              <a:rPr lang="en-US" dirty="0" err="1" smtClean="0"/>
              <a:t>getProperty</a:t>
            </a:r>
            <a:r>
              <a:rPr lang="en-US" dirty="0" smtClean="0"/>
              <a:t>() : Getting and Setting the property values.</a:t>
            </a:r>
          </a:p>
          <a:p>
            <a:pPr lvl="2" eaLnBrk="1" hangingPunct="1"/>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SystemPropertiesDemo.java</a:t>
            </a:r>
          </a:p>
          <a:p>
            <a:r>
              <a:rPr lang="en-US" dirty="0" smtClean="0"/>
              <a:t>UserDefinedPropertiesDemo.java(Use the file </a:t>
            </a:r>
            <a:r>
              <a:rPr lang="en-US" dirty="0" err="1" smtClean="0"/>
              <a:t>jdbc.properties</a:t>
            </a:r>
            <a:r>
              <a:rPr lang="en-US" dirty="0" smtClean="0"/>
              <a:t>)</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3"/>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4"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7302500" cy="4960937"/>
          </a:xfrm>
        </p:spPr>
        <p:txBody>
          <a:bodyPr/>
          <a:lstStyle/>
          <a:p>
            <a:pPr>
              <a:lnSpc>
                <a:spcPct val="80000"/>
              </a:lnSpc>
            </a:pPr>
            <a:endParaRPr lang="en-US" dirty="0" smtClean="0"/>
          </a:p>
          <a:p>
            <a:r>
              <a:rPr lang="en-US" dirty="0" smtClean="0"/>
              <a:t>The java.io package contains many classes that your programs can use to read and write data.</a:t>
            </a:r>
          </a:p>
          <a:p>
            <a:r>
              <a:rPr lang="en-US" dirty="0" smtClean="0"/>
              <a:t> Most of the classes implement sequential access streams. The sequential access streams can be divided into two groups: </a:t>
            </a:r>
          </a:p>
          <a:p>
            <a:pPr lvl="1"/>
            <a:r>
              <a:rPr lang="en-US" dirty="0" smtClean="0"/>
              <a:t>those that read and write bytes and </a:t>
            </a:r>
          </a:p>
          <a:p>
            <a:pPr lvl="1"/>
            <a:r>
              <a:rPr lang="en-US" dirty="0" smtClean="0"/>
              <a:t>those that read and write Unicode characters. </a:t>
            </a:r>
          </a:p>
          <a:p>
            <a:r>
              <a:rPr lang="en-US" dirty="0" smtClean="0"/>
              <a:t>Each sequential access stream has a </a:t>
            </a:r>
            <a:r>
              <a:rPr lang="en-US" dirty="0" err="1" smtClean="0"/>
              <a:t>speciality</a:t>
            </a:r>
            <a:r>
              <a:rPr lang="en-US" dirty="0" smtClean="0"/>
              <a:t>, such as reading from or writing to a file, filtering data as its read or written, or serializing an object.</a:t>
            </a:r>
            <a:endParaRPr lang="en-US" dirty="0"/>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I/O Streams and File Handling</a:t>
            </a:r>
            <a:endParaRPr lang="en-US" sz="2800" dirty="0"/>
          </a:p>
        </p:txBody>
      </p:sp>
      <p:grpSp>
        <p:nvGrpSpPr>
          <p:cNvPr id="3" name="Group 47"/>
          <p:cNvGrpSpPr/>
          <p:nvPr/>
        </p:nvGrpSpPr>
        <p:grpSpPr>
          <a:xfrm>
            <a:off x="457200" y="1219200"/>
            <a:ext cx="8477250" cy="5029200"/>
            <a:chOff x="228600" y="0"/>
            <a:chExt cx="8998527" cy="6394605"/>
          </a:xfrm>
        </p:grpSpPr>
        <p:sp>
          <p:nvSpPr>
            <p:cNvPr id="49" name="tower"/>
            <p:cNvSpPr>
              <a:spLocks noEditPoints="1" noChangeArrowheads="1"/>
            </p:cNvSpPr>
            <p:nvPr/>
          </p:nvSpPr>
          <p:spPr bwMode="auto">
            <a:xfrm>
              <a:off x="6477000" y="381000"/>
              <a:ext cx="2133600" cy="58674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nchorCtr="1"/>
            <a:lstStyle/>
            <a:p>
              <a:pPr eaLnBrk="1" hangingPunct="1"/>
              <a:endParaRPr lang="en-US" sz="2000">
                <a:latin typeface="+mn-lt"/>
              </a:endParaRPr>
            </a:p>
          </p:txBody>
        </p:sp>
        <p:grpSp>
          <p:nvGrpSpPr>
            <p:cNvPr id="4" name="Group 49"/>
            <p:cNvGrpSpPr>
              <a:grpSpLocks/>
            </p:cNvGrpSpPr>
            <p:nvPr/>
          </p:nvGrpSpPr>
          <p:grpSpPr bwMode="auto">
            <a:xfrm>
              <a:off x="6553200" y="1219200"/>
              <a:ext cx="1295400" cy="4876800"/>
              <a:chOff x="4128" y="768"/>
              <a:chExt cx="816" cy="3072"/>
            </a:xfrm>
          </p:grpSpPr>
          <p:sp>
            <p:nvSpPr>
              <p:cNvPr id="77" name="AutoShape 4"/>
              <p:cNvSpPr>
                <a:spLocks noChangeArrowheads="1"/>
              </p:cNvSpPr>
              <p:nvPr/>
            </p:nvSpPr>
            <p:spPr bwMode="auto">
              <a:xfrm>
                <a:off x="4128" y="1152"/>
                <a:ext cx="816" cy="624"/>
              </a:xfrm>
              <a:prstGeom prst="bevel">
                <a:avLst>
                  <a:gd name="adj" fmla="val 12500"/>
                </a:avLst>
              </a:prstGeom>
              <a:solidFill>
                <a:schemeClr val="accent1"/>
              </a:solidFill>
              <a:ln w="9525">
                <a:solidFill>
                  <a:schemeClr val="tx1"/>
                </a:solidFill>
                <a:miter lim="800000"/>
                <a:headEnd/>
                <a:tailEnd/>
              </a:ln>
              <a:effectLst/>
            </p:spPr>
            <p:txBody>
              <a:bodyPr wrap="none" anchor="ctr"/>
              <a:lstStyle/>
              <a:p>
                <a:pPr algn="ctr" eaLnBrk="1" hangingPunct="1"/>
                <a:r>
                  <a:rPr lang="en-US" sz="2000" b="1">
                    <a:latin typeface="+mn-lt"/>
                  </a:rPr>
                  <a:t>MEM</a:t>
                </a:r>
              </a:p>
            </p:txBody>
          </p:sp>
          <p:sp>
            <p:nvSpPr>
              <p:cNvPr id="78" name="Text Box 5"/>
              <p:cNvSpPr txBox="1">
                <a:spLocks noChangeArrowheads="1"/>
              </p:cNvSpPr>
              <p:nvPr/>
            </p:nvSpPr>
            <p:spPr bwMode="auto">
              <a:xfrm>
                <a:off x="4272" y="768"/>
                <a:ext cx="500" cy="361"/>
              </a:xfrm>
              <a:prstGeom prst="rect">
                <a:avLst/>
              </a:prstGeom>
              <a:solidFill>
                <a:schemeClr val="accent1">
                  <a:alpha val="50000"/>
                </a:schemeClr>
              </a:solidFill>
              <a:ln w="9525">
                <a:noFill/>
                <a:miter lim="800000"/>
                <a:headEnd/>
                <a:tailEnd/>
              </a:ln>
              <a:effectLst/>
            </p:spPr>
            <p:txBody>
              <a:bodyPr wrap="none">
                <a:spAutoFit/>
              </a:bodyPr>
              <a:lstStyle/>
              <a:p>
                <a:pPr algn="ctr" eaLnBrk="1" hangingPunct="1"/>
                <a:r>
                  <a:rPr lang="en-US" sz="2000" b="1">
                    <a:latin typeface="+mn-lt"/>
                  </a:rPr>
                  <a:t>CPU</a:t>
                </a:r>
              </a:p>
            </p:txBody>
          </p:sp>
          <p:sp>
            <p:nvSpPr>
              <p:cNvPr id="79" name="AutoShape 6"/>
              <p:cNvSpPr>
                <a:spLocks noChangeArrowheads="1"/>
              </p:cNvSpPr>
              <p:nvPr/>
            </p:nvSpPr>
            <p:spPr bwMode="auto">
              <a:xfrm>
                <a:off x="4128" y="2208"/>
                <a:ext cx="816" cy="1632"/>
              </a:xfrm>
              <a:prstGeom prst="can">
                <a:avLst>
                  <a:gd name="adj" fmla="val 50000"/>
                </a:avLst>
              </a:prstGeom>
              <a:solidFill>
                <a:schemeClr val="accent1"/>
              </a:solidFill>
              <a:ln w="9525">
                <a:solidFill>
                  <a:schemeClr val="tx1"/>
                </a:solidFill>
                <a:round/>
                <a:headEnd/>
                <a:tailEnd/>
              </a:ln>
              <a:effectLst/>
            </p:spPr>
            <p:txBody>
              <a:bodyPr wrap="none" anchorCtr="1"/>
              <a:lstStyle/>
              <a:p>
                <a:pPr algn="ctr" eaLnBrk="1" hangingPunct="1"/>
                <a:r>
                  <a:rPr lang="en-US" sz="2000" b="1">
                    <a:latin typeface="+mn-lt"/>
                  </a:rPr>
                  <a:t>HDD</a:t>
                </a:r>
              </a:p>
            </p:txBody>
          </p:sp>
        </p:grpSp>
        <p:sp>
          <p:nvSpPr>
            <p:cNvPr id="51" name="monitor"/>
            <p:cNvSpPr>
              <a:spLocks noEditPoints="1" noChangeArrowheads="1"/>
            </p:cNvSpPr>
            <p:nvPr/>
          </p:nvSpPr>
          <p:spPr bwMode="auto">
            <a:xfrm flipH="1">
              <a:off x="228600" y="2057400"/>
              <a:ext cx="2514600" cy="22860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a:lstStyle/>
            <a:p>
              <a:endParaRPr lang="en-US" sz="2000">
                <a:latin typeface="+mn-lt"/>
              </a:endParaRPr>
            </a:p>
          </p:txBody>
        </p:sp>
        <p:grpSp>
          <p:nvGrpSpPr>
            <p:cNvPr id="5" name="Group 8"/>
            <p:cNvGrpSpPr>
              <a:grpSpLocks/>
            </p:cNvGrpSpPr>
            <p:nvPr/>
          </p:nvGrpSpPr>
          <p:grpSpPr bwMode="auto">
            <a:xfrm>
              <a:off x="6629400" y="5029200"/>
              <a:ext cx="1123950" cy="914400"/>
              <a:chOff x="4176" y="3168"/>
              <a:chExt cx="708" cy="576"/>
            </a:xfrm>
          </p:grpSpPr>
          <p:sp>
            <p:nvSpPr>
              <p:cNvPr id="73" name="File"/>
              <p:cNvSpPr>
                <a:spLocks noEditPoints="1" noChangeArrowheads="1"/>
              </p:cNvSpPr>
              <p:nvPr/>
            </p:nvSpPr>
            <p:spPr bwMode="auto">
              <a:xfrm>
                <a:off x="4176" y="3168"/>
                <a:ext cx="432" cy="3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4" name="Document"/>
              <p:cNvSpPr>
                <a:spLocks noEditPoints="1" noChangeArrowheads="1"/>
              </p:cNvSpPr>
              <p:nvPr/>
            </p:nvSpPr>
            <p:spPr bwMode="auto">
              <a:xfrm>
                <a:off x="4224" y="3312"/>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5" name="Document"/>
              <p:cNvSpPr>
                <a:spLocks noEditPoints="1" noChangeArrowheads="1"/>
              </p:cNvSpPr>
              <p:nvPr/>
            </p:nvSpPr>
            <p:spPr bwMode="auto">
              <a:xfrm>
                <a:off x="4416" y="3264"/>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6" name="Document"/>
              <p:cNvSpPr>
                <a:spLocks noEditPoints="1" noChangeArrowheads="1"/>
              </p:cNvSpPr>
              <p:nvPr/>
            </p:nvSpPr>
            <p:spPr bwMode="auto">
              <a:xfrm>
                <a:off x="4608" y="3216"/>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grpSp>
        <p:grpSp>
          <p:nvGrpSpPr>
            <p:cNvPr id="6" name="Group 13"/>
            <p:cNvGrpSpPr>
              <a:grpSpLocks/>
            </p:cNvGrpSpPr>
            <p:nvPr/>
          </p:nvGrpSpPr>
          <p:grpSpPr bwMode="auto">
            <a:xfrm>
              <a:off x="304800" y="457200"/>
              <a:ext cx="2209800" cy="685800"/>
              <a:chOff x="1872" y="1584"/>
              <a:chExt cx="1392" cy="432"/>
            </a:xfrm>
          </p:grpSpPr>
          <p:sp>
            <p:nvSpPr>
              <p:cNvPr id="68" name="AutoShape 14"/>
              <p:cNvSpPr>
                <a:spLocks noChangeArrowheads="1"/>
              </p:cNvSpPr>
              <p:nvPr/>
            </p:nvSpPr>
            <p:spPr bwMode="auto">
              <a:xfrm flipV="1">
                <a:off x="1872" y="1584"/>
                <a:ext cx="1392"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69" name="AutoShape 15"/>
              <p:cNvSpPr>
                <a:spLocks noChangeArrowheads="1"/>
              </p:cNvSpPr>
              <p:nvPr/>
            </p:nvSpPr>
            <p:spPr bwMode="auto">
              <a:xfrm flipV="1">
                <a:off x="1968" y="1632"/>
                <a:ext cx="1200"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a:effectLst/>
            </p:spPr>
            <p:txBody>
              <a:bodyPr wrap="none" anchor="ctr"/>
              <a:lstStyle/>
              <a:p>
                <a:endParaRPr lang="en-US" sz="2000">
                  <a:latin typeface="+mn-lt"/>
                </a:endParaRPr>
              </a:p>
            </p:txBody>
          </p:sp>
          <p:sp>
            <p:nvSpPr>
              <p:cNvPr id="70" name="Rectangle 16"/>
              <p:cNvSpPr>
                <a:spLocks noChangeArrowheads="1"/>
              </p:cNvSpPr>
              <p:nvPr/>
            </p:nvSpPr>
            <p:spPr bwMode="auto">
              <a:xfrm>
                <a:off x="2304" y="1680"/>
                <a:ext cx="528"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71" name="Rectangle 17"/>
              <p:cNvSpPr>
                <a:spLocks noChangeArrowheads="1"/>
              </p:cNvSpPr>
              <p:nvPr/>
            </p:nvSpPr>
            <p:spPr bwMode="auto">
              <a:xfrm>
                <a:off x="2208" y="1776"/>
                <a:ext cx="720"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72" name="Rectangle 18"/>
              <p:cNvSpPr>
                <a:spLocks noChangeArrowheads="1"/>
              </p:cNvSpPr>
              <p:nvPr/>
            </p:nvSpPr>
            <p:spPr bwMode="auto">
              <a:xfrm>
                <a:off x="2112" y="1872"/>
                <a:ext cx="912"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grpSp>
        <p:sp>
          <p:nvSpPr>
            <p:cNvPr id="54" name="Text Box 19"/>
            <p:cNvSpPr txBox="1">
              <a:spLocks noChangeArrowheads="1"/>
            </p:cNvSpPr>
            <p:nvPr/>
          </p:nvSpPr>
          <p:spPr bwMode="auto">
            <a:xfrm>
              <a:off x="622300" y="0"/>
              <a:ext cx="1446550" cy="572909"/>
            </a:xfrm>
            <a:prstGeom prst="rect">
              <a:avLst/>
            </a:prstGeom>
            <a:solidFill>
              <a:schemeClr val="tx1"/>
            </a:solidFill>
            <a:ln w="9525">
              <a:noFill/>
              <a:miter lim="800000"/>
              <a:headEnd/>
              <a:tailEnd/>
            </a:ln>
            <a:effectLst/>
          </p:spPr>
          <p:txBody>
            <a:bodyPr wrap="none">
              <a:spAutoFit/>
            </a:bodyPr>
            <a:lstStyle/>
            <a:p>
              <a:pPr eaLnBrk="1" hangingPunct="1"/>
              <a:r>
                <a:rPr lang="en-US" sz="2000" b="1">
                  <a:solidFill>
                    <a:schemeClr val="bg1"/>
                  </a:solidFill>
                  <a:latin typeface="+mn-lt"/>
                </a:rPr>
                <a:t>keyboard</a:t>
              </a:r>
            </a:p>
          </p:txBody>
        </p:sp>
        <p:sp>
          <p:nvSpPr>
            <p:cNvPr id="55" name="Text Box 20"/>
            <p:cNvSpPr txBox="1">
              <a:spLocks noChangeArrowheads="1"/>
            </p:cNvSpPr>
            <p:nvPr/>
          </p:nvSpPr>
          <p:spPr bwMode="auto">
            <a:xfrm rot="721610">
              <a:off x="457409" y="2661515"/>
              <a:ext cx="1207063" cy="1189887"/>
            </a:xfrm>
            <a:prstGeom prst="rect">
              <a:avLst/>
            </a:prstGeom>
            <a:solidFill>
              <a:srgbClr val="FFFFCC">
                <a:alpha val="50000"/>
              </a:srgbClr>
            </a:solidFill>
            <a:ln w="9525">
              <a:noFill/>
              <a:miter lim="800000"/>
              <a:headEnd/>
              <a:tailEnd/>
            </a:ln>
            <a:effectLst/>
          </p:spPr>
          <p:txBody>
            <a:bodyPr wrap="square">
              <a:spAutoFit/>
            </a:bodyPr>
            <a:lstStyle/>
            <a:p>
              <a:pPr eaLnBrk="1" hangingPunct="1"/>
              <a:r>
                <a:rPr lang="en-US" sz="1600" b="1" dirty="0">
                  <a:latin typeface="+mn-lt"/>
                </a:rPr>
                <a:t>monitor</a:t>
              </a:r>
              <a:br>
                <a:rPr lang="en-US" sz="1600" b="1" dirty="0">
                  <a:latin typeface="+mn-lt"/>
                </a:rPr>
              </a:br>
              <a:r>
                <a:rPr lang="en-US" sz="1600" b="1" dirty="0">
                  <a:latin typeface="+mn-lt"/>
                </a:rPr>
                <a:t>terminal</a:t>
              </a:r>
              <a:br>
                <a:rPr lang="en-US" sz="1600" b="1" dirty="0">
                  <a:latin typeface="+mn-lt"/>
                </a:rPr>
              </a:br>
              <a:r>
                <a:rPr lang="en-US" sz="1600" b="1" dirty="0">
                  <a:latin typeface="+mn-lt"/>
                </a:rPr>
                <a:t>console</a:t>
              </a:r>
            </a:p>
          </p:txBody>
        </p:sp>
        <p:grpSp>
          <p:nvGrpSpPr>
            <p:cNvPr id="7" name="Group 21"/>
            <p:cNvGrpSpPr>
              <a:grpSpLocks/>
            </p:cNvGrpSpPr>
            <p:nvPr/>
          </p:nvGrpSpPr>
          <p:grpSpPr bwMode="auto">
            <a:xfrm>
              <a:off x="2286000" y="762000"/>
              <a:ext cx="4191000" cy="1981200"/>
              <a:chOff x="1440" y="480"/>
              <a:chExt cx="2640" cy="1248"/>
            </a:xfrm>
          </p:grpSpPr>
          <p:sp>
            <p:nvSpPr>
              <p:cNvPr id="66" name="Line 22"/>
              <p:cNvSpPr>
                <a:spLocks noChangeShapeType="1"/>
              </p:cNvSpPr>
              <p:nvPr/>
            </p:nvSpPr>
            <p:spPr bwMode="auto">
              <a:xfrm>
                <a:off x="1440" y="480"/>
                <a:ext cx="2640" cy="336"/>
              </a:xfrm>
              <a:prstGeom prst="line">
                <a:avLst/>
              </a:prstGeom>
              <a:noFill/>
              <a:ln w="254000" cmpd="tri">
                <a:solidFill>
                  <a:schemeClr val="tx1"/>
                </a:solidFill>
                <a:round/>
                <a:headEnd type="oval" w="sm" len="sm"/>
                <a:tailEnd type="triangle" w="sm" len="sm"/>
              </a:ln>
              <a:effectLst/>
            </p:spPr>
            <p:txBody>
              <a:bodyPr wrap="none"/>
              <a:lstStyle/>
              <a:p>
                <a:endParaRPr lang="en-US" sz="2000">
                  <a:latin typeface="+mn-lt"/>
                </a:endParaRPr>
              </a:p>
            </p:txBody>
          </p:sp>
          <p:sp>
            <p:nvSpPr>
              <p:cNvPr id="67" name="Line 23"/>
              <p:cNvSpPr>
                <a:spLocks noChangeShapeType="1"/>
              </p:cNvSpPr>
              <p:nvPr/>
            </p:nvSpPr>
            <p:spPr bwMode="auto">
              <a:xfrm flipH="1">
                <a:off x="1728" y="1056"/>
                <a:ext cx="2304" cy="672"/>
              </a:xfrm>
              <a:prstGeom prst="line">
                <a:avLst/>
              </a:prstGeom>
              <a:noFill/>
              <a:ln w="254000" cmpd="tri">
                <a:solidFill>
                  <a:schemeClr val="tx1"/>
                </a:solidFill>
                <a:round/>
                <a:headEnd type="oval" w="sm" len="sm"/>
                <a:tailEnd type="triangle" w="sm" len="sm"/>
              </a:ln>
              <a:effectLst/>
            </p:spPr>
            <p:txBody>
              <a:bodyPr wrap="none"/>
              <a:lstStyle/>
              <a:p>
                <a:endParaRPr lang="en-US" sz="2000">
                  <a:latin typeface="+mn-lt"/>
                </a:endParaRPr>
              </a:p>
            </p:txBody>
          </p:sp>
        </p:grpSp>
        <p:sp>
          <p:nvSpPr>
            <p:cNvPr id="57" name="Text Box 24"/>
            <p:cNvSpPr txBox="1">
              <a:spLocks noChangeArrowheads="1"/>
            </p:cNvSpPr>
            <p:nvPr/>
          </p:nvSpPr>
          <p:spPr bwMode="auto">
            <a:xfrm rot="368645">
              <a:off x="2590913" y="399272"/>
              <a:ext cx="3269673" cy="572909"/>
            </a:xfrm>
            <a:prstGeom prst="rect">
              <a:avLst/>
            </a:prstGeom>
            <a:solidFill>
              <a:schemeClr val="bg1">
                <a:alpha val="50000"/>
              </a:schemeClr>
            </a:solidFill>
            <a:ln w="9525">
              <a:noFill/>
              <a:miter lim="800000"/>
              <a:headEnd/>
              <a:tailEnd/>
            </a:ln>
            <a:effectLst/>
          </p:spPr>
          <p:txBody>
            <a:bodyPr wrap="square">
              <a:spAutoFit/>
            </a:bodyPr>
            <a:lstStyle/>
            <a:p>
              <a:pPr algn="ctr" eaLnBrk="1" hangingPunct="1"/>
              <a:r>
                <a:rPr lang="en-US" sz="2000" b="1" dirty="0">
                  <a:latin typeface="+mn-lt"/>
                </a:rPr>
                <a:t>standard input stream</a:t>
              </a:r>
            </a:p>
          </p:txBody>
        </p:sp>
        <p:sp>
          <p:nvSpPr>
            <p:cNvPr id="58" name="Text Box 25"/>
            <p:cNvSpPr txBox="1">
              <a:spLocks noChangeArrowheads="1"/>
            </p:cNvSpPr>
            <p:nvPr/>
          </p:nvSpPr>
          <p:spPr bwMode="auto">
            <a:xfrm rot="20924110">
              <a:off x="2567143" y="1614294"/>
              <a:ext cx="3408218" cy="572909"/>
            </a:xfrm>
            <a:prstGeom prst="rect">
              <a:avLst/>
            </a:prstGeom>
            <a:solidFill>
              <a:schemeClr val="bg1">
                <a:alpha val="50000"/>
              </a:schemeClr>
            </a:solidFill>
            <a:ln w="9525">
              <a:noFill/>
              <a:miter lim="800000"/>
              <a:headEnd/>
              <a:tailEnd/>
            </a:ln>
            <a:effectLst/>
          </p:spPr>
          <p:txBody>
            <a:bodyPr wrap="square">
              <a:spAutoFit/>
            </a:bodyPr>
            <a:lstStyle/>
            <a:p>
              <a:pPr algn="ctr" eaLnBrk="1" hangingPunct="1"/>
              <a:r>
                <a:rPr lang="en-US" sz="2000" b="1" dirty="0" smtClean="0">
                  <a:latin typeface="+mn-lt"/>
                </a:rPr>
                <a:t>Standard output </a:t>
              </a:r>
              <a:r>
                <a:rPr lang="en-US" sz="2000" b="1" dirty="0">
                  <a:latin typeface="+mn-lt"/>
                </a:rPr>
                <a:t>stream</a:t>
              </a:r>
            </a:p>
          </p:txBody>
        </p:sp>
        <p:sp>
          <p:nvSpPr>
            <p:cNvPr id="59" name="Freeform 26"/>
            <p:cNvSpPr>
              <a:spLocks/>
            </p:cNvSpPr>
            <p:nvPr/>
          </p:nvSpPr>
          <p:spPr bwMode="auto">
            <a:xfrm>
              <a:off x="7620000" y="2286000"/>
              <a:ext cx="1046163" cy="3271838"/>
            </a:xfrm>
            <a:custGeom>
              <a:avLst/>
              <a:gdLst/>
              <a:ahLst/>
              <a:cxnLst>
                <a:cxn ang="0">
                  <a:pos x="137" y="23"/>
                </a:cxn>
                <a:cxn ang="0">
                  <a:pos x="546" y="83"/>
                </a:cxn>
                <a:cxn ang="0">
                  <a:pos x="576" y="174"/>
                </a:cxn>
                <a:cxn ang="0">
                  <a:pos x="606" y="296"/>
                </a:cxn>
                <a:cxn ang="0">
                  <a:pos x="515" y="917"/>
                </a:cxn>
                <a:cxn ang="0">
                  <a:pos x="258" y="1160"/>
                </a:cxn>
                <a:cxn ang="0">
                  <a:pos x="61" y="1205"/>
                </a:cxn>
                <a:cxn ang="0">
                  <a:pos x="0" y="1250"/>
                </a:cxn>
              </a:cxnLst>
              <a:rect l="0" t="0" r="r" b="b"/>
              <a:pathLst>
                <a:path w="659" h="1250">
                  <a:moveTo>
                    <a:pt x="137" y="23"/>
                  </a:moveTo>
                  <a:cubicBezTo>
                    <a:pt x="276" y="0"/>
                    <a:pt x="425" y="4"/>
                    <a:pt x="546" y="83"/>
                  </a:cubicBezTo>
                  <a:cubicBezTo>
                    <a:pt x="556" y="113"/>
                    <a:pt x="568" y="143"/>
                    <a:pt x="576" y="174"/>
                  </a:cubicBezTo>
                  <a:cubicBezTo>
                    <a:pt x="586" y="215"/>
                    <a:pt x="606" y="296"/>
                    <a:pt x="606" y="296"/>
                  </a:cubicBezTo>
                  <a:cubicBezTo>
                    <a:pt x="622" y="482"/>
                    <a:pt x="659" y="760"/>
                    <a:pt x="515" y="917"/>
                  </a:cubicBezTo>
                  <a:cubicBezTo>
                    <a:pt x="460" y="977"/>
                    <a:pt x="338" y="1125"/>
                    <a:pt x="258" y="1160"/>
                  </a:cubicBezTo>
                  <a:cubicBezTo>
                    <a:pt x="196" y="1187"/>
                    <a:pt x="61" y="1205"/>
                    <a:pt x="61" y="1205"/>
                  </a:cubicBezTo>
                  <a:cubicBezTo>
                    <a:pt x="22" y="1243"/>
                    <a:pt x="43" y="1229"/>
                    <a:pt x="0" y="1250"/>
                  </a:cubicBezTo>
                </a:path>
              </a:pathLst>
            </a:custGeom>
            <a:noFill/>
            <a:ln w="76200" cmpd="sng">
              <a:solidFill>
                <a:srgbClr val="800080"/>
              </a:solidFill>
              <a:round/>
              <a:headEnd type="none" w="sm" len="sm"/>
              <a:tailEnd type="triangle" w="med" len="med"/>
            </a:ln>
            <a:effectLst/>
          </p:spPr>
          <p:txBody>
            <a:bodyPr wrap="none"/>
            <a:lstStyle/>
            <a:p>
              <a:endParaRPr lang="en-US" sz="2000">
                <a:latin typeface="+mn-lt"/>
              </a:endParaRPr>
            </a:p>
          </p:txBody>
        </p:sp>
        <p:sp>
          <p:nvSpPr>
            <p:cNvPr id="60" name="Freeform 27"/>
            <p:cNvSpPr>
              <a:spLocks/>
            </p:cNvSpPr>
            <p:nvPr/>
          </p:nvSpPr>
          <p:spPr bwMode="auto">
            <a:xfrm rot="10610687">
              <a:off x="5638800" y="2362200"/>
              <a:ext cx="1046163" cy="3355975"/>
            </a:xfrm>
            <a:custGeom>
              <a:avLst/>
              <a:gdLst/>
              <a:ahLst/>
              <a:cxnLst>
                <a:cxn ang="0">
                  <a:pos x="137" y="23"/>
                </a:cxn>
                <a:cxn ang="0">
                  <a:pos x="546" y="83"/>
                </a:cxn>
                <a:cxn ang="0">
                  <a:pos x="576" y="174"/>
                </a:cxn>
                <a:cxn ang="0">
                  <a:pos x="606" y="296"/>
                </a:cxn>
                <a:cxn ang="0">
                  <a:pos x="515" y="917"/>
                </a:cxn>
                <a:cxn ang="0">
                  <a:pos x="258" y="1160"/>
                </a:cxn>
                <a:cxn ang="0">
                  <a:pos x="61" y="1205"/>
                </a:cxn>
                <a:cxn ang="0">
                  <a:pos x="0" y="1250"/>
                </a:cxn>
              </a:cxnLst>
              <a:rect l="0" t="0" r="r" b="b"/>
              <a:pathLst>
                <a:path w="659" h="1250">
                  <a:moveTo>
                    <a:pt x="137" y="23"/>
                  </a:moveTo>
                  <a:cubicBezTo>
                    <a:pt x="276" y="0"/>
                    <a:pt x="425" y="4"/>
                    <a:pt x="546" y="83"/>
                  </a:cubicBezTo>
                  <a:cubicBezTo>
                    <a:pt x="556" y="113"/>
                    <a:pt x="568" y="143"/>
                    <a:pt x="576" y="174"/>
                  </a:cubicBezTo>
                  <a:cubicBezTo>
                    <a:pt x="586" y="215"/>
                    <a:pt x="606" y="296"/>
                    <a:pt x="606" y="296"/>
                  </a:cubicBezTo>
                  <a:cubicBezTo>
                    <a:pt x="622" y="482"/>
                    <a:pt x="659" y="760"/>
                    <a:pt x="515" y="917"/>
                  </a:cubicBezTo>
                  <a:cubicBezTo>
                    <a:pt x="460" y="977"/>
                    <a:pt x="338" y="1125"/>
                    <a:pt x="258" y="1160"/>
                  </a:cubicBezTo>
                  <a:cubicBezTo>
                    <a:pt x="196" y="1187"/>
                    <a:pt x="61" y="1205"/>
                    <a:pt x="61" y="1205"/>
                  </a:cubicBezTo>
                  <a:cubicBezTo>
                    <a:pt x="22" y="1243"/>
                    <a:pt x="43" y="1229"/>
                    <a:pt x="0" y="1250"/>
                  </a:cubicBezTo>
                </a:path>
              </a:pathLst>
            </a:custGeom>
            <a:noFill/>
            <a:ln w="76200" cmpd="sng">
              <a:solidFill>
                <a:srgbClr val="800080"/>
              </a:solidFill>
              <a:round/>
              <a:headEnd type="none" w="sm" len="sm"/>
              <a:tailEnd type="triangle" w="med" len="med"/>
            </a:ln>
            <a:effectLst/>
          </p:spPr>
          <p:txBody>
            <a:bodyPr wrap="none"/>
            <a:lstStyle/>
            <a:p>
              <a:endParaRPr lang="en-US" sz="2000">
                <a:latin typeface="+mn-lt"/>
              </a:endParaRPr>
            </a:p>
          </p:txBody>
        </p:sp>
        <p:sp>
          <p:nvSpPr>
            <p:cNvPr id="61" name="Text Box 28"/>
            <p:cNvSpPr txBox="1">
              <a:spLocks noChangeArrowheads="1"/>
            </p:cNvSpPr>
            <p:nvPr/>
          </p:nvSpPr>
          <p:spPr bwMode="auto">
            <a:xfrm>
              <a:off x="4322618" y="3048001"/>
              <a:ext cx="1555895" cy="1454306"/>
            </a:xfrm>
            <a:prstGeom prst="rect">
              <a:avLst/>
            </a:prstGeom>
            <a:solidFill>
              <a:srgbClr val="800080">
                <a:alpha val="50000"/>
              </a:srgbClr>
            </a:solidFill>
            <a:ln w="9525">
              <a:noFill/>
              <a:miter lim="800000"/>
              <a:headEnd/>
              <a:tailEnd/>
            </a:ln>
            <a:effectLst/>
          </p:spPr>
          <p:txBody>
            <a:bodyPr wrap="square">
              <a:spAutoFit/>
            </a:bodyPr>
            <a:lstStyle/>
            <a:p>
              <a:pPr algn="ctr" eaLnBrk="1" hangingPunct="1"/>
              <a:r>
                <a:rPr lang="en-US" sz="2000" b="1" dirty="0">
                  <a:latin typeface="+mn-lt"/>
                </a:rPr>
                <a:t>file</a:t>
              </a:r>
            </a:p>
            <a:p>
              <a:pPr algn="ctr" eaLnBrk="1" hangingPunct="1"/>
              <a:r>
                <a:rPr lang="en-US" sz="2000" b="1" dirty="0">
                  <a:latin typeface="+mn-lt"/>
                </a:rPr>
                <a:t>input </a:t>
              </a:r>
              <a:r>
                <a:rPr lang="en-US" sz="2000" b="1" dirty="0" smtClean="0">
                  <a:latin typeface="+mn-lt"/>
                </a:rPr>
                <a:t>stream</a:t>
              </a:r>
              <a:endParaRPr lang="en-US" sz="2000" b="1" dirty="0">
                <a:latin typeface="+mn-lt"/>
              </a:endParaRPr>
            </a:p>
          </p:txBody>
        </p:sp>
        <p:sp>
          <p:nvSpPr>
            <p:cNvPr id="62" name="Text Box 29"/>
            <p:cNvSpPr txBox="1">
              <a:spLocks noChangeArrowheads="1"/>
            </p:cNvSpPr>
            <p:nvPr/>
          </p:nvSpPr>
          <p:spPr bwMode="auto">
            <a:xfrm>
              <a:off x="7848600" y="4940299"/>
              <a:ext cx="1378527" cy="1454306"/>
            </a:xfrm>
            <a:prstGeom prst="rect">
              <a:avLst/>
            </a:prstGeom>
            <a:solidFill>
              <a:srgbClr val="800080">
                <a:alpha val="50000"/>
              </a:srgbClr>
            </a:solidFill>
            <a:ln w="9525">
              <a:noFill/>
              <a:miter lim="800000"/>
              <a:headEnd/>
              <a:tailEnd/>
            </a:ln>
            <a:effectLst/>
          </p:spPr>
          <p:txBody>
            <a:bodyPr wrap="square">
              <a:spAutoFit/>
            </a:bodyPr>
            <a:lstStyle/>
            <a:p>
              <a:pPr algn="ctr" eaLnBrk="1" hangingPunct="1"/>
              <a:r>
                <a:rPr lang="en-US" sz="2000" b="1" dirty="0">
                  <a:latin typeface="+mn-lt"/>
                </a:rPr>
                <a:t>file output </a:t>
              </a:r>
              <a:r>
                <a:rPr lang="en-US" sz="2000" b="1" dirty="0" smtClean="0">
                  <a:latin typeface="+mn-lt"/>
                </a:rPr>
                <a:t>stream</a:t>
              </a:r>
              <a:endParaRPr lang="en-US" sz="2000" b="1" dirty="0">
                <a:latin typeface="+mn-lt"/>
              </a:endParaRPr>
            </a:p>
          </p:txBody>
        </p:sp>
        <p:sp>
          <p:nvSpPr>
            <p:cNvPr id="64" name="Text Box 31"/>
            <p:cNvSpPr txBox="1">
              <a:spLocks noChangeArrowheads="1"/>
            </p:cNvSpPr>
            <p:nvPr/>
          </p:nvSpPr>
          <p:spPr bwMode="auto">
            <a:xfrm>
              <a:off x="6781800" y="5257800"/>
              <a:ext cx="914400" cy="572909"/>
            </a:xfrm>
            <a:prstGeom prst="rect">
              <a:avLst/>
            </a:prstGeom>
            <a:solidFill>
              <a:srgbClr val="800080">
                <a:alpha val="50000"/>
              </a:srgbClr>
            </a:solidFill>
            <a:ln w="9525">
              <a:noFill/>
              <a:miter lim="800000"/>
              <a:headEnd/>
              <a:tailEnd/>
            </a:ln>
            <a:effectLst/>
          </p:spPr>
          <p:txBody>
            <a:bodyPr>
              <a:spAutoFit/>
            </a:bodyPr>
            <a:lstStyle/>
            <a:p>
              <a:pPr algn="ctr" eaLnBrk="1" hangingPunct="1"/>
              <a:r>
                <a:rPr lang="en-US" sz="2000" b="1" dirty="0">
                  <a:latin typeface="+mn-lt"/>
                </a:rPr>
                <a:t>files</a:t>
              </a: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r>
              <a:rPr lang="en-US" dirty="0" smtClean="0">
                <a:latin typeface="+mn-lt"/>
              </a:rPr>
              <a:t>State True/ False</a:t>
            </a:r>
          </a:p>
          <a:p>
            <a:pPr marL="590550" indent="-590550">
              <a:buNone/>
            </a:pPr>
            <a:r>
              <a:rPr lang="en-US" dirty="0" smtClean="0"/>
              <a:t>The following two statements will associate file 1 and file 2 to the same file:</a:t>
            </a:r>
          </a:p>
          <a:p>
            <a:pPr marL="590550" indent="-590550">
              <a:buNone/>
            </a:pPr>
            <a:endParaRPr lang="en-US" dirty="0" smtClean="0">
              <a:solidFill>
                <a:srgbClr val="3333CC"/>
              </a:solidFill>
            </a:endParaRPr>
          </a:p>
          <a:p>
            <a:pPr marL="590550" indent="-590550">
              <a:buNone/>
            </a:pPr>
            <a:r>
              <a:rPr lang="en-US" dirty="0" smtClean="0">
                <a:solidFill>
                  <a:srgbClr val="3333CC"/>
                </a:solidFill>
              </a:rPr>
              <a:t>File file1=new File(“c:\\Files\\</a:t>
            </a:r>
            <a:r>
              <a:rPr lang="en-US" dirty="0" err="1" smtClean="0">
                <a:solidFill>
                  <a:srgbClr val="3333CC"/>
                </a:solidFill>
              </a:rPr>
              <a:t>Data”,”Emp.dat</a:t>
            </a:r>
            <a:r>
              <a:rPr lang="en-US" dirty="0" smtClean="0">
                <a:solidFill>
                  <a:srgbClr val="3333CC"/>
                </a:solidFill>
              </a:rPr>
              <a:t>”);</a:t>
            </a:r>
          </a:p>
          <a:p>
            <a:pPr marL="590550" indent="-590550">
              <a:buNone/>
            </a:pPr>
            <a:r>
              <a:rPr lang="en-US" dirty="0" smtClean="0">
                <a:solidFill>
                  <a:srgbClr val="3333CC"/>
                </a:solidFill>
              </a:rPr>
              <a:t>File file2 = new File(“c:\\Files\\Data\\Emp.dat”);</a:t>
            </a:r>
          </a:p>
          <a:p>
            <a:endParaRPr lang="en-US" sz="2400" dirty="0" smtClean="0">
              <a:latin typeface="+mn-lt"/>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543800" cy="954107"/>
          </a:xfrm>
          <a:prstGeom prst="rect">
            <a:avLst/>
          </a:prstGeom>
          <a:noFill/>
        </p:spPr>
        <p:txBody>
          <a:bodyPr wrap="square" rtlCol="0">
            <a:spAutoFit/>
          </a:bodyPr>
          <a:lstStyle/>
          <a:p>
            <a:r>
              <a:rPr lang="en-US" sz="2800" dirty="0" smtClean="0">
                <a:solidFill>
                  <a:schemeClr val="tx2">
                    <a:lumMod val="90000"/>
                    <a:lumOff val="10000"/>
                  </a:schemeClr>
                </a:solidFill>
              </a:rPr>
              <a:t>True</a:t>
            </a:r>
          </a:p>
          <a:p>
            <a:r>
              <a:rPr lang="en-US" sz="2800" dirty="0" smtClean="0">
                <a:solidFill>
                  <a:schemeClr val="tx2">
                    <a:lumMod val="90000"/>
                    <a:lumOff val="1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r>
              <a:rPr lang="en-US" dirty="0" smtClean="0">
                <a:latin typeface="+mn-lt"/>
              </a:rPr>
              <a:t>How do I check end of file while reading from a stream?</a:t>
            </a:r>
            <a:endParaRPr lang="en-US" dirty="0" smtClean="0"/>
          </a:p>
          <a:p>
            <a:pPr marL="590550" indent="-590550">
              <a:buNone/>
            </a:pPr>
            <a:endParaRPr lang="en-US" dirty="0" smtClean="0">
              <a:solidFill>
                <a:srgbClr val="3333CC"/>
              </a:solidFill>
            </a:endParaRPr>
          </a:p>
          <a:p>
            <a:endParaRPr lang="en-US" sz="2400" dirty="0" smtClean="0">
              <a:latin typeface="+mn-lt"/>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543800" cy="2246769"/>
          </a:xfrm>
          <a:prstGeom prst="rect">
            <a:avLst/>
          </a:prstGeom>
          <a:noFill/>
        </p:spPr>
        <p:txBody>
          <a:bodyPr wrap="square" rtlCol="0">
            <a:spAutoFit/>
          </a:bodyPr>
          <a:lstStyle/>
          <a:p>
            <a:r>
              <a:rPr lang="en-US" sz="2800" dirty="0" smtClean="0">
                <a:solidFill>
                  <a:schemeClr val="tx2">
                    <a:lumMod val="90000"/>
                    <a:lumOff val="10000"/>
                  </a:schemeClr>
                </a:solidFill>
              </a:rPr>
              <a:t>If you are reading with the read() method of InputStream/Reader, this will return -1 on EOF. If however you are using </a:t>
            </a:r>
            <a:r>
              <a:rPr lang="en-US" sz="2800" dirty="0" err="1" smtClean="0">
                <a:solidFill>
                  <a:schemeClr val="tx2">
                    <a:lumMod val="90000"/>
                    <a:lumOff val="10000"/>
                  </a:schemeClr>
                </a:solidFill>
              </a:rPr>
              <a:t>BufferedReader.readLine</a:t>
            </a:r>
            <a:r>
              <a:rPr lang="en-US" sz="2800" dirty="0" smtClean="0">
                <a:solidFill>
                  <a:schemeClr val="tx2">
                    <a:lumMod val="90000"/>
                    <a:lumOff val="10000"/>
                  </a:schemeClr>
                </a:solidFill>
              </a:rPr>
              <a:t>(), then this will return null on end of file.</a:t>
            </a:r>
          </a:p>
          <a:p>
            <a:r>
              <a:rPr lang="en-US" sz="2800" dirty="0" smtClean="0">
                <a:solidFill>
                  <a:schemeClr val="tx2">
                    <a:lumMod val="90000"/>
                    <a:lumOff val="1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4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a:xfrm>
            <a:off x="304800" y="-152400"/>
            <a:ext cx="7772400" cy="1143000"/>
          </a:xfrm>
        </p:spPr>
        <p:txBody>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sp>
        <p:nvSpPr>
          <p:cNvPr id="5124" name="Rectangle 5"/>
          <p:cNvSpPr>
            <a:spLocks noGrp="1" noChangeArrowheads="1"/>
          </p:cNvSpPr>
          <p:nvPr>
            <p:ph idx="1"/>
          </p:nvPr>
        </p:nvSpPr>
        <p:spPr>
          <a:xfrm>
            <a:off x="152400" y="1143000"/>
            <a:ext cx="8763000" cy="4876800"/>
          </a:xfrm>
        </p:spPr>
        <p:txBody>
          <a:bodyPr/>
          <a:lstStyle/>
          <a:p>
            <a:pPr eaLnBrk="1" hangingPunct="1"/>
            <a:r>
              <a:rPr lang="en-US" sz="2400" b="0" dirty="0" smtClean="0"/>
              <a:t>What are Streams (Contd..)?</a:t>
            </a:r>
          </a:p>
          <a:p>
            <a:pPr lvl="1" eaLnBrk="1" hangingPunct="1"/>
            <a:r>
              <a:rPr lang="en-US" sz="2000" b="0" dirty="0" smtClean="0"/>
              <a:t>Thus, an object from which we can read a sequence of bytes is input stream and the object to which we can write a sequence of bytes is output stream.</a:t>
            </a:r>
          </a:p>
          <a:p>
            <a:pPr lvl="2" eaLnBrk="1" hangingPunct="1"/>
            <a:r>
              <a:rPr lang="en-US" dirty="0" smtClean="0"/>
              <a:t>it acts as a buffer between the data source and destination</a:t>
            </a:r>
            <a:endParaRPr lang="en-US" b="0" dirty="0" smtClean="0"/>
          </a:p>
          <a:p>
            <a:pPr lvl="1" eaLnBrk="1" hangingPunct="1"/>
            <a:r>
              <a:rPr lang="en-US" sz="2000" b="0" dirty="0" smtClean="0"/>
              <a:t>The source or destination of data can be files, network connections or even blocks of memory</a:t>
            </a:r>
          </a:p>
          <a:p>
            <a:pPr lvl="1" eaLnBrk="1" hangingPunct="1"/>
            <a:r>
              <a:rPr lang="en-US" sz="2000" b="0" dirty="0" smtClean="0"/>
              <a:t>The  Java I/O class libraries allows user to handle any data in the same way</a:t>
            </a:r>
          </a:p>
          <a:p>
            <a:pPr lvl="1" eaLnBrk="1" hangingPunct="1"/>
            <a:endParaRPr lang="en-US" sz="2000" b="0" dirty="0" smtClean="0"/>
          </a:p>
          <a:p>
            <a:pPr lvl="1" eaLnBrk="1" hangingPunct="1"/>
            <a:endParaRPr lang="en-US" sz="2000" b="0" dirty="0" smtClean="0"/>
          </a:p>
        </p:txBody>
      </p:sp>
      <p:pic>
        <p:nvPicPr>
          <p:cNvPr id="7" name="Picture 6" descr="Stream.jpg"/>
          <p:cNvPicPr>
            <a:picLocks noChangeAspect="1"/>
          </p:cNvPicPr>
          <p:nvPr/>
        </p:nvPicPr>
        <p:blipFill>
          <a:blip r:embed="rId3"/>
          <a:stretch>
            <a:fillRect/>
          </a:stretch>
        </p:blipFill>
        <p:spPr>
          <a:xfrm>
            <a:off x="1447800" y="4495800"/>
            <a:ext cx="6270171" cy="13716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76200" y="990600"/>
            <a:ext cx="8674100" cy="4960937"/>
          </a:xfrm>
        </p:spPr>
        <p:txBody>
          <a:bodyPr/>
          <a:lstStyle/>
          <a:p>
            <a:r>
              <a:rPr lang="en-GB" sz="2400" b="0" dirty="0" smtClean="0">
                <a:solidFill>
                  <a:srgbClr val="000000"/>
                </a:solidFill>
              </a:rPr>
              <a:t>Stream Classes and subclasses are defined in java.io package</a:t>
            </a:r>
            <a:endParaRPr lang="en-GB" b="0" dirty="0" smtClean="0">
              <a:solidFill>
                <a:srgbClr val="000000"/>
              </a:solidFill>
            </a:endParaRPr>
          </a:p>
          <a:p>
            <a:r>
              <a:rPr lang="en-GB" sz="2400" b="0" dirty="0" smtClean="0">
                <a:solidFill>
                  <a:srgbClr val="000000"/>
                </a:solidFill>
              </a:rPr>
              <a:t>Java has two main types of Streams</a:t>
            </a:r>
          </a:p>
          <a:p>
            <a:pPr lvl="1"/>
            <a:r>
              <a:rPr lang="en-GB" sz="2000" b="0" dirty="0" smtClean="0">
                <a:solidFill>
                  <a:srgbClr val="000000"/>
                </a:solidFill>
              </a:rPr>
              <a:t>Byte Oriented</a:t>
            </a:r>
          </a:p>
          <a:p>
            <a:pPr lvl="2"/>
            <a:r>
              <a:rPr lang="en-GB" sz="1800" dirty="0" smtClean="0">
                <a:solidFill>
                  <a:srgbClr val="000000"/>
                </a:solidFill>
              </a:rPr>
              <a:t>Each datum is a byte</a:t>
            </a:r>
          </a:p>
          <a:p>
            <a:pPr lvl="2"/>
            <a:r>
              <a:rPr lang="en-US" sz="1800" dirty="0" smtClean="0"/>
              <a:t>Abstract Root classes for byte streams:</a:t>
            </a:r>
          </a:p>
          <a:p>
            <a:pPr lvl="3"/>
            <a:r>
              <a:rPr lang="en-US" sz="1600" dirty="0" smtClean="0"/>
              <a:t>The </a:t>
            </a:r>
            <a:r>
              <a:rPr lang="en-US" sz="1600" b="1" i="1" dirty="0" smtClean="0"/>
              <a:t>InputStream Class</a:t>
            </a:r>
          </a:p>
          <a:p>
            <a:pPr lvl="3"/>
            <a:r>
              <a:rPr lang="en-US" sz="1600" dirty="0" smtClean="0"/>
              <a:t>The </a:t>
            </a:r>
            <a:r>
              <a:rPr lang="en-US" sz="1600" b="1" i="1" dirty="0" smtClean="0"/>
              <a:t>OutputStream Class</a:t>
            </a:r>
          </a:p>
          <a:p>
            <a:pPr lvl="2"/>
            <a:r>
              <a:rPr lang="en-US" sz="1200" dirty="0" smtClean="0"/>
              <a:t> </a:t>
            </a:r>
            <a:r>
              <a:rPr lang="en-GB" sz="1800" dirty="0" smtClean="0"/>
              <a:t>Suitable for reading binary and ASCII data.</a:t>
            </a:r>
            <a:endParaRPr lang="en-GB" sz="1800" dirty="0" smtClean="0">
              <a:solidFill>
                <a:srgbClr val="000000"/>
              </a:solidFill>
            </a:endParaRPr>
          </a:p>
          <a:p>
            <a:pPr lvl="1"/>
            <a:r>
              <a:rPr lang="en-GB" sz="2000" b="0" dirty="0" smtClean="0">
                <a:solidFill>
                  <a:srgbClr val="000000"/>
                </a:solidFill>
              </a:rPr>
              <a:t>Character-based I/O streams</a:t>
            </a:r>
          </a:p>
          <a:p>
            <a:pPr lvl="2"/>
            <a:r>
              <a:rPr lang="en-GB" sz="1800" dirty="0" smtClean="0">
                <a:solidFill>
                  <a:srgbClr val="000000"/>
                </a:solidFill>
              </a:rPr>
              <a:t>Each datum is a Unicode character</a:t>
            </a:r>
          </a:p>
          <a:p>
            <a:pPr lvl="2"/>
            <a:r>
              <a:rPr lang="en-GB" sz="1800" dirty="0" smtClean="0">
                <a:solidFill>
                  <a:srgbClr val="000000"/>
                </a:solidFill>
              </a:rPr>
              <a:t>Abstract root classes are:</a:t>
            </a:r>
          </a:p>
          <a:p>
            <a:pPr lvl="3"/>
            <a:r>
              <a:rPr lang="en-GB" sz="1600" b="1" i="1" dirty="0" smtClean="0">
                <a:solidFill>
                  <a:srgbClr val="000000"/>
                </a:solidFill>
              </a:rPr>
              <a:t>Reader Class</a:t>
            </a:r>
          </a:p>
          <a:p>
            <a:pPr lvl="3"/>
            <a:r>
              <a:rPr lang="en-GB" sz="1600" b="1" i="1" dirty="0" smtClean="0">
                <a:solidFill>
                  <a:srgbClr val="000000"/>
                </a:solidFill>
              </a:rPr>
              <a:t>Writer Class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pPr>
              <a:lnSpc>
                <a:spcPct val="90000"/>
              </a:lnSpc>
            </a:pPr>
            <a:r>
              <a:rPr lang="en-US" sz="2400" b="0" dirty="0" smtClean="0"/>
              <a:t>Binary Vs Text File</a:t>
            </a:r>
          </a:p>
          <a:p>
            <a:pPr lvl="1">
              <a:lnSpc>
                <a:spcPct val="90000"/>
              </a:lnSpc>
            </a:pPr>
            <a:r>
              <a:rPr lang="en-US" sz="2000" b="0" i="1" dirty="0" smtClean="0"/>
              <a:t>All</a:t>
            </a:r>
            <a:r>
              <a:rPr lang="en-US" sz="2000" b="0" dirty="0" smtClean="0"/>
              <a:t> data and programs are ultimately just zeros and ones</a:t>
            </a:r>
          </a:p>
          <a:p>
            <a:pPr lvl="2">
              <a:lnSpc>
                <a:spcPct val="90000"/>
              </a:lnSpc>
            </a:pPr>
            <a:r>
              <a:rPr lang="en-US" sz="1800" b="0" dirty="0" smtClean="0"/>
              <a:t>each digit can have one of two values, hence </a:t>
            </a:r>
            <a:r>
              <a:rPr lang="en-US" sz="1800" b="0" i="1" dirty="0" smtClean="0"/>
              <a:t>binary</a:t>
            </a:r>
          </a:p>
          <a:p>
            <a:pPr lvl="2">
              <a:lnSpc>
                <a:spcPct val="90000"/>
              </a:lnSpc>
            </a:pPr>
            <a:r>
              <a:rPr lang="en-US" sz="1800" b="0" i="1" dirty="0" smtClean="0"/>
              <a:t>bit</a:t>
            </a:r>
            <a:r>
              <a:rPr lang="en-US" sz="1800" b="0" dirty="0" smtClean="0"/>
              <a:t> is one binary digit</a:t>
            </a:r>
          </a:p>
          <a:p>
            <a:pPr lvl="2">
              <a:lnSpc>
                <a:spcPct val="90000"/>
              </a:lnSpc>
            </a:pPr>
            <a:r>
              <a:rPr lang="en-US" sz="1800" b="0" i="1" dirty="0" smtClean="0"/>
              <a:t>byte</a:t>
            </a:r>
            <a:r>
              <a:rPr lang="en-US" sz="1800" b="0" dirty="0" smtClean="0"/>
              <a:t> is a group of eight bits</a:t>
            </a:r>
          </a:p>
          <a:p>
            <a:pPr lvl="1">
              <a:lnSpc>
                <a:spcPct val="90000"/>
              </a:lnSpc>
            </a:pPr>
            <a:r>
              <a:rPr lang="en-US" sz="2000" b="0" i="1" dirty="0" smtClean="0">
                <a:solidFill>
                  <a:srgbClr val="FF3300"/>
                </a:solidFill>
              </a:rPr>
              <a:t>Text files</a:t>
            </a:r>
            <a:r>
              <a:rPr lang="en-US" sz="2000" b="0" dirty="0" smtClean="0"/>
              <a:t>: the bits represent printable characters</a:t>
            </a:r>
          </a:p>
          <a:p>
            <a:pPr lvl="2">
              <a:lnSpc>
                <a:spcPct val="90000"/>
              </a:lnSpc>
            </a:pPr>
            <a:r>
              <a:rPr lang="en-US" sz="1800" b="0" dirty="0" smtClean="0"/>
              <a:t>one byte per character for ASCII, the most common code</a:t>
            </a:r>
          </a:p>
          <a:p>
            <a:pPr lvl="2">
              <a:lnSpc>
                <a:spcPct val="90000"/>
              </a:lnSpc>
            </a:pPr>
            <a:r>
              <a:rPr lang="en-US" sz="1800" dirty="0" smtClean="0"/>
              <a:t>F</a:t>
            </a:r>
            <a:r>
              <a:rPr lang="en-US" sz="1800" b="0" dirty="0" smtClean="0"/>
              <a:t>or example, Java source files are text files so is any file created with a "text editor"</a:t>
            </a:r>
          </a:p>
          <a:p>
            <a:pPr lvl="1">
              <a:lnSpc>
                <a:spcPct val="90000"/>
              </a:lnSpc>
            </a:pPr>
            <a:r>
              <a:rPr lang="en-US" sz="2000" b="0" i="1" dirty="0" smtClean="0">
                <a:solidFill>
                  <a:srgbClr val="FF3300"/>
                </a:solidFill>
              </a:rPr>
              <a:t>Binary files</a:t>
            </a:r>
            <a:r>
              <a:rPr lang="en-US" sz="2000" b="0" dirty="0" smtClean="0"/>
              <a:t>: the bits represent other types of encoded information, such as executable instructions or numeric data</a:t>
            </a:r>
          </a:p>
          <a:p>
            <a:pPr lvl="2">
              <a:lnSpc>
                <a:spcPct val="90000"/>
              </a:lnSpc>
            </a:pPr>
            <a:r>
              <a:rPr lang="en-US" sz="1800" b="0" dirty="0" smtClean="0"/>
              <a:t>these files are easily read by the computer but not humans</a:t>
            </a:r>
          </a:p>
          <a:p>
            <a:pPr lvl="2">
              <a:lnSpc>
                <a:spcPct val="90000"/>
              </a:lnSpc>
            </a:pPr>
            <a:r>
              <a:rPr lang="en-US" sz="1800" dirty="0" smtClean="0"/>
              <a:t>For example Executable files (created by compiling source files)</a:t>
            </a:r>
          </a:p>
          <a:p>
            <a:pPr lvl="2">
              <a:lnSpc>
                <a:spcPct val="90000"/>
              </a:lnSpc>
            </a:pPr>
            <a:endParaRPr lang="en-US" sz="1800" b="0"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18851</TotalTime>
  <Words>3392</Words>
  <Application>Microsoft Office PowerPoint</Application>
  <PresentationFormat>On-screen Show (4:3)</PresentationFormat>
  <Paragraphs>614</Paragraphs>
  <Slides>62</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Arial Black</vt:lpstr>
      <vt:lpstr>Courier New</vt:lpstr>
      <vt:lpstr>Helvetica</vt:lpstr>
      <vt:lpstr>Impact</vt:lpstr>
      <vt:lpstr>Lucida Console</vt:lpstr>
      <vt:lpstr>Papyrus</vt:lpstr>
      <vt:lpstr>Times</vt:lpstr>
      <vt:lpstr>Times New Roman</vt:lpstr>
      <vt:lpstr>Wingdings</vt:lpstr>
      <vt:lpstr>Global</vt:lpstr>
      <vt:lpstr>I/O Streams and File Handling </vt:lpstr>
      <vt:lpstr>Version Control and Revision History</vt:lpstr>
      <vt:lpstr>Iconic Representations.......</vt:lpstr>
      <vt:lpstr>        Objectives</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Language Fundamentals</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    IO Streams and File Handling</vt:lpstr>
      <vt:lpstr>     IO Streams and File Handling</vt:lpstr>
      <vt:lpstr>IO Streams and File Handling</vt:lpstr>
      <vt:lpstr>IO Streams and File Handling</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PowerPoint Presentation</vt:lpstr>
      <vt:lpstr>IO Streams and File Handling</vt:lpstr>
      <vt:lpstr>IO Streams and File Handling</vt:lpstr>
      <vt:lpstr>IO Streams and File Handling</vt:lpstr>
      <vt:lpstr>IO Streams and File Handling</vt:lpstr>
      <vt:lpstr>Language Fundamentals</vt:lpstr>
      <vt:lpstr>IO Streams and File Handling</vt:lpstr>
      <vt:lpstr>IO Streams and File Handling</vt:lpstr>
      <vt:lpstr>IO Streams and File Handling</vt:lpstr>
      <vt:lpstr>PowerPoint Presentation</vt:lpstr>
      <vt:lpstr>IO Streams and File Handling</vt:lpstr>
      <vt:lpstr>IO Streams and File Handling</vt:lpstr>
      <vt:lpstr>IO Streams and File Handling</vt:lpstr>
      <vt:lpstr>Language Fundamentals</vt:lpstr>
      <vt:lpstr>Summary</vt:lpstr>
      <vt:lpstr>Questions</vt:lpstr>
      <vt:lpstr>Questions</vt:lpstr>
      <vt:lpstr>PowerPoint Presentation</vt:lpstr>
    </vt:vector>
  </TitlesOfParts>
  <Company>coreservlets.com, Inc. (http://courses.coreservlets.com)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Apache Struts MVC Framework</dc:title>
  <dc:creator>Marty Hall</dc:creator>
  <cp:lastModifiedBy>Santhanam, Paranthaman</cp:lastModifiedBy>
  <cp:revision>951</cp:revision>
  <cp:lastPrinted>2000-09-07T14:17:00Z</cp:lastPrinted>
  <dcterms:created xsi:type="dcterms:W3CDTF">2000-05-05T21:02:18Z</dcterms:created>
  <dcterms:modified xsi:type="dcterms:W3CDTF">2018-06-06T09:07:40Z</dcterms:modified>
</cp:coreProperties>
</file>