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BFBFF"/>
    <a:srgbClr val="A9C1DB"/>
    <a:srgbClr val="FF6600"/>
    <a:srgbClr val="D3E6EF"/>
    <a:srgbClr val="E2E1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586" autoAdjust="0"/>
    <p:restoredTop sz="99455" autoAdjust="0"/>
  </p:normalViewPr>
  <p:slideViewPr>
    <p:cSldViewPr>
      <p:cViewPr varScale="1">
        <p:scale>
          <a:sx n="73" d="100"/>
          <a:sy n="73" d="100"/>
        </p:scale>
        <p:origin x="-1608"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EF239F-648A-46CC-B90D-F1B9ADD0FFF1}" type="datetimeFigureOut">
              <a:rPr lang="en-US" smtClean="0"/>
              <a:pPr/>
              <a:t>7/19/2015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E9DDC-C65E-4063-9837-D71D8324F990}" type="slidenum">
              <a:rPr lang="en-US" smtClean="0"/>
              <a:pPr/>
              <a:t>‹#›</a:t>
            </a:fld>
            <a:endParaRPr lang="en-US"/>
          </a:p>
        </p:txBody>
      </p:sp>
    </p:spTree>
    <p:extLst>
      <p:ext uri="{BB962C8B-B14F-4D97-AF65-F5344CB8AC3E}">
        <p14:creationId xmlns="" xmlns:p14="http://schemas.microsoft.com/office/powerpoint/2010/main" val="205378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temp_2_Testing_title"/>
          <p:cNvPicPr>
            <a:picLocks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192515" name="Rectangle 3"/>
          <p:cNvSpPr>
            <a:spLocks noGrp="1" noChangeArrowheads="1"/>
          </p:cNvSpPr>
          <p:nvPr>
            <p:ph type="ctrTitle"/>
          </p:nvPr>
        </p:nvSpPr>
        <p:spPr>
          <a:xfrm>
            <a:off x="101600" y="2232025"/>
            <a:ext cx="5534025" cy="2378075"/>
          </a:xfrm>
          <a:ln algn="ctr"/>
        </p:spPr>
        <p:txBody>
          <a:bodyPr/>
          <a:lstStyle>
            <a:lvl1pPr>
              <a:lnSpc>
                <a:spcPct val="90000"/>
              </a:lnSpc>
              <a:defRPr sz="3600"/>
            </a:lvl1pPr>
          </a:lstStyle>
          <a:p>
            <a:r>
              <a:rPr lang="en-US" altLang="en-US" smtClean="0"/>
              <a:t>Click to edit Master title style</a:t>
            </a:r>
            <a:endParaRPr lang="en-US" altLang="en-US"/>
          </a:p>
        </p:txBody>
      </p:sp>
      <p:sp>
        <p:nvSpPr>
          <p:cNvPr id="192516" name="Rectangle 4"/>
          <p:cNvSpPr>
            <a:spLocks noGrp="1" noChangeArrowheads="1"/>
          </p:cNvSpPr>
          <p:nvPr>
            <p:ph type="subTitle" idx="1"/>
          </p:nvPr>
        </p:nvSpPr>
        <p:spPr>
          <a:xfrm>
            <a:off x="3700463" y="4897438"/>
            <a:ext cx="5237162" cy="930275"/>
          </a:xfrm>
          <a:ln algn="ctr"/>
        </p:spPr>
        <p:txBody>
          <a:bodyPr anchor="b"/>
          <a:lstStyle>
            <a:lvl1pPr marL="0" indent="0" algn="r">
              <a:buFont typeface="Wingdings" pitchFamily="2" charset="2"/>
              <a:buNone/>
              <a:defRPr>
                <a:solidFill>
                  <a:schemeClr val="bg1"/>
                </a:solidFill>
              </a:defRPr>
            </a:lvl1pPr>
          </a:lstStyle>
          <a:p>
            <a:r>
              <a:rPr lang="en-US" altLang="en-US" smtClean="0"/>
              <a:t>Click to edit Master subtitle style</a:t>
            </a:r>
            <a:endParaRPr lang="en-US" altLang="en-US"/>
          </a:p>
        </p:txBody>
      </p:sp>
      <p:sp>
        <p:nvSpPr>
          <p:cNvPr id="5" name="Rectangle 5"/>
          <p:cNvSpPr>
            <a:spLocks noGrp="1" noChangeArrowheads="1"/>
          </p:cNvSpPr>
          <p:nvPr>
            <p:ph type="dt" sz="quarter" idx="10"/>
          </p:nvPr>
        </p:nvSpPr>
        <p:spPr bwMode="auto">
          <a:xfrm>
            <a:off x="5535613" y="6270625"/>
            <a:ext cx="3402012" cy="457200"/>
          </a:xfrm>
          <a:prstGeom prst="rect">
            <a:avLst/>
          </a:prstGeom>
          <a:ln w="12700" algn="ctr">
            <a:miter lim="800000"/>
            <a:headEnd/>
            <a:tailEnd/>
          </a:ln>
        </p:spPr>
        <p:txBody>
          <a:bodyPr vert="horz" wrap="square" lIns="91440" tIns="45720" rIns="91440" bIns="45720" numCol="1" anchor="b" anchorCtr="0" compatLnSpc="1">
            <a:prstTxWarp prst="textNoShape">
              <a:avLst/>
            </a:prstTxWarp>
          </a:bodyPr>
          <a:lstStyle>
            <a:lvl1pPr algn="r">
              <a:defRPr sz="1200" b="1" smtClean="0">
                <a:solidFill>
                  <a:srgbClr val="B2B2B2"/>
                </a:solidFill>
              </a:defRPr>
            </a:lvl1pPr>
          </a:lstStyle>
          <a:p>
            <a:fld id="{76AC2854-FA81-44B3-B08A-8723CF54F6F4}" type="datetimeFigureOut">
              <a:rPr lang="en-US" smtClean="0"/>
              <a:pPr/>
              <a:t>7/19/2015</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76C9C2A8-1BD8-40A1-8263-5EA4DC1DAAD0}" type="slidenum">
              <a:rPr lang="en-US" smtClean="0"/>
              <a:pPr/>
              <a:t>‹#›</a:t>
            </a:fld>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3363" y="1112838"/>
            <a:ext cx="4260850" cy="4960937"/>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12838"/>
            <a:ext cx="4260850" cy="4960937"/>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76C9C2A8-1BD8-40A1-8263-5EA4DC1DAAD0}" type="slidenum">
              <a:rPr lang="en-US" smtClean="0"/>
              <a:pPr/>
              <a:t>‹#›</a:t>
            </a:fld>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fld id="{76C9C2A8-1BD8-40A1-8263-5EA4DC1DAAD0}" type="slidenum">
              <a:rPr lang="en-US" smtClean="0"/>
              <a:pPr/>
              <a:t>‹#›</a:t>
            </a:fld>
            <a:endParaRPr lang="en-US"/>
          </a:p>
        </p:txBody>
      </p:sp>
      <p:sp>
        <p:nvSpPr>
          <p:cNvPr id="4" name="Rectangle 7"/>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76C9C2A8-1BD8-40A1-8263-5EA4DC1DAAD0}" type="slidenum">
              <a:rPr lang="en-US" smtClean="0"/>
              <a:pPr/>
              <a:t>‹#›</a:t>
            </a:fld>
            <a:endParaRPr lang="en-US"/>
          </a:p>
        </p:txBody>
      </p:sp>
      <p:sp>
        <p:nvSpPr>
          <p:cNvPr id="3" name="Rectangle 7"/>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temp_2_Testing_text"/>
          <p:cNvPicPr>
            <a:picLocks noChangeArrowheads="1"/>
          </p:cNvPicPr>
          <p:nvPr/>
        </p:nvPicPr>
        <p:blipFill>
          <a:blip r:embed="rId7"/>
          <a:srcRect/>
          <a:stretch>
            <a:fillRect/>
          </a:stretch>
        </p:blipFill>
        <p:spPr bwMode="auto">
          <a:xfrm>
            <a:off x="0" y="0"/>
            <a:ext cx="9144000" cy="68643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233363" y="28575"/>
            <a:ext cx="8770937"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233363" y="1112838"/>
            <a:ext cx="86741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1493" name="Rectangle 5"/>
          <p:cNvSpPr>
            <a:spLocks noGrp="1" noChangeArrowheads="1"/>
          </p:cNvSpPr>
          <p:nvPr>
            <p:ph type="sldNum" sz="quarter" idx="4"/>
          </p:nvPr>
        </p:nvSpPr>
        <p:spPr bwMode="auto">
          <a:xfrm>
            <a:off x="4068763" y="6500813"/>
            <a:ext cx="1000125" cy="261937"/>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lvl1pPr algn="ctr">
              <a:lnSpc>
                <a:spcPct val="100000"/>
              </a:lnSpc>
              <a:tabLst>
                <a:tab pos="1770063" algn="r"/>
              </a:tabLst>
              <a:defRPr sz="1000" b="1" smtClean="0">
                <a:solidFill>
                  <a:schemeClr val="bg1">
                    <a:lumMod val="85000"/>
                  </a:schemeClr>
                </a:solidFill>
              </a:defRPr>
            </a:lvl1pPr>
          </a:lstStyle>
          <a:p>
            <a:fld id="{76C9C2A8-1BD8-40A1-8263-5EA4DC1DAAD0}" type="slidenum">
              <a:rPr lang="en-US" smtClean="0"/>
              <a:pPr/>
              <a:t>‹#›</a:t>
            </a:fld>
            <a:endParaRPr lang="en-US"/>
          </a:p>
        </p:txBody>
      </p:sp>
      <p:sp>
        <p:nvSpPr>
          <p:cNvPr id="191494" name="Text Box 6"/>
          <p:cNvSpPr txBox="1">
            <a:spLocks noChangeArrowheads="1"/>
          </p:cNvSpPr>
          <p:nvPr/>
        </p:nvSpPr>
        <p:spPr bwMode="auto">
          <a:xfrm>
            <a:off x="104775" y="6665913"/>
            <a:ext cx="2112963" cy="195262"/>
          </a:xfrm>
          <a:prstGeom prst="rect">
            <a:avLst/>
          </a:prstGeom>
          <a:noFill/>
          <a:ln w="12700">
            <a:noFill/>
            <a:miter lim="800000"/>
            <a:headEnd/>
            <a:tailEnd/>
          </a:ln>
          <a:effectLst/>
        </p:spPr>
        <p:txBody>
          <a:bodyPr lIns="45720" tIns="0" rIns="0" bIns="0" anchor="b"/>
          <a:lstStyle/>
          <a:p>
            <a:pPr>
              <a:lnSpc>
                <a:spcPct val="85000"/>
              </a:lnSpc>
              <a:tabLst>
                <a:tab pos="1598613" algn="r"/>
              </a:tabLst>
              <a:defRPr/>
            </a:pPr>
            <a:r>
              <a:rPr lang="en-US" altLang="en-US" sz="800" b="1" dirty="0">
                <a:solidFill>
                  <a:srgbClr val="969696"/>
                </a:solidFill>
              </a:rPr>
              <a:t>Confidential 	 ©</a:t>
            </a:r>
            <a:r>
              <a:rPr lang="en-US" altLang="en-US" sz="800" b="1" dirty="0" smtClean="0">
                <a:solidFill>
                  <a:srgbClr val="969696"/>
                </a:solidFill>
              </a:rPr>
              <a:t>2014 </a:t>
            </a:r>
            <a:r>
              <a:rPr lang="en-US" altLang="en-US" sz="800" b="1" dirty="0">
                <a:solidFill>
                  <a:srgbClr val="969696"/>
                </a:solidFill>
              </a:rPr>
              <a:t>Syntel, Inc.</a:t>
            </a:r>
          </a:p>
        </p:txBody>
      </p:sp>
      <p:sp>
        <p:nvSpPr>
          <p:cNvPr id="191495" name="Rectangle 7"/>
          <p:cNvSpPr>
            <a:spLocks noGrp="1" noChangeArrowheads="1"/>
          </p:cNvSpPr>
          <p:nvPr>
            <p:ph type="ftr" sz="quarter" idx="3"/>
          </p:nvPr>
        </p:nvSpPr>
        <p:spPr bwMode="auto">
          <a:xfrm>
            <a:off x="5805488" y="6137275"/>
            <a:ext cx="3338512" cy="230188"/>
          </a:xfrm>
          <a:prstGeom prst="rect">
            <a:avLst/>
          </a:prstGeom>
          <a:noFill/>
          <a:ln w="12700" algn="ctr">
            <a:noFill/>
            <a:miter lim="800000"/>
            <a:headEnd/>
            <a:tailEnd/>
          </a:ln>
          <a:effectLst/>
        </p:spPr>
        <p:txBody>
          <a:bodyPr vert="horz" wrap="square" lIns="45720" tIns="45720" rIns="45720" bIns="45720" numCol="1" anchor="ctr" anchorCtr="0" compatLnSpc="1">
            <a:prstTxWarp prst="textNoShape">
              <a:avLst/>
            </a:prstTxWarp>
          </a:bodyPr>
          <a:lstStyle>
            <a:lvl1pPr algn="r">
              <a:lnSpc>
                <a:spcPct val="100000"/>
              </a:lnSpc>
              <a:tabLst>
                <a:tab pos="1770063" algn="r"/>
              </a:tabLst>
              <a:defRPr sz="1000" b="1" dirty="0" smtClean="0">
                <a:solidFill>
                  <a:srgbClr val="5F5F5F"/>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charset="0"/>
        </a:defRPr>
      </a:lvl2pPr>
      <a:lvl3pPr algn="l" rtl="0" eaLnBrk="1" fontAlgn="base" hangingPunct="1">
        <a:spcBef>
          <a:spcPct val="0"/>
        </a:spcBef>
        <a:spcAft>
          <a:spcPct val="0"/>
        </a:spcAft>
        <a:defRPr sz="2600" b="1">
          <a:solidFill>
            <a:schemeClr val="tx1"/>
          </a:solidFill>
          <a:latin typeface="Arial" charset="0"/>
        </a:defRPr>
      </a:lvl3pPr>
      <a:lvl4pPr algn="l" rtl="0" eaLnBrk="1" fontAlgn="base" hangingPunct="1">
        <a:spcBef>
          <a:spcPct val="0"/>
        </a:spcBef>
        <a:spcAft>
          <a:spcPct val="0"/>
        </a:spcAft>
        <a:defRPr sz="2600" b="1">
          <a:solidFill>
            <a:schemeClr val="tx1"/>
          </a:solidFill>
          <a:latin typeface="Arial" charset="0"/>
        </a:defRPr>
      </a:lvl4pPr>
      <a:lvl5pPr algn="l" rtl="0" eaLnBrk="1" fontAlgn="base" hangingPunct="1">
        <a:spcBef>
          <a:spcPct val="0"/>
        </a:spcBef>
        <a:spcAft>
          <a:spcPct val="0"/>
        </a:spcAft>
        <a:defRPr sz="2600" b="1">
          <a:solidFill>
            <a:schemeClr val="tx1"/>
          </a:solidFill>
          <a:latin typeface="Arial" charset="0"/>
        </a:defRPr>
      </a:lvl5pPr>
      <a:lvl6pPr marL="457200" algn="l" rtl="0" eaLnBrk="1" fontAlgn="base" hangingPunct="1">
        <a:spcBef>
          <a:spcPct val="0"/>
        </a:spcBef>
        <a:spcAft>
          <a:spcPct val="0"/>
        </a:spcAft>
        <a:defRPr sz="2600" b="1">
          <a:solidFill>
            <a:schemeClr val="tx1"/>
          </a:solidFill>
          <a:latin typeface="Arial" charset="0"/>
        </a:defRPr>
      </a:lvl6pPr>
      <a:lvl7pPr marL="914400" algn="l" rtl="0" eaLnBrk="1" fontAlgn="base" hangingPunct="1">
        <a:spcBef>
          <a:spcPct val="0"/>
        </a:spcBef>
        <a:spcAft>
          <a:spcPct val="0"/>
        </a:spcAft>
        <a:defRPr sz="2600" b="1">
          <a:solidFill>
            <a:schemeClr val="tx1"/>
          </a:solidFill>
          <a:latin typeface="Arial" charset="0"/>
        </a:defRPr>
      </a:lvl7pPr>
      <a:lvl8pPr marL="1371600" algn="l" rtl="0" eaLnBrk="1" fontAlgn="base" hangingPunct="1">
        <a:spcBef>
          <a:spcPct val="0"/>
        </a:spcBef>
        <a:spcAft>
          <a:spcPct val="0"/>
        </a:spcAft>
        <a:defRPr sz="2600" b="1">
          <a:solidFill>
            <a:schemeClr val="tx1"/>
          </a:solidFill>
          <a:latin typeface="Arial" charset="0"/>
        </a:defRPr>
      </a:lvl8pPr>
      <a:lvl9pPr marL="1828800" algn="l" rtl="0" eaLnBrk="1" fontAlgn="base" hangingPunct="1">
        <a:spcBef>
          <a:spcPct val="0"/>
        </a:spcBef>
        <a:spcAft>
          <a:spcPct val="0"/>
        </a:spcAft>
        <a:defRPr sz="2600" b="1">
          <a:solidFill>
            <a:schemeClr val="tx1"/>
          </a:solidFill>
          <a:latin typeface="Arial" charset="0"/>
        </a:defRPr>
      </a:lvl9pPr>
    </p:titleStyle>
    <p:bodyStyle>
      <a:lvl1pPr marL="342900" indent="-342900" algn="l" defTabSz="969963" rtl="0" eaLnBrk="1" fontAlgn="base" hangingPunct="1">
        <a:spcBef>
          <a:spcPct val="20000"/>
        </a:spcBef>
        <a:spcAft>
          <a:spcPct val="0"/>
        </a:spcAft>
        <a:buSzPct val="125000"/>
        <a:buFont typeface="Wingdings" pitchFamily="2" charset="2"/>
        <a:buBlip>
          <a:blip r:embed="rId8"/>
        </a:buBlip>
        <a:defRPr sz="2000" b="1">
          <a:solidFill>
            <a:schemeClr val="tx1"/>
          </a:solidFill>
          <a:latin typeface="+mn-lt"/>
          <a:ea typeface="+mn-ea"/>
          <a:cs typeface="+mn-cs"/>
        </a:defRPr>
      </a:lvl1pPr>
      <a:lvl2pPr marL="742950" indent="-285750" algn="l" defTabSz="969963" rtl="0" eaLnBrk="1" fontAlgn="base" hangingPunct="1">
        <a:spcBef>
          <a:spcPct val="20000"/>
        </a:spcBef>
        <a:spcAft>
          <a:spcPct val="0"/>
        </a:spcAft>
        <a:buFont typeface="Wingdings" pitchFamily="2" charset="2"/>
        <a:buChar char="§"/>
        <a:defRPr b="1">
          <a:solidFill>
            <a:schemeClr val="tx1"/>
          </a:solidFill>
          <a:latin typeface="+mn-lt"/>
        </a:defRPr>
      </a:lvl2pPr>
      <a:lvl3pPr marL="1147763" indent="-228600" algn="l" defTabSz="969963" rtl="0" eaLnBrk="1" fontAlgn="base" hangingPunct="1">
        <a:spcBef>
          <a:spcPct val="20000"/>
        </a:spcBef>
        <a:spcAft>
          <a:spcPct val="0"/>
        </a:spcAft>
        <a:buChar char="•"/>
        <a:defRPr sz="1600">
          <a:solidFill>
            <a:schemeClr val="tx1"/>
          </a:solidFill>
          <a:latin typeface="+mn-lt"/>
        </a:defRPr>
      </a:lvl3pPr>
      <a:lvl4pPr marL="1546225" indent="-228600" algn="l" defTabSz="969963" rtl="0" eaLnBrk="1" fontAlgn="base" hangingPunct="1">
        <a:spcBef>
          <a:spcPct val="20000"/>
        </a:spcBef>
        <a:spcAft>
          <a:spcPct val="0"/>
        </a:spcAft>
        <a:buChar char="–"/>
        <a:defRPr sz="1400">
          <a:solidFill>
            <a:schemeClr val="tx1"/>
          </a:solidFill>
          <a:latin typeface="+mn-lt"/>
        </a:defRPr>
      </a:lvl4pPr>
      <a:lvl5pPr marL="1935163" indent="-228600" algn="l" defTabSz="969963" rtl="0" eaLnBrk="1" fontAlgn="base" hangingPunct="1">
        <a:spcBef>
          <a:spcPct val="20000"/>
        </a:spcBef>
        <a:spcAft>
          <a:spcPct val="0"/>
        </a:spcAft>
        <a:buChar char="•"/>
        <a:defRPr sz="1200">
          <a:solidFill>
            <a:schemeClr val="tx1"/>
          </a:solidFill>
          <a:latin typeface="+mn-lt"/>
        </a:defRPr>
      </a:lvl5pPr>
      <a:lvl6pPr marL="2392363" indent="-228600" algn="l" defTabSz="969963" rtl="0" eaLnBrk="1" fontAlgn="base" hangingPunct="1">
        <a:spcBef>
          <a:spcPct val="20000"/>
        </a:spcBef>
        <a:spcAft>
          <a:spcPct val="0"/>
        </a:spcAft>
        <a:buChar char="•"/>
        <a:defRPr sz="1200">
          <a:solidFill>
            <a:schemeClr val="tx1"/>
          </a:solidFill>
          <a:latin typeface="+mn-lt"/>
        </a:defRPr>
      </a:lvl6pPr>
      <a:lvl7pPr marL="2849563" indent="-228600" algn="l" defTabSz="969963" rtl="0" eaLnBrk="1" fontAlgn="base" hangingPunct="1">
        <a:spcBef>
          <a:spcPct val="20000"/>
        </a:spcBef>
        <a:spcAft>
          <a:spcPct val="0"/>
        </a:spcAft>
        <a:buChar char="•"/>
        <a:defRPr sz="1200">
          <a:solidFill>
            <a:schemeClr val="tx1"/>
          </a:solidFill>
          <a:latin typeface="+mn-lt"/>
        </a:defRPr>
      </a:lvl7pPr>
      <a:lvl8pPr marL="3306763" indent="-228600" algn="l" defTabSz="969963" rtl="0" eaLnBrk="1" fontAlgn="base" hangingPunct="1">
        <a:spcBef>
          <a:spcPct val="20000"/>
        </a:spcBef>
        <a:spcAft>
          <a:spcPct val="0"/>
        </a:spcAft>
        <a:buChar char="•"/>
        <a:defRPr sz="1200">
          <a:solidFill>
            <a:schemeClr val="tx1"/>
          </a:solidFill>
          <a:latin typeface="+mn-lt"/>
        </a:defRPr>
      </a:lvl8pPr>
      <a:lvl9pPr marL="3763963" indent="-228600" algn="l" defTabSz="969963"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junit.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hyperlink" Target="http://java2novice.com/junit-examples/junit-annot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xBRiD </a:t>
            </a:r>
            <a:r>
              <a:rPr lang="en-US" dirty="0" err="1" smtClean="0"/>
              <a:t>FrameWork</a:t>
            </a:r>
            <a:endParaRPr lang="en-US" dirty="0"/>
          </a:p>
        </p:txBody>
      </p:sp>
    </p:spTree>
    <p:extLst>
      <p:ext uri="{BB962C8B-B14F-4D97-AF65-F5344CB8AC3E}">
        <p14:creationId xmlns="" xmlns:p14="http://schemas.microsoft.com/office/powerpoint/2010/main" val="1335500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Test NG </a:t>
            </a:r>
            <a:r>
              <a:rPr lang="en-US" dirty="0" err="1" smtClean="0">
                <a:solidFill>
                  <a:srgbClr val="002060"/>
                </a:solidFill>
              </a:rPr>
              <a:t>AnnotationDescription</a:t>
            </a:r>
            <a:endParaRPr lang="en-US" dirty="0">
              <a:solidFill>
                <a:srgbClr val="002060"/>
              </a:solidFill>
            </a:endParaRPr>
          </a:p>
        </p:txBody>
      </p:sp>
      <p:sp>
        <p:nvSpPr>
          <p:cNvPr id="3" name="Content Placeholder 2"/>
          <p:cNvSpPr>
            <a:spLocks noGrp="1"/>
          </p:cNvSpPr>
          <p:nvPr>
            <p:ph idx="1"/>
          </p:nvPr>
        </p:nvSpPr>
        <p:spPr/>
        <p:txBody>
          <a:bodyPr/>
          <a:lstStyle/>
          <a:p>
            <a:r>
              <a:rPr lang="en-US" dirty="0" smtClean="0">
                <a:solidFill>
                  <a:srgbClr val="002060"/>
                </a:solidFill>
              </a:rPr>
              <a:t>@</a:t>
            </a:r>
            <a:r>
              <a:rPr lang="en-US" dirty="0" err="1" smtClean="0">
                <a:solidFill>
                  <a:srgbClr val="002060"/>
                </a:solidFill>
              </a:rPr>
              <a:t>BeforeSuite</a:t>
            </a:r>
            <a:endParaRPr lang="en-US" dirty="0" smtClean="0">
              <a:solidFill>
                <a:srgbClr val="002060"/>
              </a:solidFill>
            </a:endParaRPr>
          </a:p>
          <a:p>
            <a:r>
              <a:rPr lang="en-US" dirty="0" smtClean="0">
                <a:solidFill>
                  <a:srgbClr val="002060"/>
                </a:solidFill>
              </a:rPr>
              <a:t>The annotated method will be run only once before all tests in this suite have run.</a:t>
            </a:r>
          </a:p>
          <a:p>
            <a:r>
              <a:rPr lang="en-US" dirty="0" smtClean="0">
                <a:solidFill>
                  <a:srgbClr val="002060"/>
                </a:solidFill>
              </a:rPr>
              <a:t>@</a:t>
            </a:r>
            <a:r>
              <a:rPr lang="en-US" dirty="0" err="1" smtClean="0">
                <a:solidFill>
                  <a:srgbClr val="002060"/>
                </a:solidFill>
              </a:rPr>
              <a:t>AfterSuite</a:t>
            </a:r>
            <a:endParaRPr lang="en-US" dirty="0" smtClean="0">
              <a:solidFill>
                <a:srgbClr val="002060"/>
              </a:solidFill>
            </a:endParaRPr>
          </a:p>
          <a:p>
            <a:r>
              <a:rPr lang="en-US" dirty="0" smtClean="0">
                <a:solidFill>
                  <a:srgbClr val="002060"/>
                </a:solidFill>
              </a:rPr>
              <a:t>The annotated method will be run only once after all tests in this suite have run.</a:t>
            </a:r>
          </a:p>
          <a:p>
            <a:r>
              <a:rPr lang="en-US" dirty="0" smtClean="0">
                <a:solidFill>
                  <a:srgbClr val="002060"/>
                </a:solidFill>
              </a:rPr>
              <a:t>@</a:t>
            </a:r>
            <a:r>
              <a:rPr lang="en-US" dirty="0" err="1" smtClean="0">
                <a:solidFill>
                  <a:srgbClr val="002060"/>
                </a:solidFill>
              </a:rPr>
              <a:t>BeforeClass</a:t>
            </a:r>
            <a:endParaRPr lang="en-US" dirty="0" smtClean="0">
              <a:solidFill>
                <a:srgbClr val="002060"/>
              </a:solidFill>
            </a:endParaRPr>
          </a:p>
          <a:p>
            <a:r>
              <a:rPr lang="en-US" dirty="0" smtClean="0">
                <a:solidFill>
                  <a:srgbClr val="002060"/>
                </a:solidFill>
              </a:rPr>
              <a:t>The annotated method will be run only once before the first test method in the current class is invoked.</a:t>
            </a:r>
          </a:p>
          <a:p>
            <a:r>
              <a:rPr lang="en-US" dirty="0" smtClean="0">
                <a:solidFill>
                  <a:srgbClr val="002060"/>
                </a:solidFill>
              </a:rPr>
              <a:t>@</a:t>
            </a:r>
            <a:r>
              <a:rPr lang="en-US" dirty="0" err="1" smtClean="0">
                <a:solidFill>
                  <a:srgbClr val="002060"/>
                </a:solidFill>
              </a:rPr>
              <a:t>AfterClass</a:t>
            </a:r>
            <a:endParaRPr lang="en-US" dirty="0" smtClean="0">
              <a:solidFill>
                <a:srgbClr val="002060"/>
              </a:solidFill>
            </a:endParaRPr>
          </a:p>
          <a:p>
            <a:r>
              <a:rPr lang="en-US" dirty="0" smtClean="0">
                <a:solidFill>
                  <a:srgbClr val="002060"/>
                </a:solidFill>
              </a:rPr>
              <a:t>The annotated method will be run only once after all the test methods in the current class have run.</a:t>
            </a:r>
          </a:p>
          <a:p>
            <a:r>
              <a:rPr lang="en-US" dirty="0" smtClean="0">
                <a:solidFill>
                  <a:srgbClr val="002060"/>
                </a:solidFill>
              </a:rPr>
              <a:t>@</a:t>
            </a:r>
            <a:r>
              <a:rPr lang="en-US" dirty="0" err="1" smtClean="0">
                <a:solidFill>
                  <a:srgbClr val="002060"/>
                </a:solidFill>
              </a:rPr>
              <a:t>BeforeTest</a:t>
            </a:r>
            <a:endParaRPr lang="en-US" dirty="0" smtClean="0">
              <a:solidFill>
                <a:srgbClr val="002060"/>
              </a:solidFill>
            </a:endParaRPr>
          </a:p>
          <a:p>
            <a:r>
              <a:rPr lang="en-US" dirty="0" smtClean="0">
                <a:solidFill>
                  <a:srgbClr val="002060"/>
                </a:solidFill>
              </a:rPr>
              <a:t>The annotated method will be run before any test method belonging to the classes inside the &lt;test&gt; tag is run</a:t>
            </a:r>
            <a:r>
              <a:rPr lang="en-US" dirty="0" smtClean="0">
                <a:solidFill>
                  <a:srgbClr val="002060"/>
                </a:solidFill>
              </a:rPr>
              <a:t>.</a:t>
            </a:r>
            <a:endParaRPr lang="en-US" dirty="0" smtClean="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002060"/>
                </a:solidFill>
              </a:rPr>
              <a:t>@</a:t>
            </a:r>
            <a:r>
              <a:rPr lang="en-US" dirty="0" err="1" smtClean="0">
                <a:solidFill>
                  <a:srgbClr val="002060"/>
                </a:solidFill>
              </a:rPr>
              <a:t>AfterTest</a:t>
            </a:r>
            <a:endParaRPr lang="en-US" dirty="0" smtClean="0">
              <a:solidFill>
                <a:srgbClr val="002060"/>
              </a:solidFill>
            </a:endParaRPr>
          </a:p>
          <a:p>
            <a:r>
              <a:rPr lang="en-US" dirty="0" smtClean="0">
                <a:solidFill>
                  <a:srgbClr val="002060"/>
                </a:solidFill>
              </a:rPr>
              <a:t>The annotated method will be run after all the test methods belonging to the classes inside the &lt;test&gt; tag have run.</a:t>
            </a:r>
          </a:p>
          <a:p>
            <a:r>
              <a:rPr lang="en-US" dirty="0" smtClean="0">
                <a:solidFill>
                  <a:srgbClr val="002060"/>
                </a:solidFill>
              </a:rPr>
              <a:t>@</a:t>
            </a:r>
            <a:r>
              <a:rPr lang="en-US" dirty="0" err="1" smtClean="0">
                <a:solidFill>
                  <a:srgbClr val="002060"/>
                </a:solidFill>
              </a:rPr>
              <a:t>BeforeGroups</a:t>
            </a:r>
            <a:endParaRPr lang="en-US" dirty="0" smtClean="0">
              <a:solidFill>
                <a:srgbClr val="002060"/>
              </a:solidFill>
            </a:endParaRPr>
          </a:p>
          <a:p>
            <a:r>
              <a:rPr lang="en-US" dirty="0" smtClean="0">
                <a:solidFill>
                  <a:srgbClr val="002060"/>
                </a:solidFill>
              </a:rPr>
              <a:t>The list of groups that this configuration method will run before. This method is guaranteed to run shortly before the first test method that belongs to any of these groups is invoked.</a:t>
            </a:r>
          </a:p>
          <a:p>
            <a:r>
              <a:rPr lang="en-US" dirty="0" smtClean="0">
                <a:solidFill>
                  <a:srgbClr val="002060"/>
                </a:solidFill>
              </a:rPr>
              <a:t>@</a:t>
            </a:r>
            <a:r>
              <a:rPr lang="en-US" dirty="0" err="1" smtClean="0">
                <a:solidFill>
                  <a:srgbClr val="002060"/>
                </a:solidFill>
              </a:rPr>
              <a:t>AfterGroups</a:t>
            </a:r>
            <a:endParaRPr lang="en-US" dirty="0" smtClean="0">
              <a:solidFill>
                <a:srgbClr val="002060"/>
              </a:solidFill>
            </a:endParaRPr>
          </a:p>
          <a:p>
            <a:r>
              <a:rPr lang="en-US" dirty="0" smtClean="0">
                <a:solidFill>
                  <a:srgbClr val="002060"/>
                </a:solidFill>
              </a:rPr>
              <a:t>The list of groups that this configuration method will run after. This method is guaranteed to run shortly after the last test method that belongs to any of these groups is invoked.</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002060"/>
                </a:solidFill>
              </a:rPr>
              <a:t>@</a:t>
            </a:r>
            <a:r>
              <a:rPr lang="en-US" dirty="0" err="1" smtClean="0">
                <a:solidFill>
                  <a:srgbClr val="002060"/>
                </a:solidFill>
              </a:rPr>
              <a:t>BeforeMethod</a:t>
            </a:r>
            <a:endParaRPr lang="en-US" dirty="0" smtClean="0">
              <a:solidFill>
                <a:srgbClr val="002060"/>
              </a:solidFill>
            </a:endParaRPr>
          </a:p>
          <a:p>
            <a:r>
              <a:rPr lang="en-US" dirty="0" smtClean="0">
                <a:solidFill>
                  <a:srgbClr val="002060"/>
                </a:solidFill>
              </a:rPr>
              <a:t>The annotated method will be run before each test method.</a:t>
            </a:r>
          </a:p>
          <a:p>
            <a:r>
              <a:rPr lang="en-US" dirty="0" smtClean="0">
                <a:solidFill>
                  <a:srgbClr val="002060"/>
                </a:solidFill>
              </a:rPr>
              <a:t>@</a:t>
            </a:r>
            <a:r>
              <a:rPr lang="en-US" dirty="0" err="1" smtClean="0">
                <a:solidFill>
                  <a:srgbClr val="002060"/>
                </a:solidFill>
              </a:rPr>
              <a:t>AfterMethod</a:t>
            </a:r>
            <a:endParaRPr lang="en-US" dirty="0" smtClean="0">
              <a:solidFill>
                <a:srgbClr val="002060"/>
              </a:solidFill>
            </a:endParaRPr>
          </a:p>
          <a:p>
            <a:r>
              <a:rPr lang="en-US" dirty="0" smtClean="0">
                <a:solidFill>
                  <a:srgbClr val="002060"/>
                </a:solidFill>
              </a:rPr>
              <a:t>The annotated method will be run after each test method.</a:t>
            </a:r>
          </a:p>
          <a:p>
            <a:r>
              <a:rPr lang="en-US" dirty="0" smtClean="0">
                <a:solidFill>
                  <a:srgbClr val="002060"/>
                </a:solidFill>
              </a:rPr>
              <a:t>@</a:t>
            </a:r>
            <a:r>
              <a:rPr lang="en-US" dirty="0" err="1" smtClean="0">
                <a:solidFill>
                  <a:srgbClr val="002060"/>
                </a:solidFill>
              </a:rPr>
              <a:t>DataProvider</a:t>
            </a:r>
            <a:endParaRPr lang="en-US" dirty="0" smtClean="0">
              <a:solidFill>
                <a:srgbClr val="002060"/>
              </a:solidFill>
            </a:endParaRPr>
          </a:p>
          <a:p>
            <a:r>
              <a:rPr lang="en-US" dirty="0" smtClean="0">
                <a:solidFill>
                  <a:srgbClr val="002060"/>
                </a:solidFill>
              </a:rPr>
              <a:t>Marks a method as supplying data for a test method. The annotated method must return an Object[ ][ ], where each Object[ ] can be assigned the parameter list of the test method. The @Test method that wants to receive data from this </a:t>
            </a:r>
            <a:r>
              <a:rPr lang="en-US" dirty="0" err="1" smtClean="0">
                <a:solidFill>
                  <a:srgbClr val="002060"/>
                </a:solidFill>
              </a:rPr>
              <a:t>DataProvider</a:t>
            </a:r>
            <a:r>
              <a:rPr lang="en-US" dirty="0" smtClean="0">
                <a:solidFill>
                  <a:srgbClr val="002060"/>
                </a:solidFill>
              </a:rPr>
              <a:t> needs to use a </a:t>
            </a:r>
            <a:r>
              <a:rPr lang="en-US" dirty="0" err="1" smtClean="0">
                <a:solidFill>
                  <a:srgbClr val="002060"/>
                </a:solidFill>
              </a:rPr>
              <a:t>dataProvider</a:t>
            </a:r>
            <a:r>
              <a:rPr lang="en-US" dirty="0" smtClean="0">
                <a:solidFill>
                  <a:srgbClr val="002060"/>
                </a:solidFill>
              </a:rPr>
              <a:t> name equals to the name of this annotation</a:t>
            </a:r>
            <a:r>
              <a:rPr lang="en-US" dirty="0" smtClean="0"/>
              <a:t>.</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002060"/>
                </a:solidFill>
              </a:rPr>
              <a:t>@Factory</a:t>
            </a:r>
          </a:p>
          <a:p>
            <a:r>
              <a:rPr lang="en-US" dirty="0" smtClean="0">
                <a:solidFill>
                  <a:srgbClr val="002060"/>
                </a:solidFill>
              </a:rPr>
              <a:t>Marks a method as a factory that returns objects that will be used by </a:t>
            </a:r>
            <a:r>
              <a:rPr lang="en-US" dirty="0" err="1" smtClean="0">
                <a:solidFill>
                  <a:srgbClr val="002060"/>
                </a:solidFill>
              </a:rPr>
              <a:t>TestNG</a:t>
            </a:r>
            <a:r>
              <a:rPr lang="en-US" dirty="0" smtClean="0">
                <a:solidFill>
                  <a:srgbClr val="002060"/>
                </a:solidFill>
              </a:rPr>
              <a:t> as Test classes. The method must return Object[ ].</a:t>
            </a:r>
          </a:p>
          <a:p>
            <a:r>
              <a:rPr lang="en-US" dirty="0" smtClean="0">
                <a:solidFill>
                  <a:srgbClr val="002060"/>
                </a:solidFill>
              </a:rPr>
              <a:t>@Listeners</a:t>
            </a:r>
          </a:p>
          <a:p>
            <a:r>
              <a:rPr lang="en-US" dirty="0" smtClean="0">
                <a:solidFill>
                  <a:srgbClr val="002060"/>
                </a:solidFill>
              </a:rPr>
              <a:t>Defines listeners on a test class.</a:t>
            </a:r>
          </a:p>
          <a:p>
            <a:r>
              <a:rPr lang="en-US" dirty="0" smtClean="0">
                <a:solidFill>
                  <a:srgbClr val="002060"/>
                </a:solidFill>
              </a:rPr>
              <a:t>@Parameters</a:t>
            </a:r>
          </a:p>
          <a:p>
            <a:r>
              <a:rPr lang="en-US" dirty="0" smtClean="0">
                <a:solidFill>
                  <a:srgbClr val="002060"/>
                </a:solidFill>
              </a:rPr>
              <a:t>Describes how to pass parameters to a @Test method.</a:t>
            </a:r>
          </a:p>
          <a:p>
            <a:r>
              <a:rPr lang="en-US" dirty="0" smtClean="0">
                <a:solidFill>
                  <a:srgbClr val="002060"/>
                </a:solidFill>
              </a:rPr>
              <a:t>@Test</a:t>
            </a:r>
          </a:p>
          <a:p>
            <a:r>
              <a:rPr lang="en-US" dirty="0" smtClean="0">
                <a:solidFill>
                  <a:srgbClr val="002060"/>
                </a:solidFill>
              </a:rPr>
              <a:t>Marks a class or a method as a part of the test.</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Basically </a:t>
            </a:r>
            <a:r>
              <a:rPr lang="en-US" dirty="0" err="1" smtClean="0"/>
              <a:t>JUnit</a:t>
            </a:r>
            <a:r>
              <a:rPr lang="en-US" dirty="0" smtClean="0"/>
              <a:t> is an open source unit testing tool and used to test small/large units of code. To run the </a:t>
            </a:r>
            <a:r>
              <a:rPr lang="en-US" dirty="0" err="1" smtClean="0"/>
              <a:t>JUnit</a:t>
            </a:r>
            <a:r>
              <a:rPr lang="en-US" dirty="0" smtClean="0"/>
              <a:t> test you don’t have to create class object or define main method. </a:t>
            </a:r>
            <a:r>
              <a:rPr lang="en-US" dirty="0" err="1" smtClean="0">
                <a:hlinkClick r:id="rId2" tooltip="JUnit"/>
              </a:rPr>
              <a:t>JUnit</a:t>
            </a:r>
            <a:r>
              <a:rPr lang="en-US" dirty="0" smtClean="0"/>
              <a:t> provide assertion library which is used to evaluate the test result. Annotations of </a:t>
            </a:r>
            <a:r>
              <a:rPr lang="en-US" dirty="0" err="1" smtClean="0"/>
              <a:t>JUnit</a:t>
            </a:r>
            <a:r>
              <a:rPr lang="en-US" dirty="0" smtClean="0"/>
              <a:t> are used to run the test method. </a:t>
            </a:r>
            <a:r>
              <a:rPr lang="en-US" dirty="0" err="1" smtClean="0"/>
              <a:t>JUnit</a:t>
            </a:r>
            <a:r>
              <a:rPr lang="en-US" dirty="0" smtClean="0"/>
              <a:t> is also used to run the Automation suite having multiple test cases.</a:t>
            </a:r>
          </a:p>
          <a:p>
            <a:pPr>
              <a:buNone/>
            </a:pPr>
            <a:endParaRPr lang="en-US" dirty="0" smtClean="0"/>
          </a:p>
          <a:p>
            <a:r>
              <a:rPr lang="en-US" dirty="0" smtClean="0"/>
              <a:t>Adding </a:t>
            </a:r>
            <a:r>
              <a:rPr lang="en-US" dirty="0" err="1" smtClean="0"/>
              <a:t>JUnit</a:t>
            </a:r>
            <a:r>
              <a:rPr lang="en-US" dirty="0" smtClean="0"/>
              <a:t> library in Java project </a:t>
            </a:r>
          </a:p>
          <a:p>
            <a:pPr>
              <a:buNone/>
            </a:pPr>
            <a:r>
              <a:rPr lang="en-US" dirty="0" smtClean="0"/>
              <a:t>First we will learn how to add </a:t>
            </a:r>
            <a:r>
              <a:rPr lang="en-US" dirty="0" err="1" smtClean="0"/>
              <a:t>JUnit</a:t>
            </a:r>
            <a:r>
              <a:rPr lang="en-US" dirty="0" smtClean="0"/>
              <a:t> library in your Java project:</a:t>
            </a:r>
          </a:p>
          <a:p>
            <a:pPr>
              <a:buFont typeface="Arial" pitchFamily="34" charset="0"/>
              <a:buChar char="•"/>
            </a:pPr>
            <a:r>
              <a:rPr lang="en-US" sz="1800" dirty="0" smtClean="0"/>
              <a:t>Step #1: Right click on Java project-&gt;Build Path-&gt;Configure Build path</a:t>
            </a:r>
          </a:p>
          <a:p>
            <a:pPr>
              <a:buFont typeface="Arial" pitchFamily="34" charset="0"/>
              <a:buChar char="•"/>
            </a:pPr>
            <a:r>
              <a:rPr lang="en-US" sz="1800" dirty="0" smtClean="0"/>
              <a:t>Step #2: Click Libraries-&gt;Add Library</a:t>
            </a:r>
          </a:p>
          <a:p>
            <a:pPr>
              <a:buFont typeface="Arial" pitchFamily="34" charset="0"/>
              <a:buChar char="•"/>
            </a:pPr>
            <a:r>
              <a:rPr lang="en-US" sz="1800" dirty="0" smtClean="0"/>
              <a:t>Step #3: Click on </a:t>
            </a:r>
            <a:r>
              <a:rPr lang="en-US" sz="1800" dirty="0" err="1" smtClean="0"/>
              <a:t>Junit</a:t>
            </a:r>
            <a:r>
              <a:rPr lang="en-US" sz="1800" dirty="0" smtClean="0"/>
              <a:t>.</a:t>
            </a:r>
          </a:p>
          <a:p>
            <a:pPr>
              <a:buFont typeface="Arial" pitchFamily="34" charset="0"/>
              <a:buChar char="•"/>
            </a:pPr>
            <a:r>
              <a:rPr lang="en-US" sz="1800" dirty="0" smtClean="0"/>
              <a:t>Step #4: Select Junit4-&gt;Finish</a:t>
            </a:r>
          </a:p>
          <a:p>
            <a:pPr>
              <a:buFont typeface="Arial" pitchFamily="34" charset="0"/>
              <a:buChar char="•"/>
            </a:pPr>
            <a:r>
              <a:rPr lang="en-US" sz="1800" dirty="0" smtClean="0"/>
              <a:t>Step #5: Click OK.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descr="C:\Users\rams\Pictures\Junit-framework-Selenium-script.jpg"/>
          <p:cNvPicPr>
            <a:picLocks noChangeAspect="1" noChangeArrowheads="1"/>
          </p:cNvPicPr>
          <p:nvPr/>
        </p:nvPicPr>
        <p:blipFill>
          <a:blip r:embed="rId2"/>
          <a:srcRect/>
          <a:stretch>
            <a:fillRect/>
          </a:stretch>
        </p:blipFill>
        <p:spPr bwMode="auto">
          <a:xfrm>
            <a:off x="304800" y="1143000"/>
            <a:ext cx="3183561" cy="1752600"/>
          </a:xfrm>
          <a:prstGeom prst="rect">
            <a:avLst/>
          </a:prstGeom>
          <a:noFill/>
        </p:spPr>
      </p:pic>
      <p:pic>
        <p:nvPicPr>
          <p:cNvPr id="1028" name="Picture 4" descr="C:\Users\rams\Pictures\Junit-framework-Selenium-script-2.jpg"/>
          <p:cNvPicPr>
            <a:picLocks noChangeAspect="1" noChangeArrowheads="1"/>
          </p:cNvPicPr>
          <p:nvPr/>
        </p:nvPicPr>
        <p:blipFill>
          <a:blip r:embed="rId3"/>
          <a:srcRect/>
          <a:stretch>
            <a:fillRect/>
          </a:stretch>
        </p:blipFill>
        <p:spPr bwMode="auto">
          <a:xfrm>
            <a:off x="5257800" y="990600"/>
            <a:ext cx="3071812" cy="2286000"/>
          </a:xfrm>
          <a:prstGeom prst="rect">
            <a:avLst/>
          </a:prstGeom>
          <a:noFill/>
        </p:spPr>
      </p:pic>
      <p:pic>
        <p:nvPicPr>
          <p:cNvPr id="1029" name="Picture 5" descr="C:\Users\rams\Pictures\Junit-framework-Selenium-script-3.jpg"/>
          <p:cNvPicPr>
            <a:picLocks noChangeAspect="1" noChangeArrowheads="1"/>
          </p:cNvPicPr>
          <p:nvPr/>
        </p:nvPicPr>
        <p:blipFill>
          <a:blip r:embed="rId4"/>
          <a:srcRect/>
          <a:stretch>
            <a:fillRect/>
          </a:stretch>
        </p:blipFill>
        <p:spPr bwMode="auto">
          <a:xfrm>
            <a:off x="457200" y="3429000"/>
            <a:ext cx="3124200" cy="2602044"/>
          </a:xfrm>
          <a:prstGeom prst="rect">
            <a:avLst/>
          </a:prstGeom>
          <a:noFill/>
        </p:spPr>
      </p:pic>
      <p:pic>
        <p:nvPicPr>
          <p:cNvPr id="1030" name="Picture 6" descr="C:\Users\rams\Pictures\Junit-framework-Selenium-script-4.jpg"/>
          <p:cNvPicPr>
            <a:picLocks noChangeAspect="1" noChangeArrowheads="1"/>
          </p:cNvPicPr>
          <p:nvPr/>
        </p:nvPicPr>
        <p:blipFill>
          <a:blip r:embed="rId5"/>
          <a:srcRect/>
          <a:stretch>
            <a:fillRect/>
          </a:stretch>
        </p:blipFill>
        <p:spPr bwMode="auto">
          <a:xfrm>
            <a:off x="4724400" y="3657600"/>
            <a:ext cx="3709697" cy="2209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JUNIT – Annotations can be used based on the need</a:t>
            </a:r>
            <a:r>
              <a:rPr lang="en-US" dirty="0" smtClean="0"/>
              <a:t>.</a:t>
            </a:r>
          </a:p>
          <a:p>
            <a:r>
              <a:rPr lang="en-US" dirty="0" smtClean="0"/>
              <a:t>@Test: The Test annotation tells </a:t>
            </a:r>
            <a:r>
              <a:rPr lang="en-US" dirty="0" err="1" smtClean="0"/>
              <a:t>JUnit</a:t>
            </a:r>
            <a:r>
              <a:rPr lang="en-US" dirty="0" smtClean="0"/>
              <a:t> that the public void method to which it is attached can be run as a test case. - See more at: </a:t>
            </a:r>
            <a:r>
              <a:rPr lang="en-US" dirty="0" smtClean="0">
                <a:hlinkClick r:id="rId2"/>
              </a:rPr>
              <a:t>http://java2novice.com/junit-examples/junit-annotations/#</a:t>
            </a:r>
            <a:r>
              <a:rPr lang="en-US" dirty="0" smtClean="0">
                <a:hlinkClick r:id="rId2"/>
              </a:rPr>
              <a:t>sthash.hDNn1Dwp.dpuf</a:t>
            </a:r>
            <a:endParaRPr lang="en-US" dirty="0" smtClean="0"/>
          </a:p>
          <a:p>
            <a:r>
              <a:rPr lang="en-US" dirty="0" smtClean="0"/>
              <a:t>@</a:t>
            </a:r>
            <a:r>
              <a:rPr lang="en-US" dirty="0" smtClean="0"/>
              <a:t>Before: When writing tests, it is common to find that several tests need similar objects created before they can run. - See more at: </a:t>
            </a:r>
            <a:r>
              <a:rPr lang="en-US" dirty="0" smtClean="0">
                <a:hlinkClick r:id="rId2"/>
              </a:rPr>
              <a:t>http://java2novice.com/junit-examples/junit-annotations/#</a:t>
            </a:r>
            <a:r>
              <a:rPr lang="en-US" dirty="0" smtClean="0">
                <a:hlinkClick r:id="rId2"/>
              </a:rPr>
              <a:t>sthash.hDNn1Dwp.dpuf</a:t>
            </a:r>
            <a:endParaRPr lang="en-US" dirty="0" smtClean="0"/>
          </a:p>
          <a:p>
            <a:r>
              <a:rPr lang="en-US" dirty="0" smtClean="0"/>
              <a:t>@After: If you allocate external resources in a Before method you need to release them after the test runs. </a:t>
            </a:r>
            <a:r>
              <a:rPr lang="en-US" smtClean="0"/>
              <a:t>- See more at: </a:t>
            </a:r>
            <a:r>
              <a:rPr lang="en-US" smtClean="0">
                <a:hlinkClick r:id="rId2"/>
              </a:rPr>
              <a:t>http://java2novice.com/junit-examples/junit-annotations</a:t>
            </a:r>
            <a:r>
              <a:rPr lang="en-US" smtClean="0">
                <a:hlinkClick r:id="rId2"/>
              </a:rPr>
              <a:t>/#</a:t>
            </a:r>
            <a:r>
              <a:rPr lang="en-US" smtClean="0">
                <a:hlinkClick r:id="rId2"/>
              </a:rPr>
              <a:t>sthash.hDNn1Dwp.dpuf</a:t>
            </a:r>
            <a:endParaRPr lang="en-US"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TestNG</a:t>
            </a:r>
            <a:endParaRPr lang="en-US" dirty="0">
              <a:solidFill>
                <a:srgbClr val="0070C0"/>
              </a:solidFill>
            </a:endParaRPr>
          </a:p>
        </p:txBody>
      </p:sp>
      <p:sp>
        <p:nvSpPr>
          <p:cNvPr id="3" name="Content Placeholder 2"/>
          <p:cNvSpPr>
            <a:spLocks noGrp="1"/>
          </p:cNvSpPr>
          <p:nvPr>
            <p:ph idx="1"/>
          </p:nvPr>
        </p:nvSpPr>
        <p:spPr/>
        <p:txBody>
          <a:bodyPr/>
          <a:lstStyle/>
          <a:p>
            <a:pPr algn="just">
              <a:lnSpc>
                <a:spcPct val="150000"/>
              </a:lnSpc>
            </a:pPr>
            <a:r>
              <a:rPr lang="en-US" b="0" dirty="0" err="1" smtClean="0">
                <a:solidFill>
                  <a:srgbClr val="0070C0"/>
                </a:solidFill>
                <a:latin typeface="Cambria" pitchFamily="18" charset="0"/>
              </a:rPr>
              <a:t>TestNG</a:t>
            </a:r>
            <a:r>
              <a:rPr lang="en-US" b="0" dirty="0" smtClean="0">
                <a:solidFill>
                  <a:srgbClr val="0070C0"/>
                </a:solidFill>
                <a:latin typeface="Cambria" pitchFamily="18" charset="0"/>
              </a:rPr>
              <a:t> is an advance framework designed in a way to leverage the benefits by both the developers and testers. For people already using </a:t>
            </a:r>
            <a:r>
              <a:rPr lang="en-US" b="0" dirty="0" err="1" smtClean="0">
                <a:solidFill>
                  <a:srgbClr val="0070C0"/>
                </a:solidFill>
                <a:latin typeface="Cambria" pitchFamily="18" charset="0"/>
              </a:rPr>
              <a:t>JUnit</a:t>
            </a:r>
            <a:r>
              <a:rPr lang="en-US" b="0" dirty="0" smtClean="0">
                <a:solidFill>
                  <a:srgbClr val="0070C0"/>
                </a:solidFill>
                <a:latin typeface="Cambria" pitchFamily="18" charset="0"/>
              </a:rPr>
              <a:t>, </a:t>
            </a:r>
            <a:r>
              <a:rPr lang="en-US" b="0" dirty="0" err="1" smtClean="0">
                <a:solidFill>
                  <a:srgbClr val="0070C0"/>
                </a:solidFill>
                <a:latin typeface="Cambria" pitchFamily="18" charset="0"/>
              </a:rPr>
              <a:t>TestNG</a:t>
            </a:r>
            <a:r>
              <a:rPr lang="en-US" b="0" dirty="0" smtClean="0">
                <a:solidFill>
                  <a:srgbClr val="0070C0"/>
                </a:solidFill>
                <a:latin typeface="Cambria" pitchFamily="18" charset="0"/>
              </a:rPr>
              <a:t> would seem no different with some advance features. With the commencement of the frameworks, </a:t>
            </a:r>
            <a:r>
              <a:rPr lang="en-US" b="0" dirty="0" err="1" smtClean="0">
                <a:solidFill>
                  <a:srgbClr val="0070C0"/>
                </a:solidFill>
                <a:latin typeface="Cambria" pitchFamily="18" charset="0"/>
              </a:rPr>
              <a:t>JUnit</a:t>
            </a:r>
            <a:r>
              <a:rPr lang="en-US" b="0" dirty="0" smtClean="0">
                <a:solidFill>
                  <a:srgbClr val="0070C0"/>
                </a:solidFill>
                <a:latin typeface="Cambria" pitchFamily="18" charset="0"/>
              </a:rPr>
              <a:t> gained an enormous popularity across the Java applications, Java developers and Java testers, with remarkably increasing the code quality.</a:t>
            </a:r>
            <a:endParaRPr lang="en-US" b="0" dirty="0">
              <a:solidFill>
                <a:srgbClr val="0070C0"/>
              </a:solidFill>
              <a:latin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3" y="152400"/>
            <a:ext cx="8770937" cy="457200"/>
          </a:xfrm>
        </p:spPr>
        <p:txBody>
          <a:bodyPr/>
          <a:lstStyle/>
          <a:p>
            <a:r>
              <a:rPr lang="en-US" dirty="0" smtClean="0">
                <a:solidFill>
                  <a:srgbClr val="0070C0"/>
                </a:solidFill>
              </a:rPr>
              <a:t>Features of </a:t>
            </a:r>
            <a:r>
              <a:rPr lang="en-US" dirty="0" err="1" smtClean="0">
                <a:solidFill>
                  <a:srgbClr val="0070C0"/>
                </a:solidFill>
              </a:rPr>
              <a:t>TestNG</a:t>
            </a:r>
            <a:r>
              <a:rPr lang="en-US" dirty="0" smtClean="0">
                <a:solidFill>
                  <a:srgbClr val="0070C0"/>
                </a:solidFill>
              </a:rPr>
              <a:t/>
            </a:r>
            <a:br>
              <a:rPr lang="en-US" dirty="0" smtClean="0">
                <a:solidFill>
                  <a:srgbClr val="0070C0"/>
                </a:solidFill>
              </a:rPr>
            </a:br>
            <a:endParaRPr lang="en-US" dirty="0"/>
          </a:p>
        </p:txBody>
      </p:sp>
      <p:sp>
        <p:nvSpPr>
          <p:cNvPr id="3" name="Content Placeholder 2"/>
          <p:cNvSpPr>
            <a:spLocks noGrp="1"/>
          </p:cNvSpPr>
          <p:nvPr>
            <p:ph idx="1"/>
          </p:nvPr>
        </p:nvSpPr>
        <p:spPr/>
        <p:txBody>
          <a:bodyPr/>
          <a:lstStyle/>
          <a:p>
            <a:pPr algn="just"/>
            <a:r>
              <a:rPr lang="en-US" dirty="0" smtClean="0">
                <a:solidFill>
                  <a:srgbClr val="0070C0"/>
                </a:solidFill>
              </a:rPr>
              <a:t>Support for annotations</a:t>
            </a:r>
          </a:p>
          <a:p>
            <a:pPr algn="just"/>
            <a:r>
              <a:rPr lang="en-US" dirty="0" smtClean="0">
                <a:solidFill>
                  <a:srgbClr val="0070C0"/>
                </a:solidFill>
              </a:rPr>
              <a:t>Support for parameterization</a:t>
            </a:r>
          </a:p>
          <a:p>
            <a:pPr algn="just"/>
            <a:r>
              <a:rPr lang="en-US" dirty="0" smtClean="0">
                <a:solidFill>
                  <a:srgbClr val="0070C0"/>
                </a:solidFill>
              </a:rPr>
              <a:t>Advance execution methodology that do not require test suites to be created</a:t>
            </a:r>
          </a:p>
          <a:p>
            <a:pPr algn="just"/>
            <a:r>
              <a:rPr lang="en-US" dirty="0" smtClean="0">
                <a:solidFill>
                  <a:srgbClr val="0070C0"/>
                </a:solidFill>
              </a:rPr>
              <a:t>Support for Data Driven Testing using </a:t>
            </a:r>
            <a:r>
              <a:rPr lang="en-US" dirty="0" err="1" smtClean="0">
                <a:solidFill>
                  <a:srgbClr val="0070C0"/>
                </a:solidFill>
              </a:rPr>
              <a:t>Dataproviders</a:t>
            </a:r>
            <a:endParaRPr lang="en-US" dirty="0" smtClean="0">
              <a:solidFill>
                <a:srgbClr val="0070C0"/>
              </a:solidFill>
            </a:endParaRPr>
          </a:p>
          <a:p>
            <a:pPr algn="just"/>
            <a:r>
              <a:rPr lang="en-US" dirty="0" smtClean="0">
                <a:solidFill>
                  <a:srgbClr val="0070C0"/>
                </a:solidFill>
              </a:rPr>
              <a:t>Enables user to set execution priorities for the test methods</a:t>
            </a:r>
          </a:p>
          <a:p>
            <a:pPr algn="just"/>
            <a:r>
              <a:rPr lang="en-US" dirty="0" smtClean="0">
                <a:solidFill>
                  <a:srgbClr val="0070C0"/>
                </a:solidFill>
              </a:rPr>
              <a:t>Supports threat safe environment when executing multiple threads</a:t>
            </a:r>
          </a:p>
          <a:p>
            <a:pPr algn="just"/>
            <a:r>
              <a:rPr lang="en-US" dirty="0" smtClean="0">
                <a:solidFill>
                  <a:srgbClr val="0070C0"/>
                </a:solidFill>
              </a:rPr>
              <a:t>Readily supports integration with various tools and plug-ins like build tools (Ant, Maven etc.), Integrated Development Environment (Eclipse).</a:t>
            </a:r>
          </a:p>
          <a:p>
            <a:pPr algn="just"/>
            <a:r>
              <a:rPr lang="en-US" dirty="0" smtClean="0">
                <a:solidFill>
                  <a:srgbClr val="0070C0"/>
                </a:solidFill>
              </a:rPr>
              <a:t>Facilitates user with effective means of Report Generation using </a:t>
            </a:r>
            <a:r>
              <a:rPr lang="en-US" dirty="0" err="1" smtClean="0">
                <a:solidFill>
                  <a:srgbClr val="0070C0"/>
                </a:solidFill>
              </a:rPr>
              <a:t>ReportNG</a:t>
            </a:r>
            <a:endParaRPr lang="en-US" dirty="0" smtClean="0">
              <a:solidFill>
                <a:srgbClr val="0070C0"/>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solidFill>
                  <a:srgbClr val="0070C0"/>
                </a:solidFill>
              </a:rPr>
              <a:t>TestNG</a:t>
            </a:r>
            <a:r>
              <a:rPr lang="en-US" u="sng" dirty="0" smtClean="0">
                <a:solidFill>
                  <a:srgbClr val="0070C0"/>
                </a:solidFill>
              </a:rPr>
              <a:t> versus </a:t>
            </a:r>
            <a:r>
              <a:rPr lang="en-US" u="sng" dirty="0" err="1" smtClean="0">
                <a:solidFill>
                  <a:srgbClr val="0070C0"/>
                </a:solidFill>
              </a:rPr>
              <a:t>JUnit</a:t>
            </a:r>
            <a:r>
              <a:rPr lang="en-US" dirty="0" smtClean="0">
                <a:solidFill>
                  <a:srgbClr val="0070C0"/>
                </a:solidFill>
              </a:rPr>
              <a:t/>
            </a:r>
            <a:br>
              <a:rPr lang="en-US" dirty="0" smtClean="0">
                <a:solidFill>
                  <a:srgbClr val="0070C0"/>
                </a:solidFill>
              </a:rPr>
            </a:br>
            <a:endParaRPr lang="en-US" dirty="0"/>
          </a:p>
        </p:txBody>
      </p:sp>
      <p:sp>
        <p:nvSpPr>
          <p:cNvPr id="3" name="Content Placeholder 2"/>
          <p:cNvSpPr>
            <a:spLocks noGrp="1"/>
          </p:cNvSpPr>
          <p:nvPr>
            <p:ph idx="1"/>
          </p:nvPr>
        </p:nvSpPr>
        <p:spPr/>
        <p:txBody>
          <a:bodyPr/>
          <a:lstStyle/>
          <a:p>
            <a:pPr>
              <a:lnSpc>
                <a:spcPct val="200000"/>
              </a:lnSpc>
            </a:pPr>
            <a:r>
              <a:rPr lang="en-US" dirty="0" smtClean="0">
                <a:solidFill>
                  <a:srgbClr val="0070C0"/>
                </a:solidFill>
              </a:rPr>
              <a:t>There are various advantages that make </a:t>
            </a:r>
            <a:r>
              <a:rPr lang="en-US" dirty="0" err="1" smtClean="0">
                <a:solidFill>
                  <a:srgbClr val="0070C0"/>
                </a:solidFill>
              </a:rPr>
              <a:t>TestNG</a:t>
            </a:r>
            <a:r>
              <a:rPr lang="en-US" dirty="0" smtClean="0">
                <a:solidFill>
                  <a:srgbClr val="0070C0"/>
                </a:solidFill>
              </a:rPr>
              <a:t> superior to </a:t>
            </a:r>
            <a:r>
              <a:rPr lang="en-US" dirty="0" err="1" smtClean="0">
                <a:solidFill>
                  <a:srgbClr val="0070C0"/>
                </a:solidFill>
              </a:rPr>
              <a:t>JUnit</a:t>
            </a:r>
            <a:r>
              <a:rPr lang="en-US" dirty="0" smtClean="0">
                <a:solidFill>
                  <a:srgbClr val="0070C0"/>
                </a:solidFill>
              </a:rPr>
              <a:t>. Some of them are:</a:t>
            </a:r>
          </a:p>
          <a:p>
            <a:pPr>
              <a:lnSpc>
                <a:spcPct val="200000"/>
              </a:lnSpc>
            </a:pPr>
            <a:r>
              <a:rPr lang="en-US" dirty="0" smtClean="0">
                <a:solidFill>
                  <a:srgbClr val="0070C0"/>
                </a:solidFill>
              </a:rPr>
              <a:t>Advance and easy annotations</a:t>
            </a:r>
          </a:p>
          <a:p>
            <a:pPr>
              <a:lnSpc>
                <a:spcPct val="200000"/>
              </a:lnSpc>
            </a:pPr>
            <a:r>
              <a:rPr lang="en-US" dirty="0" smtClean="0">
                <a:solidFill>
                  <a:srgbClr val="0070C0"/>
                </a:solidFill>
              </a:rPr>
              <a:t>Execution patterns can be set</a:t>
            </a:r>
          </a:p>
          <a:p>
            <a:pPr>
              <a:lnSpc>
                <a:spcPct val="200000"/>
              </a:lnSpc>
            </a:pPr>
            <a:r>
              <a:rPr lang="en-US" dirty="0" smtClean="0">
                <a:solidFill>
                  <a:srgbClr val="0070C0"/>
                </a:solidFill>
              </a:rPr>
              <a:t>Concurrent execution of test scripts</a:t>
            </a:r>
          </a:p>
          <a:p>
            <a:pPr>
              <a:lnSpc>
                <a:spcPct val="200000"/>
              </a:lnSpc>
            </a:pPr>
            <a:r>
              <a:rPr lang="en-US" dirty="0" smtClean="0">
                <a:solidFill>
                  <a:srgbClr val="0070C0"/>
                </a:solidFill>
              </a:rPr>
              <a:t>Test case dependencies can be set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TestNG</a:t>
            </a:r>
            <a:r>
              <a:rPr lang="en-US" dirty="0" smtClean="0">
                <a:solidFill>
                  <a:srgbClr val="0070C0"/>
                </a:solidFill>
              </a:rPr>
              <a:t> Installation in Eclipse</a:t>
            </a:r>
            <a:br>
              <a:rPr lang="en-US" dirty="0" smtClean="0">
                <a:solidFill>
                  <a:srgbClr val="0070C0"/>
                </a:solidFill>
              </a:rPr>
            </a:br>
            <a:endParaRPr lang="en-US" dirty="0">
              <a:solidFill>
                <a:srgbClr val="0070C0"/>
              </a:solidFill>
            </a:endParaRPr>
          </a:p>
        </p:txBody>
      </p:sp>
      <p:sp>
        <p:nvSpPr>
          <p:cNvPr id="4" name="Rectangle 3"/>
          <p:cNvSpPr/>
          <p:nvPr/>
        </p:nvSpPr>
        <p:spPr>
          <a:xfrm>
            <a:off x="152400" y="914400"/>
            <a:ext cx="8686800" cy="5632311"/>
          </a:xfrm>
          <a:prstGeom prst="rect">
            <a:avLst/>
          </a:prstGeom>
        </p:spPr>
        <p:txBody>
          <a:bodyPr wrap="square">
            <a:spAutoFit/>
          </a:bodyPr>
          <a:lstStyle/>
          <a:p>
            <a:r>
              <a:rPr lang="en-US" b="1" dirty="0" smtClean="0">
                <a:solidFill>
                  <a:srgbClr val="0070C0"/>
                </a:solidFill>
              </a:rPr>
              <a:t>Follow the below steps to </a:t>
            </a:r>
            <a:r>
              <a:rPr lang="en-US" b="1" dirty="0" err="1" smtClean="0">
                <a:solidFill>
                  <a:srgbClr val="0070C0"/>
                </a:solidFill>
              </a:rPr>
              <a:t>TestNG</a:t>
            </a:r>
            <a:r>
              <a:rPr lang="en-US" b="1" dirty="0" smtClean="0">
                <a:solidFill>
                  <a:srgbClr val="0070C0"/>
                </a:solidFill>
              </a:rPr>
              <a:t> Download and installation on eclipse:</a:t>
            </a:r>
          </a:p>
          <a:p>
            <a:pPr algn="just">
              <a:lnSpc>
                <a:spcPct val="150000"/>
              </a:lnSpc>
              <a:buFont typeface="Arial" pitchFamily="34" charset="0"/>
              <a:buChar char="•"/>
            </a:pPr>
            <a:r>
              <a:rPr lang="en-US" b="1" u="sng" dirty="0" smtClean="0">
                <a:solidFill>
                  <a:srgbClr val="0070C0"/>
                </a:solidFill>
              </a:rPr>
              <a:t>Step 1</a:t>
            </a:r>
            <a:r>
              <a:rPr lang="en-US" b="1" dirty="0" smtClean="0">
                <a:solidFill>
                  <a:srgbClr val="0070C0"/>
                </a:solidFill>
              </a:rPr>
              <a:t>: </a:t>
            </a:r>
            <a:r>
              <a:rPr lang="en-US" dirty="0" smtClean="0">
                <a:solidFill>
                  <a:srgbClr val="0070C0"/>
                </a:solidFill>
              </a:rPr>
              <a:t>Launch eclipse IDE -&gt; Click on the Help option within the menu -&gt; Select “Eclipse Marketplace..” option within the dropdown.</a:t>
            </a:r>
            <a:r>
              <a:rPr lang="en-US" b="1" u="sng" dirty="0" smtClean="0">
                <a:solidFill>
                  <a:srgbClr val="0070C0"/>
                </a:solidFill>
              </a:rPr>
              <a:t> </a:t>
            </a:r>
          </a:p>
          <a:p>
            <a:pPr algn="just">
              <a:lnSpc>
                <a:spcPct val="150000"/>
              </a:lnSpc>
              <a:buFont typeface="Arial" pitchFamily="34" charset="0"/>
              <a:buChar char="•"/>
            </a:pPr>
            <a:r>
              <a:rPr lang="en-US" b="1" u="sng" dirty="0" smtClean="0">
                <a:solidFill>
                  <a:srgbClr val="0070C0"/>
                </a:solidFill>
              </a:rPr>
              <a:t>Step 2</a:t>
            </a:r>
            <a:r>
              <a:rPr lang="en-US" b="1" dirty="0" smtClean="0">
                <a:solidFill>
                  <a:srgbClr val="0070C0"/>
                </a:solidFill>
              </a:rPr>
              <a:t>:</a:t>
            </a:r>
            <a:r>
              <a:rPr lang="en-US" dirty="0" smtClean="0">
                <a:solidFill>
                  <a:srgbClr val="0070C0"/>
                </a:solidFill>
              </a:rPr>
              <a:t> Enter the keyword “</a:t>
            </a:r>
            <a:r>
              <a:rPr lang="en-US" dirty="0" err="1" smtClean="0">
                <a:solidFill>
                  <a:srgbClr val="0070C0"/>
                </a:solidFill>
              </a:rPr>
              <a:t>TestNG</a:t>
            </a:r>
            <a:r>
              <a:rPr lang="en-US" dirty="0" smtClean="0">
                <a:solidFill>
                  <a:srgbClr val="0070C0"/>
                </a:solidFill>
              </a:rPr>
              <a:t>” in the search textbox and click on “Go” button as shown below.</a:t>
            </a:r>
          </a:p>
          <a:p>
            <a:pPr algn="just">
              <a:lnSpc>
                <a:spcPct val="150000"/>
              </a:lnSpc>
              <a:buFont typeface="Arial" pitchFamily="34" charset="0"/>
              <a:buChar char="•"/>
            </a:pPr>
            <a:r>
              <a:rPr lang="en-US" b="1" u="sng" dirty="0" smtClean="0">
                <a:solidFill>
                  <a:srgbClr val="0070C0"/>
                </a:solidFill>
              </a:rPr>
              <a:t>Step 3</a:t>
            </a:r>
            <a:r>
              <a:rPr lang="en-US" b="1" dirty="0" smtClean="0">
                <a:solidFill>
                  <a:srgbClr val="0070C0"/>
                </a:solidFill>
              </a:rPr>
              <a:t>:</a:t>
            </a:r>
            <a:r>
              <a:rPr lang="en-US" dirty="0" smtClean="0">
                <a:solidFill>
                  <a:srgbClr val="0070C0"/>
                </a:solidFill>
              </a:rPr>
              <a:t> As soon as the user clicks on the “Go” button, the results matching to the search string would be displayed. Now user can click on the Install button to install </a:t>
            </a:r>
            <a:r>
              <a:rPr lang="en-US" dirty="0" err="1" smtClean="0">
                <a:solidFill>
                  <a:srgbClr val="0070C0"/>
                </a:solidFill>
              </a:rPr>
              <a:t>TestNG</a:t>
            </a:r>
            <a:r>
              <a:rPr lang="en-US" dirty="0" smtClean="0">
                <a:solidFill>
                  <a:srgbClr val="0070C0"/>
                </a:solidFill>
              </a:rPr>
              <a:t>.</a:t>
            </a:r>
          </a:p>
          <a:p>
            <a:pPr algn="just">
              <a:lnSpc>
                <a:spcPct val="150000"/>
              </a:lnSpc>
              <a:buFont typeface="Arial" pitchFamily="34" charset="0"/>
              <a:buChar char="•"/>
            </a:pPr>
            <a:r>
              <a:rPr lang="en-US" b="1" u="sng" dirty="0" smtClean="0">
                <a:solidFill>
                  <a:srgbClr val="0070C0"/>
                </a:solidFill>
              </a:rPr>
              <a:t>Step 4</a:t>
            </a:r>
            <a:r>
              <a:rPr lang="en-US" b="1" dirty="0" smtClean="0">
                <a:solidFill>
                  <a:srgbClr val="0070C0"/>
                </a:solidFill>
              </a:rPr>
              <a:t>:</a:t>
            </a:r>
            <a:r>
              <a:rPr lang="en-US" dirty="0" smtClean="0">
                <a:solidFill>
                  <a:srgbClr val="0070C0"/>
                </a:solidFill>
              </a:rPr>
              <a:t> As soon as the user clicks on the Install button, the user is prompted with a window to confirm the installation. Click on “Confirm” button.</a:t>
            </a:r>
          </a:p>
          <a:p>
            <a:pPr algn="just">
              <a:lnSpc>
                <a:spcPct val="150000"/>
              </a:lnSpc>
              <a:buFont typeface="Arial" pitchFamily="34" charset="0"/>
              <a:buChar char="•"/>
            </a:pPr>
            <a:r>
              <a:rPr lang="en-US" b="1" u="sng" dirty="0" smtClean="0">
                <a:solidFill>
                  <a:srgbClr val="0070C0"/>
                </a:solidFill>
              </a:rPr>
              <a:t>Step 5</a:t>
            </a:r>
            <a:r>
              <a:rPr lang="en-US" b="1" dirty="0" smtClean="0">
                <a:solidFill>
                  <a:srgbClr val="0070C0"/>
                </a:solidFill>
              </a:rPr>
              <a:t>:</a:t>
            </a:r>
            <a:r>
              <a:rPr lang="en-US" dirty="0" smtClean="0">
                <a:solidFill>
                  <a:srgbClr val="0070C0"/>
                </a:solidFill>
              </a:rPr>
              <a:t> In the next step, the application would prompt you to accept the license and then click on the “Finish” button.</a:t>
            </a:r>
          </a:p>
          <a:p>
            <a:pPr algn="just">
              <a:lnSpc>
                <a:spcPct val="150000"/>
              </a:lnSpc>
              <a:buFont typeface="Arial" pitchFamily="34" charset="0"/>
              <a:buChar char="•"/>
            </a:pPr>
            <a:r>
              <a:rPr lang="en-US" b="1" u="sng" dirty="0" smtClean="0">
                <a:solidFill>
                  <a:srgbClr val="0070C0"/>
                </a:solidFill>
              </a:rPr>
              <a:t>Step 6</a:t>
            </a:r>
            <a:r>
              <a:rPr lang="en-US" b="1" dirty="0" smtClean="0">
                <a:solidFill>
                  <a:srgbClr val="0070C0"/>
                </a:solidFill>
              </a:rPr>
              <a:t>:</a:t>
            </a:r>
            <a:r>
              <a:rPr lang="en-US" dirty="0" smtClean="0">
                <a:solidFill>
                  <a:srgbClr val="0070C0"/>
                </a:solidFill>
              </a:rPr>
              <a:t> The installation is initiated now and the progress can be seen as following: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rams\Pictures\Selenium-TestNG-tutorial-1.jpg"/>
          <p:cNvPicPr>
            <a:picLocks noChangeAspect="1" noChangeArrowheads="1"/>
          </p:cNvPicPr>
          <p:nvPr/>
        </p:nvPicPr>
        <p:blipFill>
          <a:blip r:embed="rId2"/>
          <a:srcRect/>
          <a:stretch>
            <a:fillRect/>
          </a:stretch>
        </p:blipFill>
        <p:spPr bwMode="auto">
          <a:xfrm>
            <a:off x="609601" y="1066800"/>
            <a:ext cx="1676400" cy="1843421"/>
          </a:xfrm>
          <a:prstGeom prst="rect">
            <a:avLst/>
          </a:prstGeom>
          <a:noFill/>
        </p:spPr>
      </p:pic>
      <p:pic>
        <p:nvPicPr>
          <p:cNvPr id="2051" name="Picture 3" descr="C:\Users\rams\Pictures\Selenium-TestNG-tutorial-4.jpg"/>
          <p:cNvPicPr>
            <a:picLocks noChangeAspect="1" noChangeArrowheads="1"/>
          </p:cNvPicPr>
          <p:nvPr/>
        </p:nvPicPr>
        <p:blipFill>
          <a:blip r:embed="rId3"/>
          <a:srcRect/>
          <a:stretch>
            <a:fillRect/>
          </a:stretch>
        </p:blipFill>
        <p:spPr bwMode="auto">
          <a:xfrm>
            <a:off x="5715000" y="1143000"/>
            <a:ext cx="3048000" cy="1827522"/>
          </a:xfrm>
          <a:prstGeom prst="rect">
            <a:avLst/>
          </a:prstGeom>
          <a:noFill/>
        </p:spPr>
      </p:pic>
      <p:pic>
        <p:nvPicPr>
          <p:cNvPr id="2052" name="Picture 4" descr="C:\Users\rams\Pictures\Selenium-TestNG-tutorial-2.jpg"/>
          <p:cNvPicPr>
            <a:picLocks noChangeAspect="1" noChangeArrowheads="1"/>
          </p:cNvPicPr>
          <p:nvPr/>
        </p:nvPicPr>
        <p:blipFill>
          <a:blip r:embed="rId4"/>
          <a:srcRect/>
          <a:stretch>
            <a:fillRect/>
          </a:stretch>
        </p:blipFill>
        <p:spPr bwMode="auto">
          <a:xfrm>
            <a:off x="2438400" y="1219200"/>
            <a:ext cx="3200400" cy="1600200"/>
          </a:xfrm>
          <a:prstGeom prst="rect">
            <a:avLst/>
          </a:prstGeom>
          <a:noFill/>
        </p:spPr>
      </p:pic>
      <p:pic>
        <p:nvPicPr>
          <p:cNvPr id="2054" name="Picture 6" descr="C:\Users\rams\Pictures\Selenium-TestNG-tutorial-3.jpg"/>
          <p:cNvPicPr>
            <a:picLocks noChangeAspect="1" noChangeArrowheads="1"/>
          </p:cNvPicPr>
          <p:nvPr/>
        </p:nvPicPr>
        <p:blipFill>
          <a:blip r:embed="rId5"/>
          <a:srcRect/>
          <a:stretch>
            <a:fillRect/>
          </a:stretch>
        </p:blipFill>
        <p:spPr bwMode="auto">
          <a:xfrm>
            <a:off x="457201" y="3276600"/>
            <a:ext cx="3352800" cy="2199049"/>
          </a:xfrm>
          <a:prstGeom prst="rect">
            <a:avLst/>
          </a:prstGeom>
          <a:noFill/>
        </p:spPr>
      </p:pic>
      <p:pic>
        <p:nvPicPr>
          <p:cNvPr id="1027" name="Picture 3" descr="C:\Users\rams\Pictures\Selenium-TestNG-tutorial-5.jpg"/>
          <p:cNvPicPr>
            <a:picLocks noChangeAspect="1" noChangeArrowheads="1"/>
          </p:cNvPicPr>
          <p:nvPr/>
        </p:nvPicPr>
        <p:blipFill>
          <a:blip r:embed="rId6"/>
          <a:srcRect/>
          <a:stretch>
            <a:fillRect/>
          </a:stretch>
        </p:blipFill>
        <p:spPr bwMode="auto">
          <a:xfrm>
            <a:off x="4191000" y="3733800"/>
            <a:ext cx="4352925" cy="17621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sting_2011">
  <a:themeElements>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NFS_2009_2 1">
        <a:dk1>
          <a:srgbClr val="000000"/>
        </a:dk1>
        <a:lt1>
          <a:srgbClr val="FFFFFF"/>
        </a:lt1>
        <a:dk2>
          <a:srgbClr val="00573B"/>
        </a:dk2>
        <a:lt2>
          <a:srgbClr val="5C5C5C"/>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007E12"/>
        </a:folHlink>
      </a:clrScheme>
      <a:clrMap bg1="lt1" tx1="dk1" bg2="lt2" tx2="dk2" accent1="accent1" accent2="accent2" accent3="accent3" accent4="accent4" accent5="accent5" accent6="accent6" hlink="hlink" folHlink="folHlink"/>
    </a:extraClrScheme>
    <a:extraClrScheme>
      <a:clrScheme name="BNFS_2009_2 2">
        <a:dk1>
          <a:srgbClr val="000000"/>
        </a:dk1>
        <a:lt1>
          <a:srgbClr val="FFFFFF"/>
        </a:lt1>
        <a:dk2>
          <a:srgbClr val="BF0629"/>
        </a:dk2>
        <a:lt2>
          <a:srgbClr val="5E1E08"/>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DCAD4A"/>
        </a:folHlink>
      </a:clrScheme>
      <a:clrMap bg1="lt1" tx1="dk1" bg2="lt2" tx2="dk2" accent1="accent1" accent2="accent2" accent3="accent3" accent4="accent4" accent5="accent5" accent6="accent6" hlink="hlink" folHlink="folHlink"/>
    </a:extraClrScheme>
    <a:extraClrScheme>
      <a:clrScheme name="BNFS_2009_2 3">
        <a:dk1>
          <a:srgbClr val="000000"/>
        </a:dk1>
        <a:lt1>
          <a:srgbClr val="FFFFFF"/>
        </a:lt1>
        <a:dk2>
          <a:srgbClr val="1F9189"/>
        </a:dk2>
        <a:lt2>
          <a:srgbClr val="00573B"/>
        </a:lt2>
        <a:accent1>
          <a:srgbClr val="0504CA"/>
        </a:accent1>
        <a:accent2>
          <a:srgbClr val="ACB0E5"/>
        </a:accent2>
        <a:accent3>
          <a:srgbClr val="FFFFFF"/>
        </a:accent3>
        <a:accent4>
          <a:srgbClr val="000000"/>
        </a:accent4>
        <a:accent5>
          <a:srgbClr val="AAAAE1"/>
        </a:accent5>
        <a:accent6>
          <a:srgbClr val="9B9FCF"/>
        </a:accent6>
        <a:hlink>
          <a:srgbClr val="007E12"/>
        </a:hlink>
        <a:folHlink>
          <a:srgbClr val="CBB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14603</TotalTime>
  <Words>987</Words>
  <Application>Microsoft Office PowerPoint</Application>
  <PresentationFormat>On-screen Show (4:3)</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Testing_2011</vt:lpstr>
      <vt:lpstr>xBRiD FrameWork</vt:lpstr>
      <vt:lpstr>Slide 2</vt:lpstr>
      <vt:lpstr>Slide 3</vt:lpstr>
      <vt:lpstr>Slide 4</vt:lpstr>
      <vt:lpstr>TestNG</vt:lpstr>
      <vt:lpstr>Features of TestNG </vt:lpstr>
      <vt:lpstr>TestNG versus JUnit </vt:lpstr>
      <vt:lpstr>TestNG Installation in Eclipse </vt:lpstr>
      <vt:lpstr>Slide 9</vt:lpstr>
      <vt:lpstr>Test NG AnnotationDescription</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OVER HFw</dc:title>
  <dc:creator>Pandurangan, Sundar</dc:creator>
  <cp:lastModifiedBy>rams</cp:lastModifiedBy>
  <cp:revision>274</cp:revision>
  <dcterms:created xsi:type="dcterms:W3CDTF">2014-03-24T09:10:09Z</dcterms:created>
  <dcterms:modified xsi:type="dcterms:W3CDTF">2015-07-19T11:33:25Z</dcterms:modified>
</cp:coreProperties>
</file>