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6" y="34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34A83-C957-456E-A940-438068D8CA1C}" type="doc">
      <dgm:prSet loTypeId="urn:microsoft.com/office/officeart/2005/8/layout/vList5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A240D98-BCD7-42AB-B3AA-DBA18ABC904A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Functional Testing Tools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DB974582-3BA2-4022-89A5-86B341A3DE01}" type="parTrans" cxnId="{A1209E34-5897-4DA4-970C-80B96EE6CA4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4DE6BA21-DFB1-422F-8BAA-C7C808870EAC}" type="sibTrans" cxnId="{A1209E34-5897-4DA4-970C-80B96EE6CA4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4A356996-F284-47C9-A1E8-E75450FC8E26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Business Scenarios are tested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88813915-A67A-42C7-B308-91BE61F365B7}" type="parTrans" cxnId="{A8FBDB22-4E7A-404C-AD3D-7C9F3315CFA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00DE29F4-28CA-466B-93AA-DF3F4BA13FA8}" type="sibTrans" cxnId="{A8FBDB22-4E7A-404C-AD3D-7C9F3315CFA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30F7AEEA-5AB1-4C6C-A821-96EFD11CCFF2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Performance Testing Tools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030F9907-80C4-4059-9311-15FD17DE25CF}" type="parTrans" cxnId="{6B9DB253-D114-4949-965A-FEC52B5FF531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FA0A0495-B2EB-4D05-BA56-CC77940B7B28}" type="sibTrans" cxnId="{6B9DB253-D114-4949-965A-FEC52B5FF531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8306395C-2B69-4106-ABC5-02E17CBF5FAA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Response Time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EAABC31B-EBA1-4FA6-A18D-CD1DD1F7F01E}" type="parTrans" cxnId="{37932A1A-9FBA-493A-89B8-77CD8F0BAD3D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8578DB1C-F170-47A9-8713-1B3BDD672B61}" type="sibTrans" cxnId="{37932A1A-9FBA-493A-89B8-77CD8F0BAD3D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5497F40B-89DB-4FAE-A827-849F3327AD71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Effectiveness &amp; Efficiency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0DAAE9F4-77B1-456A-9D57-7612563E8173}" type="parTrans" cxnId="{12D095DF-ABC6-4EF7-9ED2-E249CCBD676C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FFF162C2-E40E-4B6C-8A53-5209D25A98BB}" type="sibTrans" cxnId="{12D095DF-ABC6-4EF7-9ED2-E249CCBD676C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F69111E3-F345-417D-924A-1DA129302F8B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Test Management Tools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0CC613F0-DF4C-4EBA-A765-36CA72C2F015}" type="parTrans" cxnId="{46A32B5D-0D67-4497-A53A-728E4E07BCA5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DB4B95DA-ABDB-4EE1-9DC9-B31E3AEE7313}" type="sibTrans" cxnId="{46A32B5D-0D67-4497-A53A-728E4E07BCA5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15DB369A-E6DD-41FA-A369-08795AB97A0C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Storage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7D367788-BD17-4A07-BF2A-33ED15B9CD67}" type="parTrans" cxnId="{F75D3B0C-5986-4D3A-B8CA-BFB15F901F68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21FD9E30-7BDE-4263-89BE-CBA54F3E9039}" type="sibTrans" cxnId="{F75D3B0C-5986-4D3A-B8CA-BFB15F901F68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5030F61C-FC99-443C-A750-3F22E49CB2F1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Manual / Automation Testing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E8D9ED1A-BC64-4347-B3F4-DC10C7EE1C29}" type="parTrans" cxnId="{11CD32F2-60F8-4722-8851-62E064C6817B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1A62A36E-151C-444E-89A5-BD0271ED9A51}" type="sibTrans" cxnId="{11CD32F2-60F8-4722-8851-62E064C6817B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C9BF4E4A-C412-4069-8D46-5CDECB55C014}">
      <dgm:prSet phldrT="[Text]" custT="1"/>
      <dgm:spPr/>
      <dgm:t>
        <a:bodyPr/>
        <a:lstStyle/>
        <a:p>
          <a:r>
            <a:rPr lang="en-US" sz="1600" dirty="0" smtClean="0">
              <a:latin typeface="Bookman Old Style" pitchFamily="18" charset="0"/>
              <a:cs typeface="Tunga" pitchFamily="34" charset="0"/>
            </a:rPr>
            <a:t>Load / Stress Testing</a:t>
          </a:r>
          <a:endParaRPr lang="en-US" sz="1600" dirty="0">
            <a:latin typeface="Bookman Old Style" pitchFamily="18" charset="0"/>
            <a:cs typeface="Tunga" pitchFamily="34" charset="0"/>
          </a:endParaRPr>
        </a:p>
      </dgm:t>
    </dgm:pt>
    <dgm:pt modelId="{07190DE8-EBB6-4B1C-AC71-298F7445408E}" type="parTrans" cxnId="{DEE2E74F-0C6D-45F2-9B7C-30CF92912B3D}">
      <dgm:prSet/>
      <dgm:spPr/>
      <dgm:t>
        <a:bodyPr/>
        <a:lstStyle/>
        <a:p>
          <a:endParaRPr lang="en-US"/>
        </a:p>
      </dgm:t>
    </dgm:pt>
    <dgm:pt modelId="{15BC8FAF-2ACF-4830-9E08-5E4E55551CB1}" type="sibTrans" cxnId="{DEE2E74F-0C6D-45F2-9B7C-30CF92912B3D}">
      <dgm:prSet/>
      <dgm:spPr/>
      <dgm:t>
        <a:bodyPr/>
        <a:lstStyle/>
        <a:p>
          <a:endParaRPr lang="en-US"/>
        </a:p>
      </dgm:t>
    </dgm:pt>
    <dgm:pt modelId="{BBDAFF1B-01A6-4AA6-9428-10B0A9256906}" type="pres">
      <dgm:prSet presAssocID="{7D234A83-C957-456E-A940-438068D8CA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7E682-D00D-4DD0-815E-BA221AFBACC0}" type="pres">
      <dgm:prSet presAssocID="{8A240D98-BCD7-42AB-B3AA-DBA18ABC904A}" presName="linNode" presStyleCnt="0"/>
      <dgm:spPr/>
    </dgm:pt>
    <dgm:pt modelId="{EACF3095-48A3-4FEF-81CB-BB983B1C26F5}" type="pres">
      <dgm:prSet presAssocID="{8A240D98-BCD7-42AB-B3AA-DBA18ABC90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FE8D5-AA90-4458-91D6-57F980488D01}" type="pres">
      <dgm:prSet presAssocID="{8A240D98-BCD7-42AB-B3AA-DBA18ABC90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4C6B2-8F43-4BC3-B6AD-06AB41154854}" type="pres">
      <dgm:prSet presAssocID="{4DE6BA21-DFB1-422F-8BAA-C7C808870EAC}" presName="sp" presStyleCnt="0"/>
      <dgm:spPr/>
    </dgm:pt>
    <dgm:pt modelId="{AF40463B-DD1F-44E5-8F10-7D047A369C29}" type="pres">
      <dgm:prSet presAssocID="{30F7AEEA-5AB1-4C6C-A821-96EFD11CCFF2}" presName="linNode" presStyleCnt="0"/>
      <dgm:spPr/>
    </dgm:pt>
    <dgm:pt modelId="{FF6FC853-1C3E-42BF-95DA-119F0E71111F}" type="pres">
      <dgm:prSet presAssocID="{30F7AEEA-5AB1-4C6C-A821-96EFD11CCFF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62BE5-BE85-410D-9637-963E80C487DC}" type="pres">
      <dgm:prSet presAssocID="{30F7AEEA-5AB1-4C6C-A821-96EFD11CCFF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0C1B9-5D7B-4BCE-93FF-BC4712BAE35F}" type="pres">
      <dgm:prSet presAssocID="{FA0A0495-B2EB-4D05-BA56-CC77940B7B28}" presName="sp" presStyleCnt="0"/>
      <dgm:spPr/>
    </dgm:pt>
    <dgm:pt modelId="{D651599A-1305-4B51-BF7D-CBA822E94356}" type="pres">
      <dgm:prSet presAssocID="{F69111E3-F345-417D-924A-1DA129302F8B}" presName="linNode" presStyleCnt="0"/>
      <dgm:spPr/>
    </dgm:pt>
    <dgm:pt modelId="{8F17F737-23EB-4143-96C6-E2320C2B0736}" type="pres">
      <dgm:prSet presAssocID="{F69111E3-F345-417D-924A-1DA129302F8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ABCF-BAB9-458D-B33C-99EC824419B6}" type="pres">
      <dgm:prSet presAssocID="{F69111E3-F345-417D-924A-1DA129302F8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24C08C-A612-4113-A93C-6832BFFB2F05}" type="presOf" srcId="{8306395C-2B69-4106-ABC5-02E17CBF5FAA}" destId="{D2D62BE5-BE85-410D-9637-963E80C487DC}" srcOrd="0" destOrd="0" presId="urn:microsoft.com/office/officeart/2005/8/layout/vList5"/>
    <dgm:cxn modelId="{475F3A30-98AA-46CD-9091-5A94AE6CAF3F}" type="presOf" srcId="{F69111E3-F345-417D-924A-1DA129302F8B}" destId="{8F17F737-23EB-4143-96C6-E2320C2B0736}" srcOrd="0" destOrd="0" presId="urn:microsoft.com/office/officeart/2005/8/layout/vList5"/>
    <dgm:cxn modelId="{37932A1A-9FBA-493A-89B8-77CD8F0BAD3D}" srcId="{30F7AEEA-5AB1-4C6C-A821-96EFD11CCFF2}" destId="{8306395C-2B69-4106-ABC5-02E17CBF5FAA}" srcOrd="0" destOrd="0" parTransId="{EAABC31B-EBA1-4FA6-A18D-CD1DD1F7F01E}" sibTransId="{8578DB1C-F170-47A9-8713-1B3BDD672B61}"/>
    <dgm:cxn modelId="{C7EDAC5D-5ADD-423E-B083-384A3C4750E6}" type="presOf" srcId="{5030F61C-FC99-443C-A750-3F22E49CB2F1}" destId="{0E34ABCF-BAB9-458D-B33C-99EC824419B6}" srcOrd="0" destOrd="1" presId="urn:microsoft.com/office/officeart/2005/8/layout/vList5"/>
    <dgm:cxn modelId="{11CD32F2-60F8-4722-8851-62E064C6817B}" srcId="{F69111E3-F345-417D-924A-1DA129302F8B}" destId="{5030F61C-FC99-443C-A750-3F22E49CB2F1}" srcOrd="1" destOrd="0" parTransId="{E8D9ED1A-BC64-4347-B3F4-DC10C7EE1C29}" sibTransId="{1A62A36E-151C-444E-89A5-BD0271ED9A51}"/>
    <dgm:cxn modelId="{F75D3B0C-5986-4D3A-B8CA-BFB15F901F68}" srcId="{F69111E3-F345-417D-924A-1DA129302F8B}" destId="{15DB369A-E6DD-41FA-A369-08795AB97A0C}" srcOrd="0" destOrd="0" parTransId="{7D367788-BD17-4A07-BF2A-33ED15B9CD67}" sibTransId="{21FD9E30-7BDE-4263-89BE-CBA54F3E9039}"/>
    <dgm:cxn modelId="{12D095DF-ABC6-4EF7-9ED2-E249CCBD676C}" srcId="{30F7AEEA-5AB1-4C6C-A821-96EFD11CCFF2}" destId="{5497F40B-89DB-4FAE-A827-849F3327AD71}" srcOrd="1" destOrd="0" parTransId="{0DAAE9F4-77B1-456A-9D57-7612563E8173}" sibTransId="{FFF162C2-E40E-4B6C-8A53-5209D25A98BB}"/>
    <dgm:cxn modelId="{C098D4A0-1916-48F9-97D7-E1EA74EC29D0}" type="presOf" srcId="{7D234A83-C957-456E-A940-438068D8CA1C}" destId="{BBDAFF1B-01A6-4AA6-9428-10B0A9256906}" srcOrd="0" destOrd="0" presId="urn:microsoft.com/office/officeart/2005/8/layout/vList5"/>
    <dgm:cxn modelId="{46A32B5D-0D67-4497-A53A-728E4E07BCA5}" srcId="{7D234A83-C957-456E-A940-438068D8CA1C}" destId="{F69111E3-F345-417D-924A-1DA129302F8B}" srcOrd="2" destOrd="0" parTransId="{0CC613F0-DF4C-4EBA-A765-36CA72C2F015}" sibTransId="{DB4B95DA-ABDB-4EE1-9DC9-B31E3AEE7313}"/>
    <dgm:cxn modelId="{8BBCB127-AD7F-439F-A208-1F539302C36E}" type="presOf" srcId="{5497F40B-89DB-4FAE-A827-849F3327AD71}" destId="{D2D62BE5-BE85-410D-9637-963E80C487DC}" srcOrd="0" destOrd="1" presId="urn:microsoft.com/office/officeart/2005/8/layout/vList5"/>
    <dgm:cxn modelId="{6B9DB253-D114-4949-965A-FEC52B5FF531}" srcId="{7D234A83-C957-456E-A940-438068D8CA1C}" destId="{30F7AEEA-5AB1-4C6C-A821-96EFD11CCFF2}" srcOrd="1" destOrd="0" parTransId="{030F9907-80C4-4059-9311-15FD17DE25CF}" sibTransId="{FA0A0495-B2EB-4D05-BA56-CC77940B7B28}"/>
    <dgm:cxn modelId="{142166A6-40B1-4B6C-9743-E145C546271C}" type="presOf" srcId="{30F7AEEA-5AB1-4C6C-A821-96EFD11CCFF2}" destId="{FF6FC853-1C3E-42BF-95DA-119F0E71111F}" srcOrd="0" destOrd="0" presId="urn:microsoft.com/office/officeart/2005/8/layout/vList5"/>
    <dgm:cxn modelId="{3D319CC5-B190-4E0F-84F2-0FD2B2D15AEA}" type="presOf" srcId="{15DB369A-E6DD-41FA-A369-08795AB97A0C}" destId="{0E34ABCF-BAB9-458D-B33C-99EC824419B6}" srcOrd="0" destOrd="0" presId="urn:microsoft.com/office/officeart/2005/8/layout/vList5"/>
    <dgm:cxn modelId="{AB627F8D-D5ED-4B17-85B5-BE48FC67DCDE}" type="presOf" srcId="{4A356996-F284-47C9-A1E8-E75450FC8E26}" destId="{1BEFE8D5-AA90-4458-91D6-57F980488D01}" srcOrd="0" destOrd="0" presId="urn:microsoft.com/office/officeart/2005/8/layout/vList5"/>
    <dgm:cxn modelId="{A8FBDB22-4E7A-404C-AD3D-7C9F3315CFA6}" srcId="{8A240D98-BCD7-42AB-B3AA-DBA18ABC904A}" destId="{4A356996-F284-47C9-A1E8-E75450FC8E26}" srcOrd="0" destOrd="0" parTransId="{88813915-A67A-42C7-B308-91BE61F365B7}" sibTransId="{00DE29F4-28CA-466B-93AA-DF3F4BA13FA8}"/>
    <dgm:cxn modelId="{E752BF81-CB6F-456E-A3A2-0F5F6841176F}" type="presOf" srcId="{8A240D98-BCD7-42AB-B3AA-DBA18ABC904A}" destId="{EACF3095-48A3-4FEF-81CB-BB983B1C26F5}" srcOrd="0" destOrd="0" presId="urn:microsoft.com/office/officeart/2005/8/layout/vList5"/>
    <dgm:cxn modelId="{DEE2E74F-0C6D-45F2-9B7C-30CF92912B3D}" srcId="{30F7AEEA-5AB1-4C6C-A821-96EFD11CCFF2}" destId="{C9BF4E4A-C412-4069-8D46-5CDECB55C014}" srcOrd="2" destOrd="0" parTransId="{07190DE8-EBB6-4B1C-AC71-298F7445408E}" sibTransId="{15BC8FAF-2ACF-4830-9E08-5E4E55551CB1}"/>
    <dgm:cxn modelId="{A1209E34-5897-4DA4-970C-80B96EE6CA46}" srcId="{7D234A83-C957-456E-A940-438068D8CA1C}" destId="{8A240D98-BCD7-42AB-B3AA-DBA18ABC904A}" srcOrd="0" destOrd="0" parTransId="{DB974582-3BA2-4022-89A5-86B341A3DE01}" sibTransId="{4DE6BA21-DFB1-422F-8BAA-C7C808870EAC}"/>
    <dgm:cxn modelId="{7CB1C41B-F515-4D23-BBC1-4920DB55E079}" type="presOf" srcId="{C9BF4E4A-C412-4069-8D46-5CDECB55C014}" destId="{D2D62BE5-BE85-410D-9637-963E80C487DC}" srcOrd="0" destOrd="2" presId="urn:microsoft.com/office/officeart/2005/8/layout/vList5"/>
    <dgm:cxn modelId="{D24D8D51-B1F2-4414-A91E-20B478A61B78}" type="presParOf" srcId="{BBDAFF1B-01A6-4AA6-9428-10B0A9256906}" destId="{6AD7E682-D00D-4DD0-815E-BA221AFBACC0}" srcOrd="0" destOrd="0" presId="urn:microsoft.com/office/officeart/2005/8/layout/vList5"/>
    <dgm:cxn modelId="{0FE361BE-A276-47DD-99BF-C746B68C5512}" type="presParOf" srcId="{6AD7E682-D00D-4DD0-815E-BA221AFBACC0}" destId="{EACF3095-48A3-4FEF-81CB-BB983B1C26F5}" srcOrd="0" destOrd="0" presId="urn:microsoft.com/office/officeart/2005/8/layout/vList5"/>
    <dgm:cxn modelId="{C66ED564-7DC2-4104-976A-4CC3D6C2C349}" type="presParOf" srcId="{6AD7E682-D00D-4DD0-815E-BA221AFBACC0}" destId="{1BEFE8D5-AA90-4458-91D6-57F980488D01}" srcOrd="1" destOrd="0" presId="urn:microsoft.com/office/officeart/2005/8/layout/vList5"/>
    <dgm:cxn modelId="{D4C3343E-C3CB-483C-B508-2909680D5A16}" type="presParOf" srcId="{BBDAFF1B-01A6-4AA6-9428-10B0A9256906}" destId="{8564C6B2-8F43-4BC3-B6AD-06AB41154854}" srcOrd="1" destOrd="0" presId="urn:microsoft.com/office/officeart/2005/8/layout/vList5"/>
    <dgm:cxn modelId="{C68D2AF1-E6FF-4EE1-88E8-987F7ABDAC03}" type="presParOf" srcId="{BBDAFF1B-01A6-4AA6-9428-10B0A9256906}" destId="{AF40463B-DD1F-44E5-8F10-7D047A369C29}" srcOrd="2" destOrd="0" presId="urn:microsoft.com/office/officeart/2005/8/layout/vList5"/>
    <dgm:cxn modelId="{4BD735FD-BD9E-4656-A308-4D60D1959C2C}" type="presParOf" srcId="{AF40463B-DD1F-44E5-8F10-7D047A369C29}" destId="{FF6FC853-1C3E-42BF-95DA-119F0E71111F}" srcOrd="0" destOrd="0" presId="urn:microsoft.com/office/officeart/2005/8/layout/vList5"/>
    <dgm:cxn modelId="{2C84A0CE-BEFB-436F-BA49-470879DC5076}" type="presParOf" srcId="{AF40463B-DD1F-44E5-8F10-7D047A369C29}" destId="{D2D62BE5-BE85-410D-9637-963E80C487DC}" srcOrd="1" destOrd="0" presId="urn:microsoft.com/office/officeart/2005/8/layout/vList5"/>
    <dgm:cxn modelId="{74EA9446-4B18-4F23-953B-E2F2723A6C2F}" type="presParOf" srcId="{BBDAFF1B-01A6-4AA6-9428-10B0A9256906}" destId="{A820C1B9-5D7B-4BCE-93FF-BC4712BAE35F}" srcOrd="3" destOrd="0" presId="urn:microsoft.com/office/officeart/2005/8/layout/vList5"/>
    <dgm:cxn modelId="{9C4852D6-174B-4D80-BD0D-DEFA50EAFEFE}" type="presParOf" srcId="{BBDAFF1B-01A6-4AA6-9428-10B0A9256906}" destId="{D651599A-1305-4B51-BF7D-CBA822E94356}" srcOrd="4" destOrd="0" presId="urn:microsoft.com/office/officeart/2005/8/layout/vList5"/>
    <dgm:cxn modelId="{FAA1C499-6F2A-4D4E-A654-D1638959FA4F}" type="presParOf" srcId="{D651599A-1305-4B51-BF7D-CBA822E94356}" destId="{8F17F737-23EB-4143-96C6-E2320C2B0736}" srcOrd="0" destOrd="0" presId="urn:microsoft.com/office/officeart/2005/8/layout/vList5"/>
    <dgm:cxn modelId="{ADEC97D9-6A04-4B33-A174-6347AB2144D5}" type="presParOf" srcId="{D651599A-1305-4B51-BF7D-CBA822E94356}" destId="{0E34ABCF-BAB9-458D-B33C-99EC824419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FE8D5-AA90-4458-91D6-57F980488D01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Business Scenarios are tested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</dsp:txBody>
      <dsp:txXfrm rot="-5400000">
        <a:off x="2194561" y="184100"/>
        <a:ext cx="3850293" cy="945456"/>
      </dsp:txXfrm>
    </dsp:sp>
    <dsp:sp modelId="{EACF3095-48A3-4FEF-81CB-BB983B1C26F5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Functional Testing Tools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</dsp:txBody>
      <dsp:txXfrm>
        <a:off x="63934" y="65918"/>
        <a:ext cx="2066692" cy="1181819"/>
      </dsp:txXfrm>
    </dsp:sp>
    <dsp:sp modelId="{D2D62BE5-BE85-410D-9637-963E80C487DC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Response Time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Effectiveness &amp; Efficiency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Load / Stress Testing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</dsp:txBody>
      <dsp:txXfrm rot="-5400000">
        <a:off x="2194561" y="1559271"/>
        <a:ext cx="3850293" cy="945456"/>
      </dsp:txXfrm>
    </dsp:sp>
    <dsp:sp modelId="{FF6FC853-1C3E-42BF-95DA-119F0E71111F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Performance Testing Tools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</dsp:txBody>
      <dsp:txXfrm>
        <a:off x="63934" y="1441090"/>
        <a:ext cx="2066692" cy="1181819"/>
      </dsp:txXfrm>
    </dsp:sp>
    <dsp:sp modelId="{0E34ABCF-BAB9-458D-B33C-99EC824419B6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Storage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Manual / Automation Testing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</dsp:txBody>
      <dsp:txXfrm rot="-5400000">
        <a:off x="2194561" y="2934443"/>
        <a:ext cx="3850293" cy="945456"/>
      </dsp:txXfrm>
    </dsp:sp>
    <dsp:sp modelId="{8F17F737-23EB-4143-96C6-E2320C2B0736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itchFamily="18" charset="0"/>
              <a:cs typeface="Tunga" pitchFamily="34" charset="0"/>
            </a:rPr>
            <a:t>Test Management Tools</a:t>
          </a:r>
          <a:endParaRPr lang="en-US" sz="1600" kern="1200" dirty="0">
            <a:latin typeface="Bookman Old Style" pitchFamily="18" charset="0"/>
            <a:cs typeface="Tunga" pitchFamily="34" charset="0"/>
          </a:endParaRPr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unga" pitchFamily="34" charset="0"/>
                <a:cs typeface="Tunga" pitchFamily="34" charset="0"/>
              </a:rPr>
              <a:t>Version 1</a:t>
            </a:r>
            <a:endParaRPr lang="en-US" dirty="0">
              <a:latin typeface="Tunga" pitchFamily="34" charset="0"/>
              <a:cs typeface="Tun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Features of the Performance Tools mentioned in the Tools Utilized Slide (#8) under the following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209800"/>
          <a:ext cx="4267200" cy="3403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Parameters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Latest Version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Scripting Language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Load / Stress Testing Feasibility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Compatibility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with the  Test Management Tool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Integration with the Functional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Testing Tool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Components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of the Tool &amp; its Purpose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Features of the Test Management Tools mentioned in the Tools Utilized Slide (#8) under the following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209800"/>
          <a:ext cx="4267200" cy="3032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Parameters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Latest Version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Compatibility with the Functional &amp; Performance Testing Tool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Default Database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used to Store the Information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Other compatible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databases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Components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of the Test Management Tool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0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Process</a:t>
            </a:r>
          </a:p>
          <a:p>
            <a:r>
              <a:rPr lang="en-US" dirty="0" smtClean="0"/>
              <a:t>Automation Process</a:t>
            </a:r>
          </a:p>
          <a:p>
            <a:r>
              <a:rPr lang="en-US" dirty="0" smtClean="0"/>
              <a:t>Working Architecture of Automation tool</a:t>
            </a:r>
          </a:p>
          <a:p>
            <a:r>
              <a:rPr lang="en-US" dirty="0" smtClean="0"/>
              <a:t>Benefits of Automation Tool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Tools Utilized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143000"/>
            <a:ext cx="27432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Responsibilities of a Tester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Writes Test cases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Review the Test cases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Bookman Old Style" pitchFamily="18" charset="0"/>
              <a:cs typeface="Tunga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724400" y="1600200"/>
            <a:ext cx="2819400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0" y="1219200"/>
            <a:ext cx="27432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Application Under Test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181600" y="1981200"/>
            <a:ext cx="1828800" cy="533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1001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</a:rPr>
              <a:t>Executes the Reviewed Test cases for ER = AR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9144000" y="2667000"/>
            <a:ext cx="228600" cy="2362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72600" y="3505200"/>
            <a:ext cx="1066800" cy="533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1001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</a:rPr>
              <a:t>ER = AR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696200" y="5181600"/>
            <a:ext cx="2743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Plan for the Release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6629400" y="3886200"/>
            <a:ext cx="2514600" cy="228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4724400" y="1981200"/>
            <a:ext cx="228600" cy="1371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91400" y="4038600"/>
            <a:ext cx="1066800" cy="533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1001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</a:rPr>
              <a:t>ER &lt;&gt; AR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3429000"/>
            <a:ext cx="27432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Report the Defect in Defect Tracker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Development Team Takes it for rectification</a:t>
            </a:r>
          </a:p>
        </p:txBody>
      </p:sp>
    </p:spTree>
    <p:extLst>
      <p:ext uri="{BB962C8B-B14F-4D97-AF65-F5344CB8AC3E}">
        <p14:creationId xmlns:p14="http://schemas.microsoft.com/office/powerpoint/2010/main" val="39368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1143000"/>
            <a:ext cx="27432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Responsibilities of a Tester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Identify the scenarios / Test condition – repeatedly tested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Check for the stability of the AUT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724400" y="1600200"/>
            <a:ext cx="2819400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0" y="1219200"/>
            <a:ext cx="27432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Application Under Test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1981200"/>
            <a:ext cx="1828800" cy="533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</a:rPr>
              <a:t>Use the Tool to Record the Instructions and Execute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9067800" y="2667000"/>
            <a:ext cx="228600" cy="2362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72600" y="3505200"/>
            <a:ext cx="1066800" cy="533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</a:rPr>
              <a:t>ER = AR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96200" y="5181600"/>
            <a:ext cx="2743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Plan for the Release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6629400" y="3886200"/>
            <a:ext cx="2362200" cy="228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4724400" y="1981200"/>
            <a:ext cx="228600" cy="1371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91400" y="4038600"/>
            <a:ext cx="1066800" cy="533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</a:rPr>
              <a:t>ER &lt;&gt; AR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3429000"/>
            <a:ext cx="27432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Report the Defect in Defect Tracker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Development Team Takes it for rectification</a:t>
            </a:r>
          </a:p>
        </p:txBody>
      </p:sp>
    </p:spTree>
    <p:extLst>
      <p:ext uri="{BB962C8B-B14F-4D97-AF65-F5344CB8AC3E}">
        <p14:creationId xmlns:p14="http://schemas.microsoft.com/office/powerpoint/2010/main" val="20525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Architecture of Automation tool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447800"/>
            <a:ext cx="1600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Tester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657600" y="1295400"/>
            <a:ext cx="2743200" cy="1143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Instructions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( Transactions / Scripting)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24000"/>
            <a:ext cx="22098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Application Under Test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038600" y="2362200"/>
            <a:ext cx="1066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</a:rPr>
              <a:t>Tool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3657600"/>
            <a:ext cx="2209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Learns the Objects / Controls with Properties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100" dirty="0">
              <a:latin typeface="Bookman Old Style" pitchFamily="18" charset="0"/>
              <a:cs typeface="Tung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Bookman Old Style" pitchFamily="18" charset="0"/>
              <a:cs typeface="Tung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Creates the script in tool understandable format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495800" y="3048000"/>
            <a:ext cx="1524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867400" y="4114800"/>
            <a:ext cx="1066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2800" y="3581400"/>
            <a:ext cx="2209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Object Repository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( stores the Object Information for execution)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5867400" y="4953000"/>
            <a:ext cx="1066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648200"/>
            <a:ext cx="22098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Bookman Old Style" pitchFamily="18" charset="0"/>
                <a:cs typeface="Tunga" pitchFamily="34" charset="0"/>
              </a:rPr>
              <a:t>Reusable Scripts for Execution</a:t>
            </a:r>
          </a:p>
        </p:txBody>
      </p:sp>
    </p:spTree>
    <p:extLst>
      <p:ext uri="{BB962C8B-B14F-4D97-AF65-F5344CB8AC3E}">
        <p14:creationId xmlns:p14="http://schemas.microsoft.com/office/powerpoint/2010/main" val="18721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Automation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1"/>
            <a:ext cx="8674100" cy="496093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Reusable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Efficient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Effective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Accuracy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Reliable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990600"/>
            <a:ext cx="487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028" name="Picture 4" descr="http://www.venturaqasolutions.com/images/Benefits_of_Autom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590800"/>
            <a:ext cx="4953000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Categorization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8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064" y="1"/>
            <a:ext cx="8770937" cy="828675"/>
          </a:xfrm>
        </p:spPr>
        <p:txBody>
          <a:bodyPr/>
          <a:lstStyle/>
          <a:p>
            <a:r>
              <a:rPr lang="en-US" dirty="0" smtClean="0"/>
              <a:t>Tools Utilized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5700" y="1368425"/>
          <a:ext cx="7543800" cy="2722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Vendor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Functional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Performance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Test Management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HP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Quick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Test Professional ( QTP)</a:t>
                      </a:r>
                    </a:p>
                    <a:p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Loadrunner</a:t>
                      </a:r>
                    </a:p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Performance Center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Quality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Centre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IBM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Rational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Functional Tester( RFT)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Rational Performance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Tester ( RPT)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Rational Test Manager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Borland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Silk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Test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Silk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Performer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Silk Radar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Open</a:t>
                      </a:r>
                      <a:r>
                        <a:rPr lang="en-US" sz="1400" baseline="0" dirty="0" smtClean="0">
                          <a:latin typeface="Bookman Old Style" pitchFamily="18" charset="0"/>
                          <a:cs typeface="Tunga" pitchFamily="34" charset="0"/>
                        </a:rPr>
                        <a:t> Source Tools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Selenium</a:t>
                      </a:r>
                    </a:p>
                    <a:p>
                      <a:r>
                        <a:rPr lang="en-US" sz="1400" dirty="0" err="1" smtClean="0">
                          <a:latin typeface="Bookman Old Style" pitchFamily="18" charset="0"/>
                          <a:cs typeface="Tunga" pitchFamily="34" charset="0"/>
                        </a:rPr>
                        <a:t>Sahi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itchFamily="18" charset="0"/>
                          <a:cs typeface="Tunga" pitchFamily="34" charset="0"/>
                        </a:rPr>
                        <a:t>OPEN STA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ookman Old Style" pitchFamily="18" charset="0"/>
                          <a:cs typeface="Tunga" pitchFamily="34" charset="0"/>
                        </a:rPr>
                        <a:t>Bugzilla</a:t>
                      </a:r>
                      <a:endParaRPr lang="en-US" sz="1400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Features of the Functional Tools mentioned in the Tools Utilized Slide (#8) under the following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209800"/>
          <a:ext cx="4267200" cy="3779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Parameters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Latest Version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Scripting Language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Object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Learning Mechanism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Reusability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of the Script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Kind of Applications Tested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using the Tool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Compatible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with other Tools  or Not</a:t>
                      </a:r>
                    </a:p>
                    <a:p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( Script created can be stored / executed in other tools)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  <a:cs typeface="Tunga" pitchFamily="34" charset="0"/>
                        </a:rPr>
                        <a:t>Compatible</a:t>
                      </a:r>
                      <a:r>
                        <a:rPr lang="en-US" baseline="0" dirty="0" smtClean="0">
                          <a:latin typeface="Bookman Old Style" pitchFamily="18" charset="0"/>
                          <a:cs typeface="Tunga" pitchFamily="34" charset="0"/>
                        </a:rPr>
                        <a:t> Test Management Tool</a:t>
                      </a:r>
                      <a:endParaRPr lang="en-US" dirty="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T" id="{CF257E47-F9F6-407C-BAAB-22F79A0E801B}" vid="{A9753487-B214-4403-8991-D8288349D8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Selenium</Template>
  <TotalTime>0</TotalTime>
  <Words>426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Tunga</vt:lpstr>
      <vt:lpstr>Wingdings</vt:lpstr>
      <vt:lpstr>Global</vt:lpstr>
      <vt:lpstr>Intro to Automation</vt:lpstr>
      <vt:lpstr>Agenda</vt:lpstr>
      <vt:lpstr>Manual Process</vt:lpstr>
      <vt:lpstr>Automation Process</vt:lpstr>
      <vt:lpstr>Working Architecture of Automation tool</vt:lpstr>
      <vt:lpstr>Benefits of Automation Tool</vt:lpstr>
      <vt:lpstr>Tools - Categorization</vt:lpstr>
      <vt:lpstr>Tools Utilized</vt:lpstr>
      <vt:lpstr>Exercises -1</vt:lpstr>
      <vt:lpstr>Exercises - 2</vt:lpstr>
      <vt:lpstr>Exercises -3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Automation</dc:title>
  <dc:creator>Kumar, Sneha</dc:creator>
  <cp:lastModifiedBy>Kumar, Sneha</cp:lastModifiedBy>
  <cp:revision>1</cp:revision>
  <dcterms:created xsi:type="dcterms:W3CDTF">2017-03-14T11:49:09Z</dcterms:created>
  <dcterms:modified xsi:type="dcterms:W3CDTF">2017-03-14T11:49:47Z</dcterms:modified>
</cp:coreProperties>
</file>