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0" r:id="rId2"/>
    <p:sldId id="276" r:id="rId3"/>
    <p:sldId id="278" r:id="rId4"/>
    <p:sldId id="280" r:id="rId5"/>
    <p:sldId id="261" r:id="rId6"/>
    <p:sldId id="262" r:id="rId7"/>
    <p:sldId id="266" r:id="rId8"/>
    <p:sldId id="265" r:id="rId9"/>
    <p:sldId id="269" r:id="rId10"/>
    <p:sldId id="264" r:id="rId11"/>
    <p:sldId id="282" r:id="rId12"/>
    <p:sldId id="270" r:id="rId13"/>
    <p:sldId id="267" r:id="rId14"/>
    <p:sldId id="268" r:id="rId15"/>
    <p:sldId id="285" r:id="rId16"/>
    <p:sldId id="283" r:id="rId17"/>
    <p:sldId id="271" r:id="rId18"/>
    <p:sldId id="273" r:id="rId19"/>
    <p:sldId id="274" r:id="rId20"/>
    <p:sldId id="275" r:id="rId21"/>
    <p:sldId id="286" r:id="rId22"/>
    <p:sldId id="289" r:id="rId23"/>
    <p:sldId id="287" r:id="rId24"/>
    <p:sldId id="294" r:id="rId25"/>
    <p:sldId id="290" r:id="rId26"/>
    <p:sldId id="291" r:id="rId27"/>
    <p:sldId id="292" r:id="rId28"/>
    <p:sldId id="293"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61" d="100"/>
          <a:sy n="61" d="100"/>
        </p:scale>
        <p:origin x="66" y="342"/>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CAB19-3CDD-499E-81DC-97F71A66948C}" type="datetimeFigureOut">
              <a:rPr lang="en-US" smtClean="0"/>
              <a:t>3/16/2017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00709-66DD-4109-BCD9-9F44A7820E74}" type="slidenum">
              <a:rPr lang="en-US" smtClean="0"/>
              <a:t>‹#›</a:t>
            </a:fld>
            <a:endParaRPr lang="en-US"/>
          </a:p>
        </p:txBody>
      </p:sp>
    </p:spTree>
    <p:extLst>
      <p:ext uri="{BB962C8B-B14F-4D97-AF65-F5344CB8AC3E}">
        <p14:creationId xmlns:p14="http://schemas.microsoft.com/office/powerpoint/2010/main" val="111016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82C952-A12E-4B50-8DED-436C3B4C43D6}" type="slidenum">
              <a:rPr lang="en-US"/>
              <a:pPr eaLnBrk="1" hangingPunct="1"/>
              <a:t>1</a:t>
            </a:fld>
            <a:endParaRPr lang="en-US"/>
          </a:p>
        </p:txBody>
      </p:sp>
    </p:spTree>
    <p:extLst>
      <p:ext uri="{BB962C8B-B14F-4D97-AF65-F5344CB8AC3E}">
        <p14:creationId xmlns:p14="http://schemas.microsoft.com/office/powerpoint/2010/main" val="280693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Preamble : </a:t>
            </a:r>
          </a:p>
          <a:p>
            <a:r>
              <a:rPr lang="en-US" smtClean="0"/>
              <a:t>	What is testing ?</a:t>
            </a:r>
          </a:p>
          <a:p>
            <a:r>
              <a:rPr lang="en-US" smtClean="0"/>
              <a:t>	ans.&gt; Software testing can be stated as the process of validating and verifying that a computer program/application/product:</a:t>
            </a:r>
          </a:p>
          <a:p>
            <a:r>
              <a:rPr lang="en-US" smtClean="0"/>
              <a:t>	i&gt;meets the requirements that guided its design and development,</a:t>
            </a:r>
          </a:p>
          <a:p>
            <a:r>
              <a:rPr lang="en-US" smtClean="0"/>
              <a:t>	ii&gt;works as expected,</a:t>
            </a:r>
          </a:p>
          <a:p>
            <a:r>
              <a:rPr lang="en-US" smtClean="0"/>
              <a:t>	iii&gt;can be implemented with the same characteristics,</a:t>
            </a:r>
          </a:p>
          <a:p>
            <a:r>
              <a:rPr lang="en-US" smtClean="0"/>
              <a:t>	iv&gt; satisfies the needs of stakeholders.</a:t>
            </a:r>
          </a:p>
          <a:p>
            <a:endParaRPr lang="en-US" smtClean="0"/>
          </a:p>
          <a:p>
            <a:r>
              <a:rPr lang="en-US" smtClean="0"/>
              <a:t>	What is automation ?</a:t>
            </a:r>
          </a:p>
          <a:p>
            <a:r>
              <a:rPr lang="en-US" smtClean="0"/>
              <a:t>	ans.&gt; Automation in testing is a process to automate the manual test process. </a:t>
            </a:r>
          </a:p>
          <a:p>
            <a:endParaRPr lang="en-US" smtClean="0"/>
          </a:p>
          <a:p>
            <a:r>
              <a:rPr lang="en-US" smtClean="0"/>
              <a:t>	Why automation?</a:t>
            </a:r>
          </a:p>
          <a:p>
            <a:r>
              <a:rPr lang="en-US" smtClean="0"/>
              <a:t>	Ans.&gt; In manual testing process we have to perform some testing multiple times. It is time consuming as it have been done manually. To reduce 	the manual effort  and errors we are going for the automation testing. It is time reducing and more error free than manual testing. </a:t>
            </a:r>
          </a:p>
          <a:p>
            <a:endParaRPr lang="en-US" smtClean="0"/>
          </a:p>
          <a:p>
            <a:r>
              <a:rPr lang="en-US" smtClean="0"/>
              <a:t>	Brief overview of automation tools</a:t>
            </a:r>
          </a:p>
          <a:p>
            <a:r>
              <a:rPr lang="en-US" smtClean="0"/>
              <a:t>	Ans.&gt; We automate the process using different tools:</a:t>
            </a:r>
          </a:p>
          <a:p>
            <a:r>
              <a:rPr lang="en-US" smtClean="0"/>
              <a:t>		1. Selenium</a:t>
            </a:r>
          </a:p>
          <a:p>
            <a:r>
              <a:rPr lang="en-US" smtClean="0"/>
              <a:t>		2. QTP</a:t>
            </a:r>
          </a:p>
          <a:p>
            <a:r>
              <a:rPr lang="en-US" smtClean="0"/>
              <a:t>		3. Load Runner  </a:t>
            </a:r>
          </a:p>
          <a:p>
            <a:r>
              <a:rPr lang="en-US" smtClean="0"/>
              <a:t>		etc.</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932604-06CE-4501-9580-065AC8C16CE4}" type="slidenum">
              <a:rPr lang="en-US"/>
              <a:pPr eaLnBrk="1" hangingPunct="1"/>
              <a:t>5</a:t>
            </a:fld>
            <a:endParaRPr lang="en-US"/>
          </a:p>
        </p:txBody>
      </p:sp>
    </p:spTree>
    <p:extLst>
      <p:ext uri="{BB962C8B-B14F-4D97-AF65-F5344CB8AC3E}">
        <p14:creationId xmlns:p14="http://schemas.microsoft.com/office/powerpoint/2010/main" val="717066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Evolution of Selenium:</a:t>
            </a:r>
          </a:p>
          <a:p>
            <a:endParaRPr lang="en-US" smtClean="0"/>
          </a:p>
          <a:p>
            <a:r>
              <a:rPr lang="en-US" smtClean="0"/>
              <a:t>Selenium is an automation tool for web application.</a:t>
            </a:r>
          </a:p>
          <a:p>
            <a:endParaRPr lang="en-US" smtClean="0"/>
          </a:p>
          <a:p>
            <a:r>
              <a:rPr lang="en-US" smtClean="0"/>
              <a:t>Selenium have for different type according to its functionality like Selenium IDE, Selenium RC, WebDriver, Selenium Grid.</a:t>
            </a:r>
          </a:p>
          <a:p>
            <a:endParaRPr lang="en-US" smtClean="0"/>
          </a:p>
          <a:p>
            <a:r>
              <a:rPr lang="en-US" smtClean="0"/>
              <a:t>Selenium IDE </a:t>
            </a:r>
            <a:r>
              <a:rPr lang="en-US" smtClean="0">
                <a:sym typeface="Wingdings" panose="05000000000000000000" pitchFamily="2" charset="2"/>
              </a:rPr>
              <a:t></a:t>
            </a:r>
            <a:r>
              <a:rPr lang="en-US" smtClean="0"/>
              <a:t>This is basically a plugin. It is supported only by Firefox. It does record and  play operation. And it has the privileges to export JUnit code. We also 	     export the code in C#, Python, Ruby.</a:t>
            </a:r>
          </a:p>
          <a:p>
            <a:r>
              <a:rPr lang="en-US" smtClean="0"/>
              <a:t>Selenium RC </a:t>
            </a:r>
            <a:r>
              <a:rPr lang="en-US" smtClean="0">
                <a:sym typeface="Wingdings" panose="05000000000000000000" pitchFamily="2" charset="2"/>
              </a:rPr>
              <a:t> </a:t>
            </a:r>
            <a:r>
              <a:rPr lang="en-US" smtClean="0"/>
              <a:t>- Here we create an server from which the code is executed and result will be shown in requesting machine.</a:t>
            </a:r>
          </a:p>
          <a:p>
            <a:endParaRPr lang="en-US" smtClean="0"/>
          </a:p>
          <a:p>
            <a:r>
              <a:rPr lang="en-US" smtClean="0"/>
              <a:t>WebDriver </a:t>
            </a:r>
            <a:r>
              <a:rPr lang="en-US" smtClean="0">
                <a:sym typeface="Wingdings" panose="05000000000000000000" pitchFamily="2" charset="2"/>
              </a:rPr>
              <a:t> </a:t>
            </a:r>
            <a:r>
              <a:rPr lang="en-US" smtClean="0"/>
              <a:t>- This is the first cross platform testing framework that could control the browser from the OS level.</a:t>
            </a:r>
          </a:p>
          <a:p>
            <a:endParaRPr lang="en-US" smtClean="0"/>
          </a:p>
          <a:p>
            <a:r>
              <a:rPr lang="en-US" smtClean="0"/>
              <a:t>Selenium Grid </a:t>
            </a:r>
            <a:r>
              <a:rPr lang="en-US" smtClean="0">
                <a:sym typeface="Wingdings" panose="05000000000000000000" pitchFamily="2" charset="2"/>
              </a:rPr>
              <a:t> </a:t>
            </a:r>
            <a:r>
              <a:rPr lang="en-US" smtClean="0"/>
              <a:t>It is also have the same privileges as Selenium RC. It has more extra features like</a:t>
            </a:r>
          </a:p>
          <a:p>
            <a:r>
              <a:rPr lang="en-US" smtClean="0"/>
              <a:t>		1&gt; We can create parallel execution process.</a:t>
            </a:r>
          </a:p>
          <a:p>
            <a:r>
              <a:rPr lang="en-US" smtClean="0"/>
              <a:t>		2&gt; We can test the application from different browser at single instance of time</a:t>
            </a:r>
          </a:p>
          <a:p>
            <a:r>
              <a:rPr lang="en-US" smtClean="0"/>
              <a:t>		3&gt; It has capable of capturing browser screenshots during significant stages, and also of sending out Selenium commands to different 		     machines simultaneously</a:t>
            </a:r>
          </a:p>
          <a:p>
            <a:endParaRPr lang="en-US" smtClean="0"/>
          </a:p>
          <a:p>
            <a:endParaRPr lang="en-US" smtClean="0"/>
          </a:p>
          <a:p>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219918-0AC2-447D-B517-4297DC6FB620}" type="slidenum">
              <a:rPr lang="en-US"/>
              <a:pPr eaLnBrk="1" hangingPunct="1"/>
              <a:t>6</a:t>
            </a:fld>
            <a:endParaRPr lang="en-US"/>
          </a:p>
        </p:txBody>
      </p:sp>
    </p:spTree>
    <p:extLst>
      <p:ext uri="{BB962C8B-B14F-4D97-AF65-F5344CB8AC3E}">
        <p14:creationId xmlns:p14="http://schemas.microsoft.com/office/powerpoint/2010/main" val="2709362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Workflow of selenium IDE:</a:t>
            </a:r>
          </a:p>
          <a:p>
            <a:endParaRPr lang="en-US" smtClean="0"/>
          </a:p>
          <a:p>
            <a:r>
              <a:rPr lang="en-US" smtClean="0"/>
              <a:t>Selenium IDE records the flow of testing process of an web application in its recommended place called test suit. Then it runs the application according to the  recorded process. It only works with Firefox browser. We can also export the process in different language like JAVA, C#, Ruby, Python ,PHP.  </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B6D348-647B-4D46-94AB-9D60DD3C2A8D}" type="slidenum">
              <a:rPr lang="en-US"/>
              <a:pPr eaLnBrk="1" hangingPunct="1"/>
              <a:t>8</a:t>
            </a:fld>
            <a:endParaRPr lang="en-US"/>
          </a:p>
        </p:txBody>
      </p:sp>
    </p:spTree>
    <p:extLst>
      <p:ext uri="{BB962C8B-B14F-4D97-AF65-F5344CB8AC3E}">
        <p14:creationId xmlns:p14="http://schemas.microsoft.com/office/powerpoint/2010/main" val="135082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6DCE00-65BE-4234-8908-FADB3C091AD1}" type="slidenum">
              <a:rPr lang="en-US"/>
              <a:pPr eaLnBrk="1" hangingPunct="1"/>
              <a:t>9</a:t>
            </a:fld>
            <a:endParaRPr lang="en-US"/>
          </a:p>
        </p:txBody>
      </p:sp>
    </p:spTree>
    <p:extLst>
      <p:ext uri="{BB962C8B-B14F-4D97-AF65-F5344CB8AC3E}">
        <p14:creationId xmlns:p14="http://schemas.microsoft.com/office/powerpoint/2010/main" val="102203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282262-A15E-486C-B6E0-BE7A5A08983C}" type="slidenum">
              <a:rPr lang="en-US"/>
              <a:pPr eaLnBrk="1" hangingPunct="1"/>
              <a:t>12</a:t>
            </a:fld>
            <a:endParaRPr lang="en-US"/>
          </a:p>
        </p:txBody>
      </p:sp>
    </p:spTree>
    <p:extLst>
      <p:ext uri="{BB962C8B-B14F-4D97-AF65-F5344CB8AC3E}">
        <p14:creationId xmlns:p14="http://schemas.microsoft.com/office/powerpoint/2010/main" val="3702641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Workflow of Selenium Grid:</a:t>
            </a:r>
          </a:p>
          <a:p>
            <a:endParaRPr lang="en-US" smtClean="0"/>
          </a:p>
          <a:p>
            <a:r>
              <a:rPr lang="en-US" smtClean="0"/>
              <a:t>Selenium Grid has two components: Selenium Hub and Remote Control. The hub receives requests from tests (the same as Selenium RC), and then allocates remote controls that are registered to the hub to each test.</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C4EFF7-E1B3-47DA-A289-C90E16C5F78F}" type="slidenum">
              <a:rPr lang="en-US"/>
              <a:pPr eaLnBrk="1" hangingPunct="1"/>
              <a:t>14</a:t>
            </a:fld>
            <a:endParaRPr lang="en-US"/>
          </a:p>
        </p:txBody>
      </p:sp>
    </p:spTree>
    <p:extLst>
      <p:ext uri="{BB962C8B-B14F-4D97-AF65-F5344CB8AC3E}">
        <p14:creationId xmlns:p14="http://schemas.microsoft.com/office/powerpoint/2010/main" val="3647870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 Overall Workflow:</a:t>
            </a:r>
          </a:p>
          <a:p>
            <a:endParaRPr lang="en-US" smtClean="0"/>
          </a:p>
          <a:p>
            <a:r>
              <a:rPr lang="en-US" smtClean="0"/>
              <a:t>First we run Firefox and  the selenium IDE and record the scenario of the process. Then We export the recorded script in Java(We can export it in other language also.). After exporting the script we run that script as JUnit test in different browser (Like: IE, Firefox, Chrome, Opera, Safari etc.)</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748D7C-E4BB-48D7-BAB3-76F08652ED75}" type="slidenum">
              <a:rPr lang="en-US"/>
              <a:pPr eaLnBrk="1" hangingPunct="1"/>
              <a:t>20</a:t>
            </a:fld>
            <a:endParaRPr lang="en-US"/>
          </a:p>
        </p:txBody>
      </p:sp>
    </p:spTree>
    <p:extLst>
      <p:ext uri="{BB962C8B-B14F-4D97-AF65-F5344CB8AC3E}">
        <p14:creationId xmlns:p14="http://schemas.microsoft.com/office/powerpoint/2010/main" val="3140224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1" y="1604964"/>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484" y="1604964"/>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idx="10"/>
          </p:nvPr>
        </p:nvSpPr>
        <p:spPr>
          <a:xfrm>
            <a:off x="311151" y="6121400"/>
            <a:ext cx="1331383" cy="260350"/>
          </a:xfrm>
          <a:prstGeom prst="rect">
            <a:avLst/>
          </a:prstGeom>
          <a:ln/>
        </p:spPr>
        <p:txBody>
          <a:bodyPr/>
          <a:lstStyle>
            <a:lvl1pPr>
              <a:defRPr/>
            </a:lvl1pPr>
          </a:lstStyle>
          <a:p>
            <a:fld id="{97612F47-AFB8-465B-BE94-CBF6F7F2BB5D}" type="slidenum">
              <a:rPr lang="en-US"/>
              <a:pPr/>
              <a:t>‹#›</a:t>
            </a:fld>
            <a:endParaRPr lang="en-US"/>
          </a:p>
        </p:txBody>
      </p:sp>
    </p:spTree>
    <p:extLst>
      <p:ext uri="{BB962C8B-B14F-4D97-AF65-F5344CB8AC3E}">
        <p14:creationId xmlns:p14="http://schemas.microsoft.com/office/powerpoint/2010/main" val="149048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8">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9">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10"/>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 id="2147483656" r:id="rId6"/>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png"/><Relationship Id="rId9" Type="http://schemas.openxmlformats.org/officeDocument/2006/relationships/image" Target="../media/image2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google.co.in/url?url=http://www.seleniumhq.org/&amp;rct=j&amp;frm=1&amp;q=&amp;esrc=s&amp;sa=U&amp;ei=BSrfU4172Iy4BPb7gfgK&amp;ved=0CBcQ9QEwAQ&amp;usg=AFQjCNHYhQ7NZaMr7_ntmDzF3RSuGBFDoA"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5829984" y="2059500"/>
            <a:ext cx="5534025" cy="2378075"/>
          </a:xfrm>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l" eaLnBrk="1" hangingPunct="1"/>
            <a:r>
              <a:rPr lang="en-US" dirty="0" smtClean="0">
                <a:latin typeface="Trebuchet MS" panose="020B0603020202020204" pitchFamily="34" charset="0"/>
              </a:rPr>
              <a:t>Selenium </a:t>
            </a:r>
            <a:r>
              <a:rPr lang="en-US" dirty="0">
                <a:latin typeface="Trebuchet MS" panose="020B0603020202020204" pitchFamily="34" charset="0"/>
              </a:rPr>
              <a:t>Overview</a:t>
            </a:r>
            <a:br>
              <a:rPr lang="en-US" dirty="0">
                <a:latin typeface="Trebuchet MS" panose="020B0603020202020204" pitchFamily="34" charset="0"/>
              </a:rPr>
            </a:br>
            <a:r>
              <a:rPr lang="en-US" dirty="0">
                <a:latin typeface="Trebuchet MS" panose="020B0603020202020204" pitchFamily="34" charset="0"/>
              </a:rPr>
              <a:t>Selenium IDE introduction</a:t>
            </a:r>
            <a:endParaRPr lang="en-IN" dirty="0">
              <a:latin typeface="Trebuchet MS" panose="020B0603020202020204" pitchFamily="34" charset="0"/>
            </a:endParaRPr>
          </a:p>
        </p:txBody>
      </p:sp>
      <p:sp>
        <p:nvSpPr>
          <p:cNvPr id="3075"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latin typeface="Trebuchet MS" panose="020B0603020202020204" pitchFamily="34" charset="0"/>
              </a:rPr>
              <a:t>Selenium workshop</a:t>
            </a:r>
            <a:endParaRPr lang="en-IN" smtClean="0">
              <a:latin typeface="Trebuchet MS" panose="020B0603020202020204" pitchFamily="34" charset="0"/>
            </a:endParaRPr>
          </a:p>
        </p:txBody>
      </p:sp>
    </p:spTree>
    <p:extLst>
      <p:ext uri="{BB962C8B-B14F-4D97-AF65-F5344CB8AC3E}">
        <p14:creationId xmlns:p14="http://schemas.microsoft.com/office/powerpoint/2010/main" val="380371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Selenium Components</a:t>
            </a:r>
            <a:endParaRPr lang="en-US" dirty="0" smtClean="0"/>
          </a:p>
        </p:txBody>
      </p:sp>
      <p:sp>
        <p:nvSpPr>
          <p:cNvPr id="3" name="Content Placeholder 2"/>
          <p:cNvSpPr>
            <a:spLocks noGrp="1"/>
          </p:cNvSpPr>
          <p:nvPr>
            <p:ph idx="1"/>
          </p:nvPr>
        </p:nvSpPr>
        <p:spPr/>
        <p:txBody>
          <a:bodyPr/>
          <a:lstStyle/>
          <a:p>
            <a:pPr>
              <a:defRPr/>
            </a:pPr>
            <a:r>
              <a:rPr lang="en-US" dirty="0"/>
              <a:t>Selenium Remote Control (Selenium RC</a:t>
            </a:r>
            <a:r>
              <a:rPr lang="en-US" dirty="0" smtClean="0"/>
              <a:t>)</a:t>
            </a:r>
          </a:p>
          <a:p>
            <a:pPr marL="0" indent="0">
              <a:buNone/>
              <a:defRPr/>
            </a:pPr>
            <a:endParaRPr lang="en-US" dirty="0" smtClean="0"/>
          </a:p>
          <a:p>
            <a:pPr lvl="1">
              <a:defRPr/>
            </a:pPr>
            <a:r>
              <a:rPr lang="en-US" b="0" dirty="0" smtClean="0"/>
              <a:t>Selenium RC is </a:t>
            </a:r>
            <a:r>
              <a:rPr lang="en-US" b="0" dirty="0"/>
              <a:t>a server, written in </a:t>
            </a:r>
            <a:r>
              <a:rPr lang="en-US" b="0" dirty="0" smtClean="0"/>
              <a:t>java, </a:t>
            </a:r>
            <a:r>
              <a:rPr lang="en-US" b="0" dirty="0"/>
              <a:t>that accepts commands for the browser via </a:t>
            </a:r>
            <a:r>
              <a:rPr lang="en-US" b="0" dirty="0" smtClean="0"/>
              <a:t>HTTP.</a:t>
            </a:r>
          </a:p>
          <a:p>
            <a:pPr lvl="1">
              <a:defRPr/>
            </a:pPr>
            <a:endParaRPr lang="en-US" b="0" dirty="0"/>
          </a:p>
          <a:p>
            <a:pPr lvl="1">
              <a:defRPr/>
            </a:pPr>
            <a:r>
              <a:rPr lang="en-US" b="0" dirty="0" smtClean="0"/>
              <a:t> During the Early Stages testers using Selenium Core had to install the whole application under test and the web server on their own local computers</a:t>
            </a:r>
          </a:p>
          <a:p>
            <a:pPr lvl="1">
              <a:defRPr/>
            </a:pPr>
            <a:endParaRPr lang="en-US" b="0" dirty="0"/>
          </a:p>
          <a:p>
            <a:pPr lvl="1">
              <a:defRPr/>
            </a:pPr>
            <a:r>
              <a:rPr lang="en-US" b="0" dirty="0" smtClean="0"/>
              <a:t>Later ThoughtWork’s, decided to create a server that will act as an HTTP proxy to “trick” the browser into believing that Selenium Core and the web application being tested come from the same domain. </a:t>
            </a:r>
            <a:endParaRPr lang="en-US" dirty="0"/>
          </a:p>
        </p:txBody>
      </p:sp>
    </p:spTree>
    <p:extLst>
      <p:ext uri="{BB962C8B-B14F-4D97-AF65-F5344CB8AC3E}">
        <p14:creationId xmlns:p14="http://schemas.microsoft.com/office/powerpoint/2010/main" val="369988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1" y="273050"/>
            <a:ext cx="8228013" cy="565150"/>
          </a:xfrm>
        </p:spPr>
        <p:txBody>
          <a:bodyPr/>
          <a:lstStyle/>
          <a:p>
            <a:r>
              <a:rPr lang="en-US" altLang="en-US" sz="2400"/>
              <a:t>Selenium Remote Control</a:t>
            </a:r>
          </a:p>
        </p:txBody>
      </p:sp>
      <p:sp>
        <p:nvSpPr>
          <p:cNvPr id="16387" name="Rectangle 3"/>
          <p:cNvSpPr>
            <a:spLocks noGrp="1" noChangeArrowheads="1"/>
          </p:cNvSpPr>
          <p:nvPr>
            <p:ph idx="1"/>
          </p:nvPr>
        </p:nvSpPr>
        <p:spPr>
          <a:xfrm>
            <a:off x="1981200" y="1604964"/>
            <a:ext cx="3962400" cy="1519237"/>
          </a:xfrm>
        </p:spPr>
        <p:txBody>
          <a:bodyPr/>
          <a:lstStyle/>
          <a:p>
            <a:r>
              <a:rPr lang="en-US" altLang="en-US" sz="1600" b="0" dirty="0">
                <a:latin typeface="Cambria" panose="02040503050406030204" pitchFamily="18" charset="0"/>
              </a:rPr>
              <a:t>It is also known as Selenium 1, which is the first Selenium tool that allowed users to use programming languages in creating complex tests </a:t>
            </a:r>
          </a:p>
        </p:txBody>
      </p:sp>
      <p:pic>
        <p:nvPicPr>
          <p:cNvPr id="16388" name="Picture 7" descr="http://cdn.guru99.com/images/simplified_rc_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1" y="990600"/>
            <a:ext cx="39719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9" descr="http://cdn.guru99.com/images/3-way_handshake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81401"/>
            <a:ext cx="28956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1161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Pros &amp; Cons</a:t>
            </a:r>
          </a:p>
        </p:txBody>
      </p:sp>
      <p:sp>
        <p:nvSpPr>
          <p:cNvPr id="3" name="Content Placeholder 2"/>
          <p:cNvSpPr>
            <a:spLocks noGrp="1"/>
          </p:cNvSpPr>
          <p:nvPr>
            <p:ph idx="1"/>
          </p:nvPr>
        </p:nvSpPr>
        <p:spPr>
          <a:xfrm>
            <a:off x="1703388" y="908051"/>
            <a:ext cx="8674100" cy="5400675"/>
          </a:xfrm>
        </p:spPr>
        <p:txBody>
          <a:bodyPr/>
          <a:lstStyle/>
          <a:p>
            <a:pPr>
              <a:defRPr/>
            </a:pPr>
            <a:r>
              <a:rPr lang="en-US" dirty="0"/>
              <a:t>Selenium Remote Control (Selenium RC)</a:t>
            </a:r>
          </a:p>
          <a:p>
            <a:pPr marL="0" indent="0">
              <a:buNone/>
              <a:defRPr/>
            </a:pPr>
            <a:endParaRPr lang="en-US" dirty="0"/>
          </a:p>
        </p:txBody>
      </p:sp>
      <p:sp>
        <p:nvSpPr>
          <p:cNvPr id="4" name="Rounded Rectangle 3"/>
          <p:cNvSpPr/>
          <p:nvPr/>
        </p:nvSpPr>
        <p:spPr bwMode="auto">
          <a:xfrm>
            <a:off x="1992313" y="1484314"/>
            <a:ext cx="3816350" cy="4681537"/>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600" dirty="0">
                <a:latin typeface="Arial" charset="0"/>
                <a:cs typeface="Arial" charset="0"/>
              </a:rPr>
              <a:t> 	     </a:t>
            </a:r>
            <a:r>
              <a:rPr lang="en-US" sz="1600" b="1" dirty="0">
                <a:latin typeface="Arial" charset="0"/>
                <a:cs typeface="Arial" charset="0"/>
              </a:rPr>
              <a:t>Pros</a:t>
            </a:r>
          </a:p>
          <a:p>
            <a:pPr eaLnBrk="0" hangingPunct="0">
              <a:defRPr/>
            </a:pPr>
            <a:endParaRPr lang="en-US" sz="1600" dirty="0">
              <a:latin typeface="Arial" charset="0"/>
              <a:cs typeface="Arial" charset="0"/>
            </a:endParaRPr>
          </a:p>
          <a:p>
            <a:pPr eaLnBrk="0" hangingPunct="0">
              <a:defRPr/>
            </a:pPr>
            <a:r>
              <a:rPr lang="en-US" sz="1600" dirty="0">
                <a:latin typeface="Arial" charset="0"/>
                <a:cs typeface="Arial" charset="0"/>
                <a:sym typeface="Wingdings" pitchFamily="2" charset="2"/>
              </a:rPr>
              <a:t> </a:t>
            </a:r>
            <a:r>
              <a:rPr lang="en-US" sz="1600" dirty="0">
                <a:latin typeface="Arial" charset="0"/>
                <a:cs typeface="Arial" charset="0"/>
              </a:rPr>
              <a:t>Cross browser &amp; cross platform.</a:t>
            </a:r>
          </a:p>
          <a:p>
            <a:pPr eaLnBrk="0" hangingPunct="0">
              <a:defRPr/>
            </a:pPr>
            <a:endParaRPr lang="en-US" sz="1600" dirty="0">
              <a:latin typeface="Arial" charset="0"/>
              <a:cs typeface="Arial" charset="0"/>
            </a:endParaRPr>
          </a:p>
          <a:p>
            <a:pPr eaLnBrk="0" hangingPunct="0">
              <a:defRPr/>
            </a:pPr>
            <a:r>
              <a:rPr lang="en-US" sz="1600" dirty="0">
                <a:latin typeface="Arial" charset="0"/>
                <a:cs typeface="Arial" charset="0"/>
                <a:sym typeface="Wingdings" pitchFamily="2" charset="2"/>
              </a:rPr>
              <a:t> </a:t>
            </a:r>
            <a:r>
              <a:rPr lang="en-US" sz="1600" dirty="0">
                <a:latin typeface="Arial" charset="0"/>
                <a:cs typeface="Arial" charset="0"/>
              </a:rPr>
              <a:t>Can perform looping &amp; Conditional Operations </a:t>
            </a:r>
          </a:p>
          <a:p>
            <a:pPr eaLnBrk="0" hangingPunct="0">
              <a:defRPr/>
            </a:pPr>
            <a:endParaRPr lang="en-US" sz="1600" dirty="0">
              <a:latin typeface="Arial" charset="0"/>
              <a:cs typeface="Arial" charset="0"/>
            </a:endParaRPr>
          </a:p>
          <a:p>
            <a:pPr eaLnBrk="0" hangingPunct="0">
              <a:defRPr/>
            </a:pPr>
            <a:r>
              <a:rPr lang="en-US" sz="1600" dirty="0">
                <a:latin typeface="Arial" charset="0"/>
                <a:cs typeface="Arial" charset="0"/>
                <a:sym typeface="Wingdings" pitchFamily="2" charset="2"/>
              </a:rPr>
              <a:t> </a:t>
            </a:r>
            <a:r>
              <a:rPr lang="en-US" sz="1600" dirty="0">
                <a:latin typeface="Arial" charset="0"/>
                <a:cs typeface="Arial" charset="0"/>
              </a:rPr>
              <a:t>Can support data driven testing</a:t>
            </a:r>
          </a:p>
          <a:p>
            <a:pPr eaLnBrk="0" hangingPunct="0">
              <a:defRPr/>
            </a:pPr>
            <a:endParaRPr lang="en-US" sz="16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rPr>
              <a:t>Has matured &amp; complete API</a:t>
            </a:r>
          </a:p>
          <a:p>
            <a:pPr eaLnBrk="0" hangingPunct="0">
              <a:defRPr/>
            </a:pPr>
            <a:endParaRPr lang="en-US" sz="16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rPr>
              <a:t>Can readily support new browsers</a:t>
            </a:r>
          </a:p>
          <a:p>
            <a:pPr eaLnBrk="0" hangingPunct="0">
              <a:defRPr/>
            </a:pPr>
            <a:endParaRPr lang="en-US" sz="16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rPr>
              <a:t>Faster  execution than IDE</a:t>
            </a:r>
          </a:p>
          <a:p>
            <a:pPr eaLnBrk="0" hangingPunct="0">
              <a:defRPr/>
            </a:pPr>
            <a:endParaRPr lang="en-US" sz="1600" dirty="0">
              <a:latin typeface="Arial" charset="0"/>
              <a:cs typeface="Arial" charset="0"/>
            </a:endParaRPr>
          </a:p>
          <a:p>
            <a:pPr eaLnBrk="0" hangingPunct="0">
              <a:defRPr/>
            </a:pPr>
            <a:endParaRPr lang="en-US" sz="1600" dirty="0">
              <a:latin typeface="Arial" charset="0"/>
              <a:cs typeface="Arial" charset="0"/>
            </a:endParaRPr>
          </a:p>
        </p:txBody>
      </p:sp>
      <p:sp>
        <p:nvSpPr>
          <p:cNvPr id="5" name="Rounded Rectangle 4"/>
          <p:cNvSpPr/>
          <p:nvPr/>
        </p:nvSpPr>
        <p:spPr bwMode="auto">
          <a:xfrm>
            <a:off x="6600825" y="1484314"/>
            <a:ext cx="3816350" cy="4681537"/>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600" dirty="0">
                <a:latin typeface="Arial" charset="0"/>
                <a:cs typeface="Arial" charset="0"/>
              </a:rPr>
              <a:t>	        </a:t>
            </a:r>
            <a:r>
              <a:rPr lang="en-US" sz="1600" b="1" dirty="0">
                <a:latin typeface="Arial" charset="0"/>
                <a:cs typeface="Arial" charset="0"/>
              </a:rPr>
              <a:t>Cons</a:t>
            </a:r>
          </a:p>
          <a:p>
            <a:pPr eaLnBrk="0" hangingPunct="0">
              <a:defRPr/>
            </a:pPr>
            <a:endParaRPr lang="en-US" sz="16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rPr>
              <a:t>Installation is more complicated than IDE</a:t>
            </a:r>
          </a:p>
          <a:p>
            <a:pPr eaLnBrk="0" hangingPunct="0">
              <a:defRPr/>
            </a:pPr>
            <a:endParaRPr lang="en-US" sz="16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rPr>
              <a:t>Must have programming knowledge</a:t>
            </a:r>
          </a:p>
          <a:p>
            <a:pPr eaLnBrk="0" hangingPunct="0">
              <a:defRPr/>
            </a:pPr>
            <a:endParaRPr lang="en-US" sz="16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rPr>
              <a:t>Needs Selenium RC server to be running</a:t>
            </a:r>
          </a:p>
          <a:p>
            <a:pPr marL="285750" indent="-285750" eaLnBrk="0" hangingPunct="0">
              <a:buFont typeface="Wingdings" pitchFamily="2" charset="2"/>
              <a:buChar char="à"/>
              <a:defRPr/>
            </a:pPr>
            <a:endParaRPr lang="en-US" sz="16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rPr>
              <a:t>Browser interaction is less realistic</a:t>
            </a:r>
          </a:p>
          <a:p>
            <a:pPr marL="285750" indent="-285750" eaLnBrk="0" hangingPunct="0">
              <a:buFont typeface="Wingdings" pitchFamily="2" charset="2"/>
              <a:buChar char="à"/>
              <a:defRPr/>
            </a:pPr>
            <a:r>
              <a:rPr lang="en-US" sz="1600" dirty="0">
                <a:latin typeface="Arial" charset="0"/>
                <a:cs typeface="Arial" charset="0"/>
              </a:rPr>
              <a:t>Inconsistent result &amp; users JavaScript</a:t>
            </a:r>
          </a:p>
          <a:p>
            <a:pPr marL="285750" indent="-285750" eaLnBrk="0" hangingPunct="0">
              <a:buFont typeface="Wingdings" pitchFamily="2" charset="2"/>
              <a:buChar char="à"/>
              <a:defRPr/>
            </a:pPr>
            <a:r>
              <a:rPr lang="en-US" sz="1600" dirty="0">
                <a:latin typeface="Arial" charset="0"/>
                <a:cs typeface="Arial" charset="0"/>
              </a:rPr>
              <a:t>Slower execution time than WebDriver</a:t>
            </a:r>
          </a:p>
        </p:txBody>
      </p:sp>
    </p:spTree>
    <p:extLst>
      <p:ext uri="{BB962C8B-B14F-4D97-AF65-F5344CB8AC3E}">
        <p14:creationId xmlns:p14="http://schemas.microsoft.com/office/powerpoint/2010/main" val="2932764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Selenium Components</a:t>
            </a:r>
            <a:endParaRPr lang="en-US" dirty="0" smtClean="0"/>
          </a:p>
        </p:txBody>
      </p:sp>
      <p:sp>
        <p:nvSpPr>
          <p:cNvPr id="10243" name="Content Placeholder 2"/>
          <p:cNvSpPr>
            <a:spLocks noGrp="1"/>
          </p:cNvSpPr>
          <p:nvPr>
            <p:ph idx="1"/>
          </p:nvPr>
        </p:nvSpPr>
        <p:spPr/>
        <p:txBody>
          <a:bodyPr/>
          <a:lstStyle/>
          <a:p>
            <a:r>
              <a:rPr lang="en-US" smtClean="0"/>
              <a:t>Selenium Grid</a:t>
            </a:r>
          </a:p>
          <a:p>
            <a:pPr lvl="1"/>
            <a:r>
              <a:rPr lang="en-US" b="0" smtClean="0"/>
              <a:t>To address the need of minimizing test execution times as much as possible.</a:t>
            </a:r>
          </a:p>
          <a:p>
            <a:pPr lvl="1"/>
            <a:endParaRPr lang="en-US" b="0" smtClean="0"/>
          </a:p>
          <a:p>
            <a:pPr lvl="1"/>
            <a:r>
              <a:rPr lang="en-US" b="0" smtClean="0"/>
              <a:t>Initially called the system “Hosted QA.” </a:t>
            </a:r>
          </a:p>
          <a:p>
            <a:pPr lvl="1"/>
            <a:endParaRPr lang="en-US" b="0" smtClean="0"/>
          </a:p>
          <a:p>
            <a:pPr lvl="1"/>
            <a:r>
              <a:rPr lang="en-US" b="0" smtClean="0"/>
              <a:t>It was capable of capturing browser screenshots during significant stages, and also of sending out Selenium commands to different machines simultaneously</a:t>
            </a:r>
          </a:p>
        </p:txBody>
      </p:sp>
    </p:spTree>
    <p:extLst>
      <p:ext uri="{BB962C8B-B14F-4D97-AF65-F5344CB8AC3E}">
        <p14:creationId xmlns:p14="http://schemas.microsoft.com/office/powerpoint/2010/main" val="1343077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Workflow of Selenium Grid</a:t>
            </a:r>
          </a:p>
        </p:txBody>
      </p:sp>
      <p:pic>
        <p:nvPicPr>
          <p:cNvPr id="11267"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432176" y="1268414"/>
            <a:ext cx="4843463" cy="4105275"/>
          </a:xfrm>
        </p:spPr>
      </p:pic>
    </p:spTree>
    <p:extLst>
      <p:ext uri="{BB962C8B-B14F-4D97-AF65-F5344CB8AC3E}">
        <p14:creationId xmlns:p14="http://schemas.microsoft.com/office/powerpoint/2010/main" val="243027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Selenium Components</a:t>
            </a:r>
            <a:endParaRPr lang="en-US" dirty="0" smtClean="0"/>
          </a:p>
        </p:txBody>
      </p:sp>
      <p:sp>
        <p:nvSpPr>
          <p:cNvPr id="3" name="Content Placeholder 2"/>
          <p:cNvSpPr>
            <a:spLocks noGrp="1"/>
          </p:cNvSpPr>
          <p:nvPr>
            <p:ph idx="1"/>
          </p:nvPr>
        </p:nvSpPr>
        <p:spPr/>
        <p:txBody>
          <a:bodyPr/>
          <a:lstStyle/>
          <a:p>
            <a:pPr marL="0" indent="0">
              <a:buNone/>
              <a:defRPr/>
            </a:pPr>
            <a:endParaRPr lang="en-US" dirty="0" smtClean="0"/>
          </a:p>
          <a:p>
            <a:pPr>
              <a:defRPr/>
            </a:pPr>
            <a:r>
              <a:rPr lang="en-US" dirty="0" smtClean="0"/>
              <a:t>Web Driver</a:t>
            </a:r>
            <a:endParaRPr lang="en-US" dirty="0"/>
          </a:p>
          <a:p>
            <a:pPr lvl="1">
              <a:defRPr/>
            </a:pPr>
            <a:r>
              <a:rPr lang="en-US" b="0" dirty="0" smtClean="0"/>
              <a:t>when browsers and web applications were becoming more powerful and more restrictive with JavaScript programs like Selenium Core.</a:t>
            </a:r>
          </a:p>
          <a:p>
            <a:pPr lvl="1">
              <a:defRPr/>
            </a:pPr>
            <a:endParaRPr lang="en-US" b="0" dirty="0"/>
          </a:p>
          <a:p>
            <a:pPr lvl="1">
              <a:defRPr/>
            </a:pPr>
            <a:r>
              <a:rPr lang="en-US" b="0" dirty="0" smtClean="0"/>
              <a:t>It </a:t>
            </a:r>
            <a:r>
              <a:rPr lang="en-US" b="0" dirty="0"/>
              <a:t>was the first cross-platform testing framework that could control the browser from the OS level.</a:t>
            </a:r>
            <a:endParaRPr lang="en-US" b="0" dirty="0" smtClean="0"/>
          </a:p>
          <a:p>
            <a:pPr marL="0" indent="0">
              <a:buNone/>
              <a:defRPr/>
            </a:pPr>
            <a:endParaRPr lang="en-US" b="0" dirty="0"/>
          </a:p>
          <a:p>
            <a:pPr marL="0" indent="0">
              <a:buNone/>
              <a:defRPr/>
            </a:pPr>
            <a:endParaRPr lang="en-US" dirty="0" smtClean="0"/>
          </a:p>
          <a:p>
            <a:pPr>
              <a:defRPr/>
            </a:pPr>
            <a:endParaRPr lang="en-US" dirty="0"/>
          </a:p>
          <a:p>
            <a:pPr marL="0" indent="0">
              <a:buNone/>
              <a:defRPr/>
            </a:pPr>
            <a:r>
              <a:rPr lang="en-US" dirty="0" smtClean="0"/>
              <a:t>	</a:t>
            </a:r>
            <a:endParaRPr lang="en-US" b="0" dirty="0"/>
          </a:p>
          <a:p>
            <a:pPr marL="0" indent="0">
              <a:buNone/>
              <a:defRPr/>
            </a:pPr>
            <a:endParaRPr lang="en-US" b="0" dirty="0"/>
          </a:p>
        </p:txBody>
      </p:sp>
    </p:spTree>
    <p:extLst>
      <p:ext uri="{BB962C8B-B14F-4D97-AF65-F5344CB8AC3E}">
        <p14:creationId xmlns:p14="http://schemas.microsoft.com/office/powerpoint/2010/main" val="903550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1" y="273050"/>
            <a:ext cx="8228013" cy="793750"/>
          </a:xfrm>
        </p:spPr>
        <p:txBody>
          <a:bodyPr/>
          <a:lstStyle/>
          <a:p>
            <a:r>
              <a:rPr lang="en-US" altLang="en-US" sz="2400"/>
              <a:t>Selenium Web driver</a:t>
            </a:r>
          </a:p>
        </p:txBody>
      </p:sp>
      <p:sp>
        <p:nvSpPr>
          <p:cNvPr id="18435" name="Rectangle 3"/>
          <p:cNvSpPr>
            <a:spLocks noGrp="1" noChangeArrowheads="1"/>
          </p:cNvSpPr>
          <p:nvPr>
            <p:ph sz="half" idx="1"/>
          </p:nvPr>
        </p:nvSpPr>
        <p:spPr>
          <a:xfrm>
            <a:off x="1981201" y="1604964"/>
            <a:ext cx="4037013" cy="2357437"/>
          </a:xfrm>
        </p:spPr>
        <p:txBody>
          <a:bodyPr/>
          <a:lstStyle/>
          <a:p>
            <a:pPr>
              <a:buFont typeface="Wingdings" panose="05000000000000000000" pitchFamily="2" charset="2"/>
              <a:buChar char="Ø"/>
            </a:pPr>
            <a:r>
              <a:rPr lang="en-US" altLang="en-US" sz="1600" b="0">
                <a:latin typeface="Cambria" panose="02040503050406030204" pitchFamily="18" charset="0"/>
              </a:rPr>
              <a:t>The Web Driver proves itself to be better than both Selenium IDE and Selenium RC in many aspects.</a:t>
            </a:r>
          </a:p>
          <a:p>
            <a:pPr>
              <a:buFont typeface="Wingdings" panose="05000000000000000000" pitchFamily="2" charset="2"/>
              <a:buChar char="Ø"/>
            </a:pPr>
            <a:r>
              <a:rPr lang="en-US" altLang="en-US" sz="1600" b="0">
                <a:latin typeface="Cambria" panose="02040503050406030204" pitchFamily="18" charset="0"/>
              </a:rPr>
              <a:t> It implements a more modern and stable approach in automating the browser’s actions.</a:t>
            </a:r>
          </a:p>
          <a:p>
            <a:pPr>
              <a:buFont typeface="Wingdings" panose="05000000000000000000" pitchFamily="2" charset="2"/>
              <a:buChar char="Ø"/>
            </a:pPr>
            <a:r>
              <a:rPr lang="en-US" altLang="en-US" sz="1600" b="0">
                <a:latin typeface="Cambria" panose="02040503050406030204" pitchFamily="18" charset="0"/>
              </a:rPr>
              <a:t> It controls the browser by directly   communicating to it. </a:t>
            </a:r>
          </a:p>
          <a:p>
            <a:pPr>
              <a:buFont typeface="Wingdings" panose="05000000000000000000" pitchFamily="2" charset="2"/>
              <a:buChar char="Ø"/>
            </a:pPr>
            <a:endParaRPr lang="en-US" altLang="en-US" sz="1400"/>
          </a:p>
        </p:txBody>
      </p:sp>
      <p:pic>
        <p:nvPicPr>
          <p:cNvPr id="18436" name="Content Placeholder 5" descr="simplified_webdriver_architecture.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48401" y="1524001"/>
            <a:ext cx="3876675" cy="3362325"/>
          </a:xfrm>
        </p:spPr>
      </p:pic>
      <p:pic>
        <p:nvPicPr>
          <p:cNvPr id="18437" name="Picture 7" descr="http://cdn.guru99.com/images/2-way_handshak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038600"/>
            <a:ext cx="27432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46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Pros &amp; Cons</a:t>
            </a:r>
          </a:p>
        </p:txBody>
      </p:sp>
      <p:sp>
        <p:nvSpPr>
          <p:cNvPr id="3" name="Content Placeholder 2"/>
          <p:cNvSpPr>
            <a:spLocks noGrp="1"/>
          </p:cNvSpPr>
          <p:nvPr>
            <p:ph idx="1"/>
          </p:nvPr>
        </p:nvSpPr>
        <p:spPr/>
        <p:txBody>
          <a:bodyPr/>
          <a:lstStyle/>
          <a:p>
            <a:pPr>
              <a:defRPr/>
            </a:pPr>
            <a:r>
              <a:rPr lang="en-US" dirty="0"/>
              <a:t>WebDriver</a:t>
            </a:r>
          </a:p>
          <a:p>
            <a:pPr marL="0" indent="0">
              <a:buNone/>
              <a:defRPr/>
            </a:pPr>
            <a:endParaRPr lang="en-US" dirty="0"/>
          </a:p>
        </p:txBody>
      </p:sp>
      <p:sp>
        <p:nvSpPr>
          <p:cNvPr id="5" name="Rounded Rectangle 4"/>
          <p:cNvSpPr/>
          <p:nvPr/>
        </p:nvSpPr>
        <p:spPr bwMode="auto">
          <a:xfrm>
            <a:off x="2279651" y="1773239"/>
            <a:ext cx="3311525" cy="3952875"/>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2400" dirty="0">
                <a:latin typeface="Arial" charset="0"/>
                <a:cs typeface="Arial" charset="0"/>
              </a:rPr>
              <a:t>	Pros</a:t>
            </a:r>
            <a:endParaRPr lang="en-US" sz="1600" dirty="0">
              <a:latin typeface="Arial" charset="0"/>
              <a:cs typeface="Arial" charset="0"/>
              <a:sym typeface="Wingdings" pitchFamily="2" charset="2"/>
            </a:endParaRPr>
          </a:p>
          <a:p>
            <a:pPr eaLnBrk="0" hangingPunct="0">
              <a:defRPr/>
            </a:pPr>
            <a:endParaRPr lang="en-US" sz="1600" dirty="0">
              <a:latin typeface="Arial" charset="0"/>
              <a:cs typeface="Arial" charset="0"/>
              <a:sym typeface="Wingdings" pitchFamily="2" charset="2"/>
            </a:endParaRPr>
          </a:p>
          <a:p>
            <a:pPr eaLnBrk="0" hangingPunct="0">
              <a:defRPr/>
            </a:pPr>
            <a:r>
              <a:rPr lang="en-US" sz="1600" dirty="0">
                <a:latin typeface="Arial" charset="0"/>
                <a:cs typeface="Arial" charset="0"/>
                <a:sym typeface="Wingdings" pitchFamily="2" charset="2"/>
              </a:rPr>
              <a:t>Communicates directly to the browser.</a:t>
            </a:r>
          </a:p>
          <a:p>
            <a:pPr eaLnBrk="0" hangingPunct="0">
              <a:defRPr/>
            </a:pPr>
            <a:endParaRPr lang="en-US" sz="1600" dirty="0">
              <a:latin typeface="Arial" charset="0"/>
              <a:cs typeface="Arial" charset="0"/>
              <a:sym typeface="Wingdings" pitchFamily="2" charset="2"/>
            </a:endParaRPr>
          </a:p>
          <a:p>
            <a:pPr eaLnBrk="0" hangingPunct="0">
              <a:defRPr/>
            </a:pPr>
            <a:r>
              <a:rPr lang="en-US" sz="1600" dirty="0">
                <a:latin typeface="Arial" charset="0"/>
                <a:cs typeface="Arial" charset="0"/>
                <a:sym typeface="Wingdings" pitchFamily="2" charset="2"/>
              </a:rPr>
              <a:t>Browser interaction is more realistic</a:t>
            </a:r>
          </a:p>
          <a:p>
            <a:pPr eaLnBrk="0" hangingPunct="0">
              <a:defRPr/>
            </a:pPr>
            <a:endParaRPr lang="en-US" sz="1600" dirty="0">
              <a:latin typeface="Arial" charset="0"/>
              <a:cs typeface="Arial" charset="0"/>
              <a:sym typeface="Wingdings" pitchFamily="2" charset="2"/>
            </a:endParaRPr>
          </a:p>
          <a:p>
            <a:pPr marL="285750" indent="-285750" eaLnBrk="0" hangingPunct="0">
              <a:buFont typeface="Wingdings" pitchFamily="2" charset="2"/>
              <a:buChar char="à"/>
              <a:defRPr/>
            </a:pPr>
            <a:r>
              <a:rPr lang="en-US" sz="1600" dirty="0">
                <a:latin typeface="Arial" charset="0"/>
                <a:cs typeface="Arial" charset="0"/>
                <a:sym typeface="Wingdings" pitchFamily="2" charset="2"/>
              </a:rPr>
              <a:t>No Need to start a server.</a:t>
            </a:r>
          </a:p>
          <a:p>
            <a:pPr marL="285750" indent="-285750" eaLnBrk="0" hangingPunct="0">
              <a:buFont typeface="Wingdings" pitchFamily="2" charset="2"/>
              <a:buChar char="à"/>
              <a:defRPr/>
            </a:pPr>
            <a:endParaRPr lang="en-US" sz="1600" dirty="0">
              <a:latin typeface="Arial" charset="0"/>
              <a:cs typeface="Arial" charset="0"/>
              <a:sym typeface="Wingdings" pitchFamily="2" charset="2"/>
            </a:endParaRPr>
          </a:p>
          <a:p>
            <a:pPr marL="285750" indent="-285750" eaLnBrk="0" hangingPunct="0">
              <a:buFont typeface="Wingdings" pitchFamily="2" charset="2"/>
              <a:buChar char="à"/>
              <a:defRPr/>
            </a:pPr>
            <a:r>
              <a:rPr lang="en-US" sz="1600" dirty="0">
                <a:latin typeface="Arial" charset="0"/>
                <a:cs typeface="Arial" charset="0"/>
                <a:sym typeface="Wingdings" pitchFamily="2" charset="2"/>
              </a:rPr>
              <a:t>Faster execution time than IDE and RC</a:t>
            </a:r>
          </a:p>
        </p:txBody>
      </p:sp>
      <p:sp>
        <p:nvSpPr>
          <p:cNvPr id="6" name="Rounded Rectangle 5"/>
          <p:cNvSpPr/>
          <p:nvPr/>
        </p:nvSpPr>
        <p:spPr bwMode="auto">
          <a:xfrm>
            <a:off x="6888164" y="1773239"/>
            <a:ext cx="3311525" cy="3959225"/>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2400" dirty="0">
                <a:latin typeface="Arial" charset="0"/>
                <a:cs typeface="Arial" charset="0"/>
              </a:rPr>
              <a:t>	Cons</a:t>
            </a:r>
          </a:p>
          <a:p>
            <a:pPr eaLnBrk="0" hangingPunct="0">
              <a:defRPr/>
            </a:pPr>
            <a:endParaRPr lang="en-US" sz="24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sym typeface="Wingdings" pitchFamily="2" charset="2"/>
              </a:rPr>
              <a:t>Requires programming knowledge.</a:t>
            </a:r>
          </a:p>
          <a:p>
            <a:pPr marL="285750" indent="-285750" eaLnBrk="0" hangingPunct="0">
              <a:buFont typeface="Wingdings" pitchFamily="2" charset="2"/>
              <a:buChar char="à"/>
              <a:defRPr/>
            </a:pPr>
            <a:endParaRPr lang="en-US" sz="1600" dirty="0">
              <a:latin typeface="Arial" charset="0"/>
              <a:cs typeface="Arial" charset="0"/>
              <a:sym typeface="Wingdings" pitchFamily="2" charset="2"/>
            </a:endParaRPr>
          </a:p>
          <a:p>
            <a:pPr marL="285750" indent="-285750" eaLnBrk="0" hangingPunct="0">
              <a:buFont typeface="Wingdings" pitchFamily="2" charset="2"/>
              <a:buChar char="à"/>
              <a:defRPr/>
            </a:pPr>
            <a:r>
              <a:rPr lang="en-US" sz="1600" dirty="0">
                <a:latin typeface="Arial" charset="0"/>
                <a:cs typeface="Arial" charset="0"/>
                <a:sym typeface="Wingdings" pitchFamily="2" charset="2"/>
              </a:rPr>
              <a:t>Cannot readily support new browsers</a:t>
            </a:r>
          </a:p>
          <a:p>
            <a:pPr marL="285750" indent="-285750" eaLnBrk="0" hangingPunct="0">
              <a:buFont typeface="Wingdings" pitchFamily="2" charset="2"/>
              <a:buChar char="à"/>
              <a:defRPr/>
            </a:pPr>
            <a:endParaRPr lang="en-US" sz="1600" dirty="0">
              <a:latin typeface="Arial" charset="0"/>
              <a:cs typeface="Arial" charset="0"/>
              <a:sym typeface="Wingdings" pitchFamily="2" charset="2"/>
            </a:endParaRPr>
          </a:p>
          <a:p>
            <a:pPr marL="285750" indent="-285750" eaLnBrk="0" hangingPunct="0">
              <a:buFont typeface="Wingdings" pitchFamily="2" charset="2"/>
              <a:buChar char="à"/>
              <a:defRPr/>
            </a:pPr>
            <a:endParaRPr lang="en-US" sz="1600" dirty="0">
              <a:latin typeface="Arial" charset="0"/>
              <a:cs typeface="Arial" charset="0"/>
            </a:endParaRPr>
          </a:p>
        </p:txBody>
      </p:sp>
    </p:spTree>
    <p:extLst>
      <p:ext uri="{BB962C8B-B14F-4D97-AF65-F5344CB8AC3E}">
        <p14:creationId xmlns:p14="http://schemas.microsoft.com/office/powerpoint/2010/main" val="5629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Limitation of the selenium</a:t>
            </a:r>
          </a:p>
        </p:txBody>
      </p:sp>
      <p:sp>
        <p:nvSpPr>
          <p:cNvPr id="3" name="Content Placeholder 2"/>
          <p:cNvSpPr>
            <a:spLocks noGrp="1"/>
          </p:cNvSpPr>
          <p:nvPr>
            <p:ph idx="1"/>
          </p:nvPr>
        </p:nvSpPr>
        <p:spPr/>
        <p:txBody>
          <a:bodyPr/>
          <a:lstStyle/>
          <a:p>
            <a:pPr>
              <a:defRPr/>
            </a:pPr>
            <a:r>
              <a:rPr lang="en-US" dirty="0" smtClean="0"/>
              <a:t>It does not </a:t>
            </a:r>
            <a:r>
              <a:rPr lang="en-US" smtClean="0"/>
              <a:t>support </a:t>
            </a:r>
            <a:r>
              <a:rPr lang="en-US"/>
              <a:t>a</a:t>
            </a:r>
            <a:r>
              <a:rPr lang="en-US" smtClean="0"/>
              <a:t> </a:t>
            </a:r>
            <a:r>
              <a:rPr lang="en-US" dirty="0" smtClean="0"/>
              <a:t>non web-based applications</a:t>
            </a:r>
          </a:p>
          <a:p>
            <a:pPr marL="0" indent="0">
              <a:buNone/>
              <a:defRPr/>
            </a:pPr>
            <a:endParaRPr lang="en-US" dirty="0" smtClean="0"/>
          </a:p>
          <a:p>
            <a:pPr>
              <a:defRPr/>
            </a:pPr>
            <a:r>
              <a:rPr lang="en-US" dirty="0" smtClean="0"/>
              <a:t>No inbuilt reporting capability so you need plugins like </a:t>
            </a:r>
            <a:r>
              <a:rPr lang="en-US" dirty="0" err="1" smtClean="0"/>
              <a:t>JUnit</a:t>
            </a:r>
            <a:r>
              <a:rPr lang="en-US" dirty="0" smtClean="0"/>
              <a:t> and TestNG for test reports</a:t>
            </a:r>
          </a:p>
          <a:p>
            <a:pPr marL="0" indent="0">
              <a:buNone/>
              <a:defRPr/>
            </a:pPr>
            <a:endParaRPr lang="en-US" dirty="0" smtClean="0"/>
          </a:p>
        </p:txBody>
      </p:sp>
    </p:spTree>
    <p:extLst>
      <p:ext uri="{BB962C8B-B14F-4D97-AF65-F5344CB8AC3E}">
        <p14:creationId xmlns:p14="http://schemas.microsoft.com/office/powerpoint/2010/main" val="37667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Exercise :</a:t>
            </a:r>
          </a:p>
        </p:txBody>
      </p:sp>
      <p:sp>
        <p:nvSpPr>
          <p:cNvPr id="13315" name="Content Placeholder 2"/>
          <p:cNvSpPr>
            <a:spLocks noGrp="1"/>
          </p:cNvSpPr>
          <p:nvPr>
            <p:ph idx="1"/>
          </p:nvPr>
        </p:nvSpPr>
        <p:spPr>
          <a:xfrm>
            <a:off x="1774825" y="1052514"/>
            <a:ext cx="8674100" cy="4960937"/>
          </a:xfrm>
        </p:spPr>
        <p:txBody>
          <a:bodyPr/>
          <a:lstStyle/>
          <a:p>
            <a:pPr>
              <a:defRPr/>
            </a:pPr>
            <a:r>
              <a:rPr lang="en-US" dirty="0" smtClean="0"/>
              <a:t>Login to PeopleSoft finance Application.</a:t>
            </a:r>
          </a:p>
          <a:p>
            <a:pPr marL="0" indent="0">
              <a:buNone/>
              <a:defRPr/>
            </a:pPr>
            <a:endParaRPr lang="en-US" dirty="0" smtClean="0"/>
          </a:p>
          <a:p>
            <a:pPr marL="0" indent="0">
              <a:buNone/>
              <a:defRPr/>
            </a:pPr>
            <a:endParaRPr lang="en-US" dirty="0" smtClean="0"/>
          </a:p>
        </p:txBody>
      </p:sp>
    </p:spTree>
    <p:extLst>
      <p:ext uri="{BB962C8B-B14F-4D97-AF65-F5344CB8AC3E}">
        <p14:creationId xmlns:p14="http://schemas.microsoft.com/office/powerpoint/2010/main" val="611797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1905000" y="1143001"/>
            <a:ext cx="7848600" cy="4524375"/>
          </a:xfrm>
        </p:spPr>
        <p:txBody>
          <a:bodyPr>
            <a:normAutofit lnSpcReduction="10000"/>
          </a:bodyPr>
          <a:lstStyle/>
          <a:p>
            <a:pPr eaLnBrk="1" hangingPunct="1">
              <a:buFont typeface="Wingdings" panose="05000000000000000000" pitchFamily="2" charset="2"/>
              <a:buChar char="Ø"/>
            </a:pPr>
            <a:endParaRPr lang="en-US" sz="2400" b="0" dirty="0"/>
          </a:p>
          <a:p>
            <a:pPr eaLnBrk="1" hangingPunct="1">
              <a:buFont typeface="Wingdings" panose="05000000000000000000" pitchFamily="2" charset="2"/>
              <a:buChar char="Ø"/>
            </a:pPr>
            <a:r>
              <a:rPr lang="en-US" sz="2400" b="0" dirty="0"/>
              <a:t>Selenium History</a:t>
            </a:r>
          </a:p>
          <a:p>
            <a:pPr eaLnBrk="1" hangingPunct="1">
              <a:buFont typeface="Wingdings" panose="05000000000000000000" pitchFamily="2" charset="2"/>
              <a:buChar char="Ø"/>
            </a:pPr>
            <a:r>
              <a:rPr lang="en-US" sz="2400" b="0" dirty="0"/>
              <a:t>Why the Name Selenium?</a:t>
            </a:r>
          </a:p>
          <a:p>
            <a:pPr eaLnBrk="1" hangingPunct="1">
              <a:buFont typeface="Wingdings" panose="05000000000000000000" pitchFamily="2" charset="2"/>
              <a:buChar char="Ø"/>
            </a:pPr>
            <a:r>
              <a:rPr lang="en-US" altLang="en-US" sz="2400" b="0" dirty="0">
                <a:cs typeface="Aparajita" panose="020B0604020202020204" pitchFamily="34" charset="0"/>
              </a:rPr>
              <a:t>Selenium Features</a:t>
            </a:r>
          </a:p>
          <a:p>
            <a:pPr eaLnBrk="1" hangingPunct="1">
              <a:buFont typeface="Wingdings" panose="05000000000000000000" pitchFamily="2" charset="2"/>
              <a:buChar char="Ø"/>
            </a:pPr>
            <a:r>
              <a:rPr lang="en-US" altLang="en-US" sz="2400" b="0" dirty="0">
                <a:cs typeface="Aparajita" panose="020B0604020202020204" pitchFamily="34" charset="0"/>
              </a:rPr>
              <a:t>Selenium Architecture</a:t>
            </a:r>
          </a:p>
          <a:p>
            <a:pPr eaLnBrk="1" hangingPunct="1">
              <a:buFont typeface="Wingdings" panose="05000000000000000000" pitchFamily="2" charset="2"/>
              <a:buChar char="Ø"/>
            </a:pPr>
            <a:r>
              <a:rPr lang="en-US" altLang="en-US" sz="2400" b="0" dirty="0">
                <a:cs typeface="Aparajita" panose="020B0604020202020204" pitchFamily="34" charset="0"/>
              </a:rPr>
              <a:t>Selenium Components</a:t>
            </a:r>
          </a:p>
          <a:p>
            <a:pPr eaLnBrk="1" hangingPunct="1">
              <a:buFont typeface="Wingdings" panose="05000000000000000000" pitchFamily="2" charset="2"/>
              <a:buChar char="Ø"/>
            </a:pPr>
            <a:r>
              <a:rPr lang="en-US" altLang="en-US" sz="2400" b="0" dirty="0">
                <a:cs typeface="Aparajita" panose="020B0604020202020204" pitchFamily="34" charset="0"/>
              </a:rPr>
              <a:t>Overall Workflow of Selenium</a:t>
            </a:r>
          </a:p>
          <a:p>
            <a:pPr eaLnBrk="1" hangingPunct="1">
              <a:buFont typeface="Wingdings" panose="05000000000000000000" pitchFamily="2" charset="2"/>
              <a:buChar char="Ø"/>
            </a:pPr>
            <a:r>
              <a:rPr lang="en-US" altLang="en-US" sz="2400" b="0" dirty="0">
                <a:cs typeface="Aparajita" panose="020B0604020202020204" pitchFamily="34" charset="0"/>
              </a:rPr>
              <a:t>Selenium verses </a:t>
            </a:r>
            <a:r>
              <a:rPr lang="en-US" altLang="en-US" sz="2400" b="0" dirty="0" smtClean="0">
                <a:cs typeface="Aparajita" panose="020B0604020202020204" pitchFamily="34" charset="0"/>
              </a:rPr>
              <a:t>QTP</a:t>
            </a:r>
          </a:p>
          <a:p>
            <a:pPr>
              <a:buFont typeface="Wingdings" panose="05000000000000000000" pitchFamily="2" charset="2"/>
              <a:buChar char="Ø"/>
            </a:pPr>
            <a:r>
              <a:rPr lang="en-US" sz="2400" b="0" dirty="0">
                <a:cs typeface="Aparajita" panose="020B0604020202020204" pitchFamily="34" charset="0"/>
              </a:rPr>
              <a:t>Selenese </a:t>
            </a:r>
            <a:r>
              <a:rPr lang="en-US" sz="2400" b="0" dirty="0" smtClean="0">
                <a:cs typeface="Aparajita" panose="020B0604020202020204" pitchFamily="34" charset="0"/>
              </a:rPr>
              <a:t>Commands</a:t>
            </a:r>
          </a:p>
          <a:p>
            <a:pPr>
              <a:buFont typeface="Wingdings" panose="05000000000000000000" pitchFamily="2" charset="2"/>
              <a:buChar char="Ø"/>
            </a:pPr>
            <a:r>
              <a:rPr lang="en-US" altLang="en-US" sz="2400" b="0" dirty="0">
                <a:cs typeface="Aparajita" panose="020B0604020202020204" pitchFamily="34" charset="0"/>
              </a:rPr>
              <a:t>Synchronization commands</a:t>
            </a:r>
          </a:p>
          <a:p>
            <a:pPr>
              <a:buFont typeface="Wingdings" panose="05000000000000000000" pitchFamily="2" charset="2"/>
              <a:buChar char="Ø"/>
            </a:pPr>
            <a:r>
              <a:rPr lang="en-US" sz="2400" b="0" dirty="0">
                <a:cs typeface="Aparajita" panose="020B0604020202020204" pitchFamily="34" charset="0"/>
              </a:rPr>
              <a:t>Locating Elements</a:t>
            </a:r>
            <a:endParaRPr lang="en-US" altLang="en-US" sz="2400" b="0" dirty="0">
              <a:cs typeface="Aparajita" panose="020B0604020202020204" pitchFamily="34" charset="0"/>
            </a:endParaRPr>
          </a:p>
          <a:p>
            <a:pPr eaLnBrk="1" hangingPunct="1">
              <a:buFont typeface="Wingdings" panose="05000000000000000000" pitchFamily="2" charset="2"/>
              <a:buChar char="Ø"/>
            </a:pPr>
            <a:endParaRPr lang="en-US" altLang="en-US" sz="2400" b="0" dirty="0">
              <a:cs typeface="Aparajita" panose="020B0604020202020204" pitchFamily="34" charset="0"/>
            </a:endParaRPr>
          </a:p>
          <a:p>
            <a:pPr eaLnBrk="1" hangingPunct="1">
              <a:buFont typeface="Wingdings" panose="05000000000000000000" pitchFamily="2" charset="2"/>
              <a:buChar char="Ø"/>
            </a:pPr>
            <a:endParaRPr lang="en-US" altLang="en-US" sz="2400" b="0" dirty="0">
              <a:cs typeface="Aparajita" panose="020B0604020202020204" pitchFamily="34" charset="0"/>
            </a:endParaRPr>
          </a:p>
          <a:p>
            <a:pPr>
              <a:buFont typeface="Times New Roman" pitchFamily="18" charset="0"/>
              <a:buNone/>
            </a:pPr>
            <a:endParaRPr lang="en-US" altLang="en-US" sz="1800" dirty="0">
              <a:latin typeface="Cambria" panose="02040503050406030204" pitchFamily="18" charset="0"/>
              <a:cs typeface="Aharoni" panose="02010803020104030203" pitchFamily="2" charset="-79"/>
            </a:endParaRPr>
          </a:p>
          <a:p>
            <a:pPr>
              <a:buFont typeface="Times New Roman" pitchFamily="18" charset="0"/>
              <a:buNone/>
            </a:pPr>
            <a:endParaRPr lang="en-US" altLang="en-US" sz="1800" dirty="0">
              <a:latin typeface="Cambria" panose="02040503050406030204" pitchFamily="18" charset="0"/>
              <a:cs typeface="Aharoni" panose="02010803020104030203" pitchFamily="2" charset="-79"/>
            </a:endParaRPr>
          </a:p>
        </p:txBody>
      </p:sp>
      <p:sp>
        <p:nvSpPr>
          <p:cNvPr id="6" name="Rectangle 4"/>
          <p:cNvSpPr txBox="1">
            <a:spLocks noChangeArrowheads="1"/>
          </p:cNvSpPr>
          <p:nvPr/>
        </p:nvSpPr>
        <p:spPr bwMode="auto">
          <a:xfrm>
            <a:off x="1981200" y="228600"/>
            <a:ext cx="7772400" cy="609600"/>
          </a:xfrm>
          <a:prstGeom prst="rect">
            <a:avLst/>
          </a:prstGeom>
          <a:noFill/>
          <a:ln w="9525">
            <a:noFill/>
            <a:round/>
            <a:headEnd/>
            <a:tailEnd/>
          </a:ln>
        </p:spPr>
        <p:txBody>
          <a:bodyPr lIns="0" tIns="0" rIns="0" bIns="0" anchor="ctr"/>
          <a:lstStyle/>
          <a:p>
            <a:pPr eaLnBrk="0">
              <a:defRPr/>
            </a:pPr>
            <a:r>
              <a:rPr lang="en-US" altLang="en-US" sz="2400" b="1" kern="0" dirty="0">
                <a:solidFill>
                  <a:srgbClr val="000000"/>
                </a:solidFill>
                <a:latin typeface="+mj-lt"/>
                <a:ea typeface="+mj-ea"/>
                <a:cs typeface="+mj-cs"/>
              </a:rPr>
              <a:t>Agenda for the session</a:t>
            </a:r>
          </a:p>
        </p:txBody>
      </p:sp>
    </p:spTree>
    <p:extLst>
      <p:ext uri="{BB962C8B-B14F-4D97-AF65-F5344CB8AC3E}">
        <p14:creationId xmlns:p14="http://schemas.microsoft.com/office/powerpoint/2010/main" val="2916048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43339" y="3765551"/>
            <a:ext cx="1552575"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1"/>
          <p:cNvSpPr>
            <a:spLocks noGrp="1"/>
          </p:cNvSpPr>
          <p:nvPr>
            <p:ph type="title"/>
          </p:nvPr>
        </p:nvSpPr>
        <p:spPr/>
        <p:txBody>
          <a:bodyPr/>
          <a:lstStyle/>
          <a:p>
            <a:r>
              <a:rPr lang="en-US" smtClean="0"/>
              <a:t>Overall Workflow of Selenium </a:t>
            </a:r>
          </a:p>
        </p:txBody>
      </p:sp>
      <p:sp>
        <p:nvSpPr>
          <p:cNvPr id="5" name="Rounded Rectangle 4"/>
          <p:cNvSpPr/>
          <p:nvPr/>
        </p:nvSpPr>
        <p:spPr bwMode="auto">
          <a:xfrm>
            <a:off x="1654176" y="1266826"/>
            <a:ext cx="1484313" cy="1503363"/>
          </a:xfrm>
          <a:prstGeom prst="roundRect">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US" dirty="0">
              <a:latin typeface="Calibri" pitchFamily="34" charset="0"/>
              <a:cs typeface="Calibri" pitchFamily="34" charset="0"/>
            </a:endParaRPr>
          </a:p>
          <a:p>
            <a:pPr eaLnBrk="0" hangingPunct="0">
              <a:defRPr/>
            </a:pPr>
            <a:endParaRPr lang="en-US" dirty="0">
              <a:latin typeface="Calibri" pitchFamily="34" charset="0"/>
              <a:cs typeface="Calibri" pitchFamily="34" charset="0"/>
            </a:endParaRPr>
          </a:p>
          <a:p>
            <a:pPr eaLnBrk="0" hangingPunct="0">
              <a:defRPr/>
            </a:pPr>
            <a:r>
              <a:rPr lang="en-US" dirty="0">
                <a:latin typeface="Calibri" pitchFamily="34" charset="0"/>
                <a:cs typeface="Calibri" pitchFamily="34" charset="0"/>
              </a:rPr>
              <a:t>Web application actions </a:t>
            </a:r>
          </a:p>
          <a:p>
            <a:pPr eaLnBrk="0" hangingPunct="0">
              <a:defRPr/>
            </a:pPr>
            <a:endParaRPr lang="en-US" dirty="0">
              <a:latin typeface="Calibri" pitchFamily="34" charset="0"/>
              <a:cs typeface="Calibri" pitchFamily="34" charset="0"/>
            </a:endParaRPr>
          </a:p>
          <a:p>
            <a:pPr eaLnBrk="0" hangingPunct="0">
              <a:defRPr/>
            </a:pPr>
            <a:endParaRPr lang="en-US" dirty="0">
              <a:latin typeface="Calibri" pitchFamily="34" charset="0"/>
              <a:cs typeface="Calibri" pitchFamily="34" charset="0"/>
            </a:endParaRPr>
          </a:p>
        </p:txBody>
      </p:sp>
      <p:sp>
        <p:nvSpPr>
          <p:cNvPr id="18437" name="Right Arrow 5"/>
          <p:cNvSpPr>
            <a:spLocks noChangeArrowheads="1"/>
          </p:cNvSpPr>
          <p:nvPr/>
        </p:nvSpPr>
        <p:spPr bwMode="auto">
          <a:xfrm>
            <a:off x="5041901" y="1644650"/>
            <a:ext cx="2016125" cy="1143000"/>
          </a:xfrm>
          <a:prstGeom prst="rightArrow">
            <a:avLst>
              <a:gd name="adj1" fmla="val 50000"/>
              <a:gd name="adj2" fmla="val 49936"/>
            </a:avLst>
          </a:prstGeom>
          <a:solidFill>
            <a:srgbClr val="92D050"/>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atin typeface="Calibri" panose="020F0502020204030204" pitchFamily="34" charset="0"/>
              </a:rPr>
              <a:t>Exporting recorded script </a:t>
            </a:r>
          </a:p>
        </p:txBody>
      </p:sp>
      <p:pic>
        <p:nvPicPr>
          <p:cNvPr id="1843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12064" y="4035425"/>
            <a:ext cx="136842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96275" y="1582738"/>
            <a:ext cx="228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Curved Left Arrow 15"/>
          <p:cNvSpPr>
            <a:spLocks noChangeArrowheads="1"/>
          </p:cNvSpPr>
          <p:nvPr/>
        </p:nvSpPr>
        <p:spPr bwMode="auto">
          <a:xfrm>
            <a:off x="9336089" y="2789238"/>
            <a:ext cx="1069975" cy="1827212"/>
          </a:xfrm>
          <a:prstGeom prst="curvedLeftArrow">
            <a:avLst>
              <a:gd name="adj1" fmla="val 25007"/>
              <a:gd name="adj2" fmla="val 50006"/>
              <a:gd name="adj3" fmla="val 25000"/>
            </a:avLst>
          </a:prstGeom>
          <a:solidFill>
            <a:srgbClr val="92D050"/>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atin typeface="Calibri" panose="020F0502020204030204" pitchFamily="34" charset="0"/>
            </a:endParaRPr>
          </a:p>
          <a:p>
            <a:r>
              <a:rPr lang="en-US">
                <a:latin typeface="Calibri" panose="020F0502020204030204" pitchFamily="34" charset="0"/>
              </a:rPr>
              <a:t>Running Script </a:t>
            </a:r>
          </a:p>
        </p:txBody>
      </p:sp>
      <p:pic>
        <p:nvPicPr>
          <p:cNvPr id="18441"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90701" y="1371601"/>
            <a:ext cx="581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Left Arrow 20"/>
          <p:cNvSpPr>
            <a:spLocks noChangeArrowheads="1"/>
          </p:cNvSpPr>
          <p:nvPr/>
        </p:nvSpPr>
        <p:spPr bwMode="auto">
          <a:xfrm>
            <a:off x="5591175" y="4010026"/>
            <a:ext cx="1785938" cy="1033463"/>
          </a:xfrm>
          <a:prstGeom prst="leftArrow">
            <a:avLst>
              <a:gd name="adj1" fmla="val 50000"/>
              <a:gd name="adj2" fmla="val 50003"/>
            </a:avLst>
          </a:prstGeom>
          <a:solidFill>
            <a:srgbClr val="92D050"/>
          </a:solidFill>
          <a:ln w="12700"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latin typeface="Calibri" panose="020F0502020204030204" pitchFamily="34" charset="0"/>
              </a:rPr>
              <a:t>In different browsers</a:t>
            </a:r>
          </a:p>
        </p:txBody>
      </p:sp>
      <p:pic>
        <p:nvPicPr>
          <p:cNvPr id="18443" name="Picture 2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061201" y="1706564"/>
            <a:ext cx="957263" cy="10191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5" name="Plus 24"/>
          <p:cNvSpPr/>
          <p:nvPr/>
        </p:nvSpPr>
        <p:spPr bwMode="auto">
          <a:xfrm>
            <a:off x="8018464" y="2044700"/>
            <a:ext cx="244475" cy="274638"/>
          </a:xfrm>
          <a:prstGeom prst="mathPlus">
            <a:avLst/>
          </a:prstGeom>
          <a:solidFill>
            <a:schemeClr val="tx1"/>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US" sz="2400">
              <a:latin typeface="Arial" charset="0"/>
              <a:cs typeface="Arial" charset="0"/>
            </a:endParaRPr>
          </a:p>
        </p:txBody>
      </p:sp>
      <p:pic>
        <p:nvPicPr>
          <p:cNvPr id="18445"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14776" y="1282701"/>
            <a:ext cx="5048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8"/>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05250" y="1825626"/>
            <a:ext cx="966788" cy="271463"/>
          </a:xfrm>
          <a:prstGeom prst="rect">
            <a:avLst/>
          </a:prstGeom>
          <a:solidFill>
            <a:schemeClr val="tx1"/>
          </a:solidFill>
          <a:ln w="9525">
            <a:solidFill>
              <a:schemeClr val="tx1"/>
            </a:solidFill>
            <a:miter lim="800000"/>
            <a:headEnd/>
            <a:tailEnd/>
          </a:ln>
        </p:spPr>
      </p:pic>
      <p:cxnSp>
        <p:nvCxnSpPr>
          <p:cNvPr id="18447" name="Straight Arrow Connector 30"/>
          <p:cNvCxnSpPr>
            <a:cxnSpLocks noChangeShapeType="1"/>
            <a:endCxn id="18445" idx="1"/>
          </p:cNvCxnSpPr>
          <p:nvPr/>
        </p:nvCxnSpPr>
        <p:spPr bwMode="auto">
          <a:xfrm flipV="1">
            <a:off x="3109913" y="1509714"/>
            <a:ext cx="804862" cy="509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8" name="Straight Arrow Connector 35"/>
          <p:cNvCxnSpPr>
            <a:cxnSpLocks noChangeShapeType="1"/>
            <a:stCxn id="5" idx="3"/>
            <a:endCxn id="18446" idx="1"/>
          </p:cNvCxnSpPr>
          <p:nvPr/>
        </p:nvCxnSpPr>
        <p:spPr bwMode="auto">
          <a:xfrm flipV="1">
            <a:off x="3138488" y="1960564"/>
            <a:ext cx="766762" cy="5873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9" name="Straight Arrow Connector 40"/>
          <p:cNvCxnSpPr>
            <a:cxnSpLocks noChangeShapeType="1"/>
            <a:stCxn id="5" idx="3"/>
            <a:endCxn id="18451" idx="1"/>
          </p:cNvCxnSpPr>
          <p:nvPr/>
        </p:nvCxnSpPr>
        <p:spPr bwMode="auto">
          <a:xfrm>
            <a:off x="3138488" y="2019300"/>
            <a:ext cx="819150" cy="38735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0" name="Rectangle 49"/>
          <p:cNvSpPr>
            <a:spLocks noChangeArrowheads="1"/>
          </p:cNvSpPr>
          <p:nvPr/>
        </p:nvSpPr>
        <p:spPr bwMode="auto">
          <a:xfrm>
            <a:off x="3362326" y="2497138"/>
            <a:ext cx="1679575" cy="457200"/>
          </a:xfrm>
          <a:prstGeom prst="rect">
            <a:avLst/>
          </a:prstGeom>
          <a:solidFill>
            <a:schemeClr val="bg1"/>
          </a:solidFill>
          <a:ln w="12700" algn="ctr">
            <a:solidFill>
              <a:schemeClr val="bg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100" b="1">
                <a:latin typeface="Calibri" panose="020F0502020204030204" pitchFamily="34" charset="0"/>
              </a:rPr>
              <a:t>           Developer Tools</a:t>
            </a:r>
          </a:p>
          <a:p>
            <a:endParaRPr lang="en-US" sz="1100" b="1">
              <a:latin typeface="Calibri" panose="020F0502020204030204" pitchFamily="34" charset="0"/>
            </a:endParaRPr>
          </a:p>
          <a:p>
            <a:r>
              <a:rPr lang="en-US" sz="1100" b="1">
                <a:latin typeface="Calibri" panose="020F0502020204030204" pitchFamily="34" charset="0"/>
              </a:rPr>
              <a:t>	……..</a:t>
            </a:r>
          </a:p>
          <a:p>
            <a:r>
              <a:rPr lang="en-US" sz="1100" b="1">
                <a:latin typeface="Calibri" panose="020F0502020204030204" pitchFamily="34" charset="0"/>
              </a:rPr>
              <a:t>	…….</a:t>
            </a:r>
          </a:p>
          <a:p>
            <a:r>
              <a:rPr lang="en-US" sz="1100" b="1">
                <a:latin typeface="Calibri" panose="020F0502020204030204" pitchFamily="34" charset="0"/>
              </a:rPr>
              <a:t>	….</a:t>
            </a:r>
          </a:p>
          <a:p>
            <a:endParaRPr lang="en-US" sz="1100" b="1">
              <a:latin typeface="Calibri" panose="020F0502020204030204" pitchFamily="34" charset="0"/>
            </a:endParaRPr>
          </a:p>
          <a:p>
            <a:endParaRPr lang="en-US" sz="1100" b="1">
              <a:latin typeface="Calibri" panose="020F0502020204030204" pitchFamily="34" charset="0"/>
            </a:endParaRPr>
          </a:p>
          <a:p>
            <a:r>
              <a:rPr lang="en-US" sz="1100" b="1">
                <a:latin typeface="Calibri" panose="020F0502020204030204" pitchFamily="34" charset="0"/>
              </a:rPr>
              <a:t>                   </a:t>
            </a:r>
          </a:p>
        </p:txBody>
      </p:sp>
      <p:pic>
        <p:nvPicPr>
          <p:cNvPr id="18451" name="Picture 47"/>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57638" y="2254250"/>
            <a:ext cx="4619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52" name="Straight Arrow Connector 52"/>
          <p:cNvCxnSpPr>
            <a:cxnSpLocks noChangeShapeType="1"/>
            <a:stCxn id="5" idx="3"/>
          </p:cNvCxnSpPr>
          <p:nvPr/>
        </p:nvCxnSpPr>
        <p:spPr bwMode="auto">
          <a:xfrm>
            <a:off x="3138489" y="2019300"/>
            <a:ext cx="941387" cy="93503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27028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74915" y="366040"/>
            <a:ext cx="9434299" cy="565150"/>
          </a:xfrm>
        </p:spPr>
        <p:txBody>
          <a:bodyPr/>
          <a:lstStyle/>
          <a:p>
            <a:r>
              <a:rPr lang="en-US" altLang="en-US" dirty="0"/>
              <a:t>Selenium versus QTP</a:t>
            </a:r>
          </a:p>
        </p:txBody>
      </p:sp>
      <p:graphicFrame>
        <p:nvGraphicFramePr>
          <p:cNvPr id="5" name="Table 4"/>
          <p:cNvGraphicFramePr>
            <a:graphicFrameLocks noGrp="1"/>
          </p:cNvGraphicFramePr>
          <p:nvPr>
            <p:extLst>
              <p:ext uri="{D42A27DB-BD31-4B8C-83A1-F6EECF244321}">
                <p14:modId xmlns:p14="http://schemas.microsoft.com/office/powerpoint/2010/main" val="3854540927"/>
              </p:ext>
            </p:extLst>
          </p:nvPr>
        </p:nvGraphicFramePr>
        <p:xfrm>
          <a:off x="947118" y="1137424"/>
          <a:ext cx="9715715" cy="4992623"/>
        </p:xfrm>
        <a:graphic>
          <a:graphicData uri="http://schemas.openxmlformats.org/drawingml/2006/table">
            <a:tbl>
              <a:tblPr firstRow="1" bandRow="1">
                <a:tableStyleId>{5C22544A-7EE6-4342-B048-85BDC9FD1C3A}</a:tableStyleId>
              </a:tblPr>
              <a:tblGrid>
                <a:gridCol w="4663268"/>
                <a:gridCol w="5052447"/>
              </a:tblGrid>
              <a:tr h="675142">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3200" u="none" strike="noStrike" cap="none" normalizeH="0" baseline="0" dirty="0" smtClean="0">
                          <a:ln>
                            <a:noFill/>
                          </a:ln>
                          <a:effectLst/>
                        </a:rPr>
                        <a:t>Selenium</a:t>
                      </a:r>
                      <a:endParaRPr kumimoji="0" lang="en-US" altLang="en-US" sz="2800" b="1"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3200" u="none" strike="noStrike" cap="none" normalizeH="0" baseline="0" dirty="0" smtClean="0">
                          <a:ln>
                            <a:noFill/>
                          </a:ln>
                          <a:effectLst/>
                        </a:rPr>
                        <a:t>QTP</a:t>
                      </a:r>
                      <a:endParaRPr kumimoji="0" lang="en-US" altLang="en-US" sz="2800" b="1"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r>
              <a:tr h="446425">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Open source, free  to use, and free of charge.</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Commercial.</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r>
              <a:tr h="446425">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Highly extensible</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Limited add-ons</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r>
              <a:tr h="843927">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Can run tests across different browsers</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Can only run tests in Firefox , Internet Explorer  and     Chrome</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r>
              <a:tr h="446425">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smtClean="0">
                          <a:ln>
                            <a:noFill/>
                          </a:ln>
                          <a:effectLst/>
                        </a:rPr>
                        <a:t> Supports various operating systems</a:t>
                      </a:r>
                      <a:endParaRPr kumimoji="0" lang="en-US" alt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anchor="ctr" horzOverflow="overflow"/>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Can only be used in Windows</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r>
              <a:tr h="446425">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Supports mobile devices</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Supports mobile device using 3</a:t>
                      </a:r>
                      <a:r>
                        <a:rPr kumimoji="0" lang="en-US" altLang="en-US" sz="2000" u="none" strike="noStrike" cap="none" normalizeH="0" baseline="30000" dirty="0" smtClean="0">
                          <a:ln>
                            <a:noFill/>
                          </a:ln>
                          <a:effectLst/>
                        </a:rPr>
                        <a:t>rd</a:t>
                      </a:r>
                      <a:r>
                        <a:rPr kumimoji="0" lang="en-US" altLang="en-US" sz="2000" u="none" strike="noStrike" cap="none" normalizeH="0" baseline="0" dirty="0" smtClean="0">
                          <a:ln>
                            <a:noFill/>
                          </a:ln>
                          <a:effectLst/>
                        </a:rPr>
                        <a:t> party software</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r>
              <a:tr h="843927">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Can execute tests while the browser is  minimized</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Needs to have the application under test to be visible on the desktop</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r>
              <a:tr h="843927">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smtClean="0">
                          <a:ln>
                            <a:noFill/>
                          </a:ln>
                          <a:effectLst/>
                        </a:rPr>
                        <a:t> Can execute tests in parallel.</a:t>
                      </a:r>
                      <a:endParaRPr kumimoji="0" lang="en-US" alt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anchor="ctr" horzOverflow="overflow"/>
                </a:tc>
                <a:tc>
                  <a:txBody>
                    <a:bodyPr/>
                    <a:lstStyle>
                      <a:lvl1pPr eaLnBrk="0">
                        <a:spcAft>
                          <a:spcPts val="1425"/>
                        </a:spcAft>
                        <a:defRPr b="1">
                          <a:solidFill>
                            <a:srgbClr val="000000"/>
                          </a:solidFill>
                          <a:latin typeface="Aparajita" pitchFamily="34" charset="0"/>
                          <a:cs typeface="Arial" charset="0"/>
                        </a:defRPr>
                      </a:lvl1pPr>
                      <a:lvl2pPr marL="457200" eaLnBrk="0">
                        <a:spcAft>
                          <a:spcPts val="1138"/>
                        </a:spcAft>
                        <a:defRPr sz="1400">
                          <a:solidFill>
                            <a:srgbClr val="000000"/>
                          </a:solidFill>
                          <a:latin typeface="Aparajita" pitchFamily="34" charset="0"/>
                          <a:cs typeface="Arial" charset="0"/>
                        </a:defRPr>
                      </a:lvl2pPr>
                      <a:lvl3pPr marL="914400" eaLnBrk="0">
                        <a:spcAft>
                          <a:spcPts val="850"/>
                        </a:spcAft>
                        <a:defRPr sz="1200">
                          <a:solidFill>
                            <a:srgbClr val="000000"/>
                          </a:solidFill>
                          <a:latin typeface="Aparajita" pitchFamily="34" charset="0"/>
                          <a:cs typeface="Arial" charset="0"/>
                        </a:defRPr>
                      </a:lvl3pPr>
                      <a:lvl4pPr marL="1371600" eaLnBrk="0">
                        <a:spcAft>
                          <a:spcPts val="575"/>
                        </a:spcAft>
                        <a:defRPr sz="1000">
                          <a:solidFill>
                            <a:srgbClr val="000000"/>
                          </a:solidFill>
                          <a:latin typeface="Aparajita" pitchFamily="34" charset="0"/>
                          <a:cs typeface="Arial" charset="0"/>
                        </a:defRPr>
                      </a:lvl4pPr>
                      <a:lvl5pPr marL="1828800" eaLnBrk="0">
                        <a:spcAft>
                          <a:spcPts val="288"/>
                        </a:spcAft>
                        <a:defRPr>
                          <a:solidFill>
                            <a:srgbClr val="000000"/>
                          </a:solidFill>
                          <a:latin typeface="Aparajita" pitchFamily="34" charset="0"/>
                          <a:cs typeface="Arial" charset="0"/>
                        </a:defRPr>
                      </a:lvl5pPr>
                      <a:lvl6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6pPr>
                      <a:lvl7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7pPr>
                      <a:lvl8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8pPr>
                      <a:lvl9pPr indent="-228600" eaLnBrk="0" fontAlgn="base" hangingPunct="0">
                        <a:lnSpc>
                          <a:spcPct val="93000"/>
                        </a:lnSpc>
                        <a:spcBef>
                          <a:spcPct val="0"/>
                        </a:spcBef>
                        <a:spcAft>
                          <a:spcPts val="288"/>
                        </a:spcAft>
                        <a:buClr>
                          <a:srgbClr val="000000"/>
                        </a:buClr>
                        <a:buSzPct val="100000"/>
                        <a:buFont typeface="Times New Roman" pitchFamily="18" charset="0"/>
                        <a:defRPr>
                          <a:solidFill>
                            <a:srgbClr val="000000"/>
                          </a:solidFill>
                          <a:latin typeface="Aparajita" pitchFamily="34" charset="0"/>
                          <a:cs typeface="Arial"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2000" u="none" strike="noStrike" cap="none" normalizeH="0" baseline="0" dirty="0" smtClean="0">
                          <a:ln>
                            <a:noFill/>
                          </a:ln>
                          <a:effectLst/>
                        </a:rPr>
                        <a:t> Can only execute in parallel but using Quality Center which is again a paid product.</a:t>
                      </a:r>
                      <a:endParaRPr kumimoji="0" lang="en-US" alt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r>
            </a:tbl>
          </a:graphicData>
        </a:graphic>
      </p:graphicFrame>
    </p:spTree>
    <p:extLst>
      <p:ext uri="{BB962C8B-B14F-4D97-AF65-F5344CB8AC3E}">
        <p14:creationId xmlns:p14="http://schemas.microsoft.com/office/powerpoint/2010/main" val="4276467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a:r>
            <a:br>
              <a:rPr lang="en-US" dirty="0" smtClean="0"/>
            </a:br>
            <a:r>
              <a:rPr lang="en-US" dirty="0" smtClean="0"/>
              <a:t>Selenese </a:t>
            </a:r>
            <a:r>
              <a:rPr lang="en-US" dirty="0" smtClean="0"/>
              <a:t>Commands</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857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solidFill>
                  <a:srgbClr val="000000"/>
                </a:solidFill>
                <a:latin typeface="Bookman Old Style" panose="02050604050505020204" pitchFamily="18" charset="0"/>
                <a:cs typeface="Times New Roman" panose="02020603050405020304" pitchFamily="18" charset="0"/>
              </a:rPr>
              <a:t>Commands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49206355"/>
              </p:ext>
            </p:extLst>
          </p:nvPr>
        </p:nvGraphicFramePr>
        <p:xfrm>
          <a:off x="2057400" y="1371601"/>
          <a:ext cx="8229600" cy="4678803"/>
        </p:xfrm>
        <a:graphic>
          <a:graphicData uri="http://schemas.openxmlformats.org/drawingml/2006/table">
            <a:tbl>
              <a:tblPr firstRow="1" bandRow="1">
                <a:tableStyleId>{5C22544A-7EE6-4342-B048-85BDC9FD1C3A}</a:tableStyleId>
              </a:tblPr>
              <a:tblGrid>
                <a:gridCol w="2437108"/>
                <a:gridCol w="5792492"/>
              </a:tblGrid>
              <a:tr h="457273">
                <a:tc>
                  <a:txBody>
                    <a:bodyPr/>
                    <a:lstStyle/>
                    <a:p>
                      <a:pPr algn="l"/>
                      <a:r>
                        <a:rPr lang="en-US" sz="2400" dirty="0" smtClean="0"/>
                        <a:t>Commands</a:t>
                      </a:r>
                      <a:endParaRPr lang="en-US" sz="2400" dirty="0"/>
                    </a:p>
                  </a:txBody>
                  <a:tcPr marT="45727" marB="45727"/>
                </a:tc>
                <a:tc>
                  <a:txBody>
                    <a:bodyPr/>
                    <a:lstStyle/>
                    <a:p>
                      <a:pPr algn="l"/>
                      <a:r>
                        <a:rPr lang="en-US" sz="2400" dirty="0" smtClean="0"/>
                        <a:t>Features</a:t>
                      </a:r>
                      <a:endParaRPr lang="en-US" sz="2400" dirty="0"/>
                    </a:p>
                  </a:txBody>
                  <a:tcPr marT="45727" marB="45727"/>
                </a:tc>
              </a:tr>
              <a:tr h="541038">
                <a:tc>
                  <a:txBody>
                    <a:bodyPr/>
                    <a:lstStyle/>
                    <a:p>
                      <a:pPr algn="l"/>
                      <a:r>
                        <a:rPr lang="en-US" sz="1400" b="1" dirty="0" smtClean="0">
                          <a:latin typeface="Bookman Old Style" pitchFamily="18" charset="0"/>
                          <a:ea typeface="Times New Roman"/>
                        </a:rPr>
                        <a:t>Actions</a:t>
                      </a:r>
                      <a:endParaRPr lang="en-US" sz="1400" dirty="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itchFamily="18" charset="0"/>
                          <a:ea typeface="Times New Roman"/>
                        </a:rPr>
                        <a:t>These are commands that directly interact with page elements.</a:t>
                      </a:r>
                    </a:p>
                    <a:p>
                      <a:pPr algn="l"/>
                      <a:endParaRPr lang="en-US" sz="1400" dirty="0"/>
                    </a:p>
                  </a:txBody>
                  <a:tcPr marT="45727" marB="45727"/>
                </a:tc>
              </a:tr>
              <a:tr h="541038">
                <a:tc>
                  <a:txBody>
                    <a:bodyPr/>
                    <a:lstStyle/>
                    <a:p>
                      <a:pPr algn="l"/>
                      <a:r>
                        <a:rPr lang="en-US" sz="1400" b="1" dirty="0" err="1" smtClean="0">
                          <a:latin typeface="Bookman Old Style" pitchFamily="18" charset="0"/>
                          <a:ea typeface="Times New Roman"/>
                        </a:rPr>
                        <a:t>Accessors</a:t>
                      </a:r>
                      <a:endParaRPr lang="en-US" sz="1400" dirty="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itchFamily="18" charset="0"/>
                          <a:ea typeface="Times New Roman"/>
                        </a:rPr>
                        <a:t>They are commands that allow you to store values to a variable.</a:t>
                      </a:r>
                    </a:p>
                    <a:p>
                      <a:pPr algn="l"/>
                      <a:endParaRPr lang="en-US" sz="1400" dirty="0"/>
                    </a:p>
                  </a:txBody>
                  <a:tcPr marT="45727" marB="45727"/>
                </a:tc>
              </a:tr>
              <a:tr h="2894540">
                <a:tc>
                  <a:txBody>
                    <a:bodyPr/>
                    <a:lstStyle/>
                    <a:p>
                      <a:pPr algn="l"/>
                      <a:r>
                        <a:rPr lang="en-US" sz="1400" b="1" dirty="0" smtClean="0">
                          <a:latin typeface="Bookman Old Style" pitchFamily="18" charset="0"/>
                          <a:ea typeface="Times New Roman"/>
                        </a:rPr>
                        <a:t>Assertions</a:t>
                      </a:r>
                      <a:endParaRPr lang="en-US" sz="1400" dirty="0"/>
                    </a:p>
                  </a:txBody>
                  <a:tcPr marT="45727" marB="45727"/>
                </a:tc>
                <a:tc>
                  <a:txBody>
                    <a:bodyPr/>
                    <a:lstStyle/>
                    <a:p>
                      <a:pPr marL="214630" marR="0" algn="l">
                        <a:lnSpc>
                          <a:spcPct val="115000"/>
                        </a:lnSpc>
                      </a:pPr>
                      <a:r>
                        <a:rPr lang="en-US" sz="1400" dirty="0" smtClean="0">
                          <a:latin typeface="Bookman Old Style" pitchFamily="18" charset="0"/>
                          <a:ea typeface="Times New Roman"/>
                        </a:rPr>
                        <a:t>They are commands that verify if a certain condition is met.</a:t>
                      </a:r>
                    </a:p>
                    <a:p>
                      <a:pPr marL="214630" marR="0" algn="l">
                        <a:lnSpc>
                          <a:spcPct val="115000"/>
                        </a:lnSpc>
                      </a:pPr>
                      <a:endParaRPr lang="en-US" sz="1400" dirty="0" smtClean="0">
                        <a:latin typeface="Bookman Old Style" pitchFamily="18" charset="0"/>
                        <a:ea typeface="Times New Roman"/>
                      </a:endParaRPr>
                    </a:p>
                    <a:p>
                      <a:pPr marL="0" marR="0" algn="l">
                        <a:lnSpc>
                          <a:spcPct val="115000"/>
                        </a:lnSpc>
                      </a:pPr>
                      <a:r>
                        <a:rPr lang="en-US" sz="1400" b="1" dirty="0" smtClean="0">
                          <a:latin typeface="Bookman Old Style" pitchFamily="18" charset="0"/>
                          <a:ea typeface="Times New Roman"/>
                        </a:rPr>
                        <a:t>      3 Types of Assertions</a:t>
                      </a:r>
                      <a:endParaRPr lang="en-US" sz="1400" dirty="0" smtClean="0">
                        <a:latin typeface="Bookman Old Style" pitchFamily="18" charset="0"/>
                        <a:ea typeface="Times New Roman"/>
                      </a:endParaRPr>
                    </a:p>
                    <a:p>
                      <a:pPr marL="342900" marR="0" lvl="0" indent="-342900" algn="l">
                        <a:lnSpc>
                          <a:spcPct val="115000"/>
                        </a:lnSpc>
                        <a:spcBef>
                          <a:spcPts val="0"/>
                        </a:spcBef>
                        <a:spcAft>
                          <a:spcPts val="1000"/>
                        </a:spcAft>
                        <a:buSzPts val="1000"/>
                        <a:buFont typeface="Symbol"/>
                        <a:buChar char=""/>
                        <a:tabLst>
                          <a:tab pos="457200" algn="l"/>
                        </a:tabLst>
                      </a:pPr>
                      <a:r>
                        <a:rPr lang="en-US" sz="1400" b="1" dirty="0" smtClean="0">
                          <a:latin typeface="Bookman Old Style" pitchFamily="18" charset="0"/>
                          <a:ea typeface="Times New Roman"/>
                          <a:cs typeface="Times New Roman"/>
                        </a:rPr>
                        <a:t>Assert</a:t>
                      </a:r>
                      <a:r>
                        <a:rPr lang="en-US" sz="1400" dirty="0" smtClean="0">
                          <a:latin typeface="Bookman Old Style" pitchFamily="18" charset="0"/>
                          <a:ea typeface="Times New Roman"/>
                          <a:cs typeface="Times New Roman"/>
                        </a:rPr>
                        <a:t>. When an “assert” command fails, the test is stopped immediately.</a:t>
                      </a:r>
                    </a:p>
                    <a:p>
                      <a:pPr marL="342900" marR="0" lvl="0" indent="-342900" algn="l">
                        <a:lnSpc>
                          <a:spcPct val="115000"/>
                        </a:lnSpc>
                        <a:spcBef>
                          <a:spcPts val="0"/>
                        </a:spcBef>
                        <a:spcAft>
                          <a:spcPts val="1000"/>
                        </a:spcAft>
                        <a:buSzPts val="1000"/>
                        <a:buFont typeface="Symbol"/>
                        <a:buChar char=""/>
                        <a:tabLst>
                          <a:tab pos="457200" algn="l"/>
                        </a:tabLst>
                      </a:pPr>
                      <a:r>
                        <a:rPr lang="en-US" sz="1400" b="1" dirty="0" smtClean="0">
                          <a:latin typeface="Bookman Old Style" pitchFamily="18" charset="0"/>
                          <a:ea typeface="Times New Roman"/>
                          <a:cs typeface="Times New Roman"/>
                        </a:rPr>
                        <a:t>Verify</a:t>
                      </a:r>
                      <a:r>
                        <a:rPr lang="en-US" sz="1400" dirty="0" smtClean="0">
                          <a:latin typeface="Bookman Old Style" pitchFamily="18" charset="0"/>
                          <a:ea typeface="Times New Roman"/>
                          <a:cs typeface="Times New Roman"/>
                        </a:rPr>
                        <a:t>. When a “verify” command fails, Selenium IDE logs this failure and continues with the test execution.</a:t>
                      </a:r>
                    </a:p>
                    <a:p>
                      <a:pPr marL="342900" marR="0" lvl="0" indent="-342900" algn="l">
                        <a:lnSpc>
                          <a:spcPct val="115000"/>
                        </a:lnSpc>
                        <a:spcBef>
                          <a:spcPts val="0"/>
                        </a:spcBef>
                        <a:spcAft>
                          <a:spcPts val="1000"/>
                        </a:spcAft>
                        <a:buSzPts val="1000"/>
                        <a:buFont typeface="Symbol"/>
                        <a:buChar char=""/>
                        <a:tabLst>
                          <a:tab pos="457200" algn="l"/>
                        </a:tabLst>
                      </a:pPr>
                      <a:r>
                        <a:rPr lang="en-US" sz="1400" b="1" dirty="0" err="1" smtClean="0">
                          <a:latin typeface="Bookman Old Style" pitchFamily="18" charset="0"/>
                          <a:ea typeface="Times New Roman"/>
                          <a:cs typeface="Times New Roman"/>
                        </a:rPr>
                        <a:t>WaitFor</a:t>
                      </a:r>
                      <a:r>
                        <a:rPr lang="en-US" sz="1400" dirty="0" smtClean="0">
                          <a:latin typeface="Bookman Old Style" pitchFamily="18" charset="0"/>
                          <a:ea typeface="Times New Roman"/>
                          <a:cs typeface="Times New Roman"/>
                        </a:rPr>
                        <a:t>. Before proceeding to the next command, “</a:t>
                      </a:r>
                      <a:r>
                        <a:rPr lang="en-US" sz="1400" dirty="0" err="1" smtClean="0">
                          <a:latin typeface="Bookman Old Style" pitchFamily="18" charset="0"/>
                          <a:ea typeface="Times New Roman"/>
                          <a:cs typeface="Times New Roman"/>
                        </a:rPr>
                        <a:t>waitFor</a:t>
                      </a:r>
                      <a:r>
                        <a:rPr lang="en-US" sz="1400" dirty="0" smtClean="0">
                          <a:latin typeface="Bookman Old Style" pitchFamily="18" charset="0"/>
                          <a:ea typeface="Times New Roman"/>
                          <a:cs typeface="Times New Roman"/>
                        </a:rPr>
                        <a:t>” commands will first wait for a certain condition to become true. </a:t>
                      </a:r>
                    </a:p>
                    <a:p>
                      <a:pPr algn="l"/>
                      <a:endParaRPr lang="en-US" sz="1400" dirty="0"/>
                    </a:p>
                  </a:txBody>
                  <a:tcPr marT="45727" marB="45727"/>
                </a:tc>
              </a:tr>
            </a:tbl>
          </a:graphicData>
        </a:graphic>
      </p:graphicFrame>
    </p:spTree>
    <p:extLst>
      <p:ext uri="{BB962C8B-B14F-4D97-AF65-F5344CB8AC3E}">
        <p14:creationId xmlns:p14="http://schemas.microsoft.com/office/powerpoint/2010/main" val="1155380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05913" y="282434"/>
            <a:ext cx="9125624" cy="854990"/>
          </a:xfrm>
        </p:spPr>
        <p:txBody>
          <a:bodyPr/>
          <a:lstStyle/>
          <a:p>
            <a:r>
              <a:rPr lang="en-US" altLang="en-US" sz="2400" dirty="0" smtClean="0">
                <a:latin typeface="Bookman Old Style" panose="02050604050505020204" pitchFamily="18" charset="0"/>
              </a:rPr>
              <a:t>Synchronization </a:t>
            </a:r>
            <a:r>
              <a:rPr lang="en-US" altLang="en-US" sz="2400" dirty="0">
                <a:latin typeface="Bookman Old Style" panose="02050604050505020204" pitchFamily="18" charset="0"/>
              </a:rPr>
              <a:t>commands</a:t>
            </a:r>
          </a:p>
        </p:txBody>
      </p:sp>
      <p:sp>
        <p:nvSpPr>
          <p:cNvPr id="3" name="Content Placeholder 2"/>
          <p:cNvSpPr>
            <a:spLocks noGrp="1"/>
          </p:cNvSpPr>
          <p:nvPr>
            <p:ph idx="1"/>
          </p:nvPr>
        </p:nvSpPr>
        <p:spPr/>
        <p:txBody>
          <a:bodyPr rtlCol="0">
            <a:noAutofit/>
          </a:bodyPr>
          <a:lstStyle/>
          <a:p>
            <a:pPr>
              <a:buFont typeface="Arial" panose="020B0604020202020204" pitchFamily="34" charset="0"/>
              <a:buChar char="•"/>
              <a:defRPr/>
            </a:pPr>
            <a:endParaRPr lang="en-US" sz="1400" dirty="0">
              <a:latin typeface="Bookman Old Style" pitchFamily="18" charset="0"/>
            </a:endParaRPr>
          </a:p>
          <a:p>
            <a:pPr>
              <a:buFont typeface="Arial" panose="020B0604020202020204" pitchFamily="34" charset="0"/>
              <a:buChar char="•"/>
              <a:defRPr/>
            </a:pPr>
            <a:r>
              <a:rPr lang="en-US" sz="1400" dirty="0" err="1">
                <a:latin typeface="Bookman Old Style" pitchFamily="18" charset="0"/>
              </a:rPr>
              <a:t>andWait</a:t>
            </a:r>
            <a:r>
              <a:rPr lang="en-US" sz="1400" dirty="0">
                <a:latin typeface="Bookman Old Style" pitchFamily="18" charset="0"/>
              </a:rPr>
              <a:t> commands</a:t>
            </a:r>
          </a:p>
          <a:p>
            <a:pPr>
              <a:buFont typeface="Arial" panose="020B0604020202020204" pitchFamily="34" charset="0"/>
              <a:buChar char="•"/>
              <a:defRPr/>
            </a:pPr>
            <a:endParaRPr lang="en-US" sz="1400" dirty="0">
              <a:latin typeface="Bookman Old Style" pitchFamily="18" charset="0"/>
            </a:endParaRPr>
          </a:p>
          <a:p>
            <a:pPr marL="0" indent="0">
              <a:buNone/>
              <a:defRPr/>
            </a:pPr>
            <a:r>
              <a:rPr lang="en-US" sz="1400" b="0" dirty="0">
                <a:latin typeface="Bookman Old Style" pitchFamily="18" charset="0"/>
              </a:rPr>
              <a:t>These are commands that will wait for a new page to load before moving onto the next command.</a:t>
            </a:r>
          </a:p>
          <a:p>
            <a:pPr>
              <a:buFont typeface="+mj-lt"/>
              <a:buAutoNum type="arabicPeriod"/>
              <a:defRPr/>
            </a:pPr>
            <a:r>
              <a:rPr lang="en-US" sz="1400" b="0" dirty="0" err="1">
                <a:latin typeface="Bookman Old Style" pitchFamily="18" charset="0"/>
              </a:rPr>
              <a:t>clickAndWait</a:t>
            </a:r>
            <a:endParaRPr lang="en-US" sz="1400" b="0" dirty="0">
              <a:latin typeface="Bookman Old Style" pitchFamily="18" charset="0"/>
            </a:endParaRPr>
          </a:p>
          <a:p>
            <a:pPr>
              <a:buFont typeface="+mj-lt"/>
              <a:buAutoNum type="arabicPeriod"/>
              <a:defRPr/>
            </a:pPr>
            <a:r>
              <a:rPr lang="en-US" sz="1400" b="0" dirty="0" err="1">
                <a:latin typeface="Bookman Old Style" pitchFamily="18" charset="0"/>
              </a:rPr>
              <a:t>typeAndWait</a:t>
            </a:r>
            <a:endParaRPr lang="en-US" sz="1400" b="0" dirty="0">
              <a:latin typeface="Bookman Old Style" pitchFamily="18" charset="0"/>
            </a:endParaRPr>
          </a:p>
          <a:p>
            <a:pPr>
              <a:buFont typeface="+mj-lt"/>
              <a:buAutoNum type="arabicPeriod"/>
              <a:defRPr/>
            </a:pPr>
            <a:r>
              <a:rPr lang="en-US" sz="1400" b="0" dirty="0" err="1">
                <a:latin typeface="Bookman Old Style" pitchFamily="18" charset="0"/>
              </a:rPr>
              <a:t>selectAndWait</a:t>
            </a:r>
            <a:endParaRPr lang="en-US" sz="1400" b="0" dirty="0">
              <a:latin typeface="Bookman Old Style" pitchFamily="18" charset="0"/>
            </a:endParaRPr>
          </a:p>
          <a:p>
            <a:pPr marL="0" indent="0">
              <a:buNone/>
              <a:defRPr/>
            </a:pPr>
            <a:endParaRPr lang="en-US" sz="1400" dirty="0">
              <a:latin typeface="Bookman Old Style" pitchFamily="18" charset="0"/>
            </a:endParaRPr>
          </a:p>
          <a:p>
            <a:pPr>
              <a:buFont typeface="Arial" panose="020B0604020202020204" pitchFamily="34" charset="0"/>
              <a:buChar char="•"/>
              <a:defRPr/>
            </a:pPr>
            <a:r>
              <a:rPr lang="en-US" sz="1400" dirty="0" err="1">
                <a:latin typeface="Bookman Old Style" pitchFamily="18" charset="0"/>
              </a:rPr>
              <a:t>waitFor</a:t>
            </a:r>
            <a:r>
              <a:rPr lang="en-US" sz="1400" dirty="0">
                <a:latin typeface="Bookman Old Style" pitchFamily="18" charset="0"/>
              </a:rPr>
              <a:t> commands</a:t>
            </a:r>
          </a:p>
          <a:p>
            <a:pPr>
              <a:buFont typeface="Arial" panose="020B0604020202020204" pitchFamily="34" charset="0"/>
              <a:buChar char="•"/>
              <a:defRPr/>
            </a:pPr>
            <a:endParaRPr lang="en-US" sz="1400" dirty="0">
              <a:latin typeface="Bookman Old Style" pitchFamily="18" charset="0"/>
            </a:endParaRPr>
          </a:p>
          <a:p>
            <a:pPr marL="0" indent="0">
              <a:buNone/>
              <a:defRPr/>
            </a:pPr>
            <a:r>
              <a:rPr lang="en-US" sz="1400" b="0" dirty="0">
                <a:latin typeface="Bookman Old Style" pitchFamily="18" charset="0"/>
              </a:rPr>
              <a:t>These are commands that wait for a specified condition to become true before proceeding to the next command (irrespective of loading of a new page). These commands are more appropriate to be used on AJAX-based dynamic websites that change values and elements without reloading the whole page.</a:t>
            </a:r>
          </a:p>
          <a:p>
            <a:pPr marL="0" indent="0">
              <a:buNone/>
              <a:defRPr/>
            </a:pPr>
            <a:endParaRPr lang="en-US" sz="1400" b="0" dirty="0">
              <a:latin typeface="Bookman Old Style" pitchFamily="18" charset="0"/>
            </a:endParaRPr>
          </a:p>
          <a:p>
            <a:pPr>
              <a:buFont typeface="+mj-lt"/>
              <a:buAutoNum type="arabicPeriod"/>
              <a:defRPr/>
            </a:pPr>
            <a:r>
              <a:rPr lang="en-US" sz="1400" b="0" dirty="0" err="1">
                <a:latin typeface="Bookman Old Style" pitchFamily="18" charset="0"/>
              </a:rPr>
              <a:t>waitForTitle</a:t>
            </a:r>
            <a:endParaRPr lang="en-US" sz="1400" b="0" dirty="0">
              <a:latin typeface="Bookman Old Style" pitchFamily="18" charset="0"/>
            </a:endParaRPr>
          </a:p>
          <a:p>
            <a:pPr>
              <a:buFont typeface="+mj-lt"/>
              <a:buAutoNum type="arabicPeriod"/>
              <a:defRPr/>
            </a:pPr>
            <a:r>
              <a:rPr lang="en-US" sz="1400" b="0" dirty="0" err="1">
                <a:latin typeface="Bookman Old Style" pitchFamily="18" charset="0"/>
              </a:rPr>
              <a:t>waitForTextPresent</a:t>
            </a:r>
            <a:endParaRPr lang="en-US" sz="1400" b="0" dirty="0">
              <a:latin typeface="Bookman Old Style" pitchFamily="18" charset="0"/>
            </a:endParaRPr>
          </a:p>
          <a:p>
            <a:pPr>
              <a:buFont typeface="+mj-lt"/>
              <a:buAutoNum type="arabicPeriod"/>
              <a:defRPr/>
            </a:pPr>
            <a:r>
              <a:rPr lang="en-US" sz="1400" b="0" dirty="0" err="1">
                <a:latin typeface="Bookman Old Style" pitchFamily="18" charset="0"/>
              </a:rPr>
              <a:t>waitForAlert</a:t>
            </a:r>
            <a:endParaRPr lang="en-US" sz="1400" b="0" dirty="0">
              <a:latin typeface="Bookman Old Style" pitchFamily="18" charset="0"/>
            </a:endParaRPr>
          </a:p>
          <a:p>
            <a:pPr marL="0" indent="0">
              <a:buNone/>
              <a:defRPr/>
            </a:pPr>
            <a:r>
              <a:rPr lang="en-US" sz="1400" dirty="0">
                <a:latin typeface="Bookman Old Style" pitchFamily="18" charset="0"/>
              </a:rPr>
              <a:t/>
            </a:r>
            <a:br>
              <a:rPr lang="en-US" sz="1400" dirty="0">
                <a:latin typeface="Bookman Old Style" pitchFamily="18" charset="0"/>
              </a:rPr>
            </a:br>
            <a:endParaRPr lang="en-US" sz="1400" dirty="0">
              <a:latin typeface="Bookman Old Style" pitchFamily="18" charset="0"/>
            </a:endParaRPr>
          </a:p>
        </p:txBody>
      </p:sp>
    </p:spTree>
    <p:extLst>
      <p:ext uri="{BB962C8B-B14F-4D97-AF65-F5344CB8AC3E}">
        <p14:creationId xmlns:p14="http://schemas.microsoft.com/office/powerpoint/2010/main" val="1753932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a:r>
            <a:br>
              <a:rPr lang="en-US" dirty="0" smtClean="0"/>
            </a:br>
            <a:r>
              <a:rPr lang="en-US" dirty="0" smtClean="0"/>
              <a:t>Locating Elements</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6909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elements</a:t>
            </a:r>
            <a:endParaRPr lang="en-US" dirty="0"/>
          </a:p>
        </p:txBody>
      </p:sp>
      <p:sp>
        <p:nvSpPr>
          <p:cNvPr id="3" name="Content Placeholder 2"/>
          <p:cNvSpPr>
            <a:spLocks noGrp="1"/>
          </p:cNvSpPr>
          <p:nvPr>
            <p:ph idx="1"/>
          </p:nvPr>
        </p:nvSpPr>
        <p:spPr/>
        <p:txBody>
          <a:bodyPr/>
          <a:lstStyle/>
          <a:p>
            <a:r>
              <a:rPr lang="en-US" dirty="0" smtClean="0"/>
              <a:t>Locating by </a:t>
            </a:r>
            <a:r>
              <a:rPr lang="en-US" dirty="0" smtClean="0"/>
              <a:t>id</a:t>
            </a:r>
            <a:endParaRPr lang="en-US" dirty="0" smtClean="0"/>
          </a:p>
          <a:p>
            <a:r>
              <a:rPr lang="en-US" dirty="0" smtClean="0"/>
              <a:t>Locating by </a:t>
            </a:r>
            <a:r>
              <a:rPr lang="en-US" dirty="0" smtClean="0"/>
              <a:t>class</a:t>
            </a:r>
            <a:endParaRPr lang="en-US" dirty="0" smtClean="0"/>
          </a:p>
          <a:p>
            <a:r>
              <a:rPr lang="en-US" dirty="0" smtClean="0"/>
              <a:t>Locating by Name</a:t>
            </a:r>
          </a:p>
          <a:p>
            <a:r>
              <a:rPr lang="en-US" dirty="0" smtClean="0"/>
              <a:t>Locating by Xpath</a:t>
            </a:r>
          </a:p>
          <a:p>
            <a:r>
              <a:rPr lang="en-US" dirty="0" smtClean="0"/>
              <a:t>Locating by CSS</a:t>
            </a:r>
          </a:p>
          <a:p>
            <a:r>
              <a:rPr lang="en-US" dirty="0" smtClean="0"/>
              <a:t>Locating by </a:t>
            </a:r>
            <a:r>
              <a:rPr lang="en-US" dirty="0" smtClean="0"/>
              <a:t>LinkedText</a:t>
            </a:r>
            <a:endParaRPr lang="en-US" dirty="0"/>
          </a:p>
          <a:p>
            <a:r>
              <a:rPr lang="en-US" dirty="0"/>
              <a:t>Locating by </a:t>
            </a:r>
            <a:r>
              <a:rPr lang="en-US" dirty="0" smtClean="0"/>
              <a:t>parcialLinkedText</a:t>
            </a:r>
            <a:endParaRPr lang="en-US" dirty="0" smtClean="0"/>
          </a:p>
          <a:p>
            <a:r>
              <a:rPr lang="en-US" dirty="0" smtClean="0"/>
              <a:t>Locating by DOM</a:t>
            </a:r>
          </a:p>
          <a:p>
            <a:endParaRPr lang="en-US" dirty="0"/>
          </a:p>
        </p:txBody>
      </p:sp>
    </p:spTree>
    <p:extLst>
      <p:ext uri="{BB962C8B-B14F-4D97-AF65-F5344CB8AC3E}">
        <p14:creationId xmlns:p14="http://schemas.microsoft.com/office/powerpoint/2010/main" val="451431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Examples</a:t>
            </a:r>
            <a:endParaRPr lang="en-US" dirty="0"/>
          </a:p>
        </p:txBody>
      </p:sp>
      <p:sp>
        <p:nvSpPr>
          <p:cNvPr id="3" name="Content Placeholder 2"/>
          <p:cNvSpPr>
            <a:spLocks noGrp="1"/>
          </p:cNvSpPr>
          <p:nvPr>
            <p:ph idx="1"/>
          </p:nvPr>
        </p:nvSpPr>
        <p:spPr>
          <a:xfrm>
            <a:off x="1757364" y="1112839"/>
            <a:ext cx="2662237" cy="4960937"/>
          </a:xfrm>
        </p:spPr>
        <p:txBody>
          <a:bodyPr/>
          <a:lstStyle/>
          <a:p>
            <a:pPr>
              <a:buNone/>
            </a:pPr>
            <a:r>
              <a:rPr lang="en-US" dirty="0" smtClean="0"/>
              <a:t>&lt;html&gt;</a:t>
            </a:r>
          </a:p>
          <a:p>
            <a:pPr>
              <a:buNone/>
            </a:pPr>
            <a:r>
              <a:rPr lang="en-US" dirty="0" smtClean="0"/>
              <a:t>&lt;form id=“</a:t>
            </a:r>
            <a:r>
              <a:rPr lang="en-US" dirty="0" err="1" smtClean="0"/>
              <a:t>loginForm</a:t>
            </a:r>
            <a:r>
              <a:rPr lang="en-US" dirty="0" smtClean="0"/>
              <a:t>”&gt;</a:t>
            </a:r>
          </a:p>
          <a:p>
            <a:pPr>
              <a:buNone/>
            </a:pPr>
            <a:r>
              <a:rPr lang="en-US" dirty="0" smtClean="0"/>
              <a:t>&lt;input type=text name=username /&gt;</a:t>
            </a:r>
          </a:p>
          <a:p>
            <a:pPr>
              <a:buNone/>
            </a:pPr>
            <a:r>
              <a:rPr lang="en-US" dirty="0" smtClean="0"/>
              <a:t>&lt;input type=password name=password/&gt;</a:t>
            </a:r>
          </a:p>
          <a:p>
            <a:pPr>
              <a:buNone/>
            </a:pPr>
            <a:r>
              <a:rPr lang="en-US" dirty="0" smtClean="0"/>
              <a:t>&lt;input type=submit name=continue/&gt;</a:t>
            </a:r>
          </a:p>
          <a:p>
            <a:pPr>
              <a:buNone/>
            </a:pPr>
            <a:r>
              <a:rPr lang="en-US" dirty="0" smtClean="0"/>
              <a:t>&lt;/form&gt;&lt;/html&gt;</a:t>
            </a:r>
          </a:p>
          <a:p>
            <a:pPr>
              <a:buNone/>
            </a:pPr>
            <a:endParaRPr lang="en-US" dirty="0"/>
          </a:p>
        </p:txBody>
      </p:sp>
      <p:sp>
        <p:nvSpPr>
          <p:cNvPr id="4" name="TextBox 3"/>
          <p:cNvSpPr txBox="1"/>
          <p:nvPr/>
        </p:nvSpPr>
        <p:spPr>
          <a:xfrm>
            <a:off x="4724400" y="990601"/>
            <a:ext cx="5257800" cy="6001643"/>
          </a:xfrm>
          <a:prstGeom prst="rect">
            <a:avLst/>
          </a:prstGeom>
          <a:noFill/>
        </p:spPr>
        <p:txBody>
          <a:bodyPr wrap="square" rtlCol="0">
            <a:spAutoFit/>
          </a:bodyPr>
          <a:lstStyle/>
          <a:p>
            <a:pPr>
              <a:buFont typeface="Arial" pitchFamily="34" charset="0"/>
              <a:buChar char="•"/>
            </a:pPr>
            <a:r>
              <a:rPr lang="en-US" sz="2400" b="1" i="1" dirty="0">
                <a:latin typeface="Aparajita" pitchFamily="34" charset="0"/>
                <a:cs typeface="Aparajita" pitchFamily="34" charset="0"/>
              </a:rPr>
              <a:t>Identifier=</a:t>
            </a:r>
            <a:r>
              <a:rPr lang="en-US" sz="2400" b="1" i="1" dirty="0" err="1">
                <a:latin typeface="Aparajita" pitchFamily="34" charset="0"/>
                <a:cs typeface="Aparajita" pitchFamily="34" charset="0"/>
              </a:rPr>
              <a:t>loginForm</a:t>
            </a:r>
            <a:endParaRPr lang="en-US" sz="2400" b="1" i="1" dirty="0">
              <a:latin typeface="Aparajita" pitchFamily="34" charset="0"/>
              <a:cs typeface="Aparajita" pitchFamily="34" charset="0"/>
            </a:endParaRPr>
          </a:p>
          <a:p>
            <a:pPr>
              <a:buFont typeface="Arial" pitchFamily="34" charset="0"/>
              <a:buChar char="•"/>
            </a:pPr>
            <a:r>
              <a:rPr lang="en-US" sz="2400" b="1" i="1" dirty="0">
                <a:latin typeface="Aparajita" pitchFamily="34" charset="0"/>
                <a:cs typeface="Aparajita" pitchFamily="34" charset="0"/>
              </a:rPr>
              <a:t>Identifier=username</a:t>
            </a:r>
          </a:p>
          <a:p>
            <a:pPr>
              <a:buFont typeface="Arial" pitchFamily="34" charset="0"/>
              <a:buChar char="•"/>
            </a:pPr>
            <a:r>
              <a:rPr lang="en-US" sz="2400" b="1" i="1" dirty="0">
                <a:latin typeface="Aparajita" pitchFamily="34" charset="0"/>
                <a:cs typeface="Aparajita" pitchFamily="34" charset="0"/>
              </a:rPr>
              <a:t>Name=username</a:t>
            </a:r>
          </a:p>
          <a:p>
            <a:pPr>
              <a:buFont typeface="Arial" pitchFamily="34" charset="0"/>
              <a:buChar char="•"/>
            </a:pPr>
            <a:r>
              <a:rPr lang="en-US" sz="2400" b="1" i="1" dirty="0">
                <a:latin typeface="Aparajita" pitchFamily="34" charset="0"/>
                <a:cs typeface="Aparajita" pitchFamily="34" charset="0"/>
              </a:rPr>
              <a:t>Name=password</a:t>
            </a:r>
          </a:p>
          <a:p>
            <a:pPr>
              <a:buFont typeface="Arial" pitchFamily="34" charset="0"/>
              <a:buChar char="•"/>
            </a:pPr>
            <a:r>
              <a:rPr lang="en-US" sz="2400" b="1" i="1" dirty="0">
                <a:latin typeface="Aparajita" pitchFamily="34" charset="0"/>
                <a:cs typeface="Aparajita" pitchFamily="34" charset="0"/>
              </a:rPr>
              <a:t>Id=</a:t>
            </a:r>
            <a:r>
              <a:rPr lang="en-US" sz="2400" b="1" i="1" dirty="0" err="1">
                <a:latin typeface="Aparajita" pitchFamily="34" charset="0"/>
                <a:cs typeface="Aparajita" pitchFamily="34" charset="0"/>
              </a:rPr>
              <a:t>LoginForm</a:t>
            </a:r>
            <a:endParaRPr lang="en-US" sz="2400" b="1" i="1" dirty="0">
              <a:latin typeface="Aparajita" pitchFamily="34" charset="0"/>
              <a:cs typeface="Aparajita" pitchFamily="34" charset="0"/>
            </a:endParaRPr>
          </a:p>
          <a:p>
            <a:pPr>
              <a:buFont typeface="Arial" pitchFamily="34" charset="0"/>
              <a:buChar char="•"/>
            </a:pPr>
            <a:r>
              <a:rPr lang="en-US" sz="2400" b="1" i="1" dirty="0" err="1">
                <a:latin typeface="Aparajita" pitchFamily="34" charset="0"/>
                <a:cs typeface="Aparajita" pitchFamily="34" charset="0"/>
              </a:rPr>
              <a:t>Xpath</a:t>
            </a:r>
            <a:r>
              <a:rPr lang="en-US" sz="2400" b="1" i="1" dirty="0">
                <a:latin typeface="Aparajita" pitchFamily="34" charset="0"/>
                <a:cs typeface="Aparajita" pitchFamily="34" charset="0"/>
              </a:rPr>
              <a:t>=//form[@id=‘</a:t>
            </a:r>
            <a:r>
              <a:rPr lang="en-US" sz="2400" b="1" i="1" dirty="0" err="1">
                <a:latin typeface="Aparajita" pitchFamily="34" charset="0"/>
                <a:cs typeface="Aparajita" pitchFamily="34" charset="0"/>
              </a:rPr>
              <a:t>loginForm</a:t>
            </a:r>
            <a:r>
              <a:rPr lang="en-US" sz="2400" b="1" i="1" dirty="0">
                <a:latin typeface="Aparajita" pitchFamily="34" charset="0"/>
                <a:cs typeface="Aparajita" pitchFamily="34" charset="0"/>
              </a:rPr>
              <a:t>’]</a:t>
            </a:r>
          </a:p>
          <a:p>
            <a:pPr>
              <a:buFont typeface="Arial" pitchFamily="34" charset="0"/>
              <a:buChar char="•"/>
            </a:pPr>
            <a:r>
              <a:rPr lang="en-US" sz="2400" b="1" i="1" dirty="0">
                <a:latin typeface="Aparajita" pitchFamily="34" charset="0"/>
                <a:cs typeface="Aparajita" pitchFamily="34" charset="0"/>
              </a:rPr>
              <a:t>//form[1] = first form element in HTML</a:t>
            </a:r>
          </a:p>
          <a:p>
            <a:pPr>
              <a:buFont typeface="Arial" pitchFamily="34" charset="0"/>
              <a:buChar char="•"/>
            </a:pPr>
            <a:r>
              <a:rPr lang="en-US" sz="2400" b="1" i="1" dirty="0">
                <a:latin typeface="Aparajita" pitchFamily="34" charset="0"/>
                <a:cs typeface="Aparajita" pitchFamily="34" charset="0"/>
              </a:rPr>
              <a:t>//form[input/\@name=‘username’]</a:t>
            </a:r>
          </a:p>
          <a:p>
            <a:pPr>
              <a:buFont typeface="Arial" pitchFamily="34" charset="0"/>
              <a:buChar char="•"/>
            </a:pPr>
            <a:r>
              <a:rPr lang="en-US" sz="2400" b="1" i="1" dirty="0">
                <a:latin typeface="Aparajita" pitchFamily="34" charset="0"/>
                <a:cs typeface="Aparajita" pitchFamily="34" charset="0"/>
              </a:rPr>
              <a:t>//input[@name=‘username’]</a:t>
            </a:r>
          </a:p>
          <a:p>
            <a:pPr>
              <a:buFont typeface="Arial" pitchFamily="34" charset="0"/>
              <a:buChar char="•"/>
            </a:pPr>
            <a:r>
              <a:rPr lang="en-US" sz="2400" b="1" i="1" dirty="0">
                <a:latin typeface="Aparajita" pitchFamily="34" charset="0"/>
                <a:cs typeface="Aparajita" pitchFamily="34" charset="0"/>
              </a:rPr>
              <a:t>//form[@id=</a:t>
            </a:r>
            <a:r>
              <a:rPr lang="en-US" sz="2400" b="1" i="1" dirty="0" err="1">
                <a:latin typeface="Aparajita" pitchFamily="34" charset="0"/>
                <a:cs typeface="Aparajita" pitchFamily="34" charset="0"/>
              </a:rPr>
              <a:t>loginForm</a:t>
            </a:r>
            <a:r>
              <a:rPr lang="en-US" sz="2400" b="1" i="1" dirty="0">
                <a:latin typeface="Aparajita" pitchFamily="34" charset="0"/>
                <a:cs typeface="Aparajita" pitchFamily="34" charset="0"/>
              </a:rPr>
              <a:t>]/input[1]</a:t>
            </a:r>
          </a:p>
          <a:p>
            <a:pPr>
              <a:buFont typeface="Arial" pitchFamily="34" charset="0"/>
              <a:buChar char="•"/>
            </a:pPr>
            <a:r>
              <a:rPr lang="en-US" sz="2400" b="1" i="1" dirty="0">
                <a:latin typeface="Aparajita" pitchFamily="34" charset="0"/>
                <a:cs typeface="Aparajita" pitchFamily="34" charset="0"/>
              </a:rPr>
              <a:t>//input[@name=‘continue’][type=‘submit’] = more than one object match the identification</a:t>
            </a:r>
          </a:p>
          <a:p>
            <a:pPr>
              <a:buFont typeface="Arial" pitchFamily="34" charset="0"/>
              <a:buChar char="•"/>
            </a:pPr>
            <a:r>
              <a:rPr lang="en-US" sz="2400" b="1" i="1" dirty="0">
                <a:latin typeface="Aparajita" pitchFamily="34" charset="0"/>
                <a:cs typeface="Aparajita" pitchFamily="34" charset="0"/>
              </a:rPr>
              <a:t>Link=continue</a:t>
            </a:r>
          </a:p>
          <a:p>
            <a:pPr>
              <a:buFont typeface="Arial" pitchFamily="34" charset="0"/>
              <a:buChar char="•"/>
            </a:pPr>
            <a:r>
              <a:rPr lang="en-US" sz="2400" b="1" i="1" dirty="0">
                <a:latin typeface="Aparajita" pitchFamily="34" charset="0"/>
                <a:cs typeface="Aparajita" pitchFamily="34" charset="0"/>
              </a:rPr>
              <a:t>Link=cancel</a:t>
            </a:r>
          </a:p>
          <a:p>
            <a:pPr>
              <a:buFont typeface="Arial" pitchFamily="34" charset="0"/>
              <a:buChar char="•"/>
            </a:pPr>
            <a:endParaRPr lang="en-US" sz="2400" b="1" i="1" dirty="0">
              <a:latin typeface="Aparajita" pitchFamily="34" charset="0"/>
              <a:cs typeface="Aparajita" pitchFamily="34" charset="0"/>
            </a:endParaRPr>
          </a:p>
          <a:p>
            <a:pPr>
              <a:buFont typeface="Arial" pitchFamily="34" charset="0"/>
              <a:buChar char="•"/>
            </a:pPr>
            <a:endParaRPr lang="en-US" sz="2400" b="1" i="1" dirty="0">
              <a:latin typeface="Aparajita" pitchFamily="34" charset="0"/>
              <a:cs typeface="Aparajita" pitchFamily="34" charset="0"/>
            </a:endParaRPr>
          </a:p>
        </p:txBody>
      </p:sp>
    </p:spTree>
    <p:extLst>
      <p:ext uri="{BB962C8B-B14F-4D97-AF65-F5344CB8AC3E}">
        <p14:creationId xmlns:p14="http://schemas.microsoft.com/office/powerpoint/2010/main" val="2644626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_ Examples</a:t>
            </a:r>
            <a:endParaRPr lang="en-US" dirty="0"/>
          </a:p>
        </p:txBody>
      </p:sp>
      <p:sp>
        <p:nvSpPr>
          <p:cNvPr id="3" name="Content Placeholder 2"/>
          <p:cNvSpPr>
            <a:spLocks noGrp="1"/>
          </p:cNvSpPr>
          <p:nvPr>
            <p:ph idx="1"/>
          </p:nvPr>
        </p:nvSpPr>
        <p:spPr/>
        <p:txBody>
          <a:bodyPr/>
          <a:lstStyle/>
          <a:p>
            <a:pPr>
              <a:buNone/>
            </a:pPr>
            <a:r>
              <a:rPr lang="en-US" dirty="0" smtClean="0"/>
              <a:t>Dom=</a:t>
            </a:r>
            <a:r>
              <a:rPr lang="en-US" dirty="0" err="1" smtClean="0"/>
              <a:t>document.getElementById</a:t>
            </a:r>
            <a:r>
              <a:rPr lang="en-US" dirty="0" smtClean="0"/>
              <a:t>(‘</a:t>
            </a:r>
            <a:r>
              <a:rPr lang="en-US" dirty="0" err="1" smtClean="0"/>
              <a:t>loginForm</a:t>
            </a:r>
            <a:r>
              <a:rPr lang="en-US" dirty="0" smtClean="0"/>
              <a:t>’)</a:t>
            </a:r>
          </a:p>
          <a:p>
            <a:pPr>
              <a:buNone/>
            </a:pPr>
            <a:r>
              <a:rPr lang="en-US" dirty="0" smtClean="0"/>
              <a:t>Dom=</a:t>
            </a:r>
            <a:r>
              <a:rPr lang="en-US" dirty="0" err="1" smtClean="0"/>
              <a:t>document.Forms</a:t>
            </a:r>
            <a:r>
              <a:rPr lang="en-US" dirty="0" smtClean="0"/>
              <a:t>[‘</a:t>
            </a:r>
            <a:r>
              <a:rPr lang="en-US" dirty="0" err="1" smtClean="0"/>
              <a:t>loginForm</a:t>
            </a:r>
            <a:r>
              <a:rPr lang="en-US" dirty="0" smtClean="0"/>
              <a:t>’]</a:t>
            </a:r>
          </a:p>
          <a:p>
            <a:pPr>
              <a:buNone/>
            </a:pPr>
            <a:r>
              <a:rPr lang="en-US" dirty="0" smtClean="0"/>
              <a:t>Dom=</a:t>
            </a:r>
            <a:r>
              <a:rPr lang="en-US" dirty="0" err="1" smtClean="0"/>
              <a:t>document.forms</a:t>
            </a:r>
            <a:r>
              <a:rPr lang="en-US" dirty="0" smtClean="0"/>
              <a:t>[0]</a:t>
            </a:r>
          </a:p>
          <a:p>
            <a:pPr>
              <a:buNone/>
            </a:pPr>
            <a:r>
              <a:rPr lang="en-US" dirty="0" err="1" smtClean="0"/>
              <a:t>Document.forms</a:t>
            </a:r>
            <a:r>
              <a:rPr lang="en-US" dirty="0" smtClean="0"/>
              <a:t>[0].username</a:t>
            </a:r>
          </a:p>
          <a:p>
            <a:pPr>
              <a:buNone/>
            </a:pPr>
            <a:r>
              <a:rPr lang="en-US" dirty="0" err="1" smtClean="0"/>
              <a:t>Document.forms</a:t>
            </a:r>
            <a:r>
              <a:rPr lang="en-US" dirty="0" smtClean="0"/>
              <a:t>[0].elements[‘username’]</a:t>
            </a:r>
          </a:p>
          <a:p>
            <a:pPr>
              <a:buNone/>
            </a:pPr>
            <a:r>
              <a:rPr lang="en-US" dirty="0" err="1" smtClean="0"/>
              <a:t>Css</a:t>
            </a:r>
            <a:r>
              <a:rPr lang="en-US" dirty="0" smtClean="0"/>
              <a:t>=</a:t>
            </a:r>
            <a:r>
              <a:rPr lang="en-US" dirty="0" err="1" smtClean="0"/>
              <a:t>form#loginForm</a:t>
            </a:r>
            <a:endParaRPr lang="en-US" dirty="0" smtClean="0"/>
          </a:p>
          <a:p>
            <a:pPr>
              <a:buNone/>
            </a:pPr>
            <a:r>
              <a:rPr lang="en-US" dirty="0" err="1" smtClean="0"/>
              <a:t>Css</a:t>
            </a:r>
            <a:r>
              <a:rPr lang="en-US" dirty="0" smtClean="0"/>
              <a:t>=input[name=“username”]</a:t>
            </a:r>
          </a:p>
          <a:p>
            <a:pPr>
              <a:buNone/>
            </a:pPr>
            <a:r>
              <a:rPr lang="en-US" dirty="0" err="1" smtClean="0"/>
              <a:t>Css</a:t>
            </a:r>
            <a:r>
              <a:rPr lang="en-US" dirty="0" smtClean="0"/>
              <a:t>=</a:t>
            </a:r>
            <a:r>
              <a:rPr lang="en-US" dirty="0" err="1" smtClean="0"/>
              <a:t>input.required</a:t>
            </a:r>
            <a:r>
              <a:rPr lang="en-US" dirty="0" smtClean="0"/>
              <a:t>[“type=text”]</a:t>
            </a:r>
          </a:p>
          <a:p>
            <a:pPr>
              <a:buNone/>
            </a:pPr>
            <a:r>
              <a:rPr lang="en-US" dirty="0" err="1" smtClean="0"/>
              <a:t>Css</a:t>
            </a:r>
            <a:r>
              <a:rPr lang="en-US" dirty="0" smtClean="0"/>
              <a:t>=</a:t>
            </a:r>
            <a:r>
              <a:rPr lang="en-US" dirty="0" err="1" smtClean="0"/>
              <a:t>input.passfield</a:t>
            </a:r>
            <a:endParaRPr lang="en-US" dirty="0" smtClean="0"/>
          </a:p>
          <a:p>
            <a:pPr>
              <a:buNone/>
            </a:pPr>
            <a:r>
              <a:rPr lang="en-US" dirty="0" err="1" smtClean="0"/>
              <a:t>Css</a:t>
            </a:r>
            <a:r>
              <a:rPr lang="en-US" dirty="0" smtClean="0"/>
              <a:t>=#</a:t>
            </a:r>
            <a:r>
              <a:rPr lang="en-US" dirty="0" err="1" smtClean="0"/>
              <a:t>loginForm</a:t>
            </a:r>
            <a:r>
              <a:rPr lang="en-US" dirty="0" smtClean="0"/>
              <a:t> input[type=“button”]</a:t>
            </a:r>
          </a:p>
          <a:p>
            <a:pPr>
              <a:buNone/>
            </a:pPr>
            <a:r>
              <a:rPr lang="en-US" dirty="0" err="1" smtClean="0"/>
              <a:t>Css</a:t>
            </a:r>
            <a:r>
              <a:rPr lang="en-US" dirty="0" smtClean="0"/>
              <a:t>=#</a:t>
            </a:r>
            <a:r>
              <a:rPr lang="en-US" dirty="0" err="1" smtClean="0"/>
              <a:t>loginForm</a:t>
            </a:r>
            <a:r>
              <a:rPr lang="en-US" dirty="0" smtClean="0"/>
              <a:t> </a:t>
            </a:r>
            <a:r>
              <a:rPr lang="en-US" dirty="0" err="1" smtClean="0"/>
              <a:t>input:nth</a:t>
            </a:r>
            <a:r>
              <a:rPr lang="en-US" dirty="0" smtClean="0"/>
              <a:t>-child(2)</a:t>
            </a:r>
          </a:p>
          <a:p>
            <a:pPr>
              <a:buNone/>
            </a:pPr>
            <a:r>
              <a:rPr lang="en-US" dirty="0" smtClean="0"/>
              <a:t>Note : preferably </a:t>
            </a:r>
            <a:r>
              <a:rPr lang="en-US" dirty="0" err="1" smtClean="0"/>
              <a:t>Css</a:t>
            </a:r>
            <a:r>
              <a:rPr lang="en-US" dirty="0" smtClean="0"/>
              <a:t> is used instead of </a:t>
            </a:r>
            <a:r>
              <a:rPr lang="en-US" dirty="0" err="1" smtClean="0"/>
              <a:t>xpath</a:t>
            </a:r>
            <a:r>
              <a:rPr lang="en-US" dirty="0" smtClean="0"/>
              <a:t> for faster access</a:t>
            </a:r>
          </a:p>
        </p:txBody>
      </p:sp>
    </p:spTree>
    <p:extLst>
      <p:ext uri="{BB962C8B-B14F-4D97-AF65-F5344CB8AC3E}">
        <p14:creationId xmlns:p14="http://schemas.microsoft.com/office/powerpoint/2010/main" val="3648701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1981200" y="228600"/>
            <a:ext cx="7772400" cy="609600"/>
          </a:xfrm>
          <a:prstGeom prst="rect">
            <a:avLst/>
          </a:prstGeom>
          <a:noFill/>
          <a:ln w="9525">
            <a:noFill/>
            <a:round/>
            <a:headEnd/>
            <a:tailEnd/>
          </a:ln>
        </p:spPr>
        <p:txBody>
          <a:bodyPr lIns="0" tIns="0" rIns="0" bIns="0" anchor="ctr"/>
          <a:lstStyle/>
          <a:p>
            <a:pPr eaLnBrk="0">
              <a:defRPr/>
            </a:pPr>
            <a:r>
              <a:rPr lang="en-US" altLang="en-US" sz="2400" b="1" kern="0" dirty="0">
                <a:solidFill>
                  <a:srgbClr val="000000"/>
                </a:solidFill>
                <a:latin typeface="+mj-lt"/>
                <a:ea typeface="+mj-ea"/>
                <a:cs typeface="+mj-cs"/>
              </a:rPr>
              <a:t>Selenium History</a:t>
            </a:r>
          </a:p>
        </p:txBody>
      </p:sp>
      <p:sp>
        <p:nvSpPr>
          <p:cNvPr id="6" name="Rectangle 3"/>
          <p:cNvSpPr txBox="1">
            <a:spLocks noChangeArrowheads="1"/>
          </p:cNvSpPr>
          <p:nvPr/>
        </p:nvSpPr>
        <p:spPr bwMode="auto">
          <a:xfrm>
            <a:off x="2133600" y="1295400"/>
            <a:ext cx="7924800" cy="4419600"/>
          </a:xfrm>
          <a:prstGeom prst="rect">
            <a:avLst/>
          </a:prstGeom>
          <a:noFill/>
          <a:ln w="9525">
            <a:noFill/>
            <a:round/>
            <a:headEnd/>
            <a:tailEnd/>
          </a:ln>
        </p:spPr>
        <p:txBody>
          <a:bodyPr lIns="0" tIns="17640" rIns="0" bIns="0"/>
          <a:lstStyle/>
          <a:p>
            <a:pPr eaLnBrk="0">
              <a:spcAft>
                <a:spcPts val="1425"/>
              </a:spcAft>
              <a:buFont typeface="Wingdings" pitchFamily="2" charset="2"/>
              <a:buChar char="Ø"/>
              <a:defRPr/>
            </a:pPr>
            <a:r>
              <a:rPr lang="en-US" altLang="en-US" sz="1600" dirty="0">
                <a:solidFill>
                  <a:srgbClr val="000000"/>
                </a:solidFill>
                <a:latin typeface="Cambria" pitchFamily="18" charset="0"/>
                <a:cs typeface="Aharoni" pitchFamily="2" charset="-79"/>
              </a:rPr>
              <a:t>Selenium was originally developed by Jason Huggins in 2004 as an internal tool at </a:t>
            </a:r>
            <a:r>
              <a:rPr lang="en-US" altLang="en-US" sz="1600" dirty="0" err="1">
                <a:solidFill>
                  <a:srgbClr val="000000"/>
                </a:solidFill>
                <a:latin typeface="Cambria" pitchFamily="18" charset="0"/>
                <a:cs typeface="Aharoni" pitchFamily="2" charset="-79"/>
              </a:rPr>
              <a:t>ThoughtWorks</a:t>
            </a:r>
            <a:endParaRPr lang="en-US" altLang="en-US" sz="1600" dirty="0">
              <a:solidFill>
                <a:srgbClr val="000000"/>
              </a:solidFill>
              <a:latin typeface="Cambria" pitchFamily="18" charset="0"/>
              <a:cs typeface="Aharoni" pitchFamily="2" charset="-79"/>
            </a:endParaRPr>
          </a:p>
          <a:p>
            <a:pPr eaLnBrk="0">
              <a:spcAft>
                <a:spcPts val="1425"/>
              </a:spcAft>
              <a:buFont typeface="Wingdings" pitchFamily="2" charset="2"/>
              <a:buChar char="Ø"/>
              <a:defRPr/>
            </a:pPr>
            <a:r>
              <a:rPr lang="en-US" altLang="en-US" sz="1600" dirty="0">
                <a:solidFill>
                  <a:srgbClr val="000000"/>
                </a:solidFill>
                <a:latin typeface="Cambria" pitchFamily="18" charset="0"/>
                <a:cs typeface="Aharoni" pitchFamily="2" charset="-79"/>
              </a:rPr>
              <a:t>Paul </a:t>
            </a:r>
            <a:r>
              <a:rPr lang="en-US" altLang="en-US" sz="1600" dirty="0" err="1">
                <a:solidFill>
                  <a:srgbClr val="000000"/>
                </a:solidFill>
                <a:latin typeface="Cambria" pitchFamily="18" charset="0"/>
                <a:cs typeface="Aharoni" pitchFamily="2" charset="-79"/>
              </a:rPr>
              <a:t>Hammant</a:t>
            </a:r>
            <a:r>
              <a:rPr lang="en-US" altLang="en-US" sz="1600" dirty="0">
                <a:solidFill>
                  <a:srgbClr val="000000"/>
                </a:solidFill>
                <a:latin typeface="Cambria" pitchFamily="18" charset="0"/>
                <a:cs typeface="Aharoni" pitchFamily="2" charset="-79"/>
              </a:rPr>
              <a:t> joined the team and steered the development of the second mode of operation that would later become 'Selenium Remote Control' (RC). </a:t>
            </a:r>
          </a:p>
          <a:p>
            <a:pPr eaLnBrk="0">
              <a:spcAft>
                <a:spcPts val="1425"/>
              </a:spcAft>
              <a:buFont typeface="Wingdings" pitchFamily="2" charset="2"/>
              <a:buChar char="Ø"/>
              <a:defRPr/>
            </a:pPr>
            <a:r>
              <a:rPr lang="en-US" altLang="en-US" sz="1600" dirty="0">
                <a:solidFill>
                  <a:srgbClr val="000000"/>
                </a:solidFill>
                <a:latin typeface="Cambria" pitchFamily="18" charset="0"/>
                <a:cs typeface="Aharoni" pitchFamily="2" charset="-79"/>
              </a:rPr>
              <a:t>In 2007, Simon Stewart at </a:t>
            </a:r>
            <a:r>
              <a:rPr lang="en-US" altLang="en-US" sz="1600" dirty="0" err="1">
                <a:solidFill>
                  <a:srgbClr val="000000"/>
                </a:solidFill>
                <a:latin typeface="Cambria" pitchFamily="18" charset="0"/>
                <a:cs typeface="Aharoni" pitchFamily="2" charset="-79"/>
              </a:rPr>
              <a:t>ThoughtWorks</a:t>
            </a:r>
            <a:r>
              <a:rPr lang="en-US" altLang="en-US" sz="1600" dirty="0">
                <a:solidFill>
                  <a:srgbClr val="000000"/>
                </a:solidFill>
                <a:latin typeface="Cambria" pitchFamily="18" charset="0"/>
                <a:cs typeface="Aharoni" pitchFamily="2" charset="-79"/>
              </a:rPr>
              <a:t> developed a superior browser automation tool called </a:t>
            </a:r>
            <a:r>
              <a:rPr lang="en-US" altLang="en-US" sz="1600" dirty="0" err="1">
                <a:solidFill>
                  <a:srgbClr val="000000"/>
                </a:solidFill>
                <a:latin typeface="Cambria" pitchFamily="18" charset="0"/>
                <a:cs typeface="Aharoni" pitchFamily="2" charset="-79"/>
              </a:rPr>
              <a:t>WebDriver</a:t>
            </a:r>
            <a:r>
              <a:rPr lang="en-US" altLang="en-US" sz="1600" dirty="0">
                <a:solidFill>
                  <a:srgbClr val="000000"/>
                </a:solidFill>
                <a:latin typeface="Cambria" pitchFamily="18" charset="0"/>
                <a:cs typeface="Aharoni" pitchFamily="2" charset="-79"/>
              </a:rPr>
              <a:t>.</a:t>
            </a:r>
          </a:p>
          <a:p>
            <a:pPr eaLnBrk="0">
              <a:spcAft>
                <a:spcPts val="1425"/>
              </a:spcAft>
              <a:buFont typeface="Wingdings" pitchFamily="2" charset="2"/>
              <a:buChar char="Ø"/>
              <a:defRPr/>
            </a:pPr>
            <a:r>
              <a:rPr lang="en-US" altLang="en-US" sz="1600" dirty="0">
                <a:solidFill>
                  <a:srgbClr val="000000"/>
                </a:solidFill>
                <a:latin typeface="Cambria" pitchFamily="18" charset="0"/>
                <a:cs typeface="Aharoni" pitchFamily="2" charset="-79"/>
              </a:rPr>
              <a:t>In 2009, after a meeting between the developers at the Google Test Automation Conference, it was decided to merge the two projects, and call the new project Selenium </a:t>
            </a:r>
            <a:r>
              <a:rPr lang="en-US" altLang="en-US" sz="1600" dirty="0" err="1">
                <a:solidFill>
                  <a:srgbClr val="000000"/>
                </a:solidFill>
                <a:latin typeface="Cambria" pitchFamily="18" charset="0"/>
                <a:cs typeface="Aharoni" pitchFamily="2" charset="-79"/>
              </a:rPr>
              <a:t>WebDriver</a:t>
            </a:r>
            <a:r>
              <a:rPr lang="en-US" altLang="en-US" sz="1600" dirty="0">
                <a:solidFill>
                  <a:srgbClr val="000000"/>
                </a:solidFill>
                <a:latin typeface="Cambria" pitchFamily="18" charset="0"/>
                <a:cs typeface="Aharoni" pitchFamily="2" charset="-79"/>
              </a:rPr>
              <a:t>, or Selenium 2.0.</a:t>
            </a:r>
          </a:p>
          <a:p>
            <a:pPr eaLnBrk="0">
              <a:spcAft>
                <a:spcPts val="1425"/>
              </a:spcAft>
              <a:buFont typeface="Wingdings" pitchFamily="2" charset="2"/>
              <a:buChar char="Ø"/>
              <a:defRPr/>
            </a:pPr>
            <a:r>
              <a:rPr lang="en-US" altLang="en-US" sz="1600" dirty="0">
                <a:solidFill>
                  <a:srgbClr val="000000"/>
                </a:solidFill>
                <a:latin typeface="Cambria" pitchFamily="18" charset="0"/>
                <a:cs typeface="Aharoni" pitchFamily="2" charset="-79"/>
              </a:rPr>
              <a:t>In 2008, Philippe </a:t>
            </a:r>
            <a:r>
              <a:rPr lang="en-US" altLang="en-US" sz="1600" dirty="0" err="1">
                <a:solidFill>
                  <a:srgbClr val="000000"/>
                </a:solidFill>
                <a:latin typeface="Cambria" pitchFamily="18" charset="0"/>
                <a:cs typeface="Aharoni" pitchFamily="2" charset="-79"/>
              </a:rPr>
              <a:t>Hanrigou</a:t>
            </a:r>
            <a:r>
              <a:rPr lang="en-US" altLang="en-US" sz="1600" dirty="0">
                <a:solidFill>
                  <a:srgbClr val="000000"/>
                </a:solidFill>
                <a:latin typeface="Cambria" pitchFamily="18" charset="0"/>
                <a:cs typeface="Aharoni" pitchFamily="2" charset="-79"/>
              </a:rPr>
              <a:t> (then at </a:t>
            </a:r>
            <a:r>
              <a:rPr lang="en-US" altLang="en-US" sz="1600" dirty="0" err="1">
                <a:solidFill>
                  <a:srgbClr val="000000"/>
                </a:solidFill>
                <a:latin typeface="Cambria" pitchFamily="18" charset="0"/>
                <a:cs typeface="Aharoni" pitchFamily="2" charset="-79"/>
              </a:rPr>
              <a:t>ThoughtWorks</a:t>
            </a:r>
            <a:r>
              <a:rPr lang="en-US" altLang="en-US" sz="1600" dirty="0">
                <a:solidFill>
                  <a:srgbClr val="000000"/>
                </a:solidFill>
                <a:latin typeface="Cambria" pitchFamily="18" charset="0"/>
                <a:cs typeface="Aharoni" pitchFamily="2" charset="-79"/>
              </a:rPr>
              <a:t>) made 'Selenium Grid', which provides a hub allowing the running of multiple Selenium tests concurrently on any number of local or remote systems, thus minimizing test execution time.</a:t>
            </a:r>
          </a:p>
          <a:p>
            <a:pPr marL="342900" indent="-342900" eaLnBrk="0">
              <a:lnSpc>
                <a:spcPct val="90000"/>
              </a:lnSpc>
              <a:spcAft>
                <a:spcPts val="1425"/>
              </a:spcAft>
              <a:buFont typeface="Wingdings" pitchFamily="2" charset="2"/>
              <a:buChar char="Ø"/>
              <a:defRPr/>
            </a:pPr>
            <a:endParaRPr lang="en-US" altLang="en-US" sz="1600" kern="0" dirty="0">
              <a:solidFill>
                <a:srgbClr val="000000"/>
              </a:solidFill>
              <a:latin typeface="Cambria" pitchFamily="18" charset="0"/>
            </a:endParaRPr>
          </a:p>
        </p:txBody>
      </p:sp>
    </p:spTree>
    <p:extLst>
      <p:ext uri="{BB962C8B-B14F-4D97-AF65-F5344CB8AC3E}">
        <p14:creationId xmlns:p14="http://schemas.microsoft.com/office/powerpoint/2010/main" val="2243954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905000" y="1295401"/>
            <a:ext cx="4724400" cy="4524375"/>
          </a:xfrm>
        </p:spPr>
        <p:txBody>
          <a:bodyPr/>
          <a:lstStyle/>
          <a:p>
            <a:pPr eaLnBrk="1" hangingPunct="1">
              <a:buFont typeface="Wingdings" panose="05000000000000000000" pitchFamily="2" charset="2"/>
              <a:buChar char="Ø"/>
            </a:pPr>
            <a:endParaRPr lang="en-US" sz="2400" b="0"/>
          </a:p>
          <a:p>
            <a:pPr eaLnBrk="1" hangingPunct="1">
              <a:buFont typeface="Wingdings" panose="05000000000000000000" pitchFamily="2" charset="2"/>
              <a:buChar char="Ø"/>
            </a:pPr>
            <a:r>
              <a:rPr lang="en-US" sz="2400" b="0"/>
              <a:t>The name </a:t>
            </a:r>
            <a:r>
              <a:rPr lang="en-US" sz="2400"/>
              <a:t>Selenium</a:t>
            </a:r>
            <a:r>
              <a:rPr lang="en-US" sz="2400" b="0"/>
              <a:t> comes from a joke made by Huggins in an email, mocking a competitor named </a:t>
            </a:r>
            <a:r>
              <a:rPr lang="en-US" sz="2400"/>
              <a:t>Mercury</a:t>
            </a:r>
            <a:r>
              <a:rPr lang="en-US" sz="2400" b="0"/>
              <a:t>, saying that “you can cure mercury poisoning by taking selenium supplements”.</a:t>
            </a:r>
            <a:endParaRPr lang="en-US" altLang="en-US" sz="2400" b="0">
              <a:latin typeface="Cambria" panose="02040503050406030204" pitchFamily="18" charset="0"/>
              <a:cs typeface="Aharoni" panose="02010803020104030203" pitchFamily="2" charset="-79"/>
            </a:endParaRPr>
          </a:p>
          <a:p>
            <a:pPr>
              <a:buFont typeface="Times New Roman" pitchFamily="18" charset="0"/>
              <a:buNone/>
            </a:pPr>
            <a:endParaRPr lang="en-US" altLang="en-US" sz="1800">
              <a:latin typeface="Cambria" panose="02040503050406030204" pitchFamily="18" charset="0"/>
              <a:cs typeface="Aharoni" panose="02010803020104030203" pitchFamily="2" charset="-79"/>
            </a:endParaRPr>
          </a:p>
          <a:p>
            <a:pPr>
              <a:buFont typeface="Times New Roman" pitchFamily="18" charset="0"/>
              <a:buNone/>
            </a:pPr>
            <a:endParaRPr lang="en-US" altLang="en-US" sz="1800">
              <a:latin typeface="Cambria" panose="02040503050406030204" pitchFamily="18" charset="0"/>
              <a:cs typeface="Aharoni" panose="02010803020104030203" pitchFamily="2" charset="-79"/>
            </a:endParaRPr>
          </a:p>
        </p:txBody>
      </p:sp>
      <p:sp>
        <p:nvSpPr>
          <p:cNvPr id="6" name="Rectangle 4"/>
          <p:cNvSpPr txBox="1">
            <a:spLocks noChangeArrowheads="1"/>
          </p:cNvSpPr>
          <p:nvPr/>
        </p:nvSpPr>
        <p:spPr bwMode="auto">
          <a:xfrm>
            <a:off x="1981200" y="228600"/>
            <a:ext cx="7772400" cy="609600"/>
          </a:xfrm>
          <a:prstGeom prst="rect">
            <a:avLst/>
          </a:prstGeom>
          <a:noFill/>
          <a:ln w="9525">
            <a:noFill/>
            <a:round/>
            <a:headEnd/>
            <a:tailEnd/>
          </a:ln>
        </p:spPr>
        <p:txBody>
          <a:bodyPr lIns="0" tIns="0" rIns="0" bIns="0" anchor="ctr"/>
          <a:lstStyle/>
          <a:p>
            <a:pPr eaLnBrk="0">
              <a:defRPr/>
            </a:pPr>
            <a:r>
              <a:rPr lang="en-US" altLang="en-US" sz="2400" b="1" kern="0" dirty="0">
                <a:solidFill>
                  <a:srgbClr val="000000"/>
                </a:solidFill>
                <a:latin typeface="+mj-lt"/>
                <a:ea typeface="+mj-ea"/>
                <a:cs typeface="+mj-cs"/>
              </a:rPr>
              <a:t>Why the name Selenium?</a:t>
            </a:r>
          </a:p>
        </p:txBody>
      </p:sp>
      <p:pic>
        <p:nvPicPr>
          <p:cNvPr id="8196" name="Picture 6" descr="https://encrypted-tbn0.gstatic.com/images?q=tbn:ANd9GcT_udSFaj3-OLMrna7S-8gEPClrwpyWSeLnxGGIrJT7kuPBGxfXl6Fxl7Y">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981200"/>
            <a:ext cx="2667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8663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  Introduction to selenium</a:t>
            </a:r>
            <a:endParaRPr lang="en-IN" smtClean="0">
              <a:latin typeface="Andalus" panose="02020603050405020304" pitchFamily="18" charset="-78"/>
              <a:cs typeface="Andalus" panose="02020603050405020304" pitchFamily="18" charset="-78"/>
            </a:endParaRPr>
          </a:p>
        </p:txBody>
      </p:sp>
      <p:sp>
        <p:nvSpPr>
          <p:cNvPr id="4099" name="Content Placeholder 2"/>
          <p:cNvSpPr>
            <a:spLocks noGrp="1"/>
          </p:cNvSpPr>
          <p:nvPr>
            <p:ph idx="1"/>
          </p:nvPr>
        </p:nvSpPr>
        <p:spPr>
          <a:xfrm>
            <a:off x="1774825" y="981075"/>
            <a:ext cx="8750300" cy="4876800"/>
          </a:xfrm>
        </p:spPr>
        <p:txBody>
          <a:bodyPr/>
          <a:lstStyle/>
          <a:p>
            <a:pPr marL="0" indent="0">
              <a:buNone/>
              <a:defRPr/>
            </a:pPr>
            <a:endParaRPr lang="en-US" sz="1800" dirty="0"/>
          </a:p>
          <a:p>
            <a:pPr>
              <a:defRPr/>
            </a:pPr>
            <a:r>
              <a:rPr lang="en-US" sz="1800" dirty="0"/>
              <a:t>Selenium is a free (open source) automated testing suite for web applications across different browsers(IE 6/7, Firefox, Opera, Safari 2.0+) and platforms (Windows, Linux, and Macintosh).</a:t>
            </a:r>
          </a:p>
          <a:p>
            <a:pPr>
              <a:defRPr/>
            </a:pPr>
            <a:endParaRPr lang="en-US" sz="1800" dirty="0"/>
          </a:p>
          <a:p>
            <a:pPr eaLnBrk="1" hangingPunct="1">
              <a:lnSpc>
                <a:spcPct val="90000"/>
              </a:lnSpc>
              <a:defRPr/>
            </a:pPr>
            <a:r>
              <a:rPr lang="en-US" sz="1800" dirty="0"/>
              <a:t>Selenium allows scripting in several languages like Java, C#, PHP and Python.</a:t>
            </a:r>
          </a:p>
          <a:p>
            <a:pPr marL="0" indent="0">
              <a:buNone/>
              <a:defRPr/>
            </a:pPr>
            <a:endParaRPr lang="en-US" sz="1800" dirty="0"/>
          </a:p>
          <a:p>
            <a:pPr>
              <a:defRPr/>
            </a:pPr>
            <a:r>
              <a:rPr lang="en-US" sz="1800" dirty="0"/>
              <a:t>Selenium is not just a single tool but a suite of software's, each catering to different testing needs of an organization. It has four components.</a:t>
            </a:r>
          </a:p>
          <a:p>
            <a:pPr>
              <a:defRPr/>
            </a:pPr>
            <a:endParaRPr lang="en-US" sz="1800" b="0" dirty="0">
              <a:latin typeface="Times New Roman" pitchFamily="18" charset="0"/>
              <a:cs typeface="Times New Roman" pitchFamily="18" charset="0"/>
            </a:endParaRPr>
          </a:p>
          <a:p>
            <a:pPr marL="0" indent="0">
              <a:buNone/>
              <a:defRPr/>
            </a:pPr>
            <a:endParaRPr lang="en-US" sz="1800" b="0" dirty="0">
              <a:latin typeface="Times New Roman" pitchFamily="18" charset="0"/>
              <a:cs typeface="Times New Roman" pitchFamily="18" charset="0"/>
            </a:endParaRPr>
          </a:p>
          <a:p>
            <a:pPr marL="0" indent="0">
              <a:buNone/>
              <a:defRPr/>
            </a:pPr>
            <a:endParaRPr lang="en-US" sz="1800" b="0" dirty="0">
              <a:latin typeface="Times New Roman" pitchFamily="18" charset="0"/>
              <a:cs typeface="Times New Roman" pitchFamily="18" charset="0"/>
            </a:endParaRPr>
          </a:p>
        </p:txBody>
      </p:sp>
    </p:spTree>
    <p:extLst>
      <p:ext uri="{BB962C8B-B14F-4D97-AF65-F5344CB8AC3E}">
        <p14:creationId xmlns:p14="http://schemas.microsoft.com/office/powerpoint/2010/main" val="460464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r>
              <a:rPr lang="en-US" dirty="0"/>
              <a:t>Selenium </a:t>
            </a:r>
            <a:r>
              <a:rPr lang="en-US" dirty="0" smtClean="0"/>
              <a:t>Architecture</a:t>
            </a:r>
          </a:p>
        </p:txBody>
      </p:sp>
      <p:sp>
        <p:nvSpPr>
          <p:cNvPr id="5123" name="Content Placeholder 2"/>
          <p:cNvSpPr>
            <a:spLocks noGrp="1"/>
          </p:cNvSpPr>
          <p:nvPr>
            <p:ph idx="1"/>
          </p:nvPr>
        </p:nvSpPr>
        <p:spPr>
          <a:xfrm>
            <a:off x="1757364" y="1112839"/>
            <a:ext cx="8586787" cy="4960937"/>
          </a:xfrm>
        </p:spPr>
        <p:txBody>
          <a:bodyPr/>
          <a:lstStyle/>
          <a:p>
            <a:pPr marL="804863" lvl="2" indent="0">
              <a:buNone/>
            </a:pPr>
            <a:endParaRPr lang="en-US" smtClean="0"/>
          </a:p>
          <a:p>
            <a:pPr marL="804863" lvl="2" indent="0">
              <a:buNone/>
            </a:pPr>
            <a:endParaRPr lang="en-US" smtClean="0"/>
          </a:p>
          <a:p>
            <a:pPr marL="804863" lvl="2" indent="0">
              <a:buNone/>
            </a:pPr>
            <a:r>
              <a:rPr lang="en-US" smtClean="0"/>
              <a:t> 	</a:t>
            </a:r>
          </a:p>
          <a:p>
            <a:pPr marL="804863" lvl="2" indent="0">
              <a:buNone/>
            </a:pPr>
            <a:endParaRPr lang="en-US" smtClean="0"/>
          </a:p>
        </p:txBody>
      </p:sp>
      <p:pic>
        <p:nvPicPr>
          <p:cNvPr id="512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5168" y="1319884"/>
            <a:ext cx="9298983"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7705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Selenium Components</a:t>
            </a:r>
          </a:p>
        </p:txBody>
      </p:sp>
      <p:sp>
        <p:nvSpPr>
          <p:cNvPr id="3" name="Content Placeholder 2"/>
          <p:cNvSpPr>
            <a:spLocks noGrp="1"/>
          </p:cNvSpPr>
          <p:nvPr>
            <p:ph idx="1"/>
          </p:nvPr>
        </p:nvSpPr>
        <p:spPr/>
        <p:txBody>
          <a:bodyPr/>
          <a:lstStyle/>
          <a:p>
            <a:pPr>
              <a:defRPr/>
            </a:pPr>
            <a:r>
              <a:rPr lang="en-US" dirty="0" smtClean="0"/>
              <a:t>Selenium IDE</a:t>
            </a:r>
          </a:p>
          <a:p>
            <a:pPr lvl="1">
              <a:defRPr/>
            </a:pPr>
            <a:r>
              <a:rPr lang="en-US" b="0" dirty="0" smtClean="0"/>
              <a:t>A Firefox extension that can automate the browser through a record-and-playback feature. </a:t>
            </a:r>
          </a:p>
          <a:p>
            <a:pPr lvl="1">
              <a:defRPr/>
            </a:pPr>
            <a:endParaRPr lang="en-US" b="0" dirty="0"/>
          </a:p>
          <a:p>
            <a:pPr lvl="1">
              <a:defRPr/>
            </a:pPr>
            <a:r>
              <a:rPr lang="en-US" b="0" dirty="0" smtClean="0"/>
              <a:t>To further increase the speed in creating test cases</a:t>
            </a:r>
          </a:p>
          <a:p>
            <a:pPr marL="0" indent="0">
              <a:buNone/>
              <a:defRPr/>
            </a:pPr>
            <a:endParaRPr lang="en-US" dirty="0" smtClean="0"/>
          </a:p>
          <a:p>
            <a:pPr>
              <a:defRPr/>
            </a:pPr>
            <a:r>
              <a:rPr lang="en-US" dirty="0"/>
              <a:t>WebDriver</a:t>
            </a:r>
          </a:p>
          <a:p>
            <a:pPr lvl="1">
              <a:defRPr/>
            </a:pPr>
            <a:r>
              <a:rPr lang="en-US" b="0" dirty="0" smtClean="0"/>
              <a:t>when browsers and web applications were becoming more powerful and more restrictive with JavaScript programs like Selenium Core.</a:t>
            </a:r>
          </a:p>
          <a:p>
            <a:pPr lvl="1">
              <a:defRPr/>
            </a:pPr>
            <a:endParaRPr lang="en-US" b="0" dirty="0"/>
          </a:p>
          <a:p>
            <a:pPr lvl="1">
              <a:defRPr/>
            </a:pPr>
            <a:r>
              <a:rPr lang="en-US" b="0" dirty="0" smtClean="0"/>
              <a:t>It </a:t>
            </a:r>
            <a:r>
              <a:rPr lang="en-US" b="0" dirty="0"/>
              <a:t>was the first cross-platform testing framework that could control the browser from the OS level.</a:t>
            </a:r>
            <a:endParaRPr lang="en-US" b="0" dirty="0" smtClean="0"/>
          </a:p>
          <a:p>
            <a:pPr marL="0" indent="0">
              <a:buNone/>
              <a:defRPr/>
            </a:pPr>
            <a:endParaRPr lang="en-US" b="0" dirty="0"/>
          </a:p>
          <a:p>
            <a:pPr marL="0" indent="0">
              <a:buNone/>
              <a:defRPr/>
            </a:pPr>
            <a:endParaRPr lang="en-US" dirty="0" smtClean="0"/>
          </a:p>
          <a:p>
            <a:pPr>
              <a:defRPr/>
            </a:pPr>
            <a:endParaRPr lang="en-US" dirty="0"/>
          </a:p>
          <a:p>
            <a:pPr marL="0" indent="0">
              <a:buNone/>
              <a:defRPr/>
            </a:pPr>
            <a:r>
              <a:rPr lang="en-US" dirty="0" smtClean="0"/>
              <a:t>	</a:t>
            </a:r>
            <a:endParaRPr lang="en-US" b="0" dirty="0"/>
          </a:p>
          <a:p>
            <a:pPr marL="0" indent="0">
              <a:buNone/>
              <a:defRPr/>
            </a:pPr>
            <a:endParaRPr lang="en-US" b="0" dirty="0"/>
          </a:p>
        </p:txBody>
      </p:sp>
    </p:spTree>
    <p:extLst>
      <p:ext uri="{BB962C8B-B14F-4D97-AF65-F5344CB8AC3E}">
        <p14:creationId xmlns:p14="http://schemas.microsoft.com/office/powerpoint/2010/main" val="229121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Workflow of Selenium IDE</a:t>
            </a:r>
          </a:p>
        </p:txBody>
      </p:sp>
      <p:pic>
        <p:nvPicPr>
          <p:cNvPr id="819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806576" y="981076"/>
            <a:ext cx="8861425" cy="5256213"/>
          </a:xfrm>
        </p:spPr>
      </p:pic>
    </p:spTree>
    <p:extLst>
      <p:ext uri="{BB962C8B-B14F-4D97-AF65-F5344CB8AC3E}">
        <p14:creationId xmlns:p14="http://schemas.microsoft.com/office/powerpoint/2010/main" val="14341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Pros &amp; Cons</a:t>
            </a:r>
          </a:p>
        </p:txBody>
      </p:sp>
      <p:sp>
        <p:nvSpPr>
          <p:cNvPr id="12291" name="Content Placeholder 2"/>
          <p:cNvSpPr>
            <a:spLocks noGrp="1"/>
          </p:cNvSpPr>
          <p:nvPr>
            <p:ph idx="1"/>
          </p:nvPr>
        </p:nvSpPr>
        <p:spPr>
          <a:xfrm>
            <a:off x="1703388" y="1125539"/>
            <a:ext cx="8674100" cy="5183187"/>
          </a:xfrm>
        </p:spPr>
        <p:txBody>
          <a:bodyPr/>
          <a:lstStyle/>
          <a:p>
            <a:r>
              <a:rPr lang="en-US" smtClean="0"/>
              <a:t>Selenium IDE</a:t>
            </a:r>
          </a:p>
          <a:p>
            <a:endParaRPr lang="en-US" smtClean="0"/>
          </a:p>
        </p:txBody>
      </p:sp>
      <p:sp>
        <p:nvSpPr>
          <p:cNvPr id="4" name="Rounded Rectangle 3"/>
          <p:cNvSpPr/>
          <p:nvPr/>
        </p:nvSpPr>
        <p:spPr bwMode="auto">
          <a:xfrm>
            <a:off x="2351088" y="1773239"/>
            <a:ext cx="3313112" cy="3959225"/>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600" dirty="0">
                <a:latin typeface="Arial" charset="0"/>
                <a:cs typeface="Arial" charset="0"/>
              </a:rPr>
              <a:t> 	</a:t>
            </a:r>
            <a:r>
              <a:rPr lang="en-US" sz="1600" b="1" dirty="0">
                <a:latin typeface="Arial" charset="0"/>
                <a:cs typeface="Arial" charset="0"/>
              </a:rPr>
              <a:t>Pros</a:t>
            </a:r>
          </a:p>
          <a:p>
            <a:pPr eaLnBrk="0" hangingPunct="0">
              <a:defRPr/>
            </a:pPr>
            <a:endParaRPr lang="en-US" sz="1600" dirty="0">
              <a:latin typeface="Arial" charset="0"/>
              <a:cs typeface="Arial" charset="0"/>
            </a:endParaRPr>
          </a:p>
          <a:p>
            <a:pPr eaLnBrk="0" hangingPunct="0">
              <a:defRPr/>
            </a:pPr>
            <a:r>
              <a:rPr lang="en-US" sz="1600" dirty="0">
                <a:latin typeface="Arial" charset="0"/>
                <a:cs typeface="Arial" charset="0"/>
                <a:sym typeface="Wingdings" pitchFamily="2" charset="2"/>
              </a:rPr>
              <a:t> </a:t>
            </a:r>
            <a:r>
              <a:rPr lang="en-US" sz="1600" dirty="0">
                <a:latin typeface="Arial" charset="0"/>
                <a:cs typeface="Arial" charset="0"/>
              </a:rPr>
              <a:t>Very easy to use &amp; install.</a:t>
            </a:r>
          </a:p>
          <a:p>
            <a:pPr eaLnBrk="0" hangingPunct="0">
              <a:defRPr/>
            </a:pPr>
            <a:endParaRPr lang="en-US" sz="1600" dirty="0">
              <a:latin typeface="Arial" charset="0"/>
              <a:cs typeface="Arial" charset="0"/>
            </a:endParaRPr>
          </a:p>
          <a:p>
            <a:pPr eaLnBrk="0" hangingPunct="0">
              <a:defRPr/>
            </a:pPr>
            <a:r>
              <a:rPr lang="en-US" sz="1600" dirty="0">
                <a:latin typeface="Arial" charset="0"/>
                <a:cs typeface="Arial" charset="0"/>
                <a:sym typeface="Wingdings" pitchFamily="2" charset="2"/>
              </a:rPr>
              <a:t> </a:t>
            </a:r>
            <a:r>
              <a:rPr lang="en-US" sz="1600" dirty="0">
                <a:latin typeface="Arial" charset="0"/>
                <a:cs typeface="Arial" charset="0"/>
              </a:rPr>
              <a:t>Can export tests to formats usable in selenium RC &amp; WebDriver.</a:t>
            </a:r>
          </a:p>
          <a:p>
            <a:pPr eaLnBrk="0" hangingPunct="0">
              <a:defRPr/>
            </a:pPr>
            <a:endParaRPr lang="en-US" sz="1600" dirty="0">
              <a:latin typeface="Arial" charset="0"/>
              <a:cs typeface="Arial" charset="0"/>
            </a:endParaRPr>
          </a:p>
          <a:p>
            <a:pPr eaLnBrk="0" hangingPunct="0">
              <a:defRPr/>
            </a:pPr>
            <a:r>
              <a:rPr lang="en-US" sz="1600" dirty="0">
                <a:latin typeface="Arial" charset="0"/>
                <a:cs typeface="Arial" charset="0"/>
                <a:sym typeface="Wingdings" pitchFamily="2" charset="2"/>
              </a:rPr>
              <a:t> </a:t>
            </a:r>
            <a:r>
              <a:rPr lang="en-US" sz="1600" dirty="0">
                <a:latin typeface="Arial" charset="0"/>
                <a:cs typeface="Arial" charset="0"/>
              </a:rPr>
              <a:t>Has  built- in help &amp; test results reporting module.</a:t>
            </a:r>
          </a:p>
          <a:p>
            <a:pPr eaLnBrk="0" hangingPunct="0">
              <a:defRPr/>
            </a:pPr>
            <a:endParaRPr lang="en-US" sz="1600" dirty="0">
              <a:latin typeface="Arial" charset="0"/>
              <a:cs typeface="Arial" charset="0"/>
            </a:endParaRPr>
          </a:p>
          <a:p>
            <a:pPr eaLnBrk="0" hangingPunct="0">
              <a:defRPr/>
            </a:pPr>
            <a:r>
              <a:rPr lang="en-US" sz="1600" dirty="0">
                <a:latin typeface="Arial" charset="0"/>
                <a:cs typeface="Arial" charset="0"/>
                <a:sym typeface="Wingdings" pitchFamily="2" charset="2"/>
              </a:rPr>
              <a:t> </a:t>
            </a:r>
            <a:r>
              <a:rPr lang="en-US" sz="1600" dirty="0">
                <a:latin typeface="Arial" charset="0"/>
                <a:cs typeface="Arial" charset="0"/>
              </a:rPr>
              <a:t>Provides support for extensions</a:t>
            </a:r>
          </a:p>
          <a:p>
            <a:pPr eaLnBrk="0" hangingPunct="0">
              <a:defRPr/>
            </a:pPr>
            <a:endParaRPr lang="en-US" sz="1600" dirty="0">
              <a:latin typeface="Arial" charset="0"/>
              <a:cs typeface="Arial" charset="0"/>
            </a:endParaRPr>
          </a:p>
          <a:p>
            <a:pPr eaLnBrk="0" hangingPunct="0">
              <a:defRPr/>
            </a:pPr>
            <a:endParaRPr lang="en-US" sz="1600" dirty="0">
              <a:latin typeface="Arial" charset="0"/>
              <a:cs typeface="Arial" charset="0"/>
            </a:endParaRPr>
          </a:p>
        </p:txBody>
      </p:sp>
      <p:sp>
        <p:nvSpPr>
          <p:cNvPr id="5" name="Rounded Rectangle 4"/>
          <p:cNvSpPr/>
          <p:nvPr/>
        </p:nvSpPr>
        <p:spPr bwMode="auto">
          <a:xfrm>
            <a:off x="6816725" y="1773239"/>
            <a:ext cx="3240088" cy="3959225"/>
          </a:xfrm>
          <a:prstGeom prst="roundRect">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a:lstStyle/>
          <a:p>
            <a:pPr eaLnBrk="0" hangingPunct="0">
              <a:defRPr/>
            </a:pPr>
            <a:r>
              <a:rPr lang="en-US" sz="1600" dirty="0">
                <a:latin typeface="Arial" charset="0"/>
                <a:cs typeface="Arial" charset="0"/>
              </a:rPr>
              <a:t>	</a:t>
            </a:r>
            <a:r>
              <a:rPr lang="en-US" sz="1600" b="1" dirty="0">
                <a:latin typeface="Arial" charset="0"/>
                <a:cs typeface="Arial" charset="0"/>
              </a:rPr>
              <a:t>Cons</a:t>
            </a:r>
          </a:p>
          <a:p>
            <a:pPr eaLnBrk="0" hangingPunct="0">
              <a:defRPr/>
            </a:pPr>
            <a:endParaRPr lang="en-US" sz="16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sym typeface="Wingdings" pitchFamily="2" charset="2"/>
              </a:rPr>
              <a:t>Available only in Firefox.</a:t>
            </a:r>
          </a:p>
          <a:p>
            <a:pPr marL="285750" indent="-285750" eaLnBrk="0" hangingPunct="0">
              <a:buFont typeface="Wingdings" pitchFamily="2" charset="2"/>
              <a:buChar char="à"/>
              <a:defRPr/>
            </a:pPr>
            <a:endParaRPr lang="en-US" sz="1600" dirty="0">
              <a:latin typeface="Arial" charset="0"/>
              <a:cs typeface="Arial" charset="0"/>
              <a:sym typeface="Wingdings" pitchFamily="2" charset="2"/>
            </a:endParaRPr>
          </a:p>
          <a:p>
            <a:pPr marL="285750" indent="-285750" eaLnBrk="0" hangingPunct="0">
              <a:buFont typeface="Wingdings" pitchFamily="2" charset="2"/>
              <a:buChar char="à"/>
              <a:defRPr/>
            </a:pPr>
            <a:r>
              <a:rPr lang="en-US" sz="1600" dirty="0">
                <a:latin typeface="Arial" charset="0"/>
                <a:cs typeface="Arial" charset="0"/>
              </a:rPr>
              <a:t>Designed only to create prototypes of test</a:t>
            </a:r>
          </a:p>
          <a:p>
            <a:pPr marL="285750" indent="-285750" eaLnBrk="0" hangingPunct="0">
              <a:buFont typeface="Wingdings" pitchFamily="2" charset="2"/>
              <a:buChar char="à"/>
              <a:defRPr/>
            </a:pPr>
            <a:endParaRPr lang="en-US" sz="16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rPr>
              <a:t>No support for iteration &amp; conditional operations.</a:t>
            </a:r>
          </a:p>
          <a:p>
            <a:pPr marL="285750" indent="-285750" eaLnBrk="0" hangingPunct="0">
              <a:buFont typeface="Wingdings" pitchFamily="2" charset="2"/>
              <a:buChar char="à"/>
              <a:defRPr/>
            </a:pPr>
            <a:endParaRPr lang="en-US" sz="1600" dirty="0">
              <a:latin typeface="Arial" charset="0"/>
              <a:cs typeface="Arial" charset="0"/>
            </a:endParaRPr>
          </a:p>
          <a:p>
            <a:pPr marL="285750" indent="-285750" eaLnBrk="0" hangingPunct="0">
              <a:buFont typeface="Wingdings" pitchFamily="2" charset="2"/>
              <a:buChar char="à"/>
              <a:defRPr/>
            </a:pPr>
            <a:r>
              <a:rPr lang="en-US" sz="1600" dirty="0">
                <a:latin typeface="Arial" charset="0"/>
                <a:cs typeface="Arial" charset="0"/>
              </a:rPr>
              <a:t>Test execution is slow compared to  that of selenium RC &amp; WebDriver.</a:t>
            </a:r>
          </a:p>
        </p:txBody>
      </p:sp>
    </p:spTree>
    <p:extLst>
      <p:ext uri="{BB962C8B-B14F-4D97-AF65-F5344CB8AC3E}">
        <p14:creationId xmlns:p14="http://schemas.microsoft.com/office/powerpoint/2010/main" val="2130395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FT" id="{CF257E47-F9F6-407C-BAAB-22F79A0E801B}" vid="{A9753487-B214-4403-8991-D8288349D8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Selenium</Template>
  <TotalTime>126</TotalTime>
  <Words>1363</Words>
  <Application>Microsoft Office PowerPoint</Application>
  <PresentationFormat>Widescreen</PresentationFormat>
  <Paragraphs>313</Paragraphs>
  <Slides>29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Aharoni</vt:lpstr>
      <vt:lpstr>Andalus</vt:lpstr>
      <vt:lpstr>Aparajita</vt:lpstr>
      <vt:lpstr>Arial</vt:lpstr>
      <vt:lpstr>Bookman Old Style</vt:lpstr>
      <vt:lpstr>Calibri</vt:lpstr>
      <vt:lpstr>Cambria</vt:lpstr>
      <vt:lpstr>Symbol</vt:lpstr>
      <vt:lpstr>Times New Roman</vt:lpstr>
      <vt:lpstr>Trebuchet MS</vt:lpstr>
      <vt:lpstr>Wingdings</vt:lpstr>
      <vt:lpstr>Global</vt:lpstr>
      <vt:lpstr>Selenium Overview Selenium IDE introduction</vt:lpstr>
      <vt:lpstr>PowerPoint Presentation</vt:lpstr>
      <vt:lpstr>PowerPoint Presentation</vt:lpstr>
      <vt:lpstr>PowerPoint Presentation</vt:lpstr>
      <vt:lpstr>  Introduction to selenium</vt:lpstr>
      <vt:lpstr>Selenium Architecture</vt:lpstr>
      <vt:lpstr>Selenium Components</vt:lpstr>
      <vt:lpstr>Workflow of Selenium IDE</vt:lpstr>
      <vt:lpstr>Pros &amp; Cons</vt:lpstr>
      <vt:lpstr>Selenium Components</vt:lpstr>
      <vt:lpstr>Selenium Remote Control</vt:lpstr>
      <vt:lpstr>Pros &amp; Cons</vt:lpstr>
      <vt:lpstr>Selenium Components</vt:lpstr>
      <vt:lpstr>Workflow of Selenium Grid</vt:lpstr>
      <vt:lpstr>Selenium Components</vt:lpstr>
      <vt:lpstr>Selenium Web driver</vt:lpstr>
      <vt:lpstr>Pros &amp; Cons</vt:lpstr>
      <vt:lpstr>Limitation of the selenium</vt:lpstr>
      <vt:lpstr>Exercise :</vt:lpstr>
      <vt:lpstr>Overall Workflow of Selenium </vt:lpstr>
      <vt:lpstr>Selenium versus QTP</vt:lpstr>
      <vt:lpstr> Selenese Commands </vt:lpstr>
      <vt:lpstr>Commands</vt:lpstr>
      <vt:lpstr>Synchronization commands</vt:lpstr>
      <vt:lpstr> Locating Elements </vt:lpstr>
      <vt:lpstr>Locating elements</vt:lpstr>
      <vt:lpstr>Locating Examples</vt:lpstr>
      <vt:lpstr>Locating _ Examples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Sneha</dc:creator>
  <cp:lastModifiedBy>Kumar, Sneha</cp:lastModifiedBy>
  <cp:revision>10</cp:revision>
  <dcterms:created xsi:type="dcterms:W3CDTF">2017-03-14T11:23:46Z</dcterms:created>
  <dcterms:modified xsi:type="dcterms:W3CDTF">2017-03-16T12:25:02Z</dcterms:modified>
</cp:coreProperties>
</file>