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6" y="342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7D37-668C-489E-9A12-E1E826825331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DEAC-F905-4FF0-8ED5-D32EC8D7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and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SYNT_MASTER_3COLOR [Converted]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48" y="288349"/>
            <a:ext cx="2841429" cy="676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3278" y="2425701"/>
            <a:ext cx="6547440" cy="1684190"/>
          </a:xfrm>
        </p:spPr>
        <p:txBody>
          <a:bodyPr rIns="0" anchor="ctr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3277" y="5753100"/>
            <a:ext cx="6547440" cy="542924"/>
          </a:xfrm>
        </p:spPr>
        <p:txBody>
          <a:bodyPr rIns="0" anchor="ctr"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76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9030" y="-1"/>
            <a:ext cx="12221030" cy="687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mplate1_Ou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4"/>
          <a:stretch/>
        </p:blipFill>
        <p:spPr>
          <a:xfrm>
            <a:off x="-19049" y="1491338"/>
            <a:ext cx="5597683" cy="387441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42108" y="0"/>
            <a:ext cx="1372307" cy="1352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6942108" y="5512683"/>
            <a:ext cx="1372307" cy="13670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5566441" y="2751362"/>
            <a:ext cx="6625560" cy="1376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25400" y="1352543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-25400" y="5367541"/>
            <a:ext cx="12227298" cy="1451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5560089" y="4125736"/>
            <a:ext cx="1372307" cy="138694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560089" y="1352543"/>
            <a:ext cx="1372307" cy="14014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261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239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29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4514" y="-3785"/>
            <a:ext cx="12225109" cy="6858000"/>
            <a:chOff x="-14514" y="-3785"/>
            <a:chExt cx="12225109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595" y="-3785"/>
              <a:ext cx="9144000" cy="685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57"/>
            <a:stretch/>
          </p:blipFill>
          <p:spPr>
            <a:xfrm>
              <a:off x="-14514" y="-3785"/>
              <a:ext cx="4310743" cy="6858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3"/>
          <a:stretch/>
        </p:blipFill>
        <p:spPr>
          <a:xfrm>
            <a:off x="9841858" y="6429689"/>
            <a:ext cx="2027817" cy="324679"/>
          </a:xfrm>
          <a:prstGeom prst="rect">
            <a:avLst/>
          </a:prstGeom>
        </p:spPr>
      </p:pic>
      <p:pic>
        <p:nvPicPr>
          <p:cNvPr id="12" name="Picture 11" descr="FF_trans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23850" y="395288"/>
            <a:ext cx="270961" cy="447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969" y="266700"/>
            <a:ext cx="1114311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1" y="1137424"/>
            <a:ext cx="11622024" cy="499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47651" y="6572608"/>
            <a:ext cx="904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© 2017, Syntel, Inc.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6017452" y="65572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D57F77B6-B758-40B3-B8D6-F52E566FE122}" type="slidenum">
              <a:rPr 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9456" algn="l" defTabSz="914400" rtl="0" eaLnBrk="1" latinLnBrk="0" hangingPunct="1">
        <a:lnSpc>
          <a:spcPct val="100000"/>
        </a:lnSpc>
        <a:spcBef>
          <a:spcPts val="48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37744" algn="l" defTabSz="914400" rtl="0" eaLnBrk="1" latinLnBrk="0" hangingPunct="1">
        <a:lnSpc>
          <a:spcPct val="100000"/>
        </a:lnSpc>
        <a:spcBef>
          <a:spcPts val="48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1" userDrawn="1">
          <p15:clr>
            <a:srgbClr val="F26B43"/>
          </p15:clr>
        </p15:guide>
        <p15:guide id="2" pos="7481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orient="horz" pos="38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Web Driver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Working with Xpath &amp; CSS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 is a query language for selecting nodes and navigating through elements and attributes of an XML document.</a:t>
            </a: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Selenium uses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 to select objects.</a:t>
            </a:r>
          </a:p>
          <a:p>
            <a:pPr marL="0" indent="0">
              <a:buNone/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/>
              <a:t> 	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driver.findElement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By.xpath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("//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[@alt='Editor for Needed By']")).click();</a:t>
            </a:r>
          </a:p>
          <a:p>
            <a:pPr eaLnBrk="1" hangingPunct="1">
              <a:defRPr/>
            </a:pPr>
            <a:endParaRPr lang="en-US" i="1" dirty="0" smtClean="0"/>
          </a:p>
          <a:p>
            <a:pPr>
              <a:defRPr/>
            </a:pPr>
            <a:r>
              <a:rPr lang="en-US" i="1" dirty="0" smtClean="0"/>
              <a:t>Css : </a:t>
            </a:r>
            <a:endParaRPr lang="en-US" dirty="0"/>
          </a:p>
          <a:p>
            <a:pPr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The CSS locator strategy uses CSS selectors to find the elements in the page</a:t>
            </a:r>
          </a:p>
          <a:p>
            <a:pPr marL="0" indent="0">
              <a:buNone/>
              <a:defRPr/>
            </a:pPr>
            <a:endParaRPr lang="en-US" i="1" dirty="0" smtClean="0"/>
          </a:p>
          <a:p>
            <a:pPr eaLnBrk="1" hangingPunct="1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driver.findElement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By.</a:t>
            </a:r>
            <a:r>
              <a:rPr lang="en-US" sz="1600" b="0" i="1" dirty="0" err="1">
                <a:latin typeface="Times New Roman" pitchFamily="18" charset="0"/>
                <a:cs typeface="Times New Roman" pitchFamily="18" charset="0"/>
              </a:rPr>
              <a:t>cssSelector</a:t>
            </a:r>
            <a:r>
              <a:rPr lang="en-US" sz="1600" b="0" i="1" dirty="0">
                <a:latin typeface="Times New Roman" pitchFamily="18" charset="0"/>
                <a:cs typeface="Times New Roman" pitchFamily="18" charset="0"/>
              </a:rPr>
              <a:t>("div.btntextdiv.f1")).click(); 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Handling Unexpected Alerts / Pop-ups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Popup  &amp; Alert Dialog Boxes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There is built in support for handling popup dialog boxes in selenium.</a:t>
            </a:r>
          </a:p>
          <a:p>
            <a:pPr eaLnBrk="1" hangingPunct="1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Alert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driver.switchTo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().alert();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sz="1800" b="0" i="1" dirty="0" err="1"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sz="1800" b="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0" i="1" dirty="0" err="1">
                <a:latin typeface="Times New Roman" pitchFamily="18" charset="0"/>
                <a:cs typeface="Times New Roman" pitchFamily="18" charset="0"/>
              </a:rPr>
              <a:t>alert.getText</a:t>
            </a:r>
            <a:r>
              <a:rPr lang="en-US" sz="1800" b="0" i="1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1800" b="0" i="1" dirty="0" err="1">
                <a:latin typeface="Times New Roman" pitchFamily="18" charset="0"/>
                <a:cs typeface="Times New Roman" pitchFamily="18" charset="0"/>
              </a:rPr>
              <a:t>assertEquals</a:t>
            </a:r>
            <a:r>
              <a:rPr lang="en-US" sz="1800" b="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0" i="1" dirty="0" err="1">
                <a:latin typeface="Times New Roman" pitchFamily="18" charset="0"/>
                <a:cs typeface="Times New Roman" pitchFamily="18" charset="0"/>
              </a:rPr>
              <a:t>alert.getText</a:t>
            </a:r>
            <a:r>
              <a:rPr lang="en-US" sz="1800" b="0" i="1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1800" b="0" i="1" dirty="0" err="1">
                <a:latin typeface="Times New Roman" pitchFamily="18" charset="0"/>
                <a:cs typeface="Times New Roman" pitchFamily="18" charset="0"/>
              </a:rPr>
              <a:t>closeAlertAndGetItsText</a:t>
            </a:r>
            <a:r>
              <a:rPr lang="en-US" sz="1800" b="0" i="1" dirty="0">
                <a:latin typeface="Times New Roman" pitchFamily="18" charset="0"/>
                <a:cs typeface="Times New Roman" pitchFamily="18" charset="0"/>
              </a:rPr>
              <a:t>());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 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03388" y="1052514"/>
            <a:ext cx="8674100" cy="5032375"/>
          </a:xfrm>
        </p:spPr>
        <p:txBody>
          <a:bodyPr/>
          <a:lstStyle/>
          <a:p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1) Try to automate a scenario which displays an Alert box in Syntelligence or PS .</a:t>
            </a:r>
          </a:p>
        </p:txBody>
      </p:sp>
    </p:spTree>
    <p:extLst>
      <p:ext uri="{BB962C8B-B14F-4D97-AF65-F5344CB8AC3E}">
        <p14:creationId xmlns:p14="http://schemas.microsoft.com/office/powerpoint/2010/main" val="4107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AutoIT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AutoIt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 is a free scripting language designed to automate the windows component. </a:t>
            </a:r>
          </a:p>
          <a:p>
            <a:pPr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It's just like an extensive VB Script and it allows you to convert the script in executable (exe).</a:t>
            </a:r>
          </a:p>
          <a:p>
            <a:pPr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We have to write the script to handle dialog box using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AutoIt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, convert it into executable and then call the executable when required.</a:t>
            </a:r>
          </a:p>
          <a:p>
            <a:pPr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Helps 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Handing Modal Dialogs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(if it appears, all the focus of that application will be on that dialog box only.</a:t>
            </a:r>
            <a:r>
              <a:rPr lang="en-US" sz="1800" b="0" dirty="0"/>
              <a:t> It will not allow to access the parent window until its closed.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Such as : Save As Dialog box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Automate a scenario which is having a Windows dialogue box .Try automating a file download scenario from the web.</a:t>
            </a:r>
          </a:p>
        </p:txBody>
      </p:sp>
    </p:spTree>
    <p:extLst>
      <p:ext uri="{BB962C8B-B14F-4D97-AF65-F5344CB8AC3E}">
        <p14:creationId xmlns:p14="http://schemas.microsoft.com/office/powerpoint/2010/main" val="37398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WebDriver backed Selenium 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WebDriver backed Selenium is an integrated version of Selenium RC and Selenium WebDriver API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Syntax:</a:t>
            </a:r>
          </a:p>
          <a:p>
            <a:pPr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WebDriver driver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FirefoxDriver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baseUrl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"http://www.google.co.in/";</a:t>
            </a:r>
          </a:p>
          <a:p>
            <a:pPr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selenium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WebDriverBackedSelenium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(driver,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baseUrl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Exercise: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Automate any scenario which should use both selenium &amp; driver instance’s.</a:t>
            </a:r>
          </a:p>
        </p:txBody>
      </p:sp>
    </p:spTree>
    <p:extLst>
      <p:ext uri="{BB962C8B-B14F-4D97-AF65-F5344CB8AC3E}">
        <p14:creationId xmlns:p14="http://schemas.microsoft.com/office/powerpoint/2010/main" val="39769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Selenium-WebDriver API Commands and Operations</a:t>
            </a:r>
            <a:endParaRPr lang="en-IN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Advanced Training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6356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WebDriver API Commands and Operations</a:t>
            </a:r>
            <a:endParaRPr lang="en-IN" sz="240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738313" y="1357313"/>
            <a:ext cx="6572250" cy="4716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/>
              <a:t>Locating UI Elements ( Web Elements )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is a Mechanism used to locate elements within a document.</a:t>
            </a:r>
          </a:p>
          <a:p>
            <a:pPr marL="0" indent="0">
              <a:buNone/>
              <a:defRPr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By ID</a:t>
            </a: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By Name</a:t>
            </a: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By  Link Text</a:t>
            </a: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By CSS</a:t>
            </a: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Xpath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 :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Automate the scenario of Viewing attendance of current month in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syntelligence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. Use properties : ID, Name, Class Name, Link Text, CSS,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Xpath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3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WebDriver API Commands and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74825" y="1112838"/>
            <a:ext cx="8656638" cy="52689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600" dirty="0"/>
              <a:t>Select : </a:t>
            </a:r>
            <a:r>
              <a:rPr lang="en-US" sz="1600" b="0" dirty="0"/>
              <a:t>Using this we can deal with objects having Select tag 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 : </a:t>
            </a:r>
            <a:endParaRPr lang="en-US" sz="1600" b="0" dirty="0"/>
          </a:p>
          <a:p>
            <a:pPr lvl="1" indent="0"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WebElement select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driver.findElement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By.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 "select" ));</a:t>
            </a:r>
          </a:p>
          <a:p>
            <a:pPr lvl="1" indent="0"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List&lt;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WebElement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allOptions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select.findElements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By.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("//select[@id='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s_provider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'][//li[2]/select]" ));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  	 for (WebElement option :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allOptions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System.</a:t>
            </a:r>
            <a:r>
              <a:rPr lang="en-US" sz="1600" b="0" i="1" dirty="0" err="1"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sz="1600" b="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0" i="1" dirty="0" err="1">
                <a:latin typeface="Times New Roman" pitchFamily="18" charset="0"/>
                <a:cs typeface="Times New Roman" pitchFamily="18" charset="0"/>
              </a:rPr>
              <a:t>String.format</a:t>
            </a:r>
            <a:r>
              <a:rPr lang="en-US" sz="1600" b="0" i="1" dirty="0">
                <a:latin typeface="Times New Roman" pitchFamily="18" charset="0"/>
                <a:cs typeface="Times New Roman" pitchFamily="18" charset="0"/>
              </a:rPr>
              <a:t>( "Value is: %</a:t>
            </a:r>
            <a:r>
              <a:rPr lang="en-US" sz="1600" b="0" i="1" dirty="0" err="1">
                <a:latin typeface="Times New Roman" pitchFamily="18" charset="0"/>
                <a:cs typeface="Times New Roman" pitchFamily="18" charset="0"/>
              </a:rPr>
              <a:t>s"option.findElements</a:t>
            </a:r>
            <a:r>
              <a:rPr lang="en-US" sz="1600" b="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b="0" i="1" dirty="0" err="1">
                <a:latin typeface="Times New Roman" pitchFamily="18" charset="0"/>
                <a:cs typeface="Times New Roman" pitchFamily="18" charset="0"/>
              </a:rPr>
              <a:t>By.tagName</a:t>
            </a:r>
            <a:r>
              <a:rPr lang="en-US" sz="1600" b="0" i="1" dirty="0">
                <a:latin typeface="Times New Roman" pitchFamily="18" charset="0"/>
                <a:cs typeface="Times New Roman" pitchFamily="18" charset="0"/>
              </a:rPr>
              <a:t>("option" ))));</a:t>
            </a:r>
          </a:p>
          <a:p>
            <a:pPr marL="0" indent="0"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600" dirty="0"/>
              <a:t>Moving Between Windows and Frames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			Some web applications have many frames or multiple windows.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	 WebDriver supports moving between named windows using the “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switchTo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driver.switchTo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().window( "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windowName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driver.switchTo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().frame( “</a:t>
            </a:r>
            <a:r>
              <a:rPr lang="en-US" sz="1600" b="0" dirty="0" err="1">
                <a:latin typeface="Times New Roman" pitchFamily="18" charset="0"/>
                <a:cs typeface="Times New Roman" pitchFamily="18" charset="0"/>
              </a:rPr>
              <a:t>frameName</a:t>
            </a: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Exercise: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57363" y="1052514"/>
            <a:ext cx="8674100" cy="4960937"/>
          </a:xfrm>
        </p:spPr>
        <p:txBody>
          <a:bodyPr/>
          <a:lstStyle/>
          <a:p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1)Automate the scenario of Filling timesheets in PS finance. Illustrate the use of switchTo() for frames and windows.</a:t>
            </a:r>
          </a:p>
          <a:p>
            <a:r>
              <a:rPr lang="en-US" sz="1800" b="0">
                <a:latin typeface="Times New Roman" panose="02020603050405020304" pitchFamily="18" charset="0"/>
                <a:cs typeface="Times New Roman" panose="02020603050405020304" pitchFamily="18" charset="0"/>
              </a:rPr>
              <a:t>2)Automate the process of applying for medical reimbursement in PS Finance. </a:t>
            </a:r>
          </a:p>
        </p:txBody>
      </p:sp>
    </p:spTree>
    <p:extLst>
      <p:ext uri="{BB962C8B-B14F-4D97-AF65-F5344CB8AC3E}">
        <p14:creationId xmlns:p14="http://schemas.microsoft.com/office/powerpoint/2010/main" val="1639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WebDriver API Commands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1112838"/>
            <a:ext cx="8656638" cy="5124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+mj-lt"/>
                <a:cs typeface="Times New Roman" pitchFamily="18" charset="0"/>
              </a:rPr>
              <a:t>Navigation</a:t>
            </a:r>
          </a:p>
          <a:p>
            <a:pPr eaLnBrk="1" hangingPunct="1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/>
              <a:t>		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driver.navigate().to( "http://www.example.com" 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“navigate” interface also exposes the ability to move backwards and forwards in your browser’s</a:t>
            </a:r>
          </a:p>
          <a:p>
            <a:pPr marL="0" indent="0">
              <a:buNone/>
              <a:defRPr/>
            </a:pPr>
            <a:endParaRPr lang="en-US" sz="1600" b="0" dirty="0"/>
          </a:p>
          <a:p>
            <a:pPr eaLnBrk="1" hangingPunct="1"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600" b="0" dirty="0"/>
              <a:t>		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driver.navigate().forward();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		driver.navigate().back();</a:t>
            </a:r>
          </a:p>
        </p:txBody>
      </p:sp>
    </p:spTree>
    <p:extLst>
      <p:ext uri="{BB962C8B-B14F-4D97-AF65-F5344CB8AC3E}">
        <p14:creationId xmlns:p14="http://schemas.microsoft.com/office/powerpoint/2010/main" val="39908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WebDriver API Commands and Operations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>
                <a:latin typeface="+mj-lt"/>
                <a:cs typeface="Times New Roman" pitchFamily="18" charset="0"/>
              </a:rPr>
              <a:t>Actions Class : </a:t>
            </a:r>
          </a:p>
          <a:p>
            <a:pPr eaLnBrk="1" hangingPunct="1"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The Action class is user-facing API for emulating complex user actions. </a:t>
            </a:r>
          </a:p>
          <a:p>
            <a:pPr eaLnBrk="1" hangingPunct="1"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WebDriver users can use this class to simulate usage of keyboard or mouse events.</a:t>
            </a:r>
          </a:p>
          <a:p>
            <a:pPr eaLnBrk="1" hangingPunct="1">
              <a:defRPr/>
            </a:pPr>
            <a:r>
              <a:rPr lang="en-US" sz="1600" b="0" dirty="0">
                <a:latin typeface="Times New Roman" pitchFamily="18" charset="0"/>
                <a:cs typeface="Times New Roman" pitchFamily="18" charset="0"/>
              </a:rPr>
              <a:t>Some of the actions that can be performed by the Actions class are :</a:t>
            </a:r>
          </a:p>
          <a:p>
            <a:pPr lvl="1"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doubleClick</a:t>
            </a:r>
          </a:p>
          <a:p>
            <a:pPr lvl="1"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moveToElement</a:t>
            </a:r>
          </a:p>
          <a:p>
            <a:pPr lvl="1"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dragAndDrop</a:t>
            </a:r>
          </a:p>
          <a:p>
            <a:pPr lvl="1"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clickAndHold</a:t>
            </a:r>
          </a:p>
          <a:p>
            <a:pPr lvl="1" eaLnBrk="1" hangingPunct="1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contextClick(right Click)</a:t>
            </a:r>
          </a:p>
          <a:p>
            <a:pPr lvl="1" eaLnBrk="1" hangingPunct="1"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 :</a:t>
            </a:r>
          </a:p>
          <a:p>
            <a:pPr lvl="1" indent="0">
              <a:buNone/>
              <a:defRPr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Actions builder = new Actions(driver); </a:t>
            </a:r>
          </a:p>
          <a:p>
            <a:pPr lvl="1" indent="0">
              <a:buNone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WebElement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tagElement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driver.findElement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By.linkText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("CDMA"));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builder.moveToElement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tagElement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).click().build().perform();</a:t>
            </a:r>
          </a:p>
        </p:txBody>
      </p:sp>
    </p:spTree>
    <p:extLst>
      <p:ext uri="{BB962C8B-B14F-4D97-AF65-F5344CB8AC3E}">
        <p14:creationId xmlns:p14="http://schemas.microsoft.com/office/powerpoint/2010/main" val="42507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Exercise 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125000"/>
              <a:buBlip>
                <a:blip r:embed="rId2"/>
              </a:buBlip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1) Perform context click, doubleClick, dragAndDrop, clickAndHold, moveToElement using Actions Class of Selenium Webdriver 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78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ysClr val="windowText" lastClr="000000"/>
      </a:dk1>
      <a:lt1>
        <a:sysClr val="window" lastClr="FFFFFF"/>
      </a:lt1>
      <a:dk2>
        <a:srgbClr val="00573B"/>
      </a:dk2>
      <a:lt2>
        <a:srgbClr val="5C5C5C"/>
      </a:lt2>
      <a:accent1>
        <a:srgbClr val="007E12"/>
      </a:accent1>
      <a:accent2>
        <a:srgbClr val="F26E01"/>
      </a:accent2>
      <a:accent3>
        <a:srgbClr val="BF0629"/>
      </a:accent3>
      <a:accent4>
        <a:srgbClr val="CFC498"/>
      </a:accent4>
      <a:accent5>
        <a:srgbClr val="9E420E"/>
      </a:accent5>
      <a:accent6>
        <a:srgbClr val="5E1E08"/>
      </a:accent6>
      <a:hlink>
        <a:srgbClr val="FFFFFF"/>
      </a:hlink>
      <a:folHlink>
        <a:srgbClr val="0504CA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T" id="{CF257E47-F9F6-407C-BAAB-22F79A0E801B}" vid="{A9753487-B214-4403-8991-D8288349D8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Selenium</Template>
  <TotalTime>46</TotalTime>
  <Words>508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Andalus</vt:lpstr>
      <vt:lpstr>Arial</vt:lpstr>
      <vt:lpstr>Calibri</vt:lpstr>
      <vt:lpstr>Times New Roman</vt:lpstr>
      <vt:lpstr>Wingdings</vt:lpstr>
      <vt:lpstr>Global</vt:lpstr>
      <vt:lpstr>Selenium Web Driver </vt:lpstr>
      <vt:lpstr>Selenium-WebDriver API Commands and Operations</vt:lpstr>
      <vt:lpstr>WebDriver API Commands and Operations</vt:lpstr>
      <vt:lpstr>Exercise :</vt:lpstr>
      <vt:lpstr>WebDriver API Commands and Operations</vt:lpstr>
      <vt:lpstr>Exercise:</vt:lpstr>
      <vt:lpstr>WebDriver API Commands and Operations</vt:lpstr>
      <vt:lpstr>WebDriver API Commands and Operations</vt:lpstr>
      <vt:lpstr>Exercise :</vt:lpstr>
      <vt:lpstr>Working with Xpath &amp; CSS</vt:lpstr>
      <vt:lpstr>Handling Unexpected Alerts / Pop-ups </vt:lpstr>
      <vt:lpstr>Exercise :</vt:lpstr>
      <vt:lpstr>AutoIT</vt:lpstr>
      <vt:lpstr>Exercise:</vt:lpstr>
      <vt:lpstr>WebDriver backed Selenium :</vt:lpstr>
      <vt:lpstr>Exercise: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 </dc:title>
  <dc:creator>Kumar, Sneha</dc:creator>
  <cp:lastModifiedBy>Kumar, Sneha</cp:lastModifiedBy>
  <cp:revision>4</cp:revision>
  <dcterms:created xsi:type="dcterms:W3CDTF">2017-03-14T11:51:14Z</dcterms:created>
  <dcterms:modified xsi:type="dcterms:W3CDTF">2017-03-16T12:35:43Z</dcterms:modified>
</cp:coreProperties>
</file>