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9" r:id="rId74"/>
    <p:sldId id="25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61" d="100"/>
          <a:sy n="61" d="100"/>
        </p:scale>
        <p:origin x="66" y="34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AF6A5-0896-4AD8-844D-1DFF5751FBFD}" type="doc">
      <dgm:prSet loTypeId="urn:microsoft.com/office/officeart/2005/8/layout/hierarchy1" loCatId="hierarchy" qsTypeId="urn:microsoft.com/office/officeart/2005/8/quickstyle/3d9" qsCatId="3D" csTypeId="urn:microsoft.com/office/officeart/2005/8/colors/accent1_1" csCatId="accent1" phldr="1"/>
      <dgm:spPr/>
      <dgm:t>
        <a:bodyPr/>
        <a:lstStyle/>
        <a:p>
          <a:endParaRPr lang="en-US"/>
        </a:p>
      </dgm:t>
    </dgm:pt>
    <dgm:pt modelId="{0B116FCC-E2D9-4BE6-88D7-7B56F1C482BF}">
      <dgm:prSet phldrT="[Text]"/>
      <dgm:spPr/>
      <dgm:t>
        <a:bodyPr/>
        <a:lstStyle/>
        <a:p>
          <a:r>
            <a:rPr lang="en-US" dirty="0" smtClean="0"/>
            <a:t>TESTING</a:t>
          </a:r>
          <a:endParaRPr lang="en-US" dirty="0"/>
        </a:p>
      </dgm:t>
    </dgm:pt>
    <dgm:pt modelId="{5CB48300-3009-4552-8E49-BCB1C8A2D4EA}" type="parTrans" cxnId="{7E04A522-AE0E-45B6-B93B-34624F4511CB}">
      <dgm:prSet/>
      <dgm:spPr/>
      <dgm:t>
        <a:bodyPr/>
        <a:lstStyle/>
        <a:p>
          <a:endParaRPr lang="en-US"/>
        </a:p>
      </dgm:t>
    </dgm:pt>
    <dgm:pt modelId="{F825982D-CF87-40E2-819C-73DB0774660F}" type="sibTrans" cxnId="{7E04A522-AE0E-45B6-B93B-34624F4511CB}">
      <dgm:prSet/>
      <dgm:spPr/>
      <dgm:t>
        <a:bodyPr/>
        <a:lstStyle/>
        <a:p>
          <a:endParaRPr lang="en-US"/>
        </a:p>
      </dgm:t>
    </dgm:pt>
    <dgm:pt modelId="{FAD22E7B-A826-42B4-B1B2-309F924E1E4F}">
      <dgm:prSet phldrT="[Text]"/>
      <dgm:spPr/>
      <dgm:t>
        <a:bodyPr/>
        <a:lstStyle/>
        <a:p>
          <a:r>
            <a:rPr lang="en-US" dirty="0" smtClean="0"/>
            <a:t>DYMANIC</a:t>
          </a:r>
          <a:endParaRPr lang="en-US" dirty="0"/>
        </a:p>
      </dgm:t>
    </dgm:pt>
    <dgm:pt modelId="{67BC0D5A-B765-4C38-B551-2F6780AFE8B6}" type="parTrans" cxnId="{2A5513BA-B265-4435-A20A-2AB4C73B18F5}">
      <dgm:prSet/>
      <dgm:spPr/>
      <dgm:t>
        <a:bodyPr/>
        <a:lstStyle/>
        <a:p>
          <a:endParaRPr lang="en-US"/>
        </a:p>
      </dgm:t>
    </dgm:pt>
    <dgm:pt modelId="{226248CC-4463-4332-82C8-13B746DFB536}" type="sibTrans" cxnId="{2A5513BA-B265-4435-A20A-2AB4C73B18F5}">
      <dgm:prSet/>
      <dgm:spPr/>
      <dgm:t>
        <a:bodyPr/>
        <a:lstStyle/>
        <a:p>
          <a:endParaRPr lang="en-US"/>
        </a:p>
      </dgm:t>
    </dgm:pt>
    <dgm:pt modelId="{048F6B48-5561-4F0E-AA56-912B4C302055}">
      <dgm:prSet phldrT="[Text]"/>
      <dgm:spPr/>
      <dgm:t>
        <a:bodyPr/>
        <a:lstStyle/>
        <a:p>
          <a:r>
            <a:rPr lang="en-US" dirty="0" smtClean="0"/>
            <a:t>STATIC</a:t>
          </a:r>
          <a:endParaRPr lang="en-US" dirty="0"/>
        </a:p>
      </dgm:t>
    </dgm:pt>
    <dgm:pt modelId="{0F6006A1-757E-4E70-998B-49C2FB53A34E}" type="parTrans" cxnId="{CACBB5B3-B16E-4ABC-BC13-7FA50C120888}">
      <dgm:prSet/>
      <dgm:spPr/>
      <dgm:t>
        <a:bodyPr/>
        <a:lstStyle/>
        <a:p>
          <a:endParaRPr lang="en-US"/>
        </a:p>
      </dgm:t>
    </dgm:pt>
    <dgm:pt modelId="{8A799C91-74E1-499F-B973-8EF7E2F6C82F}" type="sibTrans" cxnId="{CACBB5B3-B16E-4ABC-BC13-7FA50C120888}">
      <dgm:prSet/>
      <dgm:spPr/>
      <dgm:t>
        <a:bodyPr/>
        <a:lstStyle/>
        <a:p>
          <a:endParaRPr lang="en-US"/>
        </a:p>
      </dgm:t>
    </dgm:pt>
    <dgm:pt modelId="{2125FE5B-7A8B-45BA-B6B3-B2D9C05495D5}" type="pres">
      <dgm:prSet presAssocID="{D95AF6A5-0896-4AD8-844D-1DFF5751FBFD}" presName="hierChild1" presStyleCnt="0">
        <dgm:presLayoutVars>
          <dgm:chPref val="1"/>
          <dgm:dir/>
          <dgm:animOne val="branch"/>
          <dgm:animLvl val="lvl"/>
          <dgm:resizeHandles/>
        </dgm:presLayoutVars>
      </dgm:prSet>
      <dgm:spPr/>
      <dgm:t>
        <a:bodyPr/>
        <a:lstStyle/>
        <a:p>
          <a:endParaRPr lang="en-US"/>
        </a:p>
      </dgm:t>
    </dgm:pt>
    <dgm:pt modelId="{4B5C35A4-45B9-4567-B681-43CFB747768A}" type="pres">
      <dgm:prSet presAssocID="{0B116FCC-E2D9-4BE6-88D7-7B56F1C482BF}" presName="hierRoot1" presStyleCnt="0"/>
      <dgm:spPr/>
    </dgm:pt>
    <dgm:pt modelId="{A029BC93-8E32-4567-AEC2-98B1A34430C2}" type="pres">
      <dgm:prSet presAssocID="{0B116FCC-E2D9-4BE6-88D7-7B56F1C482BF}" presName="composite" presStyleCnt="0"/>
      <dgm:spPr/>
    </dgm:pt>
    <dgm:pt modelId="{12BB6BCC-8280-4EFD-A866-3E9779BAFAFC}" type="pres">
      <dgm:prSet presAssocID="{0B116FCC-E2D9-4BE6-88D7-7B56F1C482BF}" presName="background" presStyleLbl="node0" presStyleIdx="0" presStyleCnt="1"/>
      <dgm:spPr/>
    </dgm:pt>
    <dgm:pt modelId="{77505F23-96A5-4F30-8B51-A7A60C8FAF5E}" type="pres">
      <dgm:prSet presAssocID="{0B116FCC-E2D9-4BE6-88D7-7B56F1C482BF}" presName="text" presStyleLbl="fgAcc0" presStyleIdx="0" presStyleCnt="1">
        <dgm:presLayoutVars>
          <dgm:chPref val="3"/>
        </dgm:presLayoutVars>
      </dgm:prSet>
      <dgm:spPr/>
      <dgm:t>
        <a:bodyPr/>
        <a:lstStyle/>
        <a:p>
          <a:endParaRPr lang="en-US"/>
        </a:p>
      </dgm:t>
    </dgm:pt>
    <dgm:pt modelId="{1372C431-53EF-4D1D-B4E7-4AE33E5747E6}" type="pres">
      <dgm:prSet presAssocID="{0B116FCC-E2D9-4BE6-88D7-7B56F1C482BF}" presName="hierChild2" presStyleCnt="0"/>
      <dgm:spPr/>
    </dgm:pt>
    <dgm:pt modelId="{0A5F0130-48EF-4B27-9089-7EFBB07E4DD2}" type="pres">
      <dgm:prSet presAssocID="{0F6006A1-757E-4E70-998B-49C2FB53A34E}" presName="Name10" presStyleLbl="parChTrans1D2" presStyleIdx="0" presStyleCnt="2"/>
      <dgm:spPr/>
      <dgm:t>
        <a:bodyPr/>
        <a:lstStyle/>
        <a:p>
          <a:endParaRPr lang="en-US"/>
        </a:p>
      </dgm:t>
    </dgm:pt>
    <dgm:pt modelId="{821D4AC4-9A81-48A9-B780-90C089D10CF9}" type="pres">
      <dgm:prSet presAssocID="{048F6B48-5561-4F0E-AA56-912B4C302055}" presName="hierRoot2" presStyleCnt="0"/>
      <dgm:spPr/>
    </dgm:pt>
    <dgm:pt modelId="{AAC9679D-5470-4DF3-B625-8AB5B16C770F}" type="pres">
      <dgm:prSet presAssocID="{048F6B48-5561-4F0E-AA56-912B4C302055}" presName="composite2" presStyleCnt="0"/>
      <dgm:spPr/>
    </dgm:pt>
    <dgm:pt modelId="{E08F8C98-0396-42B6-92D6-97EA8C543F76}" type="pres">
      <dgm:prSet presAssocID="{048F6B48-5561-4F0E-AA56-912B4C302055}" presName="background2" presStyleLbl="node2" presStyleIdx="0" presStyleCnt="2"/>
      <dgm:spPr/>
    </dgm:pt>
    <dgm:pt modelId="{487B4A77-BCDC-49A0-BF0C-3967AB9F8B11}" type="pres">
      <dgm:prSet presAssocID="{048F6B48-5561-4F0E-AA56-912B4C302055}" presName="text2" presStyleLbl="fgAcc2" presStyleIdx="0" presStyleCnt="2">
        <dgm:presLayoutVars>
          <dgm:chPref val="3"/>
        </dgm:presLayoutVars>
      </dgm:prSet>
      <dgm:spPr/>
      <dgm:t>
        <a:bodyPr/>
        <a:lstStyle/>
        <a:p>
          <a:endParaRPr lang="en-US"/>
        </a:p>
      </dgm:t>
    </dgm:pt>
    <dgm:pt modelId="{2B903A92-1ACE-4FD1-AA85-FAEF27BEEF5B}" type="pres">
      <dgm:prSet presAssocID="{048F6B48-5561-4F0E-AA56-912B4C302055}" presName="hierChild3" presStyleCnt="0"/>
      <dgm:spPr/>
    </dgm:pt>
    <dgm:pt modelId="{BF3FA0C2-7F05-481D-AF74-D54F4A923191}" type="pres">
      <dgm:prSet presAssocID="{67BC0D5A-B765-4C38-B551-2F6780AFE8B6}" presName="Name10" presStyleLbl="parChTrans1D2" presStyleIdx="1" presStyleCnt="2"/>
      <dgm:spPr/>
      <dgm:t>
        <a:bodyPr/>
        <a:lstStyle/>
        <a:p>
          <a:endParaRPr lang="en-US"/>
        </a:p>
      </dgm:t>
    </dgm:pt>
    <dgm:pt modelId="{4EF43027-C05B-47BA-A241-6F7F2E0A786A}" type="pres">
      <dgm:prSet presAssocID="{FAD22E7B-A826-42B4-B1B2-309F924E1E4F}" presName="hierRoot2" presStyleCnt="0"/>
      <dgm:spPr/>
    </dgm:pt>
    <dgm:pt modelId="{BE336D87-3A5C-4FB0-B7BB-FB275AE69A6D}" type="pres">
      <dgm:prSet presAssocID="{FAD22E7B-A826-42B4-B1B2-309F924E1E4F}" presName="composite2" presStyleCnt="0"/>
      <dgm:spPr/>
    </dgm:pt>
    <dgm:pt modelId="{E8F29F4E-1E70-4C30-96C5-94EB143EC56C}" type="pres">
      <dgm:prSet presAssocID="{FAD22E7B-A826-42B4-B1B2-309F924E1E4F}" presName="background2" presStyleLbl="node2" presStyleIdx="1" presStyleCnt="2"/>
      <dgm:spPr/>
    </dgm:pt>
    <dgm:pt modelId="{B100088C-5523-48D4-A94D-08170B16AC93}" type="pres">
      <dgm:prSet presAssocID="{FAD22E7B-A826-42B4-B1B2-309F924E1E4F}" presName="text2" presStyleLbl="fgAcc2" presStyleIdx="1" presStyleCnt="2">
        <dgm:presLayoutVars>
          <dgm:chPref val="3"/>
        </dgm:presLayoutVars>
      </dgm:prSet>
      <dgm:spPr/>
      <dgm:t>
        <a:bodyPr/>
        <a:lstStyle/>
        <a:p>
          <a:endParaRPr lang="en-US"/>
        </a:p>
      </dgm:t>
    </dgm:pt>
    <dgm:pt modelId="{1EA20383-4A3D-4219-BB8C-331952DB2D98}" type="pres">
      <dgm:prSet presAssocID="{FAD22E7B-A826-42B4-B1B2-309F924E1E4F}" presName="hierChild3" presStyleCnt="0"/>
      <dgm:spPr/>
    </dgm:pt>
  </dgm:ptLst>
  <dgm:cxnLst>
    <dgm:cxn modelId="{7E04A522-AE0E-45B6-B93B-34624F4511CB}" srcId="{D95AF6A5-0896-4AD8-844D-1DFF5751FBFD}" destId="{0B116FCC-E2D9-4BE6-88D7-7B56F1C482BF}" srcOrd="0" destOrd="0" parTransId="{5CB48300-3009-4552-8E49-BCB1C8A2D4EA}" sibTransId="{F825982D-CF87-40E2-819C-73DB0774660F}"/>
    <dgm:cxn modelId="{CACBB5B3-B16E-4ABC-BC13-7FA50C120888}" srcId="{0B116FCC-E2D9-4BE6-88D7-7B56F1C482BF}" destId="{048F6B48-5561-4F0E-AA56-912B4C302055}" srcOrd="0" destOrd="0" parTransId="{0F6006A1-757E-4E70-998B-49C2FB53A34E}" sibTransId="{8A799C91-74E1-499F-B973-8EF7E2F6C82F}"/>
    <dgm:cxn modelId="{A0E20818-6DE6-4FAA-BC7A-24DBC3E69DC9}" type="presOf" srcId="{FAD22E7B-A826-42B4-B1B2-309F924E1E4F}" destId="{B100088C-5523-48D4-A94D-08170B16AC93}" srcOrd="0" destOrd="0" presId="urn:microsoft.com/office/officeart/2005/8/layout/hierarchy1"/>
    <dgm:cxn modelId="{2A5513BA-B265-4435-A20A-2AB4C73B18F5}" srcId="{0B116FCC-E2D9-4BE6-88D7-7B56F1C482BF}" destId="{FAD22E7B-A826-42B4-B1B2-309F924E1E4F}" srcOrd="1" destOrd="0" parTransId="{67BC0D5A-B765-4C38-B551-2F6780AFE8B6}" sibTransId="{226248CC-4463-4332-82C8-13B746DFB536}"/>
    <dgm:cxn modelId="{AEB8847F-6C63-44A7-95FF-B359BB43D7BE}" type="presOf" srcId="{0F6006A1-757E-4E70-998B-49C2FB53A34E}" destId="{0A5F0130-48EF-4B27-9089-7EFBB07E4DD2}" srcOrd="0" destOrd="0" presId="urn:microsoft.com/office/officeart/2005/8/layout/hierarchy1"/>
    <dgm:cxn modelId="{79A16BAF-C552-47B0-80FD-2B0D8C88D14E}" type="presOf" srcId="{0B116FCC-E2D9-4BE6-88D7-7B56F1C482BF}" destId="{77505F23-96A5-4F30-8B51-A7A60C8FAF5E}" srcOrd="0" destOrd="0" presId="urn:microsoft.com/office/officeart/2005/8/layout/hierarchy1"/>
    <dgm:cxn modelId="{C9329814-8FC1-4A2D-B213-60F5C629FA72}" type="presOf" srcId="{048F6B48-5561-4F0E-AA56-912B4C302055}" destId="{487B4A77-BCDC-49A0-BF0C-3967AB9F8B11}" srcOrd="0" destOrd="0" presId="urn:microsoft.com/office/officeart/2005/8/layout/hierarchy1"/>
    <dgm:cxn modelId="{31FE2B64-9C07-4DF0-AB24-E03AA43CCDCD}" type="presOf" srcId="{67BC0D5A-B765-4C38-B551-2F6780AFE8B6}" destId="{BF3FA0C2-7F05-481D-AF74-D54F4A923191}" srcOrd="0" destOrd="0" presId="urn:microsoft.com/office/officeart/2005/8/layout/hierarchy1"/>
    <dgm:cxn modelId="{EF6B1411-601A-439E-9308-D787546A21D7}" type="presOf" srcId="{D95AF6A5-0896-4AD8-844D-1DFF5751FBFD}" destId="{2125FE5B-7A8B-45BA-B6B3-B2D9C05495D5}" srcOrd="0" destOrd="0" presId="urn:microsoft.com/office/officeart/2005/8/layout/hierarchy1"/>
    <dgm:cxn modelId="{64AD8129-A0D6-4DDA-8E3C-5E6985364AE3}" type="presParOf" srcId="{2125FE5B-7A8B-45BA-B6B3-B2D9C05495D5}" destId="{4B5C35A4-45B9-4567-B681-43CFB747768A}" srcOrd="0" destOrd="0" presId="urn:microsoft.com/office/officeart/2005/8/layout/hierarchy1"/>
    <dgm:cxn modelId="{7E82C81D-306C-4B31-91E4-B2DD92BB45BC}" type="presParOf" srcId="{4B5C35A4-45B9-4567-B681-43CFB747768A}" destId="{A029BC93-8E32-4567-AEC2-98B1A34430C2}" srcOrd="0" destOrd="0" presId="urn:microsoft.com/office/officeart/2005/8/layout/hierarchy1"/>
    <dgm:cxn modelId="{667BB164-30E0-46EF-A660-DD0295EB7C28}" type="presParOf" srcId="{A029BC93-8E32-4567-AEC2-98B1A34430C2}" destId="{12BB6BCC-8280-4EFD-A866-3E9779BAFAFC}" srcOrd="0" destOrd="0" presId="urn:microsoft.com/office/officeart/2005/8/layout/hierarchy1"/>
    <dgm:cxn modelId="{5482365E-21BA-411F-9488-A502391D1216}" type="presParOf" srcId="{A029BC93-8E32-4567-AEC2-98B1A34430C2}" destId="{77505F23-96A5-4F30-8B51-A7A60C8FAF5E}" srcOrd="1" destOrd="0" presId="urn:microsoft.com/office/officeart/2005/8/layout/hierarchy1"/>
    <dgm:cxn modelId="{8C22DBD2-8271-46E6-A190-EF4D7C5F4071}" type="presParOf" srcId="{4B5C35A4-45B9-4567-B681-43CFB747768A}" destId="{1372C431-53EF-4D1D-B4E7-4AE33E5747E6}" srcOrd="1" destOrd="0" presId="urn:microsoft.com/office/officeart/2005/8/layout/hierarchy1"/>
    <dgm:cxn modelId="{2486C366-F068-4E51-8184-967465292CDE}" type="presParOf" srcId="{1372C431-53EF-4D1D-B4E7-4AE33E5747E6}" destId="{0A5F0130-48EF-4B27-9089-7EFBB07E4DD2}" srcOrd="0" destOrd="0" presId="urn:microsoft.com/office/officeart/2005/8/layout/hierarchy1"/>
    <dgm:cxn modelId="{2B1FCDED-6E02-498D-A7F6-311917E686CF}" type="presParOf" srcId="{1372C431-53EF-4D1D-B4E7-4AE33E5747E6}" destId="{821D4AC4-9A81-48A9-B780-90C089D10CF9}" srcOrd="1" destOrd="0" presId="urn:microsoft.com/office/officeart/2005/8/layout/hierarchy1"/>
    <dgm:cxn modelId="{4340F4F9-38BE-43E7-9077-C38839321F44}" type="presParOf" srcId="{821D4AC4-9A81-48A9-B780-90C089D10CF9}" destId="{AAC9679D-5470-4DF3-B625-8AB5B16C770F}" srcOrd="0" destOrd="0" presId="urn:microsoft.com/office/officeart/2005/8/layout/hierarchy1"/>
    <dgm:cxn modelId="{0AD7A680-4C6D-42F0-A20F-B7186229B78B}" type="presParOf" srcId="{AAC9679D-5470-4DF3-B625-8AB5B16C770F}" destId="{E08F8C98-0396-42B6-92D6-97EA8C543F76}" srcOrd="0" destOrd="0" presId="urn:microsoft.com/office/officeart/2005/8/layout/hierarchy1"/>
    <dgm:cxn modelId="{BDA275B8-5301-4B54-959B-FA911B4D0740}" type="presParOf" srcId="{AAC9679D-5470-4DF3-B625-8AB5B16C770F}" destId="{487B4A77-BCDC-49A0-BF0C-3967AB9F8B11}" srcOrd="1" destOrd="0" presId="urn:microsoft.com/office/officeart/2005/8/layout/hierarchy1"/>
    <dgm:cxn modelId="{4008DC65-DE80-408C-AFAD-B4917FCA1C17}" type="presParOf" srcId="{821D4AC4-9A81-48A9-B780-90C089D10CF9}" destId="{2B903A92-1ACE-4FD1-AA85-FAEF27BEEF5B}" srcOrd="1" destOrd="0" presId="urn:microsoft.com/office/officeart/2005/8/layout/hierarchy1"/>
    <dgm:cxn modelId="{5FA3F94E-D168-44AB-B008-46AF0BFB4A02}" type="presParOf" srcId="{1372C431-53EF-4D1D-B4E7-4AE33E5747E6}" destId="{BF3FA0C2-7F05-481D-AF74-D54F4A923191}" srcOrd="2" destOrd="0" presId="urn:microsoft.com/office/officeart/2005/8/layout/hierarchy1"/>
    <dgm:cxn modelId="{C6A91323-FFD8-4DAF-A40C-7563956A208E}" type="presParOf" srcId="{1372C431-53EF-4D1D-B4E7-4AE33E5747E6}" destId="{4EF43027-C05B-47BA-A241-6F7F2E0A786A}" srcOrd="3" destOrd="0" presId="urn:microsoft.com/office/officeart/2005/8/layout/hierarchy1"/>
    <dgm:cxn modelId="{ED548AF8-FD37-43CB-BA50-EC45319B870E}" type="presParOf" srcId="{4EF43027-C05B-47BA-A241-6F7F2E0A786A}" destId="{BE336D87-3A5C-4FB0-B7BB-FB275AE69A6D}" srcOrd="0" destOrd="0" presId="urn:microsoft.com/office/officeart/2005/8/layout/hierarchy1"/>
    <dgm:cxn modelId="{E6FF448C-BC31-4E9F-BA39-0F8927505A74}" type="presParOf" srcId="{BE336D87-3A5C-4FB0-B7BB-FB275AE69A6D}" destId="{E8F29F4E-1E70-4C30-96C5-94EB143EC56C}" srcOrd="0" destOrd="0" presId="urn:microsoft.com/office/officeart/2005/8/layout/hierarchy1"/>
    <dgm:cxn modelId="{C5DBF3B1-515A-4572-9685-F7500B5AA841}" type="presParOf" srcId="{BE336D87-3A5C-4FB0-B7BB-FB275AE69A6D}" destId="{B100088C-5523-48D4-A94D-08170B16AC93}" srcOrd="1" destOrd="0" presId="urn:microsoft.com/office/officeart/2005/8/layout/hierarchy1"/>
    <dgm:cxn modelId="{59909F28-7D93-4F79-B7B6-400BA9C03EE9}" type="presParOf" srcId="{4EF43027-C05B-47BA-A241-6F7F2E0A786A}" destId="{1EA20383-4A3D-4219-BB8C-331952DB2D9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5AF6A5-0896-4AD8-844D-1DFF5751FBFD}" type="doc">
      <dgm:prSet loTypeId="urn:microsoft.com/office/officeart/2005/8/layout/hierarchy1" loCatId="hierarchy" qsTypeId="urn:microsoft.com/office/officeart/2005/8/quickstyle/3d9" qsCatId="3D" csTypeId="urn:microsoft.com/office/officeart/2005/8/colors/accent1_1" csCatId="accent1" phldr="1"/>
      <dgm:spPr/>
      <dgm:t>
        <a:bodyPr/>
        <a:lstStyle/>
        <a:p>
          <a:endParaRPr lang="en-US"/>
        </a:p>
      </dgm:t>
    </dgm:pt>
    <dgm:pt modelId="{0B116FCC-E2D9-4BE6-88D7-7B56F1C482BF}">
      <dgm:prSet phldrT="[Text]"/>
      <dgm:spPr/>
      <dgm:t>
        <a:bodyPr/>
        <a:lstStyle/>
        <a:p>
          <a:r>
            <a:rPr lang="en-US" dirty="0" smtClean="0"/>
            <a:t>TESTING</a:t>
          </a:r>
          <a:endParaRPr lang="en-US" dirty="0"/>
        </a:p>
      </dgm:t>
    </dgm:pt>
    <dgm:pt modelId="{5CB48300-3009-4552-8E49-BCB1C8A2D4EA}" type="parTrans" cxnId="{7E04A522-AE0E-45B6-B93B-34624F4511CB}">
      <dgm:prSet/>
      <dgm:spPr/>
      <dgm:t>
        <a:bodyPr/>
        <a:lstStyle/>
        <a:p>
          <a:endParaRPr lang="en-US"/>
        </a:p>
      </dgm:t>
    </dgm:pt>
    <dgm:pt modelId="{F825982D-CF87-40E2-819C-73DB0774660F}" type="sibTrans" cxnId="{7E04A522-AE0E-45B6-B93B-34624F4511CB}">
      <dgm:prSet/>
      <dgm:spPr/>
      <dgm:t>
        <a:bodyPr/>
        <a:lstStyle/>
        <a:p>
          <a:endParaRPr lang="en-US"/>
        </a:p>
      </dgm:t>
    </dgm:pt>
    <dgm:pt modelId="{301FFC4B-0245-4536-A286-2145F5618903}">
      <dgm:prSet phldrT="[Text]"/>
      <dgm:spPr/>
      <dgm:t>
        <a:bodyPr/>
        <a:lstStyle/>
        <a:p>
          <a:r>
            <a:rPr lang="en-US" dirty="0" smtClean="0"/>
            <a:t>STATIC</a:t>
          </a:r>
          <a:endParaRPr lang="en-US" dirty="0"/>
        </a:p>
      </dgm:t>
    </dgm:pt>
    <dgm:pt modelId="{4BF241FB-388A-4B62-B3B2-FBE63F3EA661}" type="parTrans" cxnId="{D9321AA8-913D-414B-9281-62FF2A035877}">
      <dgm:prSet/>
      <dgm:spPr/>
      <dgm:t>
        <a:bodyPr/>
        <a:lstStyle/>
        <a:p>
          <a:endParaRPr lang="en-US"/>
        </a:p>
      </dgm:t>
    </dgm:pt>
    <dgm:pt modelId="{E05024D0-0CAE-420B-A4D8-FDDFC711E210}" type="sibTrans" cxnId="{D9321AA8-913D-414B-9281-62FF2A035877}">
      <dgm:prSet/>
      <dgm:spPr/>
      <dgm:t>
        <a:bodyPr/>
        <a:lstStyle/>
        <a:p>
          <a:endParaRPr lang="en-US"/>
        </a:p>
      </dgm:t>
    </dgm:pt>
    <dgm:pt modelId="{FAD22E7B-A826-42B4-B1B2-309F924E1E4F}">
      <dgm:prSet phldrT="[Text]"/>
      <dgm:spPr/>
      <dgm:t>
        <a:bodyPr/>
        <a:lstStyle/>
        <a:p>
          <a:r>
            <a:rPr lang="en-US" dirty="0" smtClean="0"/>
            <a:t>DYMANIC</a:t>
          </a:r>
          <a:endParaRPr lang="en-US" dirty="0"/>
        </a:p>
      </dgm:t>
    </dgm:pt>
    <dgm:pt modelId="{67BC0D5A-B765-4C38-B551-2F6780AFE8B6}" type="parTrans" cxnId="{2A5513BA-B265-4435-A20A-2AB4C73B18F5}">
      <dgm:prSet/>
      <dgm:spPr/>
      <dgm:t>
        <a:bodyPr/>
        <a:lstStyle/>
        <a:p>
          <a:endParaRPr lang="en-US"/>
        </a:p>
      </dgm:t>
    </dgm:pt>
    <dgm:pt modelId="{226248CC-4463-4332-82C8-13B746DFB536}" type="sibTrans" cxnId="{2A5513BA-B265-4435-A20A-2AB4C73B18F5}">
      <dgm:prSet/>
      <dgm:spPr/>
      <dgm:t>
        <a:bodyPr/>
        <a:lstStyle/>
        <a:p>
          <a:endParaRPr lang="en-US"/>
        </a:p>
      </dgm:t>
    </dgm:pt>
    <dgm:pt modelId="{3B692BEF-5EC7-488F-BD9B-705D2D42CCD7}">
      <dgm:prSet phldrT="[Text]"/>
      <dgm:spPr/>
      <dgm:t>
        <a:bodyPr/>
        <a:lstStyle/>
        <a:p>
          <a:r>
            <a:rPr lang="en-US" dirty="0" smtClean="0"/>
            <a:t>WHITE BOX</a:t>
          </a:r>
          <a:endParaRPr lang="en-US" dirty="0"/>
        </a:p>
      </dgm:t>
    </dgm:pt>
    <dgm:pt modelId="{B38FCB57-39AB-4A5B-B3A8-715D10371DEF}" type="parTrans" cxnId="{64A2358B-69E3-4DEF-B11C-BC58C9F00D4B}">
      <dgm:prSet/>
      <dgm:spPr/>
      <dgm:t>
        <a:bodyPr/>
        <a:lstStyle/>
        <a:p>
          <a:endParaRPr lang="en-US"/>
        </a:p>
      </dgm:t>
    </dgm:pt>
    <dgm:pt modelId="{3A30D12F-F12D-434E-AFC7-940E3129C213}" type="sibTrans" cxnId="{64A2358B-69E3-4DEF-B11C-BC58C9F00D4B}">
      <dgm:prSet/>
      <dgm:spPr/>
      <dgm:t>
        <a:bodyPr/>
        <a:lstStyle/>
        <a:p>
          <a:endParaRPr lang="en-US"/>
        </a:p>
      </dgm:t>
    </dgm:pt>
    <dgm:pt modelId="{6E74D8F1-48A5-4BB5-B829-0AA8C6BEAEB9}">
      <dgm:prSet phldrT="[Text]"/>
      <dgm:spPr/>
      <dgm:t>
        <a:bodyPr/>
        <a:lstStyle/>
        <a:p>
          <a:r>
            <a:rPr lang="en-US" dirty="0" smtClean="0"/>
            <a:t>BLACK BOX</a:t>
          </a:r>
          <a:endParaRPr lang="en-US" dirty="0"/>
        </a:p>
      </dgm:t>
    </dgm:pt>
    <dgm:pt modelId="{56904AB8-3FCD-4A2E-9940-ED3892B5511D}" type="parTrans" cxnId="{E0A11767-174C-47B8-ACCC-F9A710952826}">
      <dgm:prSet/>
      <dgm:spPr/>
      <dgm:t>
        <a:bodyPr/>
        <a:lstStyle/>
        <a:p>
          <a:endParaRPr lang="en-US"/>
        </a:p>
      </dgm:t>
    </dgm:pt>
    <dgm:pt modelId="{C2923123-FF74-4639-B5AE-C0A0E5B89253}" type="sibTrans" cxnId="{E0A11767-174C-47B8-ACCC-F9A710952826}">
      <dgm:prSet/>
      <dgm:spPr/>
      <dgm:t>
        <a:bodyPr/>
        <a:lstStyle/>
        <a:p>
          <a:endParaRPr lang="en-US"/>
        </a:p>
      </dgm:t>
    </dgm:pt>
    <dgm:pt modelId="{2125FE5B-7A8B-45BA-B6B3-B2D9C05495D5}" type="pres">
      <dgm:prSet presAssocID="{D95AF6A5-0896-4AD8-844D-1DFF5751FBFD}" presName="hierChild1" presStyleCnt="0">
        <dgm:presLayoutVars>
          <dgm:chPref val="1"/>
          <dgm:dir/>
          <dgm:animOne val="branch"/>
          <dgm:animLvl val="lvl"/>
          <dgm:resizeHandles/>
        </dgm:presLayoutVars>
      </dgm:prSet>
      <dgm:spPr/>
      <dgm:t>
        <a:bodyPr/>
        <a:lstStyle/>
        <a:p>
          <a:endParaRPr lang="en-US"/>
        </a:p>
      </dgm:t>
    </dgm:pt>
    <dgm:pt modelId="{4B5C35A4-45B9-4567-B681-43CFB747768A}" type="pres">
      <dgm:prSet presAssocID="{0B116FCC-E2D9-4BE6-88D7-7B56F1C482BF}" presName="hierRoot1" presStyleCnt="0"/>
      <dgm:spPr/>
    </dgm:pt>
    <dgm:pt modelId="{A029BC93-8E32-4567-AEC2-98B1A34430C2}" type="pres">
      <dgm:prSet presAssocID="{0B116FCC-E2D9-4BE6-88D7-7B56F1C482BF}" presName="composite" presStyleCnt="0"/>
      <dgm:spPr/>
    </dgm:pt>
    <dgm:pt modelId="{12BB6BCC-8280-4EFD-A866-3E9779BAFAFC}" type="pres">
      <dgm:prSet presAssocID="{0B116FCC-E2D9-4BE6-88D7-7B56F1C482BF}" presName="background" presStyleLbl="node0" presStyleIdx="0" presStyleCnt="1"/>
      <dgm:spPr/>
    </dgm:pt>
    <dgm:pt modelId="{77505F23-96A5-4F30-8B51-A7A60C8FAF5E}" type="pres">
      <dgm:prSet presAssocID="{0B116FCC-E2D9-4BE6-88D7-7B56F1C482BF}" presName="text" presStyleLbl="fgAcc0" presStyleIdx="0" presStyleCnt="1">
        <dgm:presLayoutVars>
          <dgm:chPref val="3"/>
        </dgm:presLayoutVars>
      </dgm:prSet>
      <dgm:spPr/>
      <dgm:t>
        <a:bodyPr/>
        <a:lstStyle/>
        <a:p>
          <a:endParaRPr lang="en-US"/>
        </a:p>
      </dgm:t>
    </dgm:pt>
    <dgm:pt modelId="{1372C431-53EF-4D1D-B4E7-4AE33E5747E6}" type="pres">
      <dgm:prSet presAssocID="{0B116FCC-E2D9-4BE6-88D7-7B56F1C482BF}" presName="hierChild2" presStyleCnt="0"/>
      <dgm:spPr/>
    </dgm:pt>
    <dgm:pt modelId="{9AA215B3-D654-4096-AFF8-B52DB161ED06}" type="pres">
      <dgm:prSet presAssocID="{4BF241FB-388A-4B62-B3B2-FBE63F3EA661}" presName="Name10" presStyleLbl="parChTrans1D2" presStyleIdx="0" presStyleCnt="2"/>
      <dgm:spPr/>
      <dgm:t>
        <a:bodyPr/>
        <a:lstStyle/>
        <a:p>
          <a:endParaRPr lang="en-US"/>
        </a:p>
      </dgm:t>
    </dgm:pt>
    <dgm:pt modelId="{C08F4ABD-BD48-4A3E-9257-0330DC1F8883}" type="pres">
      <dgm:prSet presAssocID="{301FFC4B-0245-4536-A286-2145F5618903}" presName="hierRoot2" presStyleCnt="0"/>
      <dgm:spPr/>
    </dgm:pt>
    <dgm:pt modelId="{12C0E35A-D5AA-44C9-9DAE-33710EE967C8}" type="pres">
      <dgm:prSet presAssocID="{301FFC4B-0245-4536-A286-2145F5618903}" presName="composite2" presStyleCnt="0"/>
      <dgm:spPr/>
    </dgm:pt>
    <dgm:pt modelId="{7BF53FA7-3963-47BE-969E-C5205A0F1ECE}" type="pres">
      <dgm:prSet presAssocID="{301FFC4B-0245-4536-A286-2145F5618903}" presName="background2" presStyleLbl="node2" presStyleIdx="0" presStyleCnt="2"/>
      <dgm:spPr/>
    </dgm:pt>
    <dgm:pt modelId="{5D69CB8F-0A90-4FA9-80F3-E92F1B4248AF}" type="pres">
      <dgm:prSet presAssocID="{301FFC4B-0245-4536-A286-2145F5618903}" presName="text2" presStyleLbl="fgAcc2" presStyleIdx="0" presStyleCnt="2">
        <dgm:presLayoutVars>
          <dgm:chPref val="3"/>
        </dgm:presLayoutVars>
      </dgm:prSet>
      <dgm:spPr/>
      <dgm:t>
        <a:bodyPr/>
        <a:lstStyle/>
        <a:p>
          <a:endParaRPr lang="en-US"/>
        </a:p>
      </dgm:t>
    </dgm:pt>
    <dgm:pt modelId="{E6E35251-A0AE-435E-A733-41C6C93D047B}" type="pres">
      <dgm:prSet presAssocID="{301FFC4B-0245-4536-A286-2145F5618903}" presName="hierChild3" presStyleCnt="0"/>
      <dgm:spPr/>
    </dgm:pt>
    <dgm:pt modelId="{BF3FA0C2-7F05-481D-AF74-D54F4A923191}" type="pres">
      <dgm:prSet presAssocID="{67BC0D5A-B765-4C38-B551-2F6780AFE8B6}" presName="Name10" presStyleLbl="parChTrans1D2" presStyleIdx="1" presStyleCnt="2"/>
      <dgm:spPr/>
      <dgm:t>
        <a:bodyPr/>
        <a:lstStyle/>
        <a:p>
          <a:endParaRPr lang="en-US"/>
        </a:p>
      </dgm:t>
    </dgm:pt>
    <dgm:pt modelId="{4EF43027-C05B-47BA-A241-6F7F2E0A786A}" type="pres">
      <dgm:prSet presAssocID="{FAD22E7B-A826-42B4-B1B2-309F924E1E4F}" presName="hierRoot2" presStyleCnt="0"/>
      <dgm:spPr/>
    </dgm:pt>
    <dgm:pt modelId="{BE336D87-3A5C-4FB0-B7BB-FB275AE69A6D}" type="pres">
      <dgm:prSet presAssocID="{FAD22E7B-A826-42B4-B1B2-309F924E1E4F}" presName="composite2" presStyleCnt="0"/>
      <dgm:spPr/>
    </dgm:pt>
    <dgm:pt modelId="{E8F29F4E-1E70-4C30-96C5-94EB143EC56C}" type="pres">
      <dgm:prSet presAssocID="{FAD22E7B-A826-42B4-B1B2-309F924E1E4F}" presName="background2" presStyleLbl="node2" presStyleIdx="1" presStyleCnt="2"/>
      <dgm:spPr/>
    </dgm:pt>
    <dgm:pt modelId="{B100088C-5523-48D4-A94D-08170B16AC93}" type="pres">
      <dgm:prSet presAssocID="{FAD22E7B-A826-42B4-B1B2-309F924E1E4F}" presName="text2" presStyleLbl="fgAcc2" presStyleIdx="1" presStyleCnt="2">
        <dgm:presLayoutVars>
          <dgm:chPref val="3"/>
        </dgm:presLayoutVars>
      </dgm:prSet>
      <dgm:spPr/>
      <dgm:t>
        <a:bodyPr/>
        <a:lstStyle/>
        <a:p>
          <a:endParaRPr lang="en-US"/>
        </a:p>
      </dgm:t>
    </dgm:pt>
    <dgm:pt modelId="{1EA20383-4A3D-4219-BB8C-331952DB2D98}" type="pres">
      <dgm:prSet presAssocID="{FAD22E7B-A826-42B4-B1B2-309F924E1E4F}" presName="hierChild3" presStyleCnt="0"/>
      <dgm:spPr/>
    </dgm:pt>
    <dgm:pt modelId="{DBCA0505-B8AE-4E1A-B943-378B55F43980}" type="pres">
      <dgm:prSet presAssocID="{B38FCB57-39AB-4A5B-B3A8-715D10371DEF}" presName="Name17" presStyleLbl="parChTrans1D3" presStyleIdx="0" presStyleCnt="2"/>
      <dgm:spPr/>
      <dgm:t>
        <a:bodyPr/>
        <a:lstStyle/>
        <a:p>
          <a:endParaRPr lang="en-US"/>
        </a:p>
      </dgm:t>
    </dgm:pt>
    <dgm:pt modelId="{011C3859-A524-42B6-998F-6E2819909140}" type="pres">
      <dgm:prSet presAssocID="{3B692BEF-5EC7-488F-BD9B-705D2D42CCD7}" presName="hierRoot3" presStyleCnt="0"/>
      <dgm:spPr/>
    </dgm:pt>
    <dgm:pt modelId="{235AFD0C-9C34-49B4-BF29-E4E47ABE6CC7}" type="pres">
      <dgm:prSet presAssocID="{3B692BEF-5EC7-488F-BD9B-705D2D42CCD7}" presName="composite3" presStyleCnt="0"/>
      <dgm:spPr/>
    </dgm:pt>
    <dgm:pt modelId="{AD548995-DAB7-4A2C-A64C-71A70F2EDEB3}" type="pres">
      <dgm:prSet presAssocID="{3B692BEF-5EC7-488F-BD9B-705D2D42CCD7}" presName="background3" presStyleLbl="node3" presStyleIdx="0" presStyleCnt="2"/>
      <dgm:spPr/>
    </dgm:pt>
    <dgm:pt modelId="{D04863FD-9F80-439D-A9F7-6040CA3A7CC2}" type="pres">
      <dgm:prSet presAssocID="{3B692BEF-5EC7-488F-BD9B-705D2D42CCD7}" presName="text3" presStyleLbl="fgAcc3" presStyleIdx="0" presStyleCnt="2">
        <dgm:presLayoutVars>
          <dgm:chPref val="3"/>
        </dgm:presLayoutVars>
      </dgm:prSet>
      <dgm:spPr/>
      <dgm:t>
        <a:bodyPr/>
        <a:lstStyle/>
        <a:p>
          <a:endParaRPr lang="en-US"/>
        </a:p>
      </dgm:t>
    </dgm:pt>
    <dgm:pt modelId="{F1773C91-8EB0-4897-9DCE-FAAB9BFF4BD5}" type="pres">
      <dgm:prSet presAssocID="{3B692BEF-5EC7-488F-BD9B-705D2D42CCD7}" presName="hierChild4" presStyleCnt="0"/>
      <dgm:spPr/>
    </dgm:pt>
    <dgm:pt modelId="{2333B920-DEF3-44AA-AE8C-3348206E9897}" type="pres">
      <dgm:prSet presAssocID="{56904AB8-3FCD-4A2E-9940-ED3892B5511D}" presName="Name17" presStyleLbl="parChTrans1D3" presStyleIdx="1" presStyleCnt="2"/>
      <dgm:spPr/>
      <dgm:t>
        <a:bodyPr/>
        <a:lstStyle/>
        <a:p>
          <a:endParaRPr lang="en-US"/>
        </a:p>
      </dgm:t>
    </dgm:pt>
    <dgm:pt modelId="{5D25291F-8B53-4048-AA25-86D61E09337C}" type="pres">
      <dgm:prSet presAssocID="{6E74D8F1-48A5-4BB5-B829-0AA8C6BEAEB9}" presName="hierRoot3" presStyleCnt="0"/>
      <dgm:spPr/>
    </dgm:pt>
    <dgm:pt modelId="{09BB1110-3AFC-4F17-889D-122592BDD77C}" type="pres">
      <dgm:prSet presAssocID="{6E74D8F1-48A5-4BB5-B829-0AA8C6BEAEB9}" presName="composite3" presStyleCnt="0"/>
      <dgm:spPr/>
    </dgm:pt>
    <dgm:pt modelId="{EB677DCA-3621-4F13-BCA8-A7BCEBB67AAA}" type="pres">
      <dgm:prSet presAssocID="{6E74D8F1-48A5-4BB5-B829-0AA8C6BEAEB9}" presName="background3" presStyleLbl="node3" presStyleIdx="1" presStyleCnt="2"/>
      <dgm:spPr/>
    </dgm:pt>
    <dgm:pt modelId="{C9F10593-0DCC-4905-925D-7C6A3E9583A6}" type="pres">
      <dgm:prSet presAssocID="{6E74D8F1-48A5-4BB5-B829-0AA8C6BEAEB9}" presName="text3" presStyleLbl="fgAcc3" presStyleIdx="1" presStyleCnt="2">
        <dgm:presLayoutVars>
          <dgm:chPref val="3"/>
        </dgm:presLayoutVars>
      </dgm:prSet>
      <dgm:spPr/>
      <dgm:t>
        <a:bodyPr/>
        <a:lstStyle/>
        <a:p>
          <a:endParaRPr lang="en-US"/>
        </a:p>
      </dgm:t>
    </dgm:pt>
    <dgm:pt modelId="{BDF84568-A16C-4F58-837C-A0042C80CB8E}" type="pres">
      <dgm:prSet presAssocID="{6E74D8F1-48A5-4BB5-B829-0AA8C6BEAEB9}" presName="hierChild4" presStyleCnt="0"/>
      <dgm:spPr/>
    </dgm:pt>
  </dgm:ptLst>
  <dgm:cxnLst>
    <dgm:cxn modelId="{23CFAC6A-37ED-4E42-96D1-EF10ED6CCCD2}" type="presOf" srcId="{301FFC4B-0245-4536-A286-2145F5618903}" destId="{5D69CB8F-0A90-4FA9-80F3-E92F1B4248AF}" srcOrd="0" destOrd="0" presId="urn:microsoft.com/office/officeart/2005/8/layout/hierarchy1"/>
    <dgm:cxn modelId="{2A5513BA-B265-4435-A20A-2AB4C73B18F5}" srcId="{0B116FCC-E2D9-4BE6-88D7-7B56F1C482BF}" destId="{FAD22E7B-A826-42B4-B1B2-309F924E1E4F}" srcOrd="1" destOrd="0" parTransId="{67BC0D5A-B765-4C38-B551-2F6780AFE8B6}" sibTransId="{226248CC-4463-4332-82C8-13B746DFB536}"/>
    <dgm:cxn modelId="{4E51D7C3-0B5C-48B1-A26E-9970135E2751}" type="presOf" srcId="{56904AB8-3FCD-4A2E-9940-ED3892B5511D}" destId="{2333B920-DEF3-44AA-AE8C-3348206E9897}" srcOrd="0" destOrd="0" presId="urn:microsoft.com/office/officeart/2005/8/layout/hierarchy1"/>
    <dgm:cxn modelId="{E0A11767-174C-47B8-ACCC-F9A710952826}" srcId="{FAD22E7B-A826-42B4-B1B2-309F924E1E4F}" destId="{6E74D8F1-48A5-4BB5-B829-0AA8C6BEAEB9}" srcOrd="1" destOrd="0" parTransId="{56904AB8-3FCD-4A2E-9940-ED3892B5511D}" sibTransId="{C2923123-FF74-4639-B5AE-C0A0E5B89253}"/>
    <dgm:cxn modelId="{B2328206-DF77-4221-A182-EA7B7A1323EE}" type="presOf" srcId="{67BC0D5A-B765-4C38-B551-2F6780AFE8B6}" destId="{BF3FA0C2-7F05-481D-AF74-D54F4A923191}" srcOrd="0" destOrd="0" presId="urn:microsoft.com/office/officeart/2005/8/layout/hierarchy1"/>
    <dgm:cxn modelId="{5EF82F74-ABB2-4563-A8FA-A389F4EAE3DE}" type="presOf" srcId="{D95AF6A5-0896-4AD8-844D-1DFF5751FBFD}" destId="{2125FE5B-7A8B-45BA-B6B3-B2D9C05495D5}" srcOrd="0" destOrd="0" presId="urn:microsoft.com/office/officeart/2005/8/layout/hierarchy1"/>
    <dgm:cxn modelId="{7E1C95DB-32C8-49D9-BBB6-60A2549B5FD5}" type="presOf" srcId="{0B116FCC-E2D9-4BE6-88D7-7B56F1C482BF}" destId="{77505F23-96A5-4F30-8B51-A7A60C8FAF5E}" srcOrd="0" destOrd="0" presId="urn:microsoft.com/office/officeart/2005/8/layout/hierarchy1"/>
    <dgm:cxn modelId="{D9321AA8-913D-414B-9281-62FF2A035877}" srcId="{0B116FCC-E2D9-4BE6-88D7-7B56F1C482BF}" destId="{301FFC4B-0245-4536-A286-2145F5618903}" srcOrd="0" destOrd="0" parTransId="{4BF241FB-388A-4B62-B3B2-FBE63F3EA661}" sibTransId="{E05024D0-0CAE-420B-A4D8-FDDFC711E210}"/>
    <dgm:cxn modelId="{7E04A522-AE0E-45B6-B93B-34624F4511CB}" srcId="{D95AF6A5-0896-4AD8-844D-1DFF5751FBFD}" destId="{0B116FCC-E2D9-4BE6-88D7-7B56F1C482BF}" srcOrd="0" destOrd="0" parTransId="{5CB48300-3009-4552-8E49-BCB1C8A2D4EA}" sibTransId="{F825982D-CF87-40E2-819C-73DB0774660F}"/>
    <dgm:cxn modelId="{3B7FC7AC-4735-47F2-9D88-24D1A202C88F}" type="presOf" srcId="{B38FCB57-39AB-4A5B-B3A8-715D10371DEF}" destId="{DBCA0505-B8AE-4E1A-B943-378B55F43980}" srcOrd="0" destOrd="0" presId="urn:microsoft.com/office/officeart/2005/8/layout/hierarchy1"/>
    <dgm:cxn modelId="{D5AF6162-B1CB-4D81-B5B6-5911366C62F7}" type="presOf" srcId="{4BF241FB-388A-4B62-B3B2-FBE63F3EA661}" destId="{9AA215B3-D654-4096-AFF8-B52DB161ED06}" srcOrd="0" destOrd="0" presId="urn:microsoft.com/office/officeart/2005/8/layout/hierarchy1"/>
    <dgm:cxn modelId="{64A2358B-69E3-4DEF-B11C-BC58C9F00D4B}" srcId="{FAD22E7B-A826-42B4-B1B2-309F924E1E4F}" destId="{3B692BEF-5EC7-488F-BD9B-705D2D42CCD7}" srcOrd="0" destOrd="0" parTransId="{B38FCB57-39AB-4A5B-B3A8-715D10371DEF}" sibTransId="{3A30D12F-F12D-434E-AFC7-940E3129C213}"/>
    <dgm:cxn modelId="{4CB669EC-BA9D-4A84-A75B-405335AD0865}" type="presOf" srcId="{3B692BEF-5EC7-488F-BD9B-705D2D42CCD7}" destId="{D04863FD-9F80-439D-A9F7-6040CA3A7CC2}" srcOrd="0" destOrd="0" presId="urn:microsoft.com/office/officeart/2005/8/layout/hierarchy1"/>
    <dgm:cxn modelId="{1FC39CC7-908E-4E2E-B317-275A6E38A165}" type="presOf" srcId="{FAD22E7B-A826-42B4-B1B2-309F924E1E4F}" destId="{B100088C-5523-48D4-A94D-08170B16AC93}" srcOrd="0" destOrd="0" presId="urn:microsoft.com/office/officeart/2005/8/layout/hierarchy1"/>
    <dgm:cxn modelId="{72E9A4B9-C234-4D8B-AF3A-618E58B974D7}" type="presOf" srcId="{6E74D8F1-48A5-4BB5-B829-0AA8C6BEAEB9}" destId="{C9F10593-0DCC-4905-925D-7C6A3E9583A6}" srcOrd="0" destOrd="0" presId="urn:microsoft.com/office/officeart/2005/8/layout/hierarchy1"/>
    <dgm:cxn modelId="{C4B3B1ED-62CD-43A4-920C-2A8AE8AF1FC0}" type="presParOf" srcId="{2125FE5B-7A8B-45BA-B6B3-B2D9C05495D5}" destId="{4B5C35A4-45B9-4567-B681-43CFB747768A}" srcOrd="0" destOrd="0" presId="urn:microsoft.com/office/officeart/2005/8/layout/hierarchy1"/>
    <dgm:cxn modelId="{C3B78F89-0435-4A2A-A64F-D4F9D50D6EC7}" type="presParOf" srcId="{4B5C35A4-45B9-4567-B681-43CFB747768A}" destId="{A029BC93-8E32-4567-AEC2-98B1A34430C2}" srcOrd="0" destOrd="0" presId="urn:microsoft.com/office/officeart/2005/8/layout/hierarchy1"/>
    <dgm:cxn modelId="{D3CFDB23-7D37-4C48-B713-A8A115279D35}" type="presParOf" srcId="{A029BC93-8E32-4567-AEC2-98B1A34430C2}" destId="{12BB6BCC-8280-4EFD-A866-3E9779BAFAFC}" srcOrd="0" destOrd="0" presId="urn:microsoft.com/office/officeart/2005/8/layout/hierarchy1"/>
    <dgm:cxn modelId="{73924873-CB09-4661-A341-CF4B7A6FB126}" type="presParOf" srcId="{A029BC93-8E32-4567-AEC2-98B1A34430C2}" destId="{77505F23-96A5-4F30-8B51-A7A60C8FAF5E}" srcOrd="1" destOrd="0" presId="urn:microsoft.com/office/officeart/2005/8/layout/hierarchy1"/>
    <dgm:cxn modelId="{50A8822B-E85D-4A82-9A4F-CF59E22F63B6}" type="presParOf" srcId="{4B5C35A4-45B9-4567-B681-43CFB747768A}" destId="{1372C431-53EF-4D1D-B4E7-4AE33E5747E6}" srcOrd="1" destOrd="0" presId="urn:microsoft.com/office/officeart/2005/8/layout/hierarchy1"/>
    <dgm:cxn modelId="{B25F3F6C-9558-479F-B2D6-6D74ED474348}" type="presParOf" srcId="{1372C431-53EF-4D1D-B4E7-4AE33E5747E6}" destId="{9AA215B3-D654-4096-AFF8-B52DB161ED06}" srcOrd="0" destOrd="0" presId="urn:microsoft.com/office/officeart/2005/8/layout/hierarchy1"/>
    <dgm:cxn modelId="{8927C624-1D8E-4DC9-8908-03A44B4495B7}" type="presParOf" srcId="{1372C431-53EF-4D1D-B4E7-4AE33E5747E6}" destId="{C08F4ABD-BD48-4A3E-9257-0330DC1F8883}" srcOrd="1" destOrd="0" presId="urn:microsoft.com/office/officeart/2005/8/layout/hierarchy1"/>
    <dgm:cxn modelId="{632C0EAA-F359-4E82-9814-17B76DEBA4C8}" type="presParOf" srcId="{C08F4ABD-BD48-4A3E-9257-0330DC1F8883}" destId="{12C0E35A-D5AA-44C9-9DAE-33710EE967C8}" srcOrd="0" destOrd="0" presId="urn:microsoft.com/office/officeart/2005/8/layout/hierarchy1"/>
    <dgm:cxn modelId="{F15ACC41-03F6-4A86-8265-A7580AD97138}" type="presParOf" srcId="{12C0E35A-D5AA-44C9-9DAE-33710EE967C8}" destId="{7BF53FA7-3963-47BE-969E-C5205A0F1ECE}" srcOrd="0" destOrd="0" presId="urn:microsoft.com/office/officeart/2005/8/layout/hierarchy1"/>
    <dgm:cxn modelId="{4CF6971F-B80E-4789-AA15-DFFC164F3DB2}" type="presParOf" srcId="{12C0E35A-D5AA-44C9-9DAE-33710EE967C8}" destId="{5D69CB8F-0A90-4FA9-80F3-E92F1B4248AF}" srcOrd="1" destOrd="0" presId="urn:microsoft.com/office/officeart/2005/8/layout/hierarchy1"/>
    <dgm:cxn modelId="{3028639F-CBA9-4A70-B99F-B78BFD7E0497}" type="presParOf" srcId="{C08F4ABD-BD48-4A3E-9257-0330DC1F8883}" destId="{E6E35251-A0AE-435E-A733-41C6C93D047B}" srcOrd="1" destOrd="0" presId="urn:microsoft.com/office/officeart/2005/8/layout/hierarchy1"/>
    <dgm:cxn modelId="{4E108F1B-EA82-410B-B3A2-474BC14244C5}" type="presParOf" srcId="{1372C431-53EF-4D1D-B4E7-4AE33E5747E6}" destId="{BF3FA0C2-7F05-481D-AF74-D54F4A923191}" srcOrd="2" destOrd="0" presId="urn:microsoft.com/office/officeart/2005/8/layout/hierarchy1"/>
    <dgm:cxn modelId="{C21FD7E5-3D36-44C1-B2D2-3CF5230905F7}" type="presParOf" srcId="{1372C431-53EF-4D1D-B4E7-4AE33E5747E6}" destId="{4EF43027-C05B-47BA-A241-6F7F2E0A786A}" srcOrd="3" destOrd="0" presId="urn:microsoft.com/office/officeart/2005/8/layout/hierarchy1"/>
    <dgm:cxn modelId="{368328C0-91B3-4B62-BE8F-628CDED766EB}" type="presParOf" srcId="{4EF43027-C05B-47BA-A241-6F7F2E0A786A}" destId="{BE336D87-3A5C-4FB0-B7BB-FB275AE69A6D}" srcOrd="0" destOrd="0" presId="urn:microsoft.com/office/officeart/2005/8/layout/hierarchy1"/>
    <dgm:cxn modelId="{A01FABD2-29C2-4A81-A972-56EC8CF0C5F1}" type="presParOf" srcId="{BE336D87-3A5C-4FB0-B7BB-FB275AE69A6D}" destId="{E8F29F4E-1E70-4C30-96C5-94EB143EC56C}" srcOrd="0" destOrd="0" presId="urn:microsoft.com/office/officeart/2005/8/layout/hierarchy1"/>
    <dgm:cxn modelId="{B823F7BA-CF09-423C-875F-873C8DBF62FD}" type="presParOf" srcId="{BE336D87-3A5C-4FB0-B7BB-FB275AE69A6D}" destId="{B100088C-5523-48D4-A94D-08170B16AC93}" srcOrd="1" destOrd="0" presId="urn:microsoft.com/office/officeart/2005/8/layout/hierarchy1"/>
    <dgm:cxn modelId="{26D88D4E-FCC9-47E3-B9FE-052D5A1969E7}" type="presParOf" srcId="{4EF43027-C05B-47BA-A241-6F7F2E0A786A}" destId="{1EA20383-4A3D-4219-BB8C-331952DB2D98}" srcOrd="1" destOrd="0" presId="urn:microsoft.com/office/officeart/2005/8/layout/hierarchy1"/>
    <dgm:cxn modelId="{76C4C094-409C-4FB7-A6BE-6F244D621261}" type="presParOf" srcId="{1EA20383-4A3D-4219-BB8C-331952DB2D98}" destId="{DBCA0505-B8AE-4E1A-B943-378B55F43980}" srcOrd="0" destOrd="0" presId="urn:microsoft.com/office/officeart/2005/8/layout/hierarchy1"/>
    <dgm:cxn modelId="{683125A8-A432-4604-A103-989559E61178}" type="presParOf" srcId="{1EA20383-4A3D-4219-BB8C-331952DB2D98}" destId="{011C3859-A524-42B6-998F-6E2819909140}" srcOrd="1" destOrd="0" presId="urn:microsoft.com/office/officeart/2005/8/layout/hierarchy1"/>
    <dgm:cxn modelId="{68A8FC56-3179-45D0-9CF9-8DB1B6A915A4}" type="presParOf" srcId="{011C3859-A524-42B6-998F-6E2819909140}" destId="{235AFD0C-9C34-49B4-BF29-E4E47ABE6CC7}" srcOrd="0" destOrd="0" presId="urn:microsoft.com/office/officeart/2005/8/layout/hierarchy1"/>
    <dgm:cxn modelId="{CD3DA62A-8DE0-40CA-A586-14EC0D111F56}" type="presParOf" srcId="{235AFD0C-9C34-49B4-BF29-E4E47ABE6CC7}" destId="{AD548995-DAB7-4A2C-A64C-71A70F2EDEB3}" srcOrd="0" destOrd="0" presId="urn:microsoft.com/office/officeart/2005/8/layout/hierarchy1"/>
    <dgm:cxn modelId="{7E8E11A3-D331-4F48-8A5F-72ADB0E2B954}" type="presParOf" srcId="{235AFD0C-9C34-49B4-BF29-E4E47ABE6CC7}" destId="{D04863FD-9F80-439D-A9F7-6040CA3A7CC2}" srcOrd="1" destOrd="0" presId="urn:microsoft.com/office/officeart/2005/8/layout/hierarchy1"/>
    <dgm:cxn modelId="{8BB3CAC4-C48E-40BD-B097-0352893BBB10}" type="presParOf" srcId="{011C3859-A524-42B6-998F-6E2819909140}" destId="{F1773C91-8EB0-4897-9DCE-FAAB9BFF4BD5}" srcOrd="1" destOrd="0" presId="urn:microsoft.com/office/officeart/2005/8/layout/hierarchy1"/>
    <dgm:cxn modelId="{8A1CD25B-9F69-4D72-B589-A2A9E39BC299}" type="presParOf" srcId="{1EA20383-4A3D-4219-BB8C-331952DB2D98}" destId="{2333B920-DEF3-44AA-AE8C-3348206E9897}" srcOrd="2" destOrd="0" presId="urn:microsoft.com/office/officeart/2005/8/layout/hierarchy1"/>
    <dgm:cxn modelId="{5DDC78E4-072F-4FF4-B4AE-D71CF8E59A31}" type="presParOf" srcId="{1EA20383-4A3D-4219-BB8C-331952DB2D98}" destId="{5D25291F-8B53-4048-AA25-86D61E09337C}" srcOrd="3" destOrd="0" presId="urn:microsoft.com/office/officeart/2005/8/layout/hierarchy1"/>
    <dgm:cxn modelId="{401B841B-BB76-4205-BDAF-3047DB8017FC}" type="presParOf" srcId="{5D25291F-8B53-4048-AA25-86D61E09337C}" destId="{09BB1110-3AFC-4F17-889D-122592BDD77C}" srcOrd="0" destOrd="0" presId="urn:microsoft.com/office/officeart/2005/8/layout/hierarchy1"/>
    <dgm:cxn modelId="{458FCE7B-6848-409B-987D-9D757EC8FADB}" type="presParOf" srcId="{09BB1110-3AFC-4F17-889D-122592BDD77C}" destId="{EB677DCA-3621-4F13-BCA8-A7BCEBB67AAA}" srcOrd="0" destOrd="0" presId="urn:microsoft.com/office/officeart/2005/8/layout/hierarchy1"/>
    <dgm:cxn modelId="{0943C8C1-BB5A-4ED7-8C2B-EF08B5437B5B}" type="presParOf" srcId="{09BB1110-3AFC-4F17-889D-122592BDD77C}" destId="{C9F10593-0DCC-4905-925D-7C6A3E9583A6}" srcOrd="1" destOrd="0" presId="urn:microsoft.com/office/officeart/2005/8/layout/hierarchy1"/>
    <dgm:cxn modelId="{196550C2-3E7A-4945-B72C-3C3FFB8D6C31}" type="presParOf" srcId="{5D25291F-8B53-4048-AA25-86D61E09337C}" destId="{BDF84568-A16C-4F58-837C-A0042C80CB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FA0C2-7F05-481D-AF74-D54F4A923191}">
      <dsp:nvSpPr>
        <dsp:cNvPr id="0" name=""/>
        <dsp:cNvSpPr/>
      </dsp:nvSpPr>
      <dsp:spPr>
        <a:xfrm>
          <a:off x="4168692" y="1926685"/>
          <a:ext cx="1851928" cy="881349"/>
        </a:xfrm>
        <a:custGeom>
          <a:avLst/>
          <a:gdLst/>
          <a:ahLst/>
          <a:cxnLst/>
          <a:rect l="0" t="0" r="0" b="0"/>
          <a:pathLst>
            <a:path>
              <a:moveTo>
                <a:pt x="0" y="0"/>
              </a:moveTo>
              <a:lnTo>
                <a:pt x="0" y="600614"/>
              </a:lnTo>
              <a:lnTo>
                <a:pt x="1851928" y="600614"/>
              </a:lnTo>
              <a:lnTo>
                <a:pt x="1851928" y="881349"/>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0A5F0130-48EF-4B27-9089-7EFBB07E4DD2}">
      <dsp:nvSpPr>
        <dsp:cNvPr id="0" name=""/>
        <dsp:cNvSpPr/>
      </dsp:nvSpPr>
      <dsp:spPr>
        <a:xfrm>
          <a:off x="2316764" y="1926685"/>
          <a:ext cx="1851928" cy="881349"/>
        </a:xfrm>
        <a:custGeom>
          <a:avLst/>
          <a:gdLst/>
          <a:ahLst/>
          <a:cxnLst/>
          <a:rect l="0" t="0" r="0" b="0"/>
          <a:pathLst>
            <a:path>
              <a:moveTo>
                <a:pt x="1851928" y="0"/>
              </a:moveTo>
              <a:lnTo>
                <a:pt x="1851928" y="600614"/>
              </a:lnTo>
              <a:lnTo>
                <a:pt x="0" y="600614"/>
              </a:lnTo>
              <a:lnTo>
                <a:pt x="0" y="881349"/>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12BB6BCC-8280-4EFD-A866-3E9779BAFAFC}">
      <dsp:nvSpPr>
        <dsp:cNvPr id="0" name=""/>
        <dsp:cNvSpPr/>
      </dsp:nvSpPr>
      <dsp:spPr>
        <a:xfrm>
          <a:off x="2653478" y="2363"/>
          <a:ext cx="3030428" cy="1924322"/>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7505F23-96A5-4F30-8B51-A7A60C8FAF5E}">
      <dsp:nvSpPr>
        <dsp:cNvPr id="0" name=""/>
        <dsp:cNvSpPr/>
      </dsp:nvSpPr>
      <dsp:spPr>
        <a:xfrm>
          <a:off x="2990192" y="322242"/>
          <a:ext cx="3030428" cy="1924322"/>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TESTING</a:t>
          </a:r>
          <a:endParaRPr lang="en-US" sz="4400" kern="1200" dirty="0"/>
        </a:p>
      </dsp:txBody>
      <dsp:txXfrm>
        <a:off x="3046553" y="378603"/>
        <a:ext cx="2917706" cy="1811600"/>
      </dsp:txXfrm>
    </dsp:sp>
    <dsp:sp modelId="{E08F8C98-0396-42B6-92D6-97EA8C543F76}">
      <dsp:nvSpPr>
        <dsp:cNvPr id="0" name=""/>
        <dsp:cNvSpPr/>
      </dsp:nvSpPr>
      <dsp:spPr>
        <a:xfrm>
          <a:off x="801549" y="2808035"/>
          <a:ext cx="3030428" cy="1924322"/>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487B4A77-BCDC-49A0-BF0C-3967AB9F8B11}">
      <dsp:nvSpPr>
        <dsp:cNvPr id="0" name=""/>
        <dsp:cNvSpPr/>
      </dsp:nvSpPr>
      <dsp:spPr>
        <a:xfrm>
          <a:off x="1138263" y="3127914"/>
          <a:ext cx="3030428" cy="1924322"/>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STATIC</a:t>
          </a:r>
          <a:endParaRPr lang="en-US" sz="4400" kern="1200" dirty="0"/>
        </a:p>
      </dsp:txBody>
      <dsp:txXfrm>
        <a:off x="1194624" y="3184275"/>
        <a:ext cx="2917706" cy="1811600"/>
      </dsp:txXfrm>
    </dsp:sp>
    <dsp:sp modelId="{E8F29F4E-1E70-4C30-96C5-94EB143EC56C}">
      <dsp:nvSpPr>
        <dsp:cNvPr id="0" name=""/>
        <dsp:cNvSpPr/>
      </dsp:nvSpPr>
      <dsp:spPr>
        <a:xfrm>
          <a:off x="4505407" y="2808035"/>
          <a:ext cx="3030428" cy="1924322"/>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B100088C-5523-48D4-A94D-08170B16AC93}">
      <dsp:nvSpPr>
        <dsp:cNvPr id="0" name=""/>
        <dsp:cNvSpPr/>
      </dsp:nvSpPr>
      <dsp:spPr>
        <a:xfrm>
          <a:off x="4842121" y="3127914"/>
          <a:ext cx="3030428" cy="1924322"/>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DYMANIC</a:t>
          </a:r>
          <a:endParaRPr lang="en-US" sz="4400" kern="1200" dirty="0"/>
        </a:p>
      </dsp:txBody>
      <dsp:txXfrm>
        <a:off x="4898482" y="3184275"/>
        <a:ext cx="2917706" cy="1811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B920-DEF3-44AA-AE8C-3348206E9897}">
      <dsp:nvSpPr>
        <dsp:cNvPr id="0" name=""/>
        <dsp:cNvSpPr/>
      </dsp:nvSpPr>
      <dsp:spPr>
        <a:xfrm>
          <a:off x="4824491" y="3043446"/>
          <a:ext cx="1191524" cy="567057"/>
        </a:xfrm>
        <a:custGeom>
          <a:avLst/>
          <a:gdLst/>
          <a:ahLst/>
          <a:cxnLst/>
          <a:rect l="0" t="0" r="0" b="0"/>
          <a:pathLst>
            <a:path>
              <a:moveTo>
                <a:pt x="0" y="0"/>
              </a:moveTo>
              <a:lnTo>
                <a:pt x="0" y="386432"/>
              </a:lnTo>
              <a:lnTo>
                <a:pt x="1191524" y="386432"/>
              </a:lnTo>
              <a:lnTo>
                <a:pt x="1191524" y="567057"/>
              </a:lnTo>
            </a:path>
          </a:pathLst>
        </a:custGeom>
        <a:noFill/>
        <a:ln w="25400" cap="flat" cmpd="sng" algn="ctr">
          <a:solidFill>
            <a:schemeClr val="accent1">
              <a:shade val="8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DBCA0505-B8AE-4E1A-B943-378B55F43980}">
      <dsp:nvSpPr>
        <dsp:cNvPr id="0" name=""/>
        <dsp:cNvSpPr/>
      </dsp:nvSpPr>
      <dsp:spPr>
        <a:xfrm>
          <a:off x="3632967" y="3043446"/>
          <a:ext cx="1191524" cy="567057"/>
        </a:xfrm>
        <a:custGeom>
          <a:avLst/>
          <a:gdLst/>
          <a:ahLst/>
          <a:cxnLst/>
          <a:rect l="0" t="0" r="0" b="0"/>
          <a:pathLst>
            <a:path>
              <a:moveTo>
                <a:pt x="1191524" y="0"/>
              </a:moveTo>
              <a:lnTo>
                <a:pt x="1191524" y="386432"/>
              </a:lnTo>
              <a:lnTo>
                <a:pt x="0" y="386432"/>
              </a:lnTo>
              <a:lnTo>
                <a:pt x="0" y="567057"/>
              </a:lnTo>
            </a:path>
          </a:pathLst>
        </a:custGeom>
        <a:noFill/>
        <a:ln w="25400" cap="flat" cmpd="sng" algn="ctr">
          <a:solidFill>
            <a:schemeClr val="accent1">
              <a:shade val="8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BF3FA0C2-7F05-481D-AF74-D54F4A923191}">
      <dsp:nvSpPr>
        <dsp:cNvPr id="0" name=""/>
        <dsp:cNvSpPr/>
      </dsp:nvSpPr>
      <dsp:spPr>
        <a:xfrm>
          <a:off x="3632967" y="1238287"/>
          <a:ext cx="1191524" cy="567057"/>
        </a:xfrm>
        <a:custGeom>
          <a:avLst/>
          <a:gdLst/>
          <a:ahLst/>
          <a:cxnLst/>
          <a:rect l="0" t="0" r="0" b="0"/>
          <a:pathLst>
            <a:path>
              <a:moveTo>
                <a:pt x="0" y="0"/>
              </a:moveTo>
              <a:lnTo>
                <a:pt x="0" y="386432"/>
              </a:lnTo>
              <a:lnTo>
                <a:pt x="1191524" y="386432"/>
              </a:lnTo>
              <a:lnTo>
                <a:pt x="1191524" y="567057"/>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9AA215B3-D654-4096-AFF8-B52DB161ED06}">
      <dsp:nvSpPr>
        <dsp:cNvPr id="0" name=""/>
        <dsp:cNvSpPr/>
      </dsp:nvSpPr>
      <dsp:spPr>
        <a:xfrm>
          <a:off x="2441443" y="1238287"/>
          <a:ext cx="1191524" cy="567057"/>
        </a:xfrm>
        <a:custGeom>
          <a:avLst/>
          <a:gdLst/>
          <a:ahLst/>
          <a:cxnLst/>
          <a:rect l="0" t="0" r="0" b="0"/>
          <a:pathLst>
            <a:path>
              <a:moveTo>
                <a:pt x="1191524" y="0"/>
              </a:moveTo>
              <a:lnTo>
                <a:pt x="1191524" y="386432"/>
              </a:lnTo>
              <a:lnTo>
                <a:pt x="0" y="386432"/>
              </a:lnTo>
              <a:lnTo>
                <a:pt x="0" y="567057"/>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12BB6BCC-8280-4EFD-A866-3E9779BAFAFC}">
      <dsp:nvSpPr>
        <dsp:cNvPr id="0" name=""/>
        <dsp:cNvSpPr/>
      </dsp:nvSpPr>
      <dsp:spPr>
        <a:xfrm>
          <a:off x="2658084" y="185"/>
          <a:ext cx="1949766" cy="1238101"/>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7505F23-96A5-4F30-8B51-A7A60C8FAF5E}">
      <dsp:nvSpPr>
        <dsp:cNvPr id="0" name=""/>
        <dsp:cNvSpPr/>
      </dsp:nvSpPr>
      <dsp:spPr>
        <a:xfrm>
          <a:off x="2874725" y="205994"/>
          <a:ext cx="1949766" cy="1238101"/>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TESTING</a:t>
          </a:r>
          <a:endParaRPr lang="en-US" sz="2800" kern="1200" dirty="0"/>
        </a:p>
      </dsp:txBody>
      <dsp:txXfrm>
        <a:off x="2910988" y="242257"/>
        <a:ext cx="1877240" cy="1165575"/>
      </dsp:txXfrm>
    </dsp:sp>
    <dsp:sp modelId="{7BF53FA7-3963-47BE-969E-C5205A0F1ECE}">
      <dsp:nvSpPr>
        <dsp:cNvPr id="0" name=""/>
        <dsp:cNvSpPr/>
      </dsp:nvSpPr>
      <dsp:spPr>
        <a:xfrm>
          <a:off x="1466560" y="1805344"/>
          <a:ext cx="1949766" cy="1238101"/>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5D69CB8F-0A90-4FA9-80F3-E92F1B4248AF}">
      <dsp:nvSpPr>
        <dsp:cNvPr id="0" name=""/>
        <dsp:cNvSpPr/>
      </dsp:nvSpPr>
      <dsp:spPr>
        <a:xfrm>
          <a:off x="1683201" y="2011153"/>
          <a:ext cx="1949766" cy="1238101"/>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STATIC</a:t>
          </a:r>
          <a:endParaRPr lang="en-US" sz="2800" kern="1200" dirty="0"/>
        </a:p>
      </dsp:txBody>
      <dsp:txXfrm>
        <a:off x="1719464" y="2047416"/>
        <a:ext cx="1877240" cy="1165575"/>
      </dsp:txXfrm>
    </dsp:sp>
    <dsp:sp modelId="{E8F29F4E-1E70-4C30-96C5-94EB143EC56C}">
      <dsp:nvSpPr>
        <dsp:cNvPr id="0" name=""/>
        <dsp:cNvSpPr/>
      </dsp:nvSpPr>
      <dsp:spPr>
        <a:xfrm>
          <a:off x="3849608" y="1805344"/>
          <a:ext cx="1949766" cy="1238101"/>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B100088C-5523-48D4-A94D-08170B16AC93}">
      <dsp:nvSpPr>
        <dsp:cNvPr id="0" name=""/>
        <dsp:cNvSpPr/>
      </dsp:nvSpPr>
      <dsp:spPr>
        <a:xfrm>
          <a:off x="4066249" y="2011153"/>
          <a:ext cx="1949766" cy="1238101"/>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DYMANIC</a:t>
          </a:r>
          <a:endParaRPr lang="en-US" sz="2800" kern="1200" dirty="0"/>
        </a:p>
      </dsp:txBody>
      <dsp:txXfrm>
        <a:off x="4102512" y="2047416"/>
        <a:ext cx="1877240" cy="1165575"/>
      </dsp:txXfrm>
    </dsp:sp>
    <dsp:sp modelId="{AD548995-DAB7-4A2C-A64C-71A70F2EDEB3}">
      <dsp:nvSpPr>
        <dsp:cNvPr id="0" name=""/>
        <dsp:cNvSpPr/>
      </dsp:nvSpPr>
      <dsp:spPr>
        <a:xfrm>
          <a:off x="2658084" y="3610503"/>
          <a:ext cx="1949766" cy="1238101"/>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04863FD-9F80-439D-A9F7-6040CA3A7CC2}">
      <dsp:nvSpPr>
        <dsp:cNvPr id="0" name=""/>
        <dsp:cNvSpPr/>
      </dsp:nvSpPr>
      <dsp:spPr>
        <a:xfrm>
          <a:off x="2874725" y="3816312"/>
          <a:ext cx="1949766" cy="1238101"/>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WHITE BOX</a:t>
          </a:r>
          <a:endParaRPr lang="en-US" sz="2800" kern="1200" dirty="0"/>
        </a:p>
      </dsp:txBody>
      <dsp:txXfrm>
        <a:off x="2910988" y="3852575"/>
        <a:ext cx="1877240" cy="1165575"/>
      </dsp:txXfrm>
    </dsp:sp>
    <dsp:sp modelId="{EB677DCA-3621-4F13-BCA8-A7BCEBB67AAA}">
      <dsp:nvSpPr>
        <dsp:cNvPr id="0" name=""/>
        <dsp:cNvSpPr/>
      </dsp:nvSpPr>
      <dsp:spPr>
        <a:xfrm>
          <a:off x="5041132" y="3610503"/>
          <a:ext cx="1949766" cy="1238101"/>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C9F10593-0DCC-4905-925D-7C6A3E9583A6}">
      <dsp:nvSpPr>
        <dsp:cNvPr id="0" name=""/>
        <dsp:cNvSpPr/>
      </dsp:nvSpPr>
      <dsp:spPr>
        <a:xfrm>
          <a:off x="5257773" y="3816312"/>
          <a:ext cx="1949766" cy="1238101"/>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BLACK BOX</a:t>
          </a:r>
          <a:endParaRPr lang="en-US" sz="2800" kern="1200" dirty="0"/>
        </a:p>
      </dsp:txBody>
      <dsp:txXfrm>
        <a:off x="5294036" y="3852575"/>
        <a:ext cx="1877240" cy="11655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3/14/2017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93700" y="692150"/>
            <a:ext cx="6070600" cy="3416300"/>
          </a:xfrm>
          <a:ln/>
        </p:spPr>
      </p:sp>
      <p:sp>
        <p:nvSpPr>
          <p:cNvPr id="10243"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378492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93700" y="692150"/>
            <a:ext cx="6070600" cy="3416300"/>
          </a:xfrm>
          <a:ln/>
        </p:spPr>
      </p:sp>
      <p:sp>
        <p:nvSpPr>
          <p:cNvPr id="13315"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417447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393700" y="692150"/>
            <a:ext cx="6070600" cy="3416300"/>
          </a:xfrm>
          <a:ln/>
        </p:spPr>
      </p:sp>
      <p:sp>
        <p:nvSpPr>
          <p:cNvPr id="16387"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39144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82588" y="685800"/>
            <a:ext cx="6096000" cy="3429000"/>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1430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1FB7C6-6B0D-4089-B482-861C143D16F6}" type="slidenum">
              <a:rPr lang="en-US"/>
              <a:pPr>
                <a:spcBef>
                  <a:spcPct val="0"/>
                </a:spcBef>
              </a:pPr>
              <a:t>67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pPr>
            <a:endParaRPr lang="en-US" smtClean="0"/>
          </a:p>
        </p:txBody>
      </p:sp>
    </p:spTree>
    <p:extLst>
      <p:ext uri="{BB962C8B-B14F-4D97-AF65-F5344CB8AC3E}">
        <p14:creationId xmlns:p14="http://schemas.microsoft.com/office/powerpoint/2010/main" val="395003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50878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a:xfrm>
            <a:off x="7740651" y="6137275"/>
            <a:ext cx="4451349" cy="230188"/>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311151" y="6121400"/>
            <a:ext cx="1333500" cy="261938"/>
          </a:xfrm>
          <a:prstGeom prst="rect">
            <a:avLst/>
          </a:prstGeom>
        </p:spPr>
        <p:txBody>
          <a:bodyPr/>
          <a:lstStyle>
            <a:lvl1pPr>
              <a:defRPr smtClean="0"/>
            </a:lvl1pPr>
          </a:lstStyle>
          <a:p>
            <a:pPr>
              <a:defRPr/>
            </a:pPr>
            <a:fld id="{AD590738-A124-4F96-8BB0-90065C8DB18D}" type="slidenum">
              <a:rPr lang="en-US"/>
              <a:pPr>
                <a:defRPr/>
              </a:pPr>
              <a:t>‹#›</a:t>
            </a:fld>
            <a:endParaRPr lang="en-US"/>
          </a:p>
        </p:txBody>
      </p:sp>
    </p:spTree>
    <p:extLst>
      <p:ext uri="{BB962C8B-B14F-4D97-AF65-F5344CB8AC3E}">
        <p14:creationId xmlns:p14="http://schemas.microsoft.com/office/powerpoint/2010/main" val="428989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15747" y="230685"/>
            <a:ext cx="9176253" cy="4702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8795" y="1599904"/>
            <a:ext cx="5390444"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2763" y="1599904"/>
            <a:ext cx="5390444" cy="4525863"/>
          </a:xfrm>
          <a:prstGeom prst="rect">
            <a:avLst/>
          </a:prstGeom>
        </p:spPr>
        <p:txBody>
          <a:bodyPr/>
          <a:lstStyle/>
          <a:p>
            <a:pPr lvl="0"/>
            <a:endParaRPr lang="en-US" noProof="0"/>
          </a:p>
        </p:txBody>
      </p:sp>
      <p:sp>
        <p:nvSpPr>
          <p:cNvPr id="5" name="Slide Number Placeholder 4"/>
          <p:cNvSpPr>
            <a:spLocks noGrp="1"/>
          </p:cNvSpPr>
          <p:nvPr>
            <p:ph type="sldNum" sz="quarter" idx="10"/>
          </p:nvPr>
        </p:nvSpPr>
        <p:spPr>
          <a:xfrm>
            <a:off x="9052984" y="6030913"/>
            <a:ext cx="2624667" cy="368300"/>
          </a:xfrm>
          <a:prstGeom prst="rect">
            <a:avLst/>
          </a:prstGeom>
        </p:spPr>
        <p:txBody>
          <a:bodyPr/>
          <a:lstStyle>
            <a:lvl1pPr>
              <a:defRPr smtClean="0"/>
            </a:lvl1pPr>
          </a:lstStyle>
          <a:p>
            <a:pPr>
              <a:defRPr/>
            </a:pPr>
            <a:fld id="{E9842480-2474-4543-8FC6-2D1BD3BCE041}" type="slidenum">
              <a:rPr lang="en-US" altLang="en-US"/>
              <a:pPr>
                <a:defRPr/>
              </a:pPr>
              <a:t>‹#›</a:t>
            </a:fld>
            <a:endParaRPr lang="en-US" altLang="en-US"/>
          </a:p>
        </p:txBody>
      </p:sp>
    </p:spTree>
    <p:extLst>
      <p:ext uri="{BB962C8B-B14F-4D97-AF65-F5344CB8AC3E}">
        <p14:creationId xmlns:p14="http://schemas.microsoft.com/office/powerpoint/2010/main" val="10715398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9">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11"/>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 id="2147483656" r:id="rId6"/>
    <p:sldLayoutId id="2147483657" r:id="rId7"/>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Verification &amp; Validation</a:t>
            </a:r>
          </a:p>
        </p:txBody>
      </p:sp>
      <p:sp>
        <p:nvSpPr>
          <p:cNvPr id="614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64642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Static Testing</a:t>
            </a:r>
          </a:p>
        </p:txBody>
      </p:sp>
      <p:sp>
        <p:nvSpPr>
          <p:cNvPr id="18435" name="Content Placeholder 2"/>
          <p:cNvSpPr>
            <a:spLocks noGrp="1"/>
          </p:cNvSpPr>
          <p:nvPr>
            <p:ph idx="1"/>
          </p:nvPr>
        </p:nvSpPr>
        <p:spPr/>
        <p:txBody>
          <a:bodyPr/>
          <a:lstStyle/>
          <a:p>
            <a:pPr eaLnBrk="1" hangingPunct="1">
              <a:lnSpc>
                <a:spcPct val="250000"/>
              </a:lnSpc>
              <a:buFont typeface="Wingdings" panose="05000000000000000000" pitchFamily="2" charset="2"/>
              <a:buNone/>
            </a:pPr>
            <a:r>
              <a:rPr lang="en-US" smtClean="0"/>
              <a:t>    Testing of a component or system at specification or implementation level without execution of that software </a:t>
            </a:r>
          </a:p>
          <a:p>
            <a:pPr eaLnBrk="1" hangingPunct="1">
              <a:lnSpc>
                <a:spcPct val="250000"/>
              </a:lnSpc>
              <a:buFont typeface="Wingdings" panose="05000000000000000000" pitchFamily="2" charset="2"/>
              <a:buNone/>
            </a:pPr>
            <a:r>
              <a:rPr lang="en-US" smtClean="0"/>
              <a:t>	Ex: Reviews or static code analysis</a:t>
            </a:r>
          </a:p>
        </p:txBody>
      </p:sp>
    </p:spTree>
    <p:extLst>
      <p:ext uri="{BB962C8B-B14F-4D97-AF65-F5344CB8AC3E}">
        <p14:creationId xmlns:p14="http://schemas.microsoft.com/office/powerpoint/2010/main" val="252521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pPr eaLnBrk="1" hangingPunct="1">
              <a:buFont typeface="Wingdings" panose="05000000000000000000" pitchFamily="2" charset="2"/>
              <a:buNone/>
            </a:pPr>
            <a:r>
              <a:rPr lang="en-US" smtClean="0"/>
              <a:t>How to evaluate or analyze the following work products?</a:t>
            </a:r>
          </a:p>
          <a:p>
            <a:pPr eaLnBrk="1" hangingPunct="1">
              <a:buFont typeface="Arial" panose="020B0604020202020204" pitchFamily="34" charset="0"/>
              <a:buChar char="•"/>
            </a:pPr>
            <a:r>
              <a:rPr lang="en-US" smtClean="0"/>
              <a:t>Requirement documents</a:t>
            </a:r>
          </a:p>
          <a:p>
            <a:pPr eaLnBrk="1" hangingPunct="1">
              <a:buFont typeface="Arial" panose="020B0604020202020204" pitchFamily="34" charset="0"/>
              <a:buChar char="•"/>
            </a:pPr>
            <a:r>
              <a:rPr lang="en-US" smtClean="0"/>
              <a:t>Test plan documents</a:t>
            </a:r>
          </a:p>
          <a:p>
            <a:pPr eaLnBrk="1" hangingPunct="1">
              <a:buFont typeface="Arial" panose="020B0604020202020204" pitchFamily="34" charset="0"/>
              <a:buChar char="•"/>
            </a:pPr>
            <a:r>
              <a:rPr lang="en-US" smtClean="0"/>
              <a:t>Design documents</a:t>
            </a:r>
          </a:p>
          <a:p>
            <a:pPr eaLnBrk="1" hangingPunct="1">
              <a:buFont typeface="Arial" panose="020B0604020202020204" pitchFamily="34" charset="0"/>
              <a:buChar char="•"/>
            </a:pPr>
            <a:r>
              <a:rPr lang="en-US" smtClean="0"/>
              <a:t>User manual</a:t>
            </a:r>
          </a:p>
          <a:p>
            <a:pPr eaLnBrk="1" hangingPunct="1">
              <a:buFont typeface="Arial" panose="020B0604020202020204" pitchFamily="34" charset="0"/>
              <a:buChar char="•"/>
            </a:pPr>
            <a:r>
              <a:rPr lang="en-US" smtClean="0"/>
              <a:t>Source code before execution</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Is it possible to test using Dynamic testing?</a:t>
            </a:r>
          </a:p>
          <a:p>
            <a:pPr eaLnBrk="1" hangingPunct="1">
              <a:buFont typeface="Wingdings" panose="05000000000000000000" pitchFamily="2" charset="2"/>
              <a:buNone/>
            </a:pPr>
            <a:r>
              <a:rPr lang="en-US" smtClean="0"/>
              <a:t>NO</a:t>
            </a:r>
          </a:p>
          <a:p>
            <a:pPr eaLnBrk="1" hangingPunct="1">
              <a:buFont typeface="Wingdings" panose="05000000000000000000" pitchFamily="2" charset="2"/>
              <a:buNone/>
            </a:pPr>
            <a:r>
              <a:rPr lang="en-US" smtClean="0"/>
              <a:t>One powerful technique used in static testing –REVIEWS</a:t>
            </a:r>
          </a:p>
          <a:p>
            <a:pPr eaLnBrk="1" hangingPunct="1">
              <a:buFont typeface="Wingdings" panose="05000000000000000000" pitchFamily="2" charset="2"/>
              <a:buNone/>
            </a:pPr>
            <a:r>
              <a:rPr lang="en-US" u="sng" smtClean="0"/>
              <a:t>Note:</a:t>
            </a:r>
          </a:p>
          <a:p>
            <a:pPr eaLnBrk="1" hangingPunct="1">
              <a:lnSpc>
                <a:spcPct val="250000"/>
              </a:lnSpc>
              <a:buFont typeface="Wingdings" panose="05000000000000000000" pitchFamily="2" charset="2"/>
              <a:buNone/>
            </a:pPr>
            <a:r>
              <a:rPr lang="en-US" smtClean="0"/>
              <a:t> Static Testing is not  replacement for Dynamic Testing</a:t>
            </a:r>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118162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blinds(horizontal)">
                                      <p:cBhvr>
                                        <p:cTn id="18" dur="500"/>
                                        <p:tgtEl>
                                          <p:spTgt spid="3">
                                            <p:txEl>
                                              <p:pRg st="10" end="1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blinds(horizontal)">
                                      <p:cBhvr>
                                        <p:cTn id="2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Types of defects that are easier to identify in Static Testing</a:t>
            </a:r>
          </a:p>
        </p:txBody>
      </p:sp>
      <p:sp>
        <p:nvSpPr>
          <p:cNvPr id="3" name="Content Placeholder 2"/>
          <p:cNvSpPr>
            <a:spLocks noGrp="1"/>
          </p:cNvSpPr>
          <p:nvPr>
            <p:ph idx="1"/>
          </p:nvPr>
        </p:nvSpPr>
        <p:spPr/>
        <p:txBody>
          <a:bodyPr/>
          <a:lstStyle/>
          <a:p>
            <a:pPr eaLnBrk="1" hangingPunct="1"/>
            <a:endParaRPr lang="en-US" smtClean="0"/>
          </a:p>
          <a:p>
            <a:pPr eaLnBrk="1" hangingPunct="1"/>
            <a:r>
              <a:rPr lang="en-US" smtClean="0"/>
              <a:t>Deviations from standards</a:t>
            </a:r>
          </a:p>
          <a:p>
            <a:pPr eaLnBrk="1" hangingPunct="1"/>
            <a:r>
              <a:rPr lang="en-US" smtClean="0"/>
              <a:t>Missing Requirements</a:t>
            </a:r>
          </a:p>
          <a:p>
            <a:pPr eaLnBrk="1" hangingPunct="1"/>
            <a:endParaRPr lang="en-US" smtClean="0"/>
          </a:p>
          <a:p>
            <a:pPr eaLnBrk="1" hangingPunct="1"/>
            <a:endParaRPr lang="en-US" smtClean="0"/>
          </a:p>
          <a:p>
            <a:pPr eaLnBrk="1" hangingPunct="1">
              <a:buFont typeface="Wingdings" panose="05000000000000000000" pitchFamily="2" charset="2"/>
              <a:buNone/>
            </a:pPr>
            <a:r>
              <a:rPr lang="en-US" u="sng" smtClean="0"/>
              <a:t>Note:</a:t>
            </a:r>
          </a:p>
          <a:p>
            <a:pPr eaLnBrk="1" hangingPunct="1">
              <a:buFont typeface="Wingdings" panose="05000000000000000000" pitchFamily="2" charset="2"/>
              <a:buNone/>
            </a:pPr>
            <a:r>
              <a:rPr lang="en-US" smtClean="0"/>
              <a:t>     In contrast to dynamic testing, static testing finds defects rather than failures</a:t>
            </a:r>
          </a:p>
        </p:txBody>
      </p:sp>
    </p:spTree>
    <p:extLst>
      <p:ext uri="{BB962C8B-B14F-4D97-AF65-F5344CB8AC3E}">
        <p14:creationId xmlns:p14="http://schemas.microsoft.com/office/powerpoint/2010/main" val="2273742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Advantages of Static testing</a:t>
            </a:r>
          </a:p>
        </p:txBody>
      </p:sp>
      <p:sp>
        <p:nvSpPr>
          <p:cNvPr id="3" name="Content Placeholder 2"/>
          <p:cNvSpPr>
            <a:spLocks noGrp="1"/>
          </p:cNvSpPr>
          <p:nvPr>
            <p:ph idx="1"/>
          </p:nvPr>
        </p:nvSpPr>
        <p:spPr/>
        <p:txBody>
          <a:bodyPr/>
          <a:lstStyle/>
          <a:p>
            <a:pPr eaLnBrk="1" hangingPunct="1">
              <a:buFont typeface="Arial" panose="020B0604020202020204" pitchFamily="34" charset="0"/>
              <a:buChar char="•"/>
            </a:pPr>
            <a:r>
              <a:rPr lang="en-US" smtClean="0"/>
              <a:t>Increases productivity</a:t>
            </a:r>
          </a:p>
          <a:p>
            <a:pPr eaLnBrk="1" hangingPunct="1">
              <a:buFont typeface="Arial" panose="020B0604020202020204" pitchFamily="34" charset="0"/>
              <a:buChar char="•"/>
            </a:pPr>
            <a:r>
              <a:rPr lang="en-US" smtClean="0"/>
              <a:t>Increases quality</a:t>
            </a:r>
          </a:p>
          <a:p>
            <a:pPr eaLnBrk="1" hangingPunct="1">
              <a:buFont typeface="Arial" panose="020B0604020202020204" pitchFamily="34" charset="0"/>
              <a:buChar char="•"/>
            </a:pPr>
            <a:r>
              <a:rPr lang="en-US" smtClean="0"/>
              <a:t>Reducing no of defects early in the life cycle</a:t>
            </a:r>
          </a:p>
          <a:p>
            <a:pPr eaLnBrk="1" hangingPunct="1">
              <a:buFont typeface="Wingdings" panose="05000000000000000000" pitchFamily="2" charset="2"/>
              <a:buNone/>
            </a:pPr>
            <a:r>
              <a:rPr lang="en-US" smtClean="0"/>
              <a:t>             -Less time to spent on testing and maintenance </a:t>
            </a:r>
          </a:p>
          <a:p>
            <a:pPr eaLnBrk="1" hangingPunct="1">
              <a:buFont typeface="Wingdings" panose="05000000000000000000" pitchFamily="2" charset="2"/>
              <a:buNone/>
            </a:pPr>
            <a:r>
              <a:rPr lang="en-US" smtClean="0"/>
              <a:t>		-Effort and cost for Rework are low</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u="sng" smtClean="0"/>
              <a:t>Note:</a:t>
            </a:r>
          </a:p>
          <a:p>
            <a:pPr eaLnBrk="1" hangingPunct="1">
              <a:buFont typeface="Wingdings" panose="05000000000000000000" pitchFamily="2" charset="2"/>
              <a:buNone/>
            </a:pPr>
            <a:r>
              <a:rPr lang="en-US" smtClean="0"/>
              <a:t>   Static Testing is not a replacement for Dynamic Testing</a:t>
            </a:r>
          </a:p>
        </p:txBody>
      </p:sp>
    </p:spTree>
    <p:extLst>
      <p:ext uri="{BB962C8B-B14F-4D97-AF65-F5344CB8AC3E}">
        <p14:creationId xmlns:p14="http://schemas.microsoft.com/office/powerpoint/2010/main" val="274807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amond(in)">
                                      <p:cBhvr>
                                        <p:cTn id="25" dur="2000"/>
                                        <p:tgtEl>
                                          <p:spTgt spid="3">
                                            <p:txEl>
                                              <p:pRg st="3" end="3"/>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amond(in)">
                                      <p:cBhvr>
                                        <p:cTn id="28" dur="2000"/>
                                        <p:tgtEl>
                                          <p:spTgt spid="3">
                                            <p:txEl>
                                              <p:pRg st="4" end="4"/>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in)">
                                      <p:cBhvr>
                                        <p:cTn id="31" dur="2000"/>
                                        <p:tgtEl>
                                          <p:spTgt spid="3">
                                            <p:txEl>
                                              <p:pRg st="6" end="6"/>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amond(in)">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Review</a:t>
            </a:r>
          </a:p>
        </p:txBody>
      </p:sp>
      <p:sp>
        <p:nvSpPr>
          <p:cNvPr id="22531" name="Content Placeholder 2"/>
          <p:cNvSpPr>
            <a:spLocks noGrp="1"/>
          </p:cNvSpPr>
          <p:nvPr>
            <p:ph idx="1"/>
          </p:nvPr>
        </p:nvSpPr>
        <p:spPr/>
        <p:txBody>
          <a:bodyPr/>
          <a:lstStyle/>
          <a:p>
            <a:pPr eaLnBrk="1" hangingPunct="1">
              <a:lnSpc>
                <a:spcPct val="200000"/>
              </a:lnSpc>
            </a:pPr>
            <a:r>
              <a:rPr lang="en-US" smtClean="0"/>
              <a:t>An Evaluation of a Product or project status to ascertain discrepancies from planned results and to recommend improvements .</a:t>
            </a:r>
          </a:p>
        </p:txBody>
      </p:sp>
    </p:spTree>
    <p:extLst>
      <p:ext uri="{BB962C8B-B14F-4D97-AF65-F5344CB8AC3E}">
        <p14:creationId xmlns:p14="http://schemas.microsoft.com/office/powerpoint/2010/main" val="1211645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Objectives of Reviews:</a:t>
            </a:r>
          </a:p>
        </p:txBody>
      </p:sp>
      <p:sp>
        <p:nvSpPr>
          <p:cNvPr id="3" name="Content Placeholder 2"/>
          <p:cNvSpPr>
            <a:spLocks noGrp="1"/>
          </p:cNvSpPr>
          <p:nvPr>
            <p:ph idx="1"/>
          </p:nvPr>
        </p:nvSpPr>
        <p:spPr/>
        <p:txBody>
          <a:bodyPr/>
          <a:lstStyle/>
          <a:p>
            <a:pPr eaLnBrk="1" hangingPunct="1"/>
            <a:r>
              <a:rPr lang="en-US" smtClean="0"/>
              <a:t>Finding defects</a:t>
            </a:r>
          </a:p>
          <a:p>
            <a:pPr eaLnBrk="1" hangingPunct="1"/>
            <a:r>
              <a:rPr lang="en-US" smtClean="0"/>
              <a:t>Informational, communicational and educational whereby participants learn about the content of the software work products to help them understand the role of their work and plan for future stages of development</a:t>
            </a:r>
          </a:p>
          <a:p>
            <a:pPr eaLnBrk="1" hangingPunct="1"/>
            <a:r>
              <a:rPr lang="en-US" smtClean="0"/>
              <a:t>Represents project milestones</a:t>
            </a:r>
          </a:p>
          <a:p>
            <a:pPr eaLnBrk="1" hangingPunct="1"/>
            <a:r>
              <a:rPr lang="en-US" smtClean="0"/>
              <a:t>Support establishment of a baseline for a software products</a:t>
            </a:r>
          </a:p>
          <a:p>
            <a:pPr eaLnBrk="1" hangingPunct="1"/>
            <a:r>
              <a:rPr lang="en-US" smtClean="0"/>
              <a:t>Gathering Customer Feedback</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970328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Categories of Review</a:t>
            </a:r>
          </a:p>
        </p:txBody>
      </p:sp>
      <p:sp>
        <p:nvSpPr>
          <p:cNvPr id="24579" name="Content Placeholder 2"/>
          <p:cNvSpPr>
            <a:spLocks noGrp="1"/>
          </p:cNvSpPr>
          <p:nvPr>
            <p:ph idx="1"/>
          </p:nvPr>
        </p:nvSpPr>
        <p:spPr>
          <a:xfrm>
            <a:off x="1703388" y="1146175"/>
            <a:ext cx="8674100" cy="4960938"/>
          </a:xfrm>
        </p:spPr>
        <p:txBody>
          <a:bodyPr/>
          <a:lstStyle/>
          <a:p>
            <a:pPr eaLnBrk="1" hangingPunct="1">
              <a:lnSpc>
                <a:spcPct val="200000"/>
              </a:lnSpc>
            </a:pPr>
            <a:r>
              <a:rPr lang="en-US" smtClean="0"/>
              <a:t>Informal Reviews</a:t>
            </a:r>
          </a:p>
          <a:p>
            <a:pPr eaLnBrk="1" hangingPunct="1">
              <a:lnSpc>
                <a:spcPct val="200000"/>
              </a:lnSpc>
            </a:pPr>
            <a:r>
              <a:rPr lang="en-US" smtClean="0"/>
              <a:t>Formal Reviews</a:t>
            </a:r>
          </a:p>
          <a:p>
            <a:pPr eaLnBrk="1" hangingPunct="1"/>
            <a:endParaRPr lang="en-US" smtClean="0"/>
          </a:p>
        </p:txBody>
      </p:sp>
    </p:spTree>
    <p:extLst>
      <p:ext uri="{BB962C8B-B14F-4D97-AF65-F5344CB8AC3E}">
        <p14:creationId xmlns:p14="http://schemas.microsoft.com/office/powerpoint/2010/main" val="120604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a:xfrm>
            <a:off x="1752600" y="1143000"/>
            <a:ext cx="8674100" cy="5054600"/>
          </a:xfrm>
        </p:spPr>
        <p:txBody>
          <a:bodyPr/>
          <a:lstStyle/>
          <a:p>
            <a:pPr eaLnBrk="1" hangingPunct="1">
              <a:buFont typeface="Wingdings" panose="05000000000000000000" pitchFamily="2" charset="2"/>
              <a:buNone/>
            </a:pPr>
            <a:r>
              <a:rPr lang="en-US" u="sng" smtClean="0"/>
              <a:t>Formal Review:</a:t>
            </a:r>
          </a:p>
          <a:p>
            <a:pPr eaLnBrk="1" hangingPunct="1">
              <a:buFont typeface="Arial" panose="020B0604020202020204" pitchFamily="34" charset="0"/>
              <a:buChar char="•"/>
            </a:pPr>
            <a:r>
              <a:rPr lang="en-US" smtClean="0"/>
              <a:t>A review characterized by documented procedures</a:t>
            </a:r>
          </a:p>
          <a:p>
            <a:pPr eaLnBrk="1" hangingPunct="1">
              <a:buFont typeface="Arial" panose="020B0604020202020204" pitchFamily="34" charset="0"/>
              <a:buChar char="•"/>
            </a:pPr>
            <a:r>
              <a:rPr lang="en-US" smtClean="0"/>
              <a:t>and requirement</a:t>
            </a:r>
            <a:br>
              <a:rPr lang="en-US" smtClean="0"/>
            </a:br>
            <a:endParaRPr lang="en-US" smtClean="0"/>
          </a:p>
          <a:p>
            <a:pPr eaLnBrk="1" hangingPunct="1">
              <a:buFont typeface="Wingdings" panose="05000000000000000000" pitchFamily="2" charset="2"/>
              <a:buNone/>
            </a:pPr>
            <a:r>
              <a:rPr lang="en-US" u="sng" smtClean="0"/>
              <a:t>Informal Review:</a:t>
            </a:r>
          </a:p>
          <a:p>
            <a:pPr eaLnBrk="1" hangingPunct="1">
              <a:buFont typeface="Arial" panose="020B0604020202020204" pitchFamily="34" charset="0"/>
              <a:buChar char="•"/>
            </a:pPr>
            <a:r>
              <a:rPr lang="en-US" smtClean="0"/>
              <a:t>A review not based on formal procedure</a:t>
            </a:r>
          </a:p>
          <a:p>
            <a:pPr eaLnBrk="1" hangingPunct="1">
              <a:buFont typeface="Arial" panose="020B0604020202020204" pitchFamily="34" charset="0"/>
              <a:buChar char="•"/>
            </a:pPr>
            <a:r>
              <a:rPr lang="en-US" smtClean="0"/>
              <a:t>Not documented</a:t>
            </a:r>
          </a:p>
        </p:txBody>
      </p:sp>
    </p:spTree>
    <p:extLst>
      <p:ext uri="{BB962C8B-B14F-4D97-AF65-F5344CB8AC3E}">
        <p14:creationId xmlns:p14="http://schemas.microsoft.com/office/powerpoint/2010/main" val="3638621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Roles &amp; Responsibilities</a:t>
            </a:r>
          </a:p>
        </p:txBody>
      </p:sp>
      <p:sp>
        <p:nvSpPr>
          <p:cNvPr id="26627" name="Content Placeholder 2"/>
          <p:cNvSpPr>
            <a:spLocks noGrp="1"/>
          </p:cNvSpPr>
          <p:nvPr>
            <p:ph idx="1"/>
          </p:nvPr>
        </p:nvSpPr>
        <p:spPr/>
        <p:txBody>
          <a:bodyPr/>
          <a:lstStyle/>
          <a:p>
            <a:pPr eaLnBrk="1" hangingPunct="1">
              <a:lnSpc>
                <a:spcPct val="200000"/>
              </a:lnSpc>
            </a:pPr>
            <a:r>
              <a:rPr lang="en-US" smtClean="0"/>
              <a:t>Moderator</a:t>
            </a:r>
          </a:p>
          <a:p>
            <a:pPr eaLnBrk="1" hangingPunct="1">
              <a:lnSpc>
                <a:spcPct val="200000"/>
              </a:lnSpc>
            </a:pPr>
            <a:r>
              <a:rPr lang="en-US" smtClean="0"/>
              <a:t>Author</a:t>
            </a:r>
          </a:p>
          <a:p>
            <a:pPr eaLnBrk="1" hangingPunct="1">
              <a:lnSpc>
                <a:spcPct val="200000"/>
              </a:lnSpc>
            </a:pPr>
            <a:r>
              <a:rPr lang="en-US" smtClean="0"/>
              <a:t>Scribe</a:t>
            </a:r>
          </a:p>
          <a:p>
            <a:pPr eaLnBrk="1" hangingPunct="1">
              <a:lnSpc>
                <a:spcPct val="200000"/>
              </a:lnSpc>
            </a:pPr>
            <a:r>
              <a:rPr lang="en-US" smtClean="0"/>
              <a:t>Reviewers</a:t>
            </a:r>
          </a:p>
          <a:p>
            <a:pPr eaLnBrk="1" hangingPunct="1">
              <a:lnSpc>
                <a:spcPct val="200000"/>
              </a:lnSpc>
            </a:pPr>
            <a:r>
              <a:rPr lang="en-US" smtClean="0"/>
              <a:t>Manager</a:t>
            </a:r>
          </a:p>
        </p:txBody>
      </p:sp>
    </p:spTree>
    <p:extLst>
      <p:ext uri="{BB962C8B-B14F-4D97-AF65-F5344CB8AC3E}">
        <p14:creationId xmlns:p14="http://schemas.microsoft.com/office/powerpoint/2010/main" val="139330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Moderator</a:t>
            </a:r>
          </a:p>
        </p:txBody>
      </p:sp>
      <p:sp>
        <p:nvSpPr>
          <p:cNvPr id="3" name="Content Placeholder 2"/>
          <p:cNvSpPr>
            <a:spLocks noGrp="1"/>
          </p:cNvSpPr>
          <p:nvPr>
            <p:ph idx="1"/>
          </p:nvPr>
        </p:nvSpPr>
        <p:spPr/>
        <p:txBody>
          <a:bodyPr/>
          <a:lstStyle/>
          <a:p>
            <a:pPr eaLnBrk="1" hangingPunct="1"/>
            <a:endParaRPr lang="en-US" smtClean="0"/>
          </a:p>
          <a:p>
            <a:pPr eaLnBrk="1" hangingPunct="1"/>
            <a:r>
              <a:rPr lang="en-US" smtClean="0"/>
              <a:t>Leads the review process</a:t>
            </a:r>
          </a:p>
          <a:p>
            <a:pPr eaLnBrk="1" hangingPunct="1"/>
            <a:r>
              <a:rPr lang="en-US" smtClean="0"/>
              <a:t>Determine type of review, approach, composition of review team</a:t>
            </a:r>
          </a:p>
          <a:p>
            <a:pPr eaLnBrk="1" hangingPunct="1"/>
            <a:r>
              <a:rPr lang="en-US" smtClean="0"/>
              <a:t>Performs entry check &amp; follow up rework</a:t>
            </a:r>
          </a:p>
          <a:p>
            <a:pPr eaLnBrk="1" hangingPunct="1"/>
            <a:r>
              <a:rPr lang="en-US" smtClean="0"/>
              <a:t>Schedule the meeting, leads possible discussions,coaches the team, stores data that is collected</a:t>
            </a:r>
            <a:br>
              <a:rPr lang="en-US" smtClean="0"/>
            </a:br>
            <a:endParaRPr lang="en-US" smtClean="0"/>
          </a:p>
        </p:txBody>
      </p:sp>
    </p:spTree>
    <p:extLst>
      <p:ext uri="{BB962C8B-B14F-4D97-AF65-F5344CB8AC3E}">
        <p14:creationId xmlns:p14="http://schemas.microsoft.com/office/powerpoint/2010/main" val="3796296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TESTING</a:t>
            </a:r>
          </a:p>
        </p:txBody>
      </p:sp>
      <p:graphicFrame>
        <p:nvGraphicFramePr>
          <p:cNvPr id="4" name="Content Placeholder 3"/>
          <p:cNvGraphicFramePr>
            <a:graphicFrameLocks noGrp="1"/>
          </p:cNvGraphicFramePr>
          <p:nvPr>
            <p:ph idx="1"/>
          </p:nvPr>
        </p:nvGraphicFramePr>
        <p:xfrm>
          <a:off x="1752600" y="838200"/>
          <a:ext cx="8674100" cy="505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759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Author</a:t>
            </a:r>
          </a:p>
        </p:txBody>
      </p:sp>
      <p:sp>
        <p:nvSpPr>
          <p:cNvPr id="3" name="Content Placeholder 2"/>
          <p:cNvSpPr>
            <a:spLocks noGrp="1"/>
          </p:cNvSpPr>
          <p:nvPr>
            <p:ph idx="1"/>
          </p:nvPr>
        </p:nvSpPr>
        <p:spPr/>
        <p:txBody>
          <a:bodyPr/>
          <a:lstStyle/>
          <a:p>
            <a:pPr eaLnBrk="1" hangingPunct="1"/>
            <a:r>
              <a:rPr lang="en-US" smtClean="0"/>
              <a:t>Writer of the document under review</a:t>
            </a:r>
          </a:p>
          <a:p>
            <a:pPr eaLnBrk="1" hangingPunct="1"/>
            <a:r>
              <a:rPr lang="en-US" smtClean="0"/>
              <a:t>Goal is to learn as much as possible to improve the quality of future documents</a:t>
            </a:r>
          </a:p>
          <a:p>
            <a:pPr eaLnBrk="1" hangingPunct="1"/>
            <a:r>
              <a:rPr lang="en-US" smtClean="0"/>
              <a:t>Author’s task is to illuminate unclear areas &amp; to understand the defects found</a:t>
            </a:r>
          </a:p>
        </p:txBody>
      </p:sp>
    </p:spTree>
    <p:extLst>
      <p:ext uri="{BB962C8B-B14F-4D97-AF65-F5344CB8AC3E}">
        <p14:creationId xmlns:p14="http://schemas.microsoft.com/office/powerpoint/2010/main" val="30950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Scribe</a:t>
            </a:r>
          </a:p>
        </p:txBody>
      </p:sp>
      <p:sp>
        <p:nvSpPr>
          <p:cNvPr id="3" name="Content Placeholder 2"/>
          <p:cNvSpPr>
            <a:spLocks noGrp="1"/>
          </p:cNvSpPr>
          <p:nvPr>
            <p:ph idx="1"/>
          </p:nvPr>
        </p:nvSpPr>
        <p:spPr/>
        <p:txBody>
          <a:bodyPr/>
          <a:lstStyle/>
          <a:p>
            <a:pPr eaLnBrk="1" hangingPunct="1"/>
            <a:r>
              <a:rPr lang="en-US" smtClean="0"/>
              <a:t>During logging meeting, the scribe(recorder) has to record each defects mentioned and any suggestions for process improvement</a:t>
            </a:r>
          </a:p>
          <a:p>
            <a:pPr eaLnBrk="1" hangingPunct="1"/>
            <a:r>
              <a:rPr lang="en-US" smtClean="0"/>
              <a:t>Normally author plays this role ensuring log is readable and understandable</a:t>
            </a:r>
          </a:p>
          <a:p>
            <a:pPr eaLnBrk="1" hangingPunct="1"/>
            <a:r>
              <a:rPr lang="en-US" smtClean="0"/>
              <a:t>However some one other than author can take the role of scribe(eg Moderator) can have significant advantages</a:t>
            </a:r>
          </a:p>
        </p:txBody>
      </p:sp>
    </p:spTree>
    <p:extLst>
      <p:ext uri="{BB962C8B-B14F-4D97-AF65-F5344CB8AC3E}">
        <p14:creationId xmlns:p14="http://schemas.microsoft.com/office/powerpoint/2010/main" val="117469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Reviewer</a:t>
            </a:r>
          </a:p>
        </p:txBody>
      </p:sp>
      <p:sp>
        <p:nvSpPr>
          <p:cNvPr id="3" name="Content Placeholder 2"/>
          <p:cNvSpPr>
            <a:spLocks noGrp="1"/>
          </p:cNvSpPr>
          <p:nvPr>
            <p:ph idx="1"/>
          </p:nvPr>
        </p:nvSpPr>
        <p:spPr/>
        <p:txBody>
          <a:bodyPr/>
          <a:lstStyle/>
          <a:p>
            <a:pPr eaLnBrk="1" hangingPunct="1"/>
            <a:r>
              <a:rPr lang="en-US" smtClean="0"/>
              <a:t>The task of the reviewers (also called checkers or inspectors) is to check any material for defects, mostly prior to the meeting.</a:t>
            </a:r>
          </a:p>
          <a:p>
            <a:pPr eaLnBrk="1" hangingPunct="1"/>
            <a:endParaRPr lang="en-US" smtClean="0"/>
          </a:p>
          <a:p>
            <a:pPr eaLnBrk="1" hangingPunct="1"/>
            <a:r>
              <a:rPr lang="en-US" smtClean="0"/>
              <a:t>In addition to the document under review, the material review-ers receive includes source documents, standards, checklists, etc.</a:t>
            </a:r>
          </a:p>
          <a:p>
            <a:pPr eaLnBrk="1" hangingPunct="1"/>
            <a:endParaRPr lang="en-US" smtClean="0"/>
          </a:p>
          <a:p>
            <a:pPr eaLnBrk="1" hangingPunct="1"/>
            <a:r>
              <a:rPr lang="en-US" smtClean="0"/>
              <a:t>The level of domain knowledge or tech-nical expertise needed by the reviewers also depends on the type of review.</a:t>
            </a:r>
          </a:p>
        </p:txBody>
      </p:sp>
    </p:spTree>
    <p:extLst>
      <p:ext uri="{BB962C8B-B14F-4D97-AF65-F5344CB8AC3E}">
        <p14:creationId xmlns:p14="http://schemas.microsoft.com/office/powerpoint/2010/main" val="101606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Manager</a:t>
            </a:r>
          </a:p>
        </p:txBody>
      </p:sp>
      <p:sp>
        <p:nvSpPr>
          <p:cNvPr id="3" name="Content Placeholder 2"/>
          <p:cNvSpPr>
            <a:spLocks noGrp="1"/>
          </p:cNvSpPr>
          <p:nvPr>
            <p:ph idx="1"/>
          </p:nvPr>
        </p:nvSpPr>
        <p:spPr/>
        <p:txBody>
          <a:bodyPr/>
          <a:lstStyle/>
          <a:p>
            <a:pPr eaLnBrk="1" hangingPunct="1"/>
            <a:r>
              <a:rPr lang="en-US" smtClean="0"/>
              <a:t>The manager is involved in the reviews as he or she decides on the execution of reviews, allocates time in project schedules and determines whether review process objectives have been met. </a:t>
            </a:r>
          </a:p>
          <a:p>
            <a:pPr eaLnBrk="1" hangingPunct="1"/>
            <a:endParaRPr lang="en-US" smtClean="0"/>
          </a:p>
          <a:p>
            <a:pPr eaLnBrk="1" hangingPunct="1"/>
            <a:r>
              <a:rPr lang="en-US" smtClean="0"/>
              <a:t>The manager will also take care of any review training requested by the participants. </a:t>
            </a:r>
          </a:p>
          <a:p>
            <a:pPr eaLnBrk="1" hangingPunct="1"/>
            <a:endParaRPr lang="en-US" smtClean="0"/>
          </a:p>
          <a:p>
            <a:pPr eaLnBrk="1" hangingPunct="1"/>
            <a:r>
              <a:rPr lang="en-US" smtClean="0"/>
              <a:t>Of course a manager can also be involved in the review itself depending on his or her background, playing the role of a reviewer if this would be helpful. </a:t>
            </a:r>
          </a:p>
        </p:txBody>
      </p:sp>
    </p:spTree>
    <p:extLst>
      <p:ext uri="{BB962C8B-B14F-4D97-AF65-F5344CB8AC3E}">
        <p14:creationId xmlns:p14="http://schemas.microsoft.com/office/powerpoint/2010/main" val="1581297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Types of Review</a:t>
            </a:r>
          </a:p>
        </p:txBody>
      </p:sp>
      <p:sp>
        <p:nvSpPr>
          <p:cNvPr id="32771" name="Content Placeholder 2"/>
          <p:cNvSpPr>
            <a:spLocks noGrp="1"/>
          </p:cNvSpPr>
          <p:nvPr>
            <p:ph idx="1"/>
          </p:nvPr>
        </p:nvSpPr>
        <p:spPr/>
        <p:txBody>
          <a:bodyPr/>
          <a:lstStyle/>
          <a:p>
            <a:pPr eaLnBrk="1" hangingPunct="1"/>
            <a:r>
              <a:rPr lang="en-US" smtClean="0"/>
              <a:t>Walk through</a:t>
            </a:r>
          </a:p>
          <a:p>
            <a:pPr eaLnBrk="1" hangingPunct="1"/>
            <a:r>
              <a:rPr lang="en-US" smtClean="0"/>
              <a:t>Technical review</a:t>
            </a:r>
          </a:p>
          <a:p>
            <a:pPr eaLnBrk="1" hangingPunct="1"/>
            <a:r>
              <a:rPr lang="en-US" smtClean="0"/>
              <a:t>Inspection</a:t>
            </a:r>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1738769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eaLnBrk="1" hangingPunct="1"/>
            <a:r>
              <a:rPr lang="en-US" sz="3200">
                <a:latin typeface="Calibri" panose="020F0502020204030204" pitchFamily="34" charset="0"/>
              </a:rPr>
              <a:t/>
            </a:r>
            <a:br>
              <a:rPr lang="en-US" sz="3200">
                <a:latin typeface="Calibri" panose="020F0502020204030204" pitchFamily="34" charset="0"/>
              </a:rPr>
            </a:br>
            <a:r>
              <a:rPr lang="en-US" sz="2400" u="sng">
                <a:latin typeface="Calibri" panose="020F0502020204030204" pitchFamily="34" charset="0"/>
              </a:rPr>
              <a:t>Walkthrough</a:t>
            </a:r>
            <a:r>
              <a:rPr lang="en-US" sz="3200">
                <a:latin typeface="Calibri" panose="020F0502020204030204" pitchFamily="34" charset="0"/>
              </a:rPr>
              <a:t/>
            </a:r>
            <a:br>
              <a:rPr lang="en-US" sz="3200">
                <a:latin typeface="Calibri" panose="020F0502020204030204" pitchFamily="34" charset="0"/>
              </a:rPr>
            </a:br>
            <a:endParaRPr lang="en-US" sz="3200"/>
          </a:p>
        </p:txBody>
      </p:sp>
      <p:sp>
        <p:nvSpPr>
          <p:cNvPr id="41987" name="Content Placeholder 2"/>
          <p:cNvSpPr>
            <a:spLocks noGrp="1"/>
          </p:cNvSpPr>
          <p:nvPr>
            <p:ph idx="1"/>
          </p:nvPr>
        </p:nvSpPr>
        <p:spPr/>
        <p:txBody>
          <a:bodyPr/>
          <a:lstStyle/>
          <a:p>
            <a:pPr lvl="1" eaLnBrk="1" hangingPunct="1"/>
            <a:endParaRPr lang="en-US" sz="2000">
              <a:latin typeface="Calibri" panose="020F0502020204030204" pitchFamily="34" charset="0"/>
            </a:endParaRPr>
          </a:p>
          <a:p>
            <a:pPr lvl="1" eaLnBrk="1" hangingPunct="1"/>
            <a:r>
              <a:rPr lang="en-US" sz="2000">
                <a:latin typeface="Calibri" panose="020F0502020204030204" pitchFamily="34" charset="0"/>
              </a:rPr>
              <a:t>The author of the document under review guiding the participants through the document process to achieve common understanding and collect feedback</a:t>
            </a:r>
          </a:p>
          <a:p>
            <a:pPr lvl="1" eaLnBrk="1" hangingPunct="1">
              <a:buFont typeface="Wingdings" panose="05000000000000000000" pitchFamily="2" charset="2"/>
              <a:buNone/>
            </a:pPr>
            <a:r>
              <a:rPr lang="en-US" sz="2000" u="sng"/>
              <a:t>Key Characteristics of Walkthrough</a:t>
            </a:r>
          </a:p>
          <a:p>
            <a:pPr eaLnBrk="1" hangingPunct="1"/>
            <a:endParaRPr lang="en-US" smtClean="0"/>
          </a:p>
          <a:p>
            <a:pPr eaLnBrk="1" hangingPunct="1"/>
            <a:r>
              <a:rPr lang="en-US" smtClean="0"/>
              <a:t>Meeting is led by the author, often separate scribe is present</a:t>
            </a:r>
          </a:p>
          <a:p>
            <a:pPr eaLnBrk="1" hangingPunct="1"/>
            <a:endParaRPr lang="en-US" smtClean="0"/>
          </a:p>
          <a:p>
            <a:pPr eaLnBrk="1" hangingPunct="1"/>
            <a:r>
              <a:rPr lang="en-US" smtClean="0"/>
              <a:t>Scenarios and dry runs may be used to validate the content</a:t>
            </a:r>
          </a:p>
          <a:p>
            <a:pPr eaLnBrk="1" hangingPunct="1"/>
            <a:endParaRPr lang="en-US" smtClean="0"/>
          </a:p>
          <a:p>
            <a:pPr eaLnBrk="1" hangingPunct="1"/>
            <a:r>
              <a:rPr lang="en-US" smtClean="0"/>
              <a:t>Separate Pre-meeting preparation for reviewers is optional</a:t>
            </a:r>
          </a:p>
          <a:p>
            <a:pPr lvl="1" eaLnBrk="1" hangingPunct="1">
              <a:buFont typeface="Wingdings" panose="05000000000000000000" pitchFamily="2" charset="2"/>
              <a:buNone/>
            </a:pPr>
            <a:endParaRPr lang="en-US" sz="2000" u="sng"/>
          </a:p>
          <a:p>
            <a:pPr lvl="1" eaLnBrk="1" hangingPunct="1">
              <a:buFont typeface="Wingdings" panose="05000000000000000000" pitchFamily="2" charset="2"/>
              <a:buNone/>
            </a:pPr>
            <a:endParaRPr lang="en-US" sz="2000">
              <a:latin typeface="Calibri" panose="020F0502020204030204" pitchFamily="34" charset="0"/>
            </a:endParaRPr>
          </a:p>
        </p:txBody>
      </p:sp>
    </p:spTree>
    <p:extLst>
      <p:ext uri="{BB962C8B-B14F-4D97-AF65-F5344CB8AC3E}">
        <p14:creationId xmlns:p14="http://schemas.microsoft.com/office/powerpoint/2010/main" val="665399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7" dur="500"/>
                                        <p:tgtEl>
                                          <p:spTgt spid="4198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12" dur="500"/>
                                        <p:tgtEl>
                                          <p:spTgt spid="4198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8" end="8"/>
                                            </p:txEl>
                                          </p:spTgt>
                                        </p:tgtEl>
                                        <p:attrNameLst>
                                          <p:attrName>style.visibility</p:attrName>
                                        </p:attrNameLst>
                                      </p:cBhvr>
                                      <p:to>
                                        <p:strVal val="visible"/>
                                      </p:to>
                                    </p:set>
                                    <p:animEffect transition="in" filter="blinds(horizontal)">
                                      <p:cBhvr>
                                        <p:cTn id="17" dur="500"/>
                                        <p:tgtEl>
                                          <p:spTgt spid="41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sz="2400">
                <a:latin typeface="Calibri" panose="020F0502020204030204" pitchFamily="34" charset="0"/>
              </a:rPr>
              <a:t/>
            </a:r>
            <a:br>
              <a:rPr lang="en-US" sz="2400">
                <a:latin typeface="Calibri" panose="020F0502020204030204" pitchFamily="34" charset="0"/>
              </a:rPr>
            </a:br>
            <a:r>
              <a:rPr lang="en-US" u="sng">
                <a:latin typeface="Calibri" panose="020F0502020204030204" pitchFamily="34" charset="0"/>
              </a:rPr>
              <a:t>Technical Reviews</a:t>
            </a:r>
            <a:r>
              <a:rPr lang="en-US" sz="2400">
                <a:latin typeface="Calibri" panose="020F0502020204030204" pitchFamily="34" charset="0"/>
              </a:rPr>
              <a:t/>
            </a:r>
            <a:br>
              <a:rPr lang="en-US" sz="2400">
                <a:latin typeface="Calibri" panose="020F0502020204030204" pitchFamily="34" charset="0"/>
              </a:rPr>
            </a:br>
            <a:endParaRPr lang="en-US" smtClean="0"/>
          </a:p>
        </p:txBody>
      </p:sp>
      <p:sp>
        <p:nvSpPr>
          <p:cNvPr id="34819" name="Content Placeholder 2"/>
          <p:cNvSpPr>
            <a:spLocks noGrp="1"/>
          </p:cNvSpPr>
          <p:nvPr>
            <p:ph idx="1"/>
          </p:nvPr>
        </p:nvSpPr>
        <p:spPr/>
        <p:txBody>
          <a:bodyPr/>
          <a:lstStyle/>
          <a:p>
            <a:pPr lvl="1" eaLnBrk="1" hangingPunct="1"/>
            <a:r>
              <a:rPr lang="en-US" sz="2000">
                <a:latin typeface="Calibri" panose="020F0502020204030204" pitchFamily="34" charset="0"/>
              </a:rPr>
              <a:t>Discussion activity that focuses on technical contents of the documents</a:t>
            </a:r>
          </a:p>
          <a:p>
            <a:pPr lvl="1" eaLnBrk="1" hangingPunct="1"/>
            <a:endParaRPr lang="en-US"/>
          </a:p>
          <a:p>
            <a:pPr eaLnBrk="1" hangingPunct="1"/>
            <a:endParaRPr lang="en-US" smtClean="0"/>
          </a:p>
        </p:txBody>
      </p:sp>
    </p:spTree>
    <p:extLst>
      <p:ext uri="{BB962C8B-B14F-4D97-AF65-F5344CB8AC3E}">
        <p14:creationId xmlns:p14="http://schemas.microsoft.com/office/powerpoint/2010/main" val="1736304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Inspections</a:t>
            </a:r>
          </a:p>
        </p:txBody>
      </p:sp>
      <p:sp>
        <p:nvSpPr>
          <p:cNvPr id="35843" name="Content Placeholder 2"/>
          <p:cNvSpPr>
            <a:spLocks noGrp="1"/>
          </p:cNvSpPr>
          <p:nvPr>
            <p:ph idx="1"/>
          </p:nvPr>
        </p:nvSpPr>
        <p:spPr/>
        <p:txBody>
          <a:bodyPr/>
          <a:lstStyle/>
          <a:p>
            <a:pPr eaLnBrk="1" hangingPunct="1">
              <a:lnSpc>
                <a:spcPct val="200000"/>
              </a:lnSpc>
            </a:pPr>
            <a:r>
              <a:rPr lang="en-US" smtClean="0">
                <a:latin typeface="Calibri" panose="020F0502020204030204" pitchFamily="34" charset="0"/>
              </a:rPr>
              <a:t>Most formal review in which documents are prepared and checked thoroughly by reviewers before the meeting, comparing the work product with its source and reference documents.</a:t>
            </a:r>
          </a:p>
        </p:txBody>
      </p:sp>
    </p:spTree>
    <p:extLst>
      <p:ext uri="{BB962C8B-B14F-4D97-AF65-F5344CB8AC3E}">
        <p14:creationId xmlns:p14="http://schemas.microsoft.com/office/powerpoint/2010/main" val="3614933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Testing Types</a:t>
            </a:r>
          </a:p>
        </p:txBody>
      </p:sp>
      <p:sp>
        <p:nvSpPr>
          <p:cNvPr id="36867"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29184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TESTING</a:t>
            </a:r>
          </a:p>
        </p:txBody>
      </p:sp>
      <p:graphicFrame>
        <p:nvGraphicFramePr>
          <p:cNvPr id="4" name="Content Placeholder 3"/>
          <p:cNvGraphicFramePr>
            <a:graphicFrameLocks noGrp="1"/>
          </p:cNvGraphicFramePr>
          <p:nvPr>
            <p:ph idx="1"/>
          </p:nvPr>
        </p:nvGraphicFramePr>
        <p:xfrm>
          <a:off x="1758950" y="1155700"/>
          <a:ext cx="8674100" cy="505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253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Types of Testing</a:t>
            </a:r>
          </a:p>
        </p:txBody>
      </p:sp>
      <p:sp>
        <p:nvSpPr>
          <p:cNvPr id="3" name="Content Placeholder 2"/>
          <p:cNvSpPr>
            <a:spLocks noGrp="1"/>
          </p:cNvSpPr>
          <p:nvPr>
            <p:ph idx="1"/>
          </p:nvPr>
        </p:nvSpPr>
        <p:spPr/>
        <p:txBody>
          <a:bodyPr/>
          <a:lstStyle/>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Two approaches to achieve test objective</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1.Static Testing</a:t>
            </a:r>
          </a:p>
          <a:p>
            <a:pPr eaLnBrk="1" hangingPunct="1">
              <a:buFont typeface="Wingdings" panose="05000000000000000000" pitchFamily="2" charset="2"/>
              <a:buNone/>
            </a:pPr>
            <a:r>
              <a:rPr lang="en-US" smtClean="0"/>
              <a:t>                 -Software work products are examined manually or with a set of tools, but not executed</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2.Dynamic Testing</a:t>
            </a:r>
          </a:p>
          <a:p>
            <a:pPr eaLnBrk="1" hangingPunct="1">
              <a:buFont typeface="Wingdings" panose="05000000000000000000" pitchFamily="2" charset="2"/>
              <a:buNone/>
            </a:pPr>
            <a:r>
              <a:rPr lang="en-US" smtClean="0"/>
              <a:t>                 -Software is executed using a set of input values and its output is then examined and compared to what is expected</a:t>
            </a:r>
          </a:p>
        </p:txBody>
      </p:sp>
    </p:spTree>
    <p:extLst>
      <p:ext uri="{BB962C8B-B14F-4D97-AF65-F5344CB8AC3E}">
        <p14:creationId xmlns:p14="http://schemas.microsoft.com/office/powerpoint/2010/main" val="187404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D53F30C-A462-433E-81BF-85A5EDE13C5D}" type="slidenum">
              <a:rPr lang="en-US" altLang="en-US" sz="1000">
                <a:solidFill>
                  <a:srgbClr val="5F5F5F"/>
                </a:solidFill>
              </a:rPr>
              <a:pPr>
                <a:spcBef>
                  <a:spcPct val="0"/>
                </a:spcBef>
                <a:buSzTx/>
                <a:buFontTx/>
                <a:buNone/>
              </a:pPr>
              <a:t>30</a:t>
            </a:fld>
            <a:endParaRPr lang="en-US" altLang="en-US" sz="1000">
              <a:solidFill>
                <a:srgbClr val="5F5F5F"/>
              </a:solidFill>
            </a:endParaRPr>
          </a:p>
        </p:txBody>
      </p:sp>
      <p:sp>
        <p:nvSpPr>
          <p:cNvPr id="39939" name="Rectangle 4098"/>
          <p:cNvSpPr>
            <a:spLocks noGrp="1" noChangeArrowheads="1"/>
          </p:cNvSpPr>
          <p:nvPr>
            <p:ph type="title"/>
          </p:nvPr>
        </p:nvSpPr>
        <p:spPr/>
        <p:txBody>
          <a:bodyPr/>
          <a:lstStyle/>
          <a:p>
            <a:pPr eaLnBrk="1" hangingPunct="1"/>
            <a:r>
              <a:rPr lang="en-US" smtClean="0"/>
              <a:t>BLACK BOX TESTING</a:t>
            </a:r>
          </a:p>
        </p:txBody>
      </p:sp>
      <p:sp>
        <p:nvSpPr>
          <p:cNvPr id="39940" name="Rectangle 4099"/>
          <p:cNvSpPr>
            <a:spLocks noGrp="1" noChangeArrowheads="1"/>
          </p:cNvSpPr>
          <p:nvPr>
            <p:ph type="body" idx="1"/>
          </p:nvPr>
        </p:nvSpPr>
        <p:spPr/>
        <p:txBody>
          <a:bodyPr/>
          <a:lstStyle/>
          <a:p>
            <a:pPr eaLnBrk="1" hangingPunct="1"/>
            <a:r>
              <a:rPr lang="en-US" b="0" smtClean="0"/>
              <a:t>Testing of the inputs and outputs of a system or program without looking inside (at code) or at the internal design</a:t>
            </a:r>
          </a:p>
          <a:p>
            <a:pPr eaLnBrk="1" hangingPunct="1"/>
            <a:endParaRPr lang="en-US" b="0" smtClean="0"/>
          </a:p>
          <a:p>
            <a:pPr eaLnBrk="1" hangingPunct="1"/>
            <a:r>
              <a:rPr lang="en-US" b="0" smtClean="0"/>
              <a:t>Crude if done without specs, better if done with user manual, best if done with specs</a:t>
            </a:r>
          </a:p>
          <a:p>
            <a:pPr eaLnBrk="1" hangingPunct="1"/>
            <a:endParaRPr lang="en-US" b="0" smtClean="0"/>
          </a:p>
          <a:p>
            <a:pPr eaLnBrk="1" hangingPunct="1"/>
            <a:r>
              <a:rPr lang="en-US" b="0" smtClean="0"/>
              <a:t>Used to demonstrate</a:t>
            </a:r>
            <a:endParaRPr lang="en-US" sz="1800" b="0"/>
          </a:p>
          <a:p>
            <a:pPr lvl="1" eaLnBrk="1" hangingPunct="1"/>
            <a:r>
              <a:rPr lang="en-US" smtClean="0"/>
              <a:t>Software functions are operational</a:t>
            </a:r>
          </a:p>
          <a:p>
            <a:pPr lvl="1" eaLnBrk="1" hangingPunct="1"/>
            <a:r>
              <a:rPr lang="en-US" smtClean="0"/>
              <a:t>Input is properly accepted and output is correctly produced</a:t>
            </a:r>
          </a:p>
          <a:p>
            <a:pPr lvl="1" eaLnBrk="1" hangingPunct="1"/>
            <a:r>
              <a:rPr lang="en-US" smtClean="0"/>
              <a:t>Integrity of data is maintained</a:t>
            </a:r>
          </a:p>
        </p:txBody>
      </p:sp>
    </p:spTree>
    <p:extLst>
      <p:ext uri="{BB962C8B-B14F-4D97-AF65-F5344CB8AC3E}">
        <p14:creationId xmlns:p14="http://schemas.microsoft.com/office/powerpoint/2010/main" val="250456609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B1665CB3-94D6-44D4-A7A1-A5BE173DEF15}" type="slidenum">
              <a:rPr lang="en-US" altLang="en-US" sz="1000">
                <a:solidFill>
                  <a:srgbClr val="5F5F5F"/>
                </a:solidFill>
              </a:rPr>
              <a:pPr>
                <a:spcBef>
                  <a:spcPct val="0"/>
                </a:spcBef>
                <a:buSzTx/>
                <a:buFontTx/>
                <a:buNone/>
              </a:pPr>
              <a:t>31</a:t>
            </a:fld>
            <a:endParaRPr lang="en-US" altLang="en-US" sz="1000">
              <a:solidFill>
                <a:srgbClr val="5F5F5F"/>
              </a:solidFill>
            </a:endParaRPr>
          </a:p>
        </p:txBody>
      </p:sp>
      <p:sp>
        <p:nvSpPr>
          <p:cNvPr id="40963" name="Rectangle 4098"/>
          <p:cNvSpPr>
            <a:spLocks noGrp="1" noChangeArrowheads="1"/>
          </p:cNvSpPr>
          <p:nvPr>
            <p:ph type="title"/>
          </p:nvPr>
        </p:nvSpPr>
        <p:spPr/>
        <p:txBody>
          <a:bodyPr/>
          <a:lstStyle/>
          <a:p>
            <a:pPr eaLnBrk="1" hangingPunct="1"/>
            <a:r>
              <a:rPr lang="en-US" smtClean="0"/>
              <a:t>Black Box Testing</a:t>
            </a:r>
          </a:p>
        </p:txBody>
      </p:sp>
      <p:sp>
        <p:nvSpPr>
          <p:cNvPr id="40964" name="Rectangle 4099"/>
          <p:cNvSpPr>
            <a:spLocks noGrp="1" noChangeArrowheads="1"/>
          </p:cNvSpPr>
          <p:nvPr>
            <p:ph type="body" idx="1"/>
          </p:nvPr>
        </p:nvSpPr>
        <p:spPr>
          <a:xfrm>
            <a:off x="2209800" y="990600"/>
            <a:ext cx="7772400" cy="4800600"/>
          </a:xfrm>
        </p:spPr>
        <p:txBody>
          <a:bodyPr/>
          <a:lstStyle/>
          <a:p>
            <a:pPr eaLnBrk="1" hangingPunct="1"/>
            <a:endParaRPr lang="en-US" smtClean="0"/>
          </a:p>
          <a:p>
            <a:pPr eaLnBrk="1" hangingPunct="1">
              <a:buFont typeface="Wingdings" panose="05000000000000000000" pitchFamily="2" charset="2"/>
              <a:buNone/>
            </a:pPr>
            <a:r>
              <a:rPr lang="en-US" smtClean="0"/>
              <a:t>Attempts to find errors in the following categories</a:t>
            </a:r>
            <a:endParaRPr lang="en-US" b="0" smtClean="0"/>
          </a:p>
          <a:p>
            <a:pPr eaLnBrk="1" hangingPunct="1">
              <a:buFont typeface="Wingdings" panose="05000000000000000000" pitchFamily="2" charset="2"/>
              <a:buNone/>
            </a:pPr>
            <a:endParaRPr lang="en-US" b="0" smtClean="0"/>
          </a:p>
          <a:p>
            <a:pPr lvl="1" eaLnBrk="1" hangingPunct="1">
              <a:lnSpc>
                <a:spcPct val="125000"/>
              </a:lnSpc>
            </a:pPr>
            <a:r>
              <a:rPr lang="en-US" smtClean="0"/>
              <a:t>Incorrect or missing functions</a:t>
            </a:r>
          </a:p>
          <a:p>
            <a:pPr lvl="1" eaLnBrk="1" hangingPunct="1">
              <a:lnSpc>
                <a:spcPct val="125000"/>
              </a:lnSpc>
            </a:pPr>
            <a:r>
              <a:rPr lang="en-US" smtClean="0"/>
              <a:t>Interface errors</a:t>
            </a:r>
          </a:p>
          <a:p>
            <a:pPr lvl="1" eaLnBrk="1" hangingPunct="1">
              <a:lnSpc>
                <a:spcPct val="125000"/>
              </a:lnSpc>
            </a:pPr>
            <a:r>
              <a:rPr lang="en-US" smtClean="0"/>
              <a:t>Errors in data structures or external data base access</a:t>
            </a:r>
          </a:p>
          <a:p>
            <a:pPr lvl="1" eaLnBrk="1" hangingPunct="1">
              <a:lnSpc>
                <a:spcPct val="125000"/>
              </a:lnSpc>
            </a:pPr>
            <a:r>
              <a:rPr lang="en-US" smtClean="0"/>
              <a:t>Behavioral or performance errors</a:t>
            </a:r>
          </a:p>
          <a:p>
            <a:pPr lvl="1" eaLnBrk="1" hangingPunct="1">
              <a:lnSpc>
                <a:spcPct val="125000"/>
              </a:lnSpc>
            </a:pPr>
            <a:r>
              <a:rPr lang="en-US" smtClean="0"/>
              <a:t>Initialization and termination errors</a:t>
            </a:r>
          </a:p>
          <a:p>
            <a:pPr eaLnBrk="1" hangingPunct="1"/>
            <a:endParaRPr lang="en-US" smtClean="0"/>
          </a:p>
        </p:txBody>
      </p:sp>
    </p:spTree>
    <p:extLst>
      <p:ext uri="{BB962C8B-B14F-4D97-AF65-F5344CB8AC3E}">
        <p14:creationId xmlns:p14="http://schemas.microsoft.com/office/powerpoint/2010/main" val="42111272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WHITE BOX TESTING</a:t>
            </a:r>
          </a:p>
        </p:txBody>
      </p:sp>
      <p:sp>
        <p:nvSpPr>
          <p:cNvPr id="41987" name="Content Placeholder 2"/>
          <p:cNvSpPr>
            <a:spLocks noGrp="1"/>
          </p:cNvSpPr>
          <p:nvPr>
            <p:ph idx="1"/>
          </p:nvPr>
        </p:nvSpPr>
        <p:spPr/>
        <p:txBody>
          <a:bodyPr/>
          <a:lstStyle/>
          <a:p>
            <a:pPr eaLnBrk="1" hangingPunct="1">
              <a:lnSpc>
                <a:spcPct val="150000"/>
              </a:lnSpc>
            </a:pPr>
            <a:r>
              <a:rPr lang="en-US" smtClean="0"/>
              <a:t>Testing the internal logic of the module with respect to the detailed design produced as per the specification</a:t>
            </a:r>
          </a:p>
          <a:p>
            <a:pPr eaLnBrk="1" hangingPunct="1">
              <a:lnSpc>
                <a:spcPct val="150000"/>
              </a:lnSpc>
            </a:pPr>
            <a:r>
              <a:rPr lang="en-US" smtClean="0"/>
              <a:t>Able to identify the defects at the early phase of life cycle</a:t>
            </a:r>
          </a:p>
          <a:p>
            <a:pPr eaLnBrk="1" hangingPunct="1">
              <a:lnSpc>
                <a:spcPct val="150000"/>
              </a:lnSpc>
            </a:pPr>
            <a:r>
              <a:rPr lang="en-US" smtClean="0"/>
              <a:t>Demonstrates / tests</a:t>
            </a:r>
          </a:p>
          <a:p>
            <a:pPr lvl="1" eaLnBrk="1" hangingPunct="1">
              <a:lnSpc>
                <a:spcPct val="150000"/>
              </a:lnSpc>
            </a:pPr>
            <a:r>
              <a:rPr lang="en-US" smtClean="0"/>
              <a:t>Against the coding standards</a:t>
            </a:r>
          </a:p>
          <a:p>
            <a:pPr lvl="1" eaLnBrk="1" hangingPunct="1">
              <a:lnSpc>
                <a:spcPct val="150000"/>
              </a:lnSpc>
            </a:pPr>
            <a:r>
              <a:rPr lang="en-US" smtClean="0"/>
              <a:t>Structure of the program</a:t>
            </a:r>
          </a:p>
          <a:p>
            <a:pPr lvl="1" eaLnBrk="1" hangingPunct="1">
              <a:lnSpc>
                <a:spcPct val="150000"/>
              </a:lnSpc>
            </a:pPr>
            <a:r>
              <a:rPr lang="en-US" smtClean="0"/>
              <a:t>Unreachable code</a:t>
            </a:r>
          </a:p>
          <a:p>
            <a:pPr lvl="1" eaLnBrk="1" hangingPunct="1">
              <a:lnSpc>
                <a:spcPct val="150000"/>
              </a:lnSpc>
            </a:pPr>
            <a:r>
              <a:rPr lang="en-US" smtClean="0"/>
              <a:t>Memory leakage etc..</a:t>
            </a:r>
          </a:p>
          <a:p>
            <a:pPr eaLnBrk="1" hangingPunct="1"/>
            <a:endParaRPr lang="en-US" smtClean="0"/>
          </a:p>
        </p:txBody>
      </p:sp>
    </p:spTree>
    <p:extLst>
      <p:ext uri="{BB962C8B-B14F-4D97-AF65-F5344CB8AC3E}">
        <p14:creationId xmlns:p14="http://schemas.microsoft.com/office/powerpoint/2010/main" val="3955851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8800"/>
              <a:t>T</a:t>
            </a:r>
            <a:r>
              <a:rPr lang="en-US" smtClean="0"/>
              <a:t>EST</a:t>
            </a:r>
            <a:r>
              <a:rPr lang="en-US" sz="8800"/>
              <a:t> L</a:t>
            </a:r>
            <a:r>
              <a:rPr lang="en-US" sz="4400"/>
              <a:t>EVELS</a:t>
            </a:r>
            <a:endParaRPr lang="en-US" smtClean="0"/>
          </a:p>
        </p:txBody>
      </p:sp>
      <p:sp>
        <p:nvSpPr>
          <p:cNvPr id="43011"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-3</a:t>
            </a:r>
          </a:p>
        </p:txBody>
      </p:sp>
    </p:spTree>
    <p:extLst>
      <p:ext uri="{BB962C8B-B14F-4D97-AF65-F5344CB8AC3E}">
        <p14:creationId xmlns:p14="http://schemas.microsoft.com/office/powerpoint/2010/main" val="1024460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TEST LEVELS</a:t>
            </a:r>
          </a:p>
        </p:txBody>
      </p:sp>
      <p:sp>
        <p:nvSpPr>
          <p:cNvPr id="44035" name="Content Placeholder 2"/>
          <p:cNvSpPr>
            <a:spLocks noGrp="1"/>
          </p:cNvSpPr>
          <p:nvPr>
            <p:ph idx="1"/>
          </p:nvPr>
        </p:nvSpPr>
        <p:spPr/>
        <p:txBody>
          <a:bodyPr/>
          <a:lstStyle/>
          <a:p>
            <a:pPr eaLnBrk="1" hangingPunct="1">
              <a:lnSpc>
                <a:spcPct val="250000"/>
              </a:lnSpc>
            </a:pPr>
            <a:r>
              <a:rPr lang="en-US" smtClean="0"/>
              <a:t>COMPONENT TESTING</a:t>
            </a:r>
          </a:p>
          <a:p>
            <a:pPr eaLnBrk="1" hangingPunct="1">
              <a:lnSpc>
                <a:spcPct val="250000"/>
              </a:lnSpc>
            </a:pPr>
            <a:r>
              <a:rPr lang="en-US" smtClean="0"/>
              <a:t>INTEGRATION TESTING</a:t>
            </a:r>
          </a:p>
          <a:p>
            <a:pPr eaLnBrk="1" hangingPunct="1">
              <a:lnSpc>
                <a:spcPct val="250000"/>
              </a:lnSpc>
            </a:pPr>
            <a:r>
              <a:rPr lang="en-US" smtClean="0"/>
              <a:t>SYSTEM TESTING</a:t>
            </a:r>
          </a:p>
          <a:p>
            <a:pPr eaLnBrk="1" hangingPunct="1">
              <a:lnSpc>
                <a:spcPct val="250000"/>
              </a:lnSpc>
            </a:pPr>
            <a:r>
              <a:rPr lang="en-US" smtClean="0"/>
              <a:t>ACCEPTANCE TESTING</a:t>
            </a:r>
          </a:p>
        </p:txBody>
      </p:sp>
    </p:spTree>
    <p:extLst>
      <p:ext uri="{BB962C8B-B14F-4D97-AF65-F5344CB8AC3E}">
        <p14:creationId xmlns:p14="http://schemas.microsoft.com/office/powerpoint/2010/main" val="4192000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COMPONENT</a:t>
            </a:r>
          </a:p>
        </p:txBody>
      </p:sp>
      <p:sp>
        <p:nvSpPr>
          <p:cNvPr id="45059" name="Content Placeholder 2"/>
          <p:cNvSpPr>
            <a:spLocks noGrp="1"/>
          </p:cNvSpPr>
          <p:nvPr>
            <p:ph idx="1"/>
          </p:nvPr>
        </p:nvSpPr>
        <p:spPr/>
        <p:txBody>
          <a:bodyPr/>
          <a:lstStyle/>
          <a:p>
            <a:pPr eaLnBrk="1" hangingPunct="1">
              <a:lnSpc>
                <a:spcPct val="200000"/>
              </a:lnSpc>
            </a:pPr>
            <a:r>
              <a:rPr lang="en-US" smtClean="0"/>
              <a:t>Test individual modules for its logic</a:t>
            </a:r>
          </a:p>
          <a:p>
            <a:pPr eaLnBrk="1" hangingPunct="1">
              <a:lnSpc>
                <a:spcPct val="200000"/>
              </a:lnSpc>
            </a:pPr>
            <a:r>
              <a:rPr lang="en-US" smtClean="0"/>
              <a:t>White Box Testing is involved</a:t>
            </a:r>
          </a:p>
          <a:p>
            <a:pPr eaLnBrk="1" hangingPunct="1">
              <a:lnSpc>
                <a:spcPct val="200000"/>
              </a:lnSpc>
            </a:pPr>
            <a:r>
              <a:rPr lang="en-US" smtClean="0"/>
              <a:t>Earlier Identification of defects reduces rework and cost</a:t>
            </a:r>
          </a:p>
        </p:txBody>
      </p:sp>
    </p:spTree>
    <p:extLst>
      <p:ext uri="{BB962C8B-B14F-4D97-AF65-F5344CB8AC3E}">
        <p14:creationId xmlns:p14="http://schemas.microsoft.com/office/powerpoint/2010/main" val="3285737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u="sng" smtClean="0"/>
              <a:t>Integration testing </a:t>
            </a:r>
          </a:p>
        </p:txBody>
      </p:sp>
      <p:sp>
        <p:nvSpPr>
          <p:cNvPr id="46083" name="Rectangle 3"/>
          <p:cNvSpPr>
            <a:spLocks noGrp="1" noChangeArrowheads="1"/>
          </p:cNvSpPr>
          <p:nvPr>
            <p:ph idx="1"/>
          </p:nvPr>
        </p:nvSpPr>
        <p:spPr>
          <a:xfrm>
            <a:off x="1752600" y="990600"/>
            <a:ext cx="8534400" cy="5105400"/>
          </a:xfrm>
        </p:spPr>
        <p:txBody>
          <a:bodyPr/>
          <a:lstStyle/>
          <a:p>
            <a:pPr eaLnBrk="1" hangingPunct="1">
              <a:buFont typeface="Arial" panose="020B0604020202020204" pitchFamily="34" charset="0"/>
              <a:buChar char="•"/>
            </a:pPr>
            <a:r>
              <a:rPr lang="en-US" smtClean="0"/>
              <a:t>Integration testing is the phase of software testing in which individual software modules are combined and tested as a group.</a:t>
            </a:r>
          </a:p>
          <a:p>
            <a:pPr eaLnBrk="1" hangingPunct="1">
              <a:buFont typeface="Arial" panose="020B0604020202020204" pitchFamily="34" charset="0"/>
              <a:buChar char="•"/>
            </a:pPr>
            <a:endParaRPr lang="en-US" smtClean="0"/>
          </a:p>
          <a:p>
            <a:pPr eaLnBrk="1" hangingPunct="1">
              <a:buFont typeface="Arial" panose="020B0604020202020204" pitchFamily="34" charset="0"/>
              <a:buChar char="•"/>
            </a:pPr>
            <a:r>
              <a:rPr lang="en-US" smtClean="0"/>
              <a:t>Follows unit testing and precedes system testing.</a:t>
            </a:r>
          </a:p>
        </p:txBody>
      </p:sp>
      <p:sp>
        <p:nvSpPr>
          <p:cNvPr id="46084"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814AE6C-0019-4646-A39C-76F2C0D2D4E7}" type="slidenum">
              <a:rPr lang="en-US" altLang="en-US" sz="1000">
                <a:solidFill>
                  <a:srgbClr val="5F5F5F"/>
                </a:solidFill>
              </a:rPr>
              <a:pPr>
                <a:spcBef>
                  <a:spcPct val="0"/>
                </a:spcBef>
                <a:buSzTx/>
                <a:buFontTx/>
                <a:buNone/>
              </a:pPr>
              <a:t>36</a:t>
            </a:fld>
            <a:endParaRPr lang="en-US" altLang="en-US" sz="1000">
              <a:solidFill>
                <a:srgbClr val="5F5F5F"/>
              </a:solidFill>
            </a:endParaRPr>
          </a:p>
        </p:txBody>
      </p:sp>
      <p:sp>
        <p:nvSpPr>
          <p:cNvPr id="15365" name="Rectangle 5"/>
          <p:cNvSpPr>
            <a:spLocks noChangeArrowheads="1"/>
          </p:cNvSpPr>
          <p:nvPr/>
        </p:nvSpPr>
        <p:spPr bwMode="auto">
          <a:xfrm>
            <a:off x="1905000" y="2667000"/>
            <a:ext cx="8305800" cy="1631950"/>
          </a:xfrm>
          <a:prstGeom prst="rect">
            <a:avLst/>
          </a:prstGeom>
          <a:noFill/>
          <a:ln w="12700">
            <a:noFill/>
            <a:miter lim="800000"/>
            <a:headEnd/>
            <a:tailEnd/>
          </a:ln>
        </p:spPr>
        <p:txBody>
          <a:bodyPr>
            <a:spAutoFit/>
          </a:bodyPr>
          <a:lstStyle/>
          <a:p>
            <a:pPr eaLnBrk="1" hangingPunct="1">
              <a:buFont typeface="Arial" pitchFamily="34" charset="0"/>
              <a:buChar char="•"/>
              <a:defRPr/>
            </a:pPr>
            <a:r>
              <a:rPr lang="en-US" sz="2000" b="1" dirty="0">
                <a:latin typeface="Arial" charset="0"/>
              </a:rPr>
              <a:t> The different types of integration testing :</a:t>
            </a:r>
          </a:p>
          <a:p>
            <a:pPr eaLnBrk="1" hangingPunct="1">
              <a:defRPr/>
            </a:pPr>
            <a:endParaRPr lang="en-US" sz="2000" b="1" dirty="0">
              <a:latin typeface="Arial" charset="0"/>
            </a:endParaRPr>
          </a:p>
          <a:p>
            <a:pPr marL="457200" indent="-457200">
              <a:buFont typeface="+mj-lt"/>
              <a:buAutoNum type="arabicPeriod"/>
              <a:defRPr/>
            </a:pPr>
            <a:r>
              <a:rPr lang="en-US" sz="2000" b="1" dirty="0">
                <a:latin typeface="Arial" charset="0"/>
              </a:rPr>
              <a:t> Big Bang</a:t>
            </a:r>
          </a:p>
          <a:p>
            <a:pPr marL="457200" indent="-457200">
              <a:buFont typeface="+mj-lt"/>
              <a:buAutoNum type="arabicPeriod"/>
              <a:defRPr/>
            </a:pPr>
            <a:r>
              <a:rPr lang="en-US" sz="2000" b="1" dirty="0">
                <a:latin typeface="Arial" charset="0"/>
              </a:rPr>
              <a:t> Incremental Integration</a:t>
            </a:r>
          </a:p>
          <a:p>
            <a:pPr eaLnBrk="1" hangingPunct="1">
              <a:defRPr/>
            </a:pPr>
            <a:endParaRPr lang="en-US" sz="2000" b="1" dirty="0">
              <a:latin typeface="Arial" charset="0"/>
            </a:endParaRPr>
          </a:p>
        </p:txBody>
      </p:sp>
    </p:spTree>
    <p:extLst>
      <p:ext uri="{BB962C8B-B14F-4D97-AF65-F5344CB8AC3E}">
        <p14:creationId xmlns:p14="http://schemas.microsoft.com/office/powerpoint/2010/main" val="194507960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4267200" y="304800"/>
            <a:ext cx="4038600" cy="533400"/>
          </a:xfrm>
        </p:spPr>
        <p:txBody>
          <a:bodyPr>
            <a:normAutofit fontScale="70000" lnSpcReduction="20000"/>
          </a:bodyPr>
          <a:lstStyle/>
          <a:p>
            <a:pPr eaLnBrk="1" hangingPunct="1">
              <a:lnSpc>
                <a:spcPct val="80000"/>
              </a:lnSpc>
              <a:buFont typeface="Wingdings" panose="05000000000000000000" pitchFamily="2" charset="2"/>
              <a:buNone/>
            </a:pPr>
            <a:r>
              <a:rPr lang="en-US" sz="2800">
                <a:solidFill>
                  <a:schemeClr val="bg1"/>
                </a:solidFill>
              </a:rPr>
              <a:t>Big – Bang Integration</a:t>
            </a:r>
          </a:p>
          <a:p>
            <a:pPr eaLnBrk="1" hangingPunct="1">
              <a:lnSpc>
                <a:spcPct val="80000"/>
              </a:lnSpc>
              <a:buFont typeface="Wingdings" panose="05000000000000000000" pitchFamily="2" charset="2"/>
              <a:buNone/>
            </a:pPr>
            <a:r>
              <a:rPr lang="en-US" sz="2800">
                <a:solidFill>
                  <a:schemeClr val="bg1"/>
                </a:solidFill>
              </a:rPr>
              <a:t>     </a:t>
            </a:r>
          </a:p>
        </p:txBody>
      </p:sp>
      <p:sp>
        <p:nvSpPr>
          <p:cNvPr id="47107"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EB94176-7475-486C-8EC1-8ACD828DC17E}" type="slidenum">
              <a:rPr lang="en-US" altLang="en-US" sz="1000">
                <a:solidFill>
                  <a:srgbClr val="5F5F5F"/>
                </a:solidFill>
              </a:rPr>
              <a:pPr>
                <a:spcBef>
                  <a:spcPct val="0"/>
                </a:spcBef>
                <a:buSzTx/>
                <a:buFontTx/>
                <a:buNone/>
              </a:pPr>
              <a:t>37</a:t>
            </a:fld>
            <a:endParaRPr lang="en-US" altLang="en-US" sz="1000">
              <a:solidFill>
                <a:srgbClr val="5F5F5F"/>
              </a:solidFill>
            </a:endParaRP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6" y="3433764"/>
            <a:ext cx="52863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ChangeArrowheads="1"/>
          </p:cNvSpPr>
          <p:nvPr/>
        </p:nvSpPr>
        <p:spPr bwMode="auto">
          <a:xfrm>
            <a:off x="1905000" y="1066800"/>
            <a:ext cx="8763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a:solidFill>
                <a:srgbClr val="000000"/>
              </a:solidFill>
            </a:endParaRPr>
          </a:p>
          <a:p>
            <a:pPr eaLnBrk="1" hangingPunct="1">
              <a:spcBef>
                <a:spcPct val="0"/>
              </a:spcBef>
              <a:buSzTx/>
              <a:buFontTx/>
              <a:buChar char="•"/>
            </a:pPr>
            <a:r>
              <a:rPr lang="en-US">
                <a:solidFill>
                  <a:srgbClr val="000000"/>
                </a:solidFill>
              </a:rPr>
              <a:t> After all of the modules are tested they are all integrated             together at once and tested</a:t>
            </a:r>
          </a:p>
        </p:txBody>
      </p:sp>
      <p:sp>
        <p:nvSpPr>
          <p:cNvPr id="47110" name="TextBox 5"/>
          <p:cNvSpPr txBox="1">
            <a:spLocks noChangeArrowheads="1"/>
          </p:cNvSpPr>
          <p:nvPr/>
        </p:nvSpPr>
        <p:spPr bwMode="auto">
          <a:xfrm>
            <a:off x="2195513" y="274638"/>
            <a:ext cx="548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2400"/>
              <a:t>BIG BANG APPROACH</a:t>
            </a:r>
          </a:p>
        </p:txBody>
      </p:sp>
    </p:spTree>
    <p:extLst>
      <p:ext uri="{BB962C8B-B14F-4D97-AF65-F5344CB8AC3E}">
        <p14:creationId xmlns:p14="http://schemas.microsoft.com/office/powerpoint/2010/main" val="18876287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Disadvantages</a:t>
            </a:r>
          </a:p>
        </p:txBody>
      </p:sp>
      <p:sp>
        <p:nvSpPr>
          <p:cNvPr id="48131" name="Content Placeholder 2"/>
          <p:cNvSpPr>
            <a:spLocks noGrp="1"/>
          </p:cNvSpPr>
          <p:nvPr>
            <p:ph idx="1"/>
          </p:nvPr>
        </p:nvSpPr>
        <p:spPr/>
        <p:txBody>
          <a:bodyPr/>
          <a:lstStyle/>
          <a:p>
            <a:pPr eaLnBrk="1" hangingPunct="1"/>
            <a:endParaRPr lang="en-US" smtClean="0"/>
          </a:p>
          <a:p>
            <a:pPr eaLnBrk="1" hangingPunct="1"/>
            <a:r>
              <a:rPr lang="en-US" sz="2400"/>
              <a:t>We need to wait until all the modules are developed and unit Tested</a:t>
            </a:r>
          </a:p>
          <a:p>
            <a:pPr eaLnBrk="1" hangingPunct="1"/>
            <a:endParaRPr lang="en-US" sz="2400"/>
          </a:p>
          <a:p>
            <a:pPr eaLnBrk="1" hangingPunct="1"/>
            <a:r>
              <a:rPr lang="en-US" sz="2400"/>
              <a:t>It is difficult to Trace the cause of Failures with the late integration</a:t>
            </a:r>
          </a:p>
        </p:txBody>
      </p:sp>
      <p:sp>
        <p:nvSpPr>
          <p:cNvPr id="4813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B5DC5775-23B0-4BBE-87B2-3DB53952E580}" type="slidenum">
              <a:rPr lang="en-US" altLang="en-US" sz="1000">
                <a:solidFill>
                  <a:srgbClr val="5F5F5F"/>
                </a:solidFill>
              </a:rPr>
              <a:pPr>
                <a:spcBef>
                  <a:spcPct val="0"/>
                </a:spcBef>
                <a:buSzTx/>
                <a:buFontTx/>
                <a:buNone/>
              </a:pPr>
              <a:t>38</a:t>
            </a:fld>
            <a:endParaRPr lang="en-US" altLang="en-US" sz="1000">
              <a:solidFill>
                <a:srgbClr val="5F5F5F"/>
              </a:solidFill>
            </a:endParaRPr>
          </a:p>
        </p:txBody>
      </p:sp>
    </p:spTree>
    <p:extLst>
      <p:ext uri="{BB962C8B-B14F-4D97-AF65-F5344CB8AC3E}">
        <p14:creationId xmlns:p14="http://schemas.microsoft.com/office/powerpoint/2010/main" val="3334017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Incremental Testing</a:t>
            </a:r>
          </a:p>
        </p:txBody>
      </p:sp>
      <p:sp>
        <p:nvSpPr>
          <p:cNvPr id="49155" name="Content Placeholder 2"/>
          <p:cNvSpPr>
            <a:spLocks noGrp="1"/>
          </p:cNvSpPr>
          <p:nvPr>
            <p:ph idx="1"/>
          </p:nvPr>
        </p:nvSpPr>
        <p:spPr/>
        <p:txBody>
          <a:bodyPr/>
          <a:lstStyle/>
          <a:p>
            <a:pPr eaLnBrk="1" hangingPunct="1"/>
            <a:r>
              <a:rPr lang="en-US" smtClean="0"/>
              <a:t>All programs are integrated one by one and a test is carried out after each step</a:t>
            </a:r>
          </a:p>
          <a:p>
            <a:pPr eaLnBrk="1" hangingPunct="1"/>
            <a:endParaRPr lang="en-US" smtClean="0"/>
          </a:p>
          <a:p>
            <a:pPr eaLnBrk="1" hangingPunct="1">
              <a:buFont typeface="Wingdings" panose="05000000000000000000" pitchFamily="2" charset="2"/>
              <a:buNone/>
            </a:pPr>
            <a:r>
              <a:rPr lang="en-US" u="sng" smtClean="0"/>
              <a:t>Advantages:</a:t>
            </a:r>
          </a:p>
          <a:p>
            <a:pPr eaLnBrk="1" hangingPunct="1">
              <a:buFont typeface="Wingdings" panose="05000000000000000000" pitchFamily="2" charset="2"/>
              <a:buNone/>
            </a:pPr>
            <a:endParaRPr lang="en-US" smtClean="0"/>
          </a:p>
          <a:p>
            <a:pPr eaLnBrk="1" hangingPunct="1">
              <a:buFont typeface="Arial" panose="020B0604020202020204" pitchFamily="34" charset="0"/>
              <a:buChar char="•"/>
            </a:pPr>
            <a:r>
              <a:rPr lang="en-US" smtClean="0"/>
              <a:t>Easy to track the source of Defect</a:t>
            </a:r>
          </a:p>
          <a:p>
            <a:pPr eaLnBrk="1" hangingPunct="1">
              <a:buFont typeface="Wingdings" panose="05000000000000000000" pitchFamily="2" charset="2"/>
              <a:buNone/>
            </a:pPr>
            <a:endParaRPr lang="en-US" smtClean="0"/>
          </a:p>
          <a:p>
            <a:pPr algn="just" eaLnBrk="1" hangingPunct="1">
              <a:buFont typeface="Wingdings" panose="05000000000000000000" pitchFamily="2" charset="2"/>
              <a:buNone/>
            </a:pPr>
            <a:r>
              <a:rPr lang="en-US" u="sng" smtClean="0"/>
              <a:t>Disadvantage:</a:t>
            </a:r>
          </a:p>
          <a:p>
            <a:pPr eaLnBrk="1" hangingPunct="1">
              <a:buFont typeface="Wingdings" panose="05000000000000000000" pitchFamily="2" charset="2"/>
              <a:buNone/>
            </a:pPr>
            <a:endParaRPr lang="en-US" smtClean="0"/>
          </a:p>
          <a:p>
            <a:pPr eaLnBrk="1" hangingPunct="1">
              <a:buFont typeface="Arial" panose="020B0604020202020204" pitchFamily="34" charset="0"/>
              <a:buChar char="•"/>
            </a:pPr>
            <a:r>
              <a:rPr lang="en-US" smtClean="0"/>
              <a:t>Time consuming since stubs and drivers have to be developed and used in the test</a:t>
            </a:r>
          </a:p>
          <a:p>
            <a:pPr eaLnBrk="1" hangingPunct="1">
              <a:buFont typeface="Wingdings" panose="05000000000000000000" pitchFamily="2" charset="2"/>
              <a:buNone/>
            </a:pPr>
            <a:endParaRPr lang="en-US" smtClean="0"/>
          </a:p>
        </p:txBody>
      </p:sp>
      <p:sp>
        <p:nvSpPr>
          <p:cNvPr id="49156"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D49691ED-7F71-4939-849A-7947FE2AB017}" type="slidenum">
              <a:rPr lang="en-US" altLang="en-US" sz="1000">
                <a:solidFill>
                  <a:srgbClr val="5F5F5F"/>
                </a:solidFill>
              </a:rPr>
              <a:pPr>
                <a:spcBef>
                  <a:spcPct val="0"/>
                </a:spcBef>
                <a:buSzTx/>
                <a:buFontTx/>
                <a:buNone/>
              </a:pPr>
              <a:t>39</a:t>
            </a:fld>
            <a:endParaRPr lang="en-US" altLang="en-US" sz="1000">
              <a:solidFill>
                <a:srgbClr val="5F5F5F"/>
              </a:solidFill>
            </a:endParaRPr>
          </a:p>
        </p:txBody>
      </p:sp>
    </p:spTree>
    <p:extLst>
      <p:ext uri="{BB962C8B-B14F-4D97-AF65-F5344CB8AC3E}">
        <p14:creationId xmlns:p14="http://schemas.microsoft.com/office/powerpoint/2010/main" val="3541093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47F16603-68C8-4C5C-9E1B-48B3789CB086}" type="slidenum">
              <a:rPr lang="en-US" sz="1000">
                <a:solidFill>
                  <a:srgbClr val="5F5F5F"/>
                </a:solidFill>
              </a:rPr>
              <a:pPr>
                <a:spcBef>
                  <a:spcPct val="0"/>
                </a:spcBef>
                <a:buSzTx/>
                <a:buFontTx/>
                <a:buNone/>
              </a:pPr>
              <a:t>4</a:t>
            </a:fld>
            <a:endParaRPr lang="en-US" sz="1000">
              <a:solidFill>
                <a:srgbClr val="5F5F5F"/>
              </a:solidFill>
            </a:endParaRPr>
          </a:p>
        </p:txBody>
      </p:sp>
      <p:sp>
        <p:nvSpPr>
          <p:cNvPr id="9219" name="Rectangle 1026"/>
          <p:cNvSpPr>
            <a:spLocks noGrp="1" noChangeArrowheads="1"/>
          </p:cNvSpPr>
          <p:nvPr>
            <p:ph type="title"/>
          </p:nvPr>
        </p:nvSpPr>
        <p:spPr>
          <a:xfrm>
            <a:off x="3836988" y="271464"/>
            <a:ext cx="6088062" cy="566737"/>
          </a:xfrm>
        </p:spPr>
        <p:txBody>
          <a:bodyPr/>
          <a:lstStyle/>
          <a:p>
            <a:pPr eaLnBrk="1" hangingPunct="1"/>
            <a:r>
              <a:rPr lang="en-US" smtClean="0"/>
              <a:t>Verification versus Validation</a:t>
            </a:r>
          </a:p>
        </p:txBody>
      </p:sp>
      <p:sp>
        <p:nvSpPr>
          <p:cNvPr id="9220" name="Rectangle 1027"/>
          <p:cNvSpPr>
            <a:spLocks noGrp="1" noChangeArrowheads="1"/>
          </p:cNvSpPr>
          <p:nvPr>
            <p:ph type="body" idx="1"/>
          </p:nvPr>
        </p:nvSpPr>
        <p:spPr>
          <a:xfrm>
            <a:off x="2587625" y="1323975"/>
            <a:ext cx="7239000" cy="4318000"/>
          </a:xfrm>
        </p:spPr>
        <p:txBody>
          <a:bodyPr/>
          <a:lstStyle/>
          <a:p>
            <a:pPr eaLnBrk="1" hangingPunct="1">
              <a:lnSpc>
                <a:spcPct val="90000"/>
              </a:lnSpc>
              <a:spcAft>
                <a:spcPct val="15000"/>
              </a:spcAft>
            </a:pPr>
            <a:r>
              <a:rPr lang="en-US" smtClean="0"/>
              <a:t>Verification</a:t>
            </a:r>
          </a:p>
          <a:p>
            <a:pPr lvl="1" eaLnBrk="1" hangingPunct="1">
              <a:lnSpc>
                <a:spcPct val="90000"/>
              </a:lnSpc>
              <a:spcAft>
                <a:spcPct val="25000"/>
              </a:spcAft>
              <a:buClr>
                <a:schemeClr val="tx1"/>
              </a:buClr>
            </a:pPr>
            <a:r>
              <a:rPr lang="en-US" smtClean="0"/>
              <a:t>Did you build the </a:t>
            </a:r>
            <a:r>
              <a:rPr lang="en-US" i="1" smtClean="0">
                <a:solidFill>
                  <a:schemeClr val="accent1"/>
                </a:solidFill>
              </a:rPr>
              <a:t>product right</a:t>
            </a:r>
            <a:r>
              <a:rPr lang="en-US" smtClean="0"/>
              <a:t>?</a:t>
            </a:r>
          </a:p>
          <a:p>
            <a:pPr lvl="1" eaLnBrk="1" hangingPunct="1">
              <a:lnSpc>
                <a:spcPct val="90000"/>
              </a:lnSpc>
              <a:spcAft>
                <a:spcPct val="25000"/>
              </a:spcAft>
              <a:buClr>
                <a:schemeClr val="tx1"/>
              </a:buClr>
            </a:pPr>
            <a:r>
              <a:rPr lang="en-US" smtClean="0"/>
              <a:t>That is, did you meet the requirements specification?</a:t>
            </a:r>
          </a:p>
          <a:p>
            <a:pPr eaLnBrk="1" hangingPunct="1">
              <a:lnSpc>
                <a:spcPct val="90000"/>
              </a:lnSpc>
              <a:spcAft>
                <a:spcPct val="15000"/>
              </a:spcAft>
            </a:pPr>
            <a:endParaRPr lang="en-US" smtClean="0"/>
          </a:p>
          <a:p>
            <a:pPr eaLnBrk="1" hangingPunct="1">
              <a:lnSpc>
                <a:spcPct val="90000"/>
              </a:lnSpc>
              <a:spcAft>
                <a:spcPct val="15000"/>
              </a:spcAft>
            </a:pPr>
            <a:r>
              <a:rPr lang="en-US" smtClean="0"/>
              <a:t>Validation</a:t>
            </a:r>
          </a:p>
          <a:p>
            <a:pPr lvl="1" eaLnBrk="1" hangingPunct="1">
              <a:lnSpc>
                <a:spcPct val="90000"/>
              </a:lnSpc>
              <a:spcAft>
                <a:spcPct val="25000"/>
              </a:spcAft>
              <a:buClr>
                <a:schemeClr val="tx1"/>
              </a:buClr>
            </a:pPr>
            <a:r>
              <a:rPr lang="en-US" smtClean="0"/>
              <a:t>Did you build the </a:t>
            </a:r>
            <a:r>
              <a:rPr lang="en-US" i="1" smtClean="0">
                <a:solidFill>
                  <a:schemeClr val="accent1"/>
                </a:solidFill>
              </a:rPr>
              <a:t>right product</a:t>
            </a:r>
            <a:r>
              <a:rPr lang="en-US" smtClean="0"/>
              <a:t>?</a:t>
            </a:r>
          </a:p>
          <a:p>
            <a:pPr lvl="1" eaLnBrk="1" hangingPunct="1">
              <a:lnSpc>
                <a:spcPct val="90000"/>
              </a:lnSpc>
              <a:spcAft>
                <a:spcPct val="25000"/>
              </a:spcAft>
              <a:buClr>
                <a:schemeClr val="tx1"/>
              </a:buClr>
            </a:pPr>
            <a:r>
              <a:rPr lang="en-US" smtClean="0"/>
              <a:t>That is, did you meet the operational need?</a:t>
            </a:r>
          </a:p>
        </p:txBody>
      </p:sp>
    </p:spTree>
    <p:extLst>
      <p:ext uri="{BB962C8B-B14F-4D97-AF65-F5344CB8AC3E}">
        <p14:creationId xmlns:p14="http://schemas.microsoft.com/office/powerpoint/2010/main" val="4134975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Categories under Incremental</a:t>
            </a:r>
          </a:p>
        </p:txBody>
      </p:sp>
      <p:sp>
        <p:nvSpPr>
          <p:cNvPr id="50179" name="Content Placeholder 2"/>
          <p:cNvSpPr>
            <a:spLocks noGrp="1"/>
          </p:cNvSpPr>
          <p:nvPr>
            <p:ph idx="1"/>
          </p:nvPr>
        </p:nvSpPr>
        <p:spPr/>
        <p:txBody>
          <a:bodyPr/>
          <a:lstStyle/>
          <a:p>
            <a:pPr eaLnBrk="1" hangingPunct="1"/>
            <a:endParaRPr lang="en-US" smtClean="0"/>
          </a:p>
          <a:p>
            <a:pPr eaLnBrk="1" hangingPunct="1"/>
            <a:r>
              <a:rPr lang="en-US" smtClean="0"/>
              <a:t>Top Down</a:t>
            </a:r>
          </a:p>
          <a:p>
            <a:pPr eaLnBrk="1" hangingPunct="1">
              <a:buFont typeface="Wingdings" panose="05000000000000000000" pitchFamily="2" charset="2"/>
              <a:buNone/>
            </a:pPr>
            <a:endParaRPr lang="en-US" smtClean="0"/>
          </a:p>
          <a:p>
            <a:pPr eaLnBrk="1" hangingPunct="1"/>
            <a:r>
              <a:rPr lang="en-US" smtClean="0"/>
              <a:t>Bottom Up</a:t>
            </a:r>
          </a:p>
          <a:p>
            <a:pPr eaLnBrk="1" hangingPunct="1"/>
            <a:endParaRPr lang="en-US" smtClean="0"/>
          </a:p>
          <a:p>
            <a:pPr eaLnBrk="1" hangingPunct="1">
              <a:buFont typeface="Wingdings" panose="05000000000000000000" pitchFamily="2" charset="2"/>
              <a:buNone/>
            </a:pPr>
            <a:endParaRPr lang="en-US" smtClean="0"/>
          </a:p>
        </p:txBody>
      </p:sp>
      <p:sp>
        <p:nvSpPr>
          <p:cNvPr id="50180"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4E97B352-CF33-4033-823B-279E255D0824}" type="slidenum">
              <a:rPr lang="en-US" altLang="en-US" sz="1000">
                <a:solidFill>
                  <a:srgbClr val="5F5F5F"/>
                </a:solidFill>
              </a:rPr>
              <a:pPr>
                <a:spcBef>
                  <a:spcPct val="0"/>
                </a:spcBef>
                <a:buSzTx/>
                <a:buFontTx/>
                <a:buNone/>
              </a:pPr>
              <a:t>40</a:t>
            </a:fld>
            <a:endParaRPr lang="en-US" altLang="en-US" sz="1000">
              <a:solidFill>
                <a:srgbClr val="5F5F5F"/>
              </a:solidFill>
            </a:endParaRPr>
          </a:p>
        </p:txBody>
      </p:sp>
    </p:spTree>
    <p:extLst>
      <p:ext uri="{BB962C8B-B14F-4D97-AF65-F5344CB8AC3E}">
        <p14:creationId xmlns:p14="http://schemas.microsoft.com/office/powerpoint/2010/main" val="4038763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D864958E-AA9E-4BF2-9AFC-139B3EAEF58F}" type="slidenum">
              <a:rPr lang="en-US" altLang="en-US" sz="1000">
                <a:solidFill>
                  <a:srgbClr val="5F5F5F"/>
                </a:solidFill>
              </a:rPr>
              <a:pPr>
                <a:spcBef>
                  <a:spcPct val="0"/>
                </a:spcBef>
                <a:buSzTx/>
                <a:buFontTx/>
                <a:buNone/>
              </a:pPr>
              <a:t>41</a:t>
            </a:fld>
            <a:endParaRPr lang="en-US" altLang="en-US" sz="1000">
              <a:solidFill>
                <a:srgbClr val="5F5F5F"/>
              </a:solidFill>
            </a:endParaRPr>
          </a:p>
        </p:txBody>
      </p:sp>
      <p:sp>
        <p:nvSpPr>
          <p:cNvPr id="51203" name="Rectangle 5"/>
          <p:cNvSpPr>
            <a:spLocks noChangeArrowheads="1"/>
          </p:cNvSpPr>
          <p:nvPr/>
        </p:nvSpPr>
        <p:spPr bwMode="auto">
          <a:xfrm>
            <a:off x="4343400" y="228601"/>
            <a:ext cx="487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buSzTx/>
              <a:buFont typeface="Wingdings" panose="05000000000000000000" pitchFamily="2" charset="2"/>
              <a:buNone/>
            </a:pPr>
            <a:r>
              <a:rPr lang="en-US" sz="2400">
                <a:solidFill>
                  <a:schemeClr val="bg1"/>
                </a:solidFill>
              </a:rPr>
              <a:t>Top - Down Integration</a:t>
            </a:r>
          </a:p>
        </p:txBody>
      </p:sp>
      <p:sp>
        <p:nvSpPr>
          <p:cNvPr id="51204" name="Rectangle 7"/>
          <p:cNvSpPr>
            <a:spLocks noChangeArrowheads="1"/>
          </p:cNvSpPr>
          <p:nvPr/>
        </p:nvSpPr>
        <p:spPr bwMode="auto">
          <a:xfrm>
            <a:off x="1752600" y="838201"/>
            <a:ext cx="807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Char char="•"/>
            </a:pPr>
            <a:r>
              <a:rPr lang="en-US" sz="2400" b="0">
                <a:solidFill>
                  <a:srgbClr val="280066"/>
                </a:solidFill>
              </a:rPr>
              <a:t> </a:t>
            </a:r>
            <a:r>
              <a:rPr lang="en-US" sz="2400" b="0">
                <a:solidFill>
                  <a:srgbClr val="000000"/>
                </a:solidFill>
              </a:rPr>
              <a:t>Modules tested in isolation are the modules which</a:t>
            </a:r>
          </a:p>
          <a:p>
            <a:pPr eaLnBrk="1" hangingPunct="1">
              <a:spcBef>
                <a:spcPct val="0"/>
              </a:spcBef>
              <a:buSzTx/>
              <a:buFontTx/>
              <a:buNone/>
            </a:pPr>
            <a:r>
              <a:rPr lang="en-US" sz="2400" b="0">
                <a:solidFill>
                  <a:srgbClr val="000000"/>
                </a:solidFill>
              </a:rPr>
              <a:t>   are at  the highest level</a:t>
            </a:r>
          </a:p>
          <a:p>
            <a:pPr eaLnBrk="1" hangingPunct="1">
              <a:spcBef>
                <a:spcPct val="0"/>
              </a:spcBef>
              <a:buSzTx/>
              <a:buFontTx/>
              <a:buChar char="•"/>
            </a:pPr>
            <a:endParaRPr lang="en-US" sz="2400" b="0">
              <a:solidFill>
                <a:srgbClr val="000000"/>
              </a:solidFill>
            </a:endParaRPr>
          </a:p>
          <a:p>
            <a:pPr eaLnBrk="1" hangingPunct="1">
              <a:spcBef>
                <a:spcPct val="0"/>
              </a:spcBef>
              <a:buSzTx/>
              <a:buFontTx/>
              <a:buChar char="•"/>
            </a:pPr>
            <a:r>
              <a:rPr lang="en-US" sz="2400" b="0">
                <a:solidFill>
                  <a:srgbClr val="280066"/>
                </a:solidFill>
              </a:rPr>
              <a:t> </a:t>
            </a:r>
            <a:r>
              <a:rPr lang="en-US" sz="2400" b="0">
                <a:solidFill>
                  <a:srgbClr val="000000"/>
                </a:solidFill>
              </a:rPr>
              <a:t>Do this until all subsystems are incorporated into the test</a:t>
            </a:r>
          </a:p>
          <a:p>
            <a:pPr eaLnBrk="1" hangingPunct="1">
              <a:spcBef>
                <a:spcPct val="0"/>
              </a:spcBef>
              <a:buSzTx/>
              <a:buFontTx/>
              <a:buChar char="•"/>
            </a:pPr>
            <a:endParaRPr lang="en-US" sz="2400" b="0">
              <a:solidFill>
                <a:srgbClr val="000000"/>
              </a:solidFill>
            </a:endParaRPr>
          </a:p>
          <a:p>
            <a:pPr eaLnBrk="1" hangingPunct="1">
              <a:spcBef>
                <a:spcPct val="0"/>
              </a:spcBef>
              <a:buSzTx/>
              <a:buFontTx/>
              <a:buChar char="•"/>
            </a:pPr>
            <a:r>
              <a:rPr lang="en-US" sz="2400" b="0">
                <a:solidFill>
                  <a:srgbClr val="280066"/>
                </a:solidFill>
              </a:rPr>
              <a:t> </a:t>
            </a:r>
            <a:r>
              <a:rPr lang="en-US" sz="2400" b="0">
                <a:solidFill>
                  <a:srgbClr val="000000"/>
                </a:solidFill>
              </a:rPr>
              <a:t>Requires stub modules to simulate the functions of the</a:t>
            </a:r>
          </a:p>
          <a:p>
            <a:pPr eaLnBrk="1" hangingPunct="1">
              <a:spcBef>
                <a:spcPct val="0"/>
              </a:spcBef>
              <a:buSzTx/>
              <a:buFontTx/>
              <a:buNone/>
            </a:pPr>
            <a:r>
              <a:rPr lang="en-US" sz="2400" b="0">
                <a:solidFill>
                  <a:srgbClr val="000000"/>
                </a:solidFill>
              </a:rPr>
              <a:t>   missing modules that may be called</a:t>
            </a:r>
          </a:p>
          <a:p>
            <a:pPr eaLnBrk="1" hangingPunct="1">
              <a:spcBef>
                <a:spcPct val="0"/>
              </a:spcBef>
              <a:buSzTx/>
              <a:buFontTx/>
              <a:buChar char="•"/>
            </a:pPr>
            <a:endParaRPr lang="en-US" sz="2400" b="0">
              <a:solidFill>
                <a:srgbClr val="000000"/>
              </a:solidFill>
            </a:endParaRPr>
          </a:p>
          <a:p>
            <a:pPr eaLnBrk="1" hangingPunct="1">
              <a:spcBef>
                <a:spcPct val="0"/>
              </a:spcBef>
              <a:buSzTx/>
              <a:buFontTx/>
              <a:buChar char="•"/>
            </a:pPr>
            <a:r>
              <a:rPr lang="en-US" sz="2400" b="0">
                <a:solidFill>
                  <a:srgbClr val="280066"/>
                </a:solidFill>
              </a:rPr>
              <a:t> </a:t>
            </a:r>
            <a:r>
              <a:rPr lang="en-US" sz="2400" b="0">
                <a:solidFill>
                  <a:srgbClr val="000000"/>
                </a:solidFill>
              </a:rPr>
              <a:t>However, drivers are not needed since we are starting with the    modules which is not used by any other module and use already tested modules when testing modules in the higher levels</a:t>
            </a:r>
          </a:p>
        </p:txBody>
      </p:sp>
      <p:sp>
        <p:nvSpPr>
          <p:cNvPr id="51205" name="TextBox 4"/>
          <p:cNvSpPr txBox="1">
            <a:spLocks noChangeArrowheads="1"/>
          </p:cNvSpPr>
          <p:nvPr/>
        </p:nvSpPr>
        <p:spPr bwMode="auto">
          <a:xfrm>
            <a:off x="2130426" y="285751"/>
            <a:ext cx="606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2400"/>
              <a:t>TOP DOWN INTEGRATION</a:t>
            </a:r>
          </a:p>
        </p:txBody>
      </p:sp>
    </p:spTree>
    <p:extLst>
      <p:ext uri="{BB962C8B-B14F-4D97-AF65-F5344CB8AC3E}">
        <p14:creationId xmlns:p14="http://schemas.microsoft.com/office/powerpoint/2010/main" val="5451794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86200" y="152400"/>
            <a:ext cx="6781800" cy="685800"/>
          </a:xfrm>
        </p:spPr>
        <p:txBody>
          <a:bodyPr/>
          <a:lstStyle/>
          <a:p>
            <a:pPr eaLnBrk="1" hangingPunct="1"/>
            <a:r>
              <a:rPr lang="en-US"/>
              <a:t>Top-down Integration</a:t>
            </a:r>
          </a:p>
        </p:txBody>
      </p:sp>
      <p:sp>
        <p:nvSpPr>
          <p:cNvPr id="52227"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B855CB6-3096-4F8B-AFCB-605D8B82BCBE}" type="slidenum">
              <a:rPr lang="en-US" altLang="en-US" sz="1000">
                <a:solidFill>
                  <a:srgbClr val="5F5F5F"/>
                </a:solidFill>
              </a:rPr>
              <a:pPr>
                <a:spcBef>
                  <a:spcPct val="0"/>
                </a:spcBef>
                <a:buSzTx/>
                <a:buFontTx/>
                <a:buNone/>
              </a:pPr>
              <a:t>42</a:t>
            </a:fld>
            <a:endParaRPr lang="en-US" altLang="en-US" sz="1000">
              <a:solidFill>
                <a:srgbClr val="5F5F5F"/>
              </a:solidFill>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905000"/>
            <a:ext cx="6781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12358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Bottom-Up</a:t>
            </a:r>
            <a:r>
              <a:rPr lang="en-US" sz="2200"/>
              <a:t> </a:t>
            </a:r>
            <a:r>
              <a:rPr lang="en-US"/>
              <a:t>Integration</a:t>
            </a:r>
            <a:endParaRPr lang="en-US" sz="2200"/>
          </a:p>
        </p:txBody>
      </p:sp>
      <p:sp>
        <p:nvSpPr>
          <p:cNvPr id="53251" name="Rectangle 4"/>
          <p:cNvSpPr>
            <a:spLocks noGrp="1" noChangeArrowheads="1"/>
          </p:cNvSpPr>
          <p:nvPr>
            <p:ph idx="1"/>
          </p:nvPr>
        </p:nvSpPr>
        <p:spPr>
          <a:xfrm>
            <a:off x="2209800" y="990600"/>
            <a:ext cx="7772400" cy="4800600"/>
          </a:xfrm>
        </p:spPr>
        <p:txBody>
          <a:bodyPr/>
          <a:lstStyle/>
          <a:p>
            <a:pPr eaLnBrk="1" hangingPunct="1">
              <a:lnSpc>
                <a:spcPct val="90000"/>
              </a:lnSpc>
            </a:pPr>
            <a:r>
              <a:rPr lang="en-US" sz="1800" b="0"/>
              <a:t> Only terminal modules are tested in isolation</a:t>
            </a:r>
          </a:p>
          <a:p>
            <a:pPr eaLnBrk="1" hangingPunct="1">
              <a:lnSpc>
                <a:spcPct val="90000"/>
              </a:lnSpc>
            </a:pPr>
            <a:endParaRPr lang="en-US" sz="1800" b="0"/>
          </a:p>
          <a:p>
            <a:pPr eaLnBrk="1" hangingPunct="1">
              <a:lnSpc>
                <a:spcPct val="90000"/>
              </a:lnSpc>
            </a:pPr>
            <a:r>
              <a:rPr lang="en-US" sz="1800" b="0"/>
              <a:t> Modules at lower levels are tested using the previously</a:t>
            </a:r>
          </a:p>
          <a:p>
            <a:pPr eaLnBrk="1" hangingPunct="1">
              <a:lnSpc>
                <a:spcPct val="90000"/>
              </a:lnSpc>
              <a:buFont typeface="Wingdings" panose="05000000000000000000" pitchFamily="2" charset="2"/>
              <a:buNone/>
            </a:pPr>
            <a:r>
              <a:rPr lang="en-US" sz="1800" b="0"/>
              <a:t>      tested higher level modules</a:t>
            </a:r>
          </a:p>
          <a:p>
            <a:pPr eaLnBrk="1" hangingPunct="1">
              <a:lnSpc>
                <a:spcPct val="90000"/>
              </a:lnSpc>
            </a:pPr>
            <a:endParaRPr lang="en-US" sz="1800" b="0"/>
          </a:p>
          <a:p>
            <a:pPr eaLnBrk="1" hangingPunct="1">
              <a:lnSpc>
                <a:spcPct val="90000"/>
              </a:lnSpc>
            </a:pPr>
            <a:r>
              <a:rPr lang="en-US" sz="1800" b="0"/>
              <a:t>This is done repeatedly until all subsystems are included in the testing</a:t>
            </a:r>
          </a:p>
          <a:p>
            <a:pPr eaLnBrk="1" hangingPunct="1">
              <a:lnSpc>
                <a:spcPct val="90000"/>
              </a:lnSpc>
            </a:pPr>
            <a:endParaRPr lang="en-US" sz="1800" b="0"/>
          </a:p>
          <a:p>
            <a:pPr eaLnBrk="1" hangingPunct="1">
              <a:lnSpc>
                <a:spcPct val="90000"/>
              </a:lnSpc>
            </a:pPr>
            <a:r>
              <a:rPr lang="en-US" sz="1800" b="0"/>
              <a:t>Requires a module driver for each module to feed the</a:t>
            </a:r>
          </a:p>
          <a:p>
            <a:pPr eaLnBrk="1" hangingPunct="1">
              <a:lnSpc>
                <a:spcPct val="90000"/>
              </a:lnSpc>
              <a:buFont typeface="Wingdings" panose="05000000000000000000" pitchFamily="2" charset="2"/>
              <a:buNone/>
            </a:pPr>
            <a:r>
              <a:rPr lang="en-US" sz="1800" b="0"/>
              <a:t>      test case input to the interface of the module being tested</a:t>
            </a:r>
          </a:p>
          <a:p>
            <a:pPr eaLnBrk="1" hangingPunct="1">
              <a:lnSpc>
                <a:spcPct val="90000"/>
              </a:lnSpc>
            </a:pPr>
            <a:endParaRPr lang="en-US" sz="1800" b="0"/>
          </a:p>
          <a:p>
            <a:pPr eaLnBrk="1" hangingPunct="1">
              <a:lnSpc>
                <a:spcPct val="90000"/>
              </a:lnSpc>
            </a:pPr>
            <a:r>
              <a:rPr lang="en-US" sz="1800" b="0"/>
              <a:t>However, stubs are not needed since we are starting with the terminal modules and use already tested modules when testing modules in the lower levels</a:t>
            </a:r>
          </a:p>
          <a:p>
            <a:pPr eaLnBrk="1" hangingPunct="1">
              <a:lnSpc>
                <a:spcPct val="90000"/>
              </a:lnSpc>
            </a:pPr>
            <a:endParaRPr lang="en-US" sz="1800" b="0"/>
          </a:p>
          <a:p>
            <a:pPr eaLnBrk="1" hangingPunct="1">
              <a:lnSpc>
                <a:spcPct val="90000"/>
              </a:lnSpc>
            </a:pPr>
            <a:r>
              <a:rPr lang="en-US" sz="1800">
                <a:solidFill>
                  <a:srgbClr val="FF0000"/>
                </a:solidFill>
              </a:rPr>
              <a:t>Disadvantage:</a:t>
            </a:r>
            <a:r>
              <a:rPr lang="en-US" sz="1800" b="0"/>
              <a:t> Tests the most important subsystem last</a:t>
            </a:r>
          </a:p>
          <a:p>
            <a:pPr eaLnBrk="1" hangingPunct="1">
              <a:lnSpc>
                <a:spcPct val="90000"/>
              </a:lnSpc>
              <a:buFont typeface="Wingdings" panose="05000000000000000000" pitchFamily="2" charset="2"/>
              <a:buNone/>
            </a:pPr>
            <a:endParaRPr lang="en-US" sz="1800" b="0">
              <a:solidFill>
                <a:srgbClr val="000000"/>
              </a:solidFill>
            </a:endParaRPr>
          </a:p>
        </p:txBody>
      </p:sp>
      <p:sp>
        <p:nvSpPr>
          <p:cNvPr id="5325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AC26CA9C-0BCD-46D6-95E4-E829963E4EC4}" type="slidenum">
              <a:rPr lang="en-US" altLang="en-US" sz="1000">
                <a:solidFill>
                  <a:srgbClr val="5F5F5F"/>
                </a:solidFill>
              </a:rPr>
              <a:pPr>
                <a:spcBef>
                  <a:spcPct val="0"/>
                </a:spcBef>
                <a:buSzTx/>
                <a:buFontTx/>
                <a:buNone/>
              </a:pPr>
              <a:t>43</a:t>
            </a:fld>
            <a:endParaRPr lang="en-US" altLang="en-US" sz="1000">
              <a:solidFill>
                <a:srgbClr val="5F5F5F"/>
              </a:solidFill>
            </a:endParaRPr>
          </a:p>
        </p:txBody>
      </p:sp>
    </p:spTree>
    <p:extLst>
      <p:ext uri="{BB962C8B-B14F-4D97-AF65-F5344CB8AC3E}">
        <p14:creationId xmlns:p14="http://schemas.microsoft.com/office/powerpoint/2010/main" val="356570361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752600" y="914400"/>
            <a:ext cx="8610600" cy="4800600"/>
          </a:xfrm>
        </p:spPr>
        <p:txBody>
          <a:bodyPr/>
          <a:lstStyle/>
          <a:p>
            <a:pPr eaLnBrk="1" hangingPunct="1">
              <a:buFont typeface="Wingdings" panose="05000000000000000000" pitchFamily="2" charset="2"/>
              <a:buNone/>
            </a:pPr>
            <a:r>
              <a:rPr lang="en-US" smtClean="0"/>
              <a:t>    </a:t>
            </a:r>
          </a:p>
        </p:txBody>
      </p:sp>
      <p:sp>
        <p:nvSpPr>
          <p:cNvPr id="54275"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D5CF9299-CC6C-4218-84F8-5ED20CE3B296}" type="slidenum">
              <a:rPr lang="en-US" altLang="en-US" sz="1000">
                <a:solidFill>
                  <a:srgbClr val="5F5F5F"/>
                </a:solidFill>
              </a:rPr>
              <a:pPr>
                <a:spcBef>
                  <a:spcPct val="0"/>
                </a:spcBef>
                <a:buSzTx/>
                <a:buFontTx/>
                <a:buNone/>
              </a:pPr>
              <a:t>44</a:t>
            </a:fld>
            <a:endParaRPr lang="en-US" altLang="en-US" sz="1000">
              <a:solidFill>
                <a:srgbClr val="5F5F5F"/>
              </a:solidFill>
            </a:endParaRPr>
          </a:p>
        </p:txBody>
      </p:sp>
      <p:pic>
        <p:nvPicPr>
          <p:cNvPr id="542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9800"/>
            <a:ext cx="609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9"/>
          <p:cNvSpPr>
            <a:spLocks noChangeArrowheads="1"/>
          </p:cNvSpPr>
          <p:nvPr/>
        </p:nvSpPr>
        <p:spPr bwMode="auto">
          <a:xfrm>
            <a:off x="4495800" y="176214"/>
            <a:ext cx="3448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buSzTx/>
              <a:buFont typeface="Wingdings" panose="05000000000000000000" pitchFamily="2" charset="2"/>
              <a:buNone/>
            </a:pPr>
            <a:r>
              <a:rPr lang="en-US" sz="2400">
                <a:solidFill>
                  <a:schemeClr val="bg1"/>
                </a:solidFill>
              </a:rPr>
              <a:t>Bottom-Up Integration</a:t>
            </a:r>
          </a:p>
        </p:txBody>
      </p:sp>
    </p:spTree>
    <p:extLst>
      <p:ext uri="{BB962C8B-B14F-4D97-AF65-F5344CB8AC3E}">
        <p14:creationId xmlns:p14="http://schemas.microsoft.com/office/powerpoint/2010/main" val="76182250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b="0" smtClean="0"/>
              <a:t/>
            </a:r>
            <a:br>
              <a:rPr lang="en-US" b="0" smtClean="0"/>
            </a:br>
            <a:r>
              <a:rPr lang="en-US"/>
              <a:t>System Testing</a:t>
            </a:r>
            <a:r>
              <a:rPr lang="en-US" b="0" smtClean="0"/>
              <a:t/>
            </a:r>
            <a:br>
              <a:rPr lang="en-US" b="0" smtClean="0"/>
            </a:br>
            <a:endParaRPr lang="en-US" b="0" smtClean="0"/>
          </a:p>
        </p:txBody>
      </p:sp>
      <p:sp>
        <p:nvSpPr>
          <p:cNvPr id="55299" name="Rectangle 3"/>
          <p:cNvSpPr>
            <a:spLocks noGrp="1" noChangeArrowheads="1"/>
          </p:cNvSpPr>
          <p:nvPr>
            <p:ph idx="1"/>
          </p:nvPr>
        </p:nvSpPr>
        <p:spPr>
          <a:xfrm>
            <a:off x="2209800" y="1143000"/>
            <a:ext cx="7772400" cy="4800600"/>
          </a:xfrm>
        </p:spPr>
        <p:txBody>
          <a:bodyPr/>
          <a:lstStyle/>
          <a:p>
            <a:pPr eaLnBrk="1" hangingPunct="1">
              <a:buFont typeface="Wingdings" panose="05000000000000000000" pitchFamily="2" charset="2"/>
              <a:buNone/>
            </a:pPr>
            <a:endParaRPr lang="en-US" smtClean="0">
              <a:solidFill>
                <a:schemeClr val="accent2"/>
              </a:solidFill>
            </a:endParaRPr>
          </a:p>
          <a:p>
            <a:pPr algn="just" eaLnBrk="1" hangingPunct="1"/>
            <a:r>
              <a:rPr lang="en-US" b="0" smtClean="0"/>
              <a:t>System Testing helps to confirm that the product meets the requirements as per system specification. </a:t>
            </a:r>
          </a:p>
          <a:p>
            <a:pPr algn="just" eaLnBrk="1" hangingPunct="1">
              <a:buFont typeface="Wingdings" panose="05000000000000000000" pitchFamily="2" charset="2"/>
              <a:buNone/>
            </a:pPr>
            <a:endParaRPr lang="en-US" b="0" smtClean="0"/>
          </a:p>
          <a:p>
            <a:pPr algn="just" eaLnBrk="1" hangingPunct="1"/>
            <a:r>
              <a:rPr lang="en-US" b="0" smtClean="0"/>
              <a:t>System testing is performed when the entire system is assembled after integration and has to be tested as a whole.</a:t>
            </a:r>
          </a:p>
          <a:p>
            <a:pPr algn="just" eaLnBrk="1" hangingPunct="1"/>
            <a:endParaRPr lang="en-US" b="0" smtClean="0"/>
          </a:p>
          <a:p>
            <a:pPr algn="just" eaLnBrk="1" hangingPunct="1"/>
            <a:r>
              <a:rPr lang="en-US" b="0" smtClean="0"/>
              <a:t>This is a black box type of testing and involves both functional and non-functional testing.</a:t>
            </a:r>
          </a:p>
          <a:p>
            <a:pPr algn="just" eaLnBrk="1" hangingPunct="1"/>
            <a:endParaRPr lang="en-US" b="0" smtClean="0"/>
          </a:p>
          <a:p>
            <a:pPr algn="just" eaLnBrk="1" hangingPunct="1"/>
            <a:r>
              <a:rPr lang="en-US" b="0" smtClean="0"/>
              <a:t>After all components of a product are integrated and deployed into a single build on a controlled platform that is similar to the final production platform.</a:t>
            </a:r>
          </a:p>
          <a:p>
            <a:pPr eaLnBrk="1" hangingPunct="1"/>
            <a:endParaRPr lang="en-US" smtClean="0"/>
          </a:p>
        </p:txBody>
      </p:sp>
      <p:sp>
        <p:nvSpPr>
          <p:cNvPr id="55300"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C93559D-93FF-42F9-8003-3D3B44FED1F3}" type="slidenum">
              <a:rPr lang="en-US" altLang="en-US" sz="1000">
                <a:solidFill>
                  <a:srgbClr val="5F5F5F"/>
                </a:solidFill>
              </a:rPr>
              <a:pPr>
                <a:spcBef>
                  <a:spcPct val="0"/>
                </a:spcBef>
                <a:buSzTx/>
                <a:buFontTx/>
                <a:buNone/>
              </a:pPr>
              <a:t>45</a:t>
            </a:fld>
            <a:endParaRPr lang="en-US" altLang="en-US" sz="1000">
              <a:solidFill>
                <a:srgbClr val="5F5F5F"/>
              </a:solidFill>
            </a:endParaRPr>
          </a:p>
        </p:txBody>
      </p:sp>
    </p:spTree>
    <p:extLst>
      <p:ext uri="{BB962C8B-B14F-4D97-AF65-F5344CB8AC3E}">
        <p14:creationId xmlns:p14="http://schemas.microsoft.com/office/powerpoint/2010/main" val="18326461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2400"/>
              <a:t>Acceptance Testing</a:t>
            </a:r>
          </a:p>
        </p:txBody>
      </p:sp>
      <p:sp>
        <p:nvSpPr>
          <p:cNvPr id="56323" name="Rectangle 3"/>
          <p:cNvSpPr>
            <a:spLocks noGrp="1" noChangeArrowheads="1"/>
          </p:cNvSpPr>
          <p:nvPr>
            <p:ph idx="1"/>
          </p:nvPr>
        </p:nvSpPr>
        <p:spPr>
          <a:xfrm>
            <a:off x="1828800" y="914400"/>
            <a:ext cx="8305800" cy="3352800"/>
          </a:xfrm>
        </p:spPr>
        <p:txBody>
          <a:bodyPr/>
          <a:lstStyle/>
          <a:p>
            <a:pPr eaLnBrk="1" hangingPunct="1">
              <a:buFont typeface="Arial" panose="020B0604020202020204" pitchFamily="34" charset="0"/>
              <a:buChar char="•"/>
            </a:pPr>
            <a:r>
              <a:rPr lang="en-US" b="0" smtClean="0"/>
              <a:t>Acceptance testing is black-box testing performed on a </a:t>
            </a:r>
          </a:p>
          <a:p>
            <a:pPr eaLnBrk="1" hangingPunct="1">
              <a:buFont typeface="Wingdings" panose="05000000000000000000" pitchFamily="2" charset="2"/>
              <a:buNone/>
            </a:pPr>
            <a:r>
              <a:rPr lang="en-US" b="0" smtClean="0"/>
              <a:t>      system prior to its delivery </a:t>
            </a:r>
          </a:p>
          <a:p>
            <a:pPr eaLnBrk="1" hangingPunct="1">
              <a:buFont typeface="Wingdings" panose="05000000000000000000" pitchFamily="2" charset="2"/>
              <a:buNone/>
            </a:pPr>
            <a:endParaRPr lang="en-US" smtClean="0"/>
          </a:p>
        </p:txBody>
      </p:sp>
      <p:sp>
        <p:nvSpPr>
          <p:cNvPr id="56324"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A288923-8CD1-4C6E-8244-20C015F33570}" type="slidenum">
              <a:rPr lang="en-US" altLang="en-US" sz="1000">
                <a:solidFill>
                  <a:srgbClr val="5F5F5F"/>
                </a:solidFill>
              </a:rPr>
              <a:pPr>
                <a:spcBef>
                  <a:spcPct val="0"/>
                </a:spcBef>
                <a:buSzTx/>
                <a:buFontTx/>
                <a:buNone/>
              </a:pPr>
              <a:t>46</a:t>
            </a:fld>
            <a:endParaRPr lang="en-US" altLang="en-US" sz="1000">
              <a:solidFill>
                <a:srgbClr val="5F5F5F"/>
              </a:solidFill>
            </a:endParaRPr>
          </a:p>
        </p:txBody>
      </p:sp>
      <p:sp>
        <p:nvSpPr>
          <p:cNvPr id="56325" name="Rectangle 4"/>
          <p:cNvSpPr>
            <a:spLocks noChangeArrowheads="1"/>
          </p:cNvSpPr>
          <p:nvPr/>
        </p:nvSpPr>
        <p:spPr bwMode="auto">
          <a:xfrm>
            <a:off x="1676400" y="1905000"/>
            <a:ext cx="87630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lvl="1">
              <a:spcBef>
                <a:spcPct val="0"/>
              </a:spcBef>
              <a:buFontTx/>
              <a:buChar char="•"/>
            </a:pPr>
            <a:r>
              <a:rPr lang="en-US" sz="2400" b="0"/>
              <a:t>  </a:t>
            </a:r>
            <a:r>
              <a:rPr lang="en-US" sz="2000" b="0"/>
              <a:t>Generally involves running a suite of tests on the completed system.</a:t>
            </a:r>
          </a:p>
          <a:p>
            <a:pPr lvl="1">
              <a:spcBef>
                <a:spcPct val="0"/>
              </a:spcBef>
              <a:buFontTx/>
              <a:buNone/>
            </a:pPr>
            <a:r>
              <a:rPr lang="en-US" sz="2000" b="0"/>
              <a:t> </a:t>
            </a:r>
          </a:p>
          <a:p>
            <a:pPr lvl="1">
              <a:spcBef>
                <a:spcPct val="0"/>
              </a:spcBef>
              <a:buFontTx/>
              <a:buChar char="•"/>
            </a:pPr>
            <a:r>
              <a:rPr lang="en-US" sz="2000" b="0"/>
              <a:t>  Each individual test, known as a case, exercises a particular         operating condition of the user's environment or feature of the system, and will result in a pass or fail Boolean outcome. </a:t>
            </a:r>
          </a:p>
          <a:p>
            <a:pPr lvl="1">
              <a:spcBef>
                <a:spcPct val="0"/>
              </a:spcBef>
              <a:buFontTx/>
              <a:buChar char="•"/>
            </a:pPr>
            <a:endParaRPr lang="en-US" sz="2000" b="0"/>
          </a:p>
          <a:p>
            <a:pPr lvl="1">
              <a:spcBef>
                <a:spcPct val="0"/>
              </a:spcBef>
              <a:buFontTx/>
              <a:buNone/>
            </a:pPr>
            <a:r>
              <a:rPr lang="en-US" sz="2400" b="0"/>
              <a:t>    </a:t>
            </a:r>
          </a:p>
        </p:txBody>
      </p:sp>
    </p:spTree>
    <p:extLst>
      <p:ext uri="{BB962C8B-B14F-4D97-AF65-F5344CB8AC3E}">
        <p14:creationId xmlns:p14="http://schemas.microsoft.com/office/powerpoint/2010/main" val="36414369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8800"/>
              <a:t>TLC</a:t>
            </a:r>
            <a:endParaRPr lang="en-US" smtClean="0"/>
          </a:p>
        </p:txBody>
      </p:sp>
      <p:sp>
        <p:nvSpPr>
          <p:cNvPr id="5734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51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TEST PLAN-Intro</a:t>
            </a:r>
          </a:p>
        </p:txBody>
      </p:sp>
      <p:sp>
        <p:nvSpPr>
          <p:cNvPr id="58371" name="Rectangle 3"/>
          <p:cNvSpPr>
            <a:spLocks noGrp="1" noChangeArrowheads="1"/>
          </p:cNvSpPr>
          <p:nvPr>
            <p:ph type="body" idx="1"/>
          </p:nvPr>
        </p:nvSpPr>
        <p:spPr/>
        <p:txBody>
          <a:bodyPr/>
          <a:lstStyle/>
          <a:p>
            <a:r>
              <a:rPr lang="en-US" smtClean="0"/>
              <a:t>A software project test plan is a document that describes the objectives, scope, approach, and focus of a software testing effort. </a:t>
            </a:r>
          </a:p>
          <a:p>
            <a:r>
              <a:rPr lang="en-US" smtClean="0"/>
              <a:t>The process of preparing a test plan is a useful way to think through the efforts needed to validate the acceptability of a software product. </a:t>
            </a:r>
          </a:p>
          <a:p>
            <a:r>
              <a:rPr lang="en-US" smtClean="0"/>
              <a:t> It identifies test items, the features to be tested, the testing tasks, who will do each task, and any risks requiring contingency Planning.</a:t>
            </a:r>
          </a:p>
          <a:p>
            <a:endParaRPr lang="en-US" smtClean="0"/>
          </a:p>
        </p:txBody>
      </p:sp>
    </p:spTree>
    <p:extLst>
      <p:ext uri="{BB962C8B-B14F-4D97-AF65-F5344CB8AC3E}">
        <p14:creationId xmlns:p14="http://schemas.microsoft.com/office/powerpoint/2010/main" val="3559634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81200" y="185738"/>
            <a:ext cx="8229600" cy="652462"/>
          </a:xfrm>
        </p:spPr>
        <p:txBody>
          <a:bodyPr/>
          <a:lstStyle/>
          <a:p>
            <a:r>
              <a:rPr lang="en-US" sz="3200"/>
              <a:t>References for preparing Test Plan</a:t>
            </a:r>
          </a:p>
        </p:txBody>
      </p:sp>
      <p:sp>
        <p:nvSpPr>
          <p:cNvPr id="59395" name="Rectangle 3"/>
          <p:cNvSpPr>
            <a:spLocks noGrp="1" noChangeArrowheads="1"/>
          </p:cNvSpPr>
          <p:nvPr>
            <p:ph type="body" idx="1"/>
          </p:nvPr>
        </p:nvSpPr>
        <p:spPr>
          <a:xfrm>
            <a:off x="1981200" y="1219201"/>
            <a:ext cx="8229600" cy="5135563"/>
          </a:xfrm>
        </p:spPr>
        <p:txBody>
          <a:bodyPr/>
          <a:lstStyle/>
          <a:p>
            <a:pPr marL="609600" indent="-609600">
              <a:buNone/>
            </a:pPr>
            <a:r>
              <a:rPr lang="en-US" smtClean="0"/>
              <a:t>The supporting documents for referring the test plan are:</a:t>
            </a:r>
          </a:p>
          <a:p>
            <a:pPr marL="609600" indent="-609600">
              <a:buFontTx/>
              <a:buAutoNum type="arabicPeriod"/>
            </a:pPr>
            <a:r>
              <a:rPr lang="en-US" smtClean="0"/>
              <a:t>Project Plan</a:t>
            </a:r>
          </a:p>
          <a:p>
            <a:pPr marL="609600" indent="-609600">
              <a:buFontTx/>
              <a:buAutoNum type="arabicPeriod"/>
            </a:pPr>
            <a:r>
              <a:rPr lang="en-US" smtClean="0"/>
              <a:t>System Requirements specifications.</a:t>
            </a:r>
          </a:p>
          <a:p>
            <a:pPr marL="609600" indent="-609600">
              <a:buFontTx/>
              <a:buAutoNum type="arabicPeriod"/>
            </a:pPr>
            <a:r>
              <a:rPr lang="en-US" smtClean="0"/>
              <a:t>High Level design document.</a:t>
            </a:r>
          </a:p>
          <a:p>
            <a:pPr marL="609600" indent="-609600">
              <a:buFontTx/>
              <a:buAutoNum type="arabicPeriod"/>
            </a:pPr>
            <a:r>
              <a:rPr lang="en-US" smtClean="0"/>
              <a:t>Detail design document.</a:t>
            </a:r>
          </a:p>
          <a:p>
            <a:pPr marL="609600" indent="-609600">
              <a:buFontTx/>
              <a:buAutoNum type="arabicPeriod"/>
            </a:pPr>
            <a:r>
              <a:rPr lang="en-US" smtClean="0"/>
              <a:t>Development and Test process standards.</a:t>
            </a:r>
          </a:p>
          <a:p>
            <a:pPr marL="609600" indent="-609600">
              <a:buFontTx/>
              <a:buAutoNum type="arabicPeriod"/>
            </a:pPr>
            <a:r>
              <a:rPr lang="en-US" smtClean="0"/>
              <a:t>Methodology</a:t>
            </a:r>
          </a:p>
        </p:txBody>
      </p:sp>
    </p:spTree>
    <p:extLst>
      <p:ext uri="{BB962C8B-B14F-4D97-AF65-F5344CB8AC3E}">
        <p14:creationId xmlns:p14="http://schemas.microsoft.com/office/powerpoint/2010/main" val="367804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8800"/>
              <a:t>V</a:t>
            </a:r>
            <a:r>
              <a:rPr lang="en-US" smtClean="0"/>
              <a:t>ERIFICATION</a:t>
            </a:r>
          </a:p>
        </p:txBody>
      </p:sp>
      <p:sp>
        <p:nvSpPr>
          <p:cNvPr id="1126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1965645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Scope</a:t>
            </a:r>
          </a:p>
        </p:txBody>
      </p:sp>
      <p:sp>
        <p:nvSpPr>
          <p:cNvPr id="60419" name="Content Placeholder 2"/>
          <p:cNvSpPr>
            <a:spLocks noGrp="1"/>
          </p:cNvSpPr>
          <p:nvPr>
            <p:ph idx="1"/>
          </p:nvPr>
        </p:nvSpPr>
        <p:spPr/>
        <p:txBody>
          <a:bodyPr/>
          <a:lstStyle/>
          <a:p>
            <a:pPr>
              <a:buFont typeface="Wingdings" panose="05000000000000000000" pitchFamily="2" charset="2"/>
              <a:buNone/>
            </a:pPr>
            <a:r>
              <a:rPr lang="en-US" u="sng" smtClean="0"/>
              <a:t>Types of Testing in Scope</a:t>
            </a:r>
          </a:p>
          <a:p>
            <a:r>
              <a:rPr lang="en-US" smtClean="0"/>
              <a:t>Scope of testing will includes the types of testing carried in the project.</a:t>
            </a:r>
          </a:p>
          <a:p>
            <a:pPr>
              <a:buFont typeface="Wingdings" panose="05000000000000000000" pitchFamily="2" charset="2"/>
              <a:buNone/>
            </a:pPr>
            <a:r>
              <a:rPr lang="en-US" smtClean="0"/>
              <a:t>Examples:</a:t>
            </a:r>
          </a:p>
          <a:p>
            <a:pPr>
              <a:lnSpc>
                <a:spcPct val="80000"/>
              </a:lnSpc>
              <a:buFont typeface="Arial" panose="020B0604020202020204" pitchFamily="34" charset="0"/>
              <a:buChar char="•"/>
            </a:pPr>
            <a:r>
              <a:rPr lang="en-US" smtClean="0"/>
              <a:t>Functional Testing or System Testing</a:t>
            </a:r>
          </a:p>
          <a:p>
            <a:pPr>
              <a:lnSpc>
                <a:spcPct val="80000"/>
              </a:lnSpc>
              <a:buFont typeface="Arial" panose="020B0604020202020204" pitchFamily="34" charset="0"/>
              <a:buChar char="•"/>
            </a:pPr>
            <a:r>
              <a:rPr lang="en-US" smtClean="0"/>
              <a:t>Automation Testing</a:t>
            </a:r>
          </a:p>
          <a:p>
            <a:pPr>
              <a:lnSpc>
                <a:spcPct val="80000"/>
              </a:lnSpc>
              <a:buFont typeface="Arial" panose="020B0604020202020204" pitchFamily="34" charset="0"/>
              <a:buChar char="•"/>
            </a:pPr>
            <a:r>
              <a:rPr lang="en-US" smtClean="0"/>
              <a:t>Performance Testing</a:t>
            </a:r>
          </a:p>
          <a:p>
            <a:pPr>
              <a:lnSpc>
                <a:spcPct val="80000"/>
              </a:lnSpc>
              <a:buFont typeface="Arial" panose="020B0604020202020204" pitchFamily="34" charset="0"/>
              <a:buChar char="•"/>
            </a:pPr>
            <a:r>
              <a:rPr lang="en-US" smtClean="0"/>
              <a:t>Security Testing</a:t>
            </a:r>
          </a:p>
          <a:p>
            <a:pPr>
              <a:lnSpc>
                <a:spcPct val="80000"/>
              </a:lnSpc>
              <a:buFont typeface="Arial" panose="020B0604020202020204" pitchFamily="34" charset="0"/>
              <a:buChar char="•"/>
            </a:pPr>
            <a:r>
              <a:rPr lang="en-US" smtClean="0"/>
              <a:t>Usability Testing</a:t>
            </a:r>
          </a:p>
          <a:p>
            <a:pPr>
              <a:lnSpc>
                <a:spcPct val="80000"/>
              </a:lnSpc>
              <a:buFont typeface="Arial" panose="020B0604020202020204" pitchFamily="34" charset="0"/>
              <a:buChar char="•"/>
            </a:pPr>
            <a:r>
              <a:rPr lang="en-US" smtClean="0"/>
              <a:t>Environment Testing</a:t>
            </a:r>
          </a:p>
          <a:p>
            <a:pPr>
              <a:lnSpc>
                <a:spcPct val="80000"/>
              </a:lnSpc>
              <a:buFont typeface="Arial" panose="020B0604020202020204" pitchFamily="34" charset="0"/>
              <a:buChar char="•"/>
            </a:pPr>
            <a:r>
              <a:rPr lang="en-US" smtClean="0"/>
              <a:t>Compatibility Testing</a:t>
            </a:r>
          </a:p>
          <a:p>
            <a:pPr>
              <a:buFont typeface="Wingdings" panose="05000000000000000000" pitchFamily="2" charset="2"/>
              <a:buNone/>
            </a:pPr>
            <a:endParaRPr lang="en-US" smtClean="0"/>
          </a:p>
        </p:txBody>
      </p:sp>
    </p:spTree>
    <p:extLst>
      <p:ext uri="{BB962C8B-B14F-4D97-AF65-F5344CB8AC3E}">
        <p14:creationId xmlns:p14="http://schemas.microsoft.com/office/powerpoint/2010/main" val="569039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US" smtClean="0"/>
          </a:p>
        </p:txBody>
      </p:sp>
      <p:sp>
        <p:nvSpPr>
          <p:cNvPr id="61443" name="Content Placeholder 2"/>
          <p:cNvSpPr>
            <a:spLocks noGrp="1"/>
          </p:cNvSpPr>
          <p:nvPr>
            <p:ph idx="1"/>
          </p:nvPr>
        </p:nvSpPr>
        <p:spPr/>
        <p:txBody>
          <a:bodyPr/>
          <a:lstStyle/>
          <a:p>
            <a:pPr>
              <a:buFont typeface="Wingdings" panose="05000000000000000000" pitchFamily="2" charset="2"/>
              <a:buNone/>
            </a:pPr>
            <a:r>
              <a:rPr lang="en-US" u="sng" smtClean="0"/>
              <a:t>Types of Testing Not in Scope</a:t>
            </a:r>
          </a:p>
          <a:p>
            <a:endParaRPr lang="en-US" smtClean="0"/>
          </a:p>
          <a:p>
            <a:pPr>
              <a:buFontTx/>
              <a:buNone/>
            </a:pPr>
            <a:r>
              <a:rPr lang="en-US" smtClean="0"/>
              <a:t>This section will have those types of testing which will not be performed in the Testing life Cycle of the project.</a:t>
            </a:r>
          </a:p>
          <a:p>
            <a:pPr>
              <a:buFontTx/>
              <a:buNone/>
            </a:pPr>
            <a:endParaRPr lang="en-US" u="sng" smtClean="0"/>
          </a:p>
          <a:p>
            <a:pPr>
              <a:buFont typeface="Wingdings" panose="05000000000000000000" pitchFamily="2" charset="2"/>
              <a:buNone/>
            </a:pPr>
            <a:endParaRPr lang="en-US" smtClean="0"/>
          </a:p>
        </p:txBody>
      </p:sp>
    </p:spTree>
    <p:extLst>
      <p:ext uri="{BB962C8B-B14F-4D97-AF65-F5344CB8AC3E}">
        <p14:creationId xmlns:p14="http://schemas.microsoft.com/office/powerpoint/2010/main" val="21367130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Approach</a:t>
            </a:r>
          </a:p>
        </p:txBody>
      </p:sp>
      <p:sp>
        <p:nvSpPr>
          <p:cNvPr id="62467" name="Rectangle 3"/>
          <p:cNvSpPr>
            <a:spLocks noGrp="1" noChangeArrowheads="1"/>
          </p:cNvSpPr>
          <p:nvPr>
            <p:ph type="body" idx="1"/>
          </p:nvPr>
        </p:nvSpPr>
        <p:spPr/>
        <p:txBody>
          <a:bodyPr/>
          <a:lstStyle/>
          <a:p>
            <a:pPr marL="609600" indent="-609600">
              <a:buNone/>
            </a:pPr>
            <a:r>
              <a:rPr lang="en-US" smtClean="0"/>
              <a:t>It gives the overall Testing Approach.</a:t>
            </a:r>
          </a:p>
          <a:p>
            <a:pPr marL="609600" indent="-609600">
              <a:buNone/>
            </a:pPr>
            <a:r>
              <a:rPr lang="en-US" smtClean="0"/>
              <a:t>It describes the following details</a:t>
            </a:r>
          </a:p>
          <a:p>
            <a:pPr marL="609600" indent="-609600">
              <a:buFontTx/>
              <a:buAutoNum type="arabicPeriod"/>
            </a:pPr>
            <a:r>
              <a:rPr lang="en-US" smtClean="0"/>
              <a:t>Are any special tools to be used and what are they?</a:t>
            </a:r>
          </a:p>
          <a:p>
            <a:pPr marL="609600" indent="-609600">
              <a:buFontTx/>
              <a:buAutoNum type="arabicPeriod"/>
            </a:pPr>
            <a:r>
              <a:rPr lang="en-US" smtClean="0"/>
              <a:t> Will the tool require special training?</a:t>
            </a:r>
          </a:p>
          <a:p>
            <a:pPr marL="609600" indent="-609600">
              <a:buFontTx/>
              <a:buAutoNum type="arabicPeriod"/>
            </a:pPr>
            <a:r>
              <a:rPr lang="en-US" smtClean="0"/>
              <a:t>What metrics will be collected?</a:t>
            </a:r>
          </a:p>
          <a:p>
            <a:pPr marL="609600" indent="-609600">
              <a:buFontTx/>
              <a:buAutoNum type="arabicPeriod"/>
            </a:pPr>
            <a:r>
              <a:rPr lang="en-US" smtClean="0"/>
              <a:t>Which level is each metric to be collected at?</a:t>
            </a:r>
          </a:p>
        </p:txBody>
      </p:sp>
    </p:spTree>
    <p:extLst>
      <p:ext uri="{BB962C8B-B14F-4D97-AF65-F5344CB8AC3E}">
        <p14:creationId xmlns:p14="http://schemas.microsoft.com/office/powerpoint/2010/main" val="1302439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endParaRPr lang="en-US" smtClean="0"/>
          </a:p>
        </p:txBody>
      </p:sp>
      <p:sp>
        <p:nvSpPr>
          <p:cNvPr id="63491" name="Rectangle 3"/>
          <p:cNvSpPr>
            <a:spLocks noGrp="1" noChangeArrowheads="1"/>
          </p:cNvSpPr>
          <p:nvPr>
            <p:ph type="body" idx="1"/>
          </p:nvPr>
        </p:nvSpPr>
        <p:spPr/>
        <p:txBody>
          <a:bodyPr/>
          <a:lstStyle/>
          <a:p>
            <a:pPr marL="609600" indent="-609600">
              <a:buFontTx/>
              <a:buAutoNum type="arabicPeriod" startAt="5"/>
            </a:pPr>
            <a:r>
              <a:rPr lang="en-US" smtClean="0"/>
              <a:t>How is Configuration Management to be handled?</a:t>
            </a:r>
          </a:p>
          <a:p>
            <a:pPr marL="609600" indent="-609600">
              <a:buFontTx/>
              <a:buAutoNum type="arabicPeriod" startAt="5"/>
            </a:pPr>
            <a:r>
              <a:rPr lang="en-US" smtClean="0"/>
              <a:t>How many different configurations will be tested?</a:t>
            </a:r>
          </a:p>
          <a:p>
            <a:pPr marL="609600" indent="-609600">
              <a:buFontTx/>
              <a:buAutoNum type="arabicPeriod" startAt="5"/>
            </a:pPr>
            <a:r>
              <a:rPr lang="en-US" smtClean="0"/>
              <a:t>Hardware</a:t>
            </a:r>
          </a:p>
          <a:p>
            <a:pPr marL="609600" indent="-609600">
              <a:buFontTx/>
              <a:buAutoNum type="arabicPeriod" startAt="5"/>
            </a:pPr>
            <a:r>
              <a:rPr lang="en-US" smtClean="0"/>
              <a:t>Software</a:t>
            </a:r>
          </a:p>
          <a:p>
            <a:pPr marL="609600" indent="-609600">
              <a:buFontTx/>
              <a:buAutoNum type="arabicPeriod" startAt="5"/>
            </a:pPr>
            <a:r>
              <a:rPr lang="en-US" smtClean="0"/>
              <a:t>Combinations of HW, SW and other vendor packages</a:t>
            </a:r>
          </a:p>
        </p:txBody>
      </p:sp>
    </p:spTree>
    <p:extLst>
      <p:ext uri="{BB962C8B-B14F-4D97-AF65-F5344CB8AC3E}">
        <p14:creationId xmlns:p14="http://schemas.microsoft.com/office/powerpoint/2010/main" val="3834226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en-US" smtClean="0"/>
          </a:p>
        </p:txBody>
      </p:sp>
      <p:sp>
        <p:nvSpPr>
          <p:cNvPr id="64515" name="Rectangle 3"/>
          <p:cNvSpPr>
            <a:spLocks noGrp="1" noChangeArrowheads="1"/>
          </p:cNvSpPr>
          <p:nvPr>
            <p:ph type="body" idx="1"/>
          </p:nvPr>
        </p:nvSpPr>
        <p:spPr/>
        <p:txBody>
          <a:bodyPr/>
          <a:lstStyle/>
          <a:p>
            <a:pPr marL="609600" indent="-609600">
              <a:buFontTx/>
              <a:buAutoNum type="arabicPeriod" startAt="10"/>
            </a:pPr>
            <a:r>
              <a:rPr lang="en-US" smtClean="0"/>
              <a:t>What levels of regression testing will be done and how much at each test level?</a:t>
            </a:r>
          </a:p>
          <a:p>
            <a:pPr marL="609600" indent="-609600">
              <a:buFontTx/>
              <a:buAutoNum type="arabicPeriod" startAt="10"/>
            </a:pPr>
            <a:r>
              <a:rPr lang="en-US" smtClean="0"/>
              <a:t>Will regression testing be based on severity of defects detected?</a:t>
            </a:r>
          </a:p>
          <a:p>
            <a:pPr marL="609600" indent="-609600">
              <a:buFontTx/>
              <a:buAutoNum type="arabicPeriod" startAt="10"/>
            </a:pPr>
            <a:r>
              <a:rPr lang="en-US" smtClean="0"/>
              <a:t>How will elements in the requirements and design that do not make sense or are untestable be processed?</a:t>
            </a:r>
          </a:p>
          <a:p>
            <a:pPr marL="609600" indent="-609600">
              <a:buFontTx/>
              <a:buAutoNum type="arabicPeriod" startAt="10"/>
            </a:pPr>
            <a:endParaRPr lang="en-US" smtClean="0"/>
          </a:p>
        </p:txBody>
      </p:sp>
    </p:spTree>
    <p:extLst>
      <p:ext uri="{BB962C8B-B14F-4D97-AF65-F5344CB8AC3E}">
        <p14:creationId xmlns:p14="http://schemas.microsoft.com/office/powerpoint/2010/main" val="37083875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Entry &amp; Exit Criteria</a:t>
            </a:r>
          </a:p>
        </p:txBody>
      </p:sp>
      <p:sp>
        <p:nvSpPr>
          <p:cNvPr id="65539" name="Content Placeholder 2"/>
          <p:cNvSpPr>
            <a:spLocks noGrp="1"/>
          </p:cNvSpPr>
          <p:nvPr>
            <p:ph idx="1"/>
          </p:nvPr>
        </p:nvSpPr>
        <p:spPr/>
        <p:txBody>
          <a:bodyPr/>
          <a:lstStyle/>
          <a:p>
            <a:pPr>
              <a:buFont typeface="Wingdings" panose="05000000000000000000" pitchFamily="2" charset="2"/>
              <a:buNone/>
            </a:pPr>
            <a:endParaRPr lang="en-US" u="sng" smtClean="0"/>
          </a:p>
          <a:p>
            <a:r>
              <a:rPr lang="en-US" smtClean="0"/>
              <a:t>Here the test plan should explain as when the testing needs to be started (Entry Criteria) and when the test should be stopped (Exit Criteria) </a:t>
            </a:r>
          </a:p>
          <a:p>
            <a:r>
              <a:rPr lang="en-US" smtClean="0"/>
              <a:t>The idea behind this section is that every process step be inspection, and functional test or Design has a precise entry &amp; exit criteria</a:t>
            </a:r>
          </a:p>
          <a:p>
            <a:endParaRPr lang="en-US" smtClean="0"/>
          </a:p>
        </p:txBody>
      </p:sp>
    </p:spTree>
    <p:extLst>
      <p:ext uri="{BB962C8B-B14F-4D97-AF65-F5344CB8AC3E}">
        <p14:creationId xmlns:p14="http://schemas.microsoft.com/office/powerpoint/2010/main" val="21549028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Suspension &amp; Resumption Criteria</a:t>
            </a:r>
          </a:p>
        </p:txBody>
      </p:sp>
      <p:sp>
        <p:nvSpPr>
          <p:cNvPr id="66563" name="Rectangle 3"/>
          <p:cNvSpPr>
            <a:spLocks noGrp="1" noChangeArrowheads="1"/>
          </p:cNvSpPr>
          <p:nvPr>
            <p:ph type="body" idx="1"/>
          </p:nvPr>
        </p:nvSpPr>
        <p:spPr>
          <a:xfrm>
            <a:off x="1981200" y="1077913"/>
            <a:ext cx="8229600" cy="5048250"/>
          </a:xfrm>
        </p:spPr>
        <p:txBody>
          <a:bodyPr/>
          <a:lstStyle/>
          <a:p>
            <a:r>
              <a:rPr lang="en-US" smtClean="0"/>
              <a:t>Suspension criteria specify the criteria to be used to suspend all or a portion of the testing activities </a:t>
            </a:r>
          </a:p>
          <a:p>
            <a:r>
              <a:rPr lang="en-US" smtClean="0"/>
              <a:t>Resumption criteria specifies when testing can resume after it has been suspended.</a:t>
            </a:r>
          </a:p>
        </p:txBody>
      </p:sp>
    </p:spTree>
    <p:extLst>
      <p:ext uri="{BB962C8B-B14F-4D97-AF65-F5344CB8AC3E}">
        <p14:creationId xmlns:p14="http://schemas.microsoft.com/office/powerpoint/2010/main" val="2953616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014538" y="304800"/>
            <a:ext cx="8229600" cy="579438"/>
          </a:xfrm>
        </p:spPr>
        <p:txBody>
          <a:bodyPr>
            <a:normAutofit fontScale="90000"/>
          </a:bodyPr>
          <a:lstStyle/>
          <a:p>
            <a:r>
              <a:rPr lang="en-US" sz="4000"/>
              <a:t>Example </a:t>
            </a:r>
          </a:p>
        </p:txBody>
      </p:sp>
      <p:graphicFrame>
        <p:nvGraphicFramePr>
          <p:cNvPr id="73767" name="Group 39"/>
          <p:cNvGraphicFramePr>
            <a:graphicFrameLocks noGrp="1"/>
          </p:cNvGraphicFramePr>
          <p:nvPr>
            <p:ph idx="1"/>
          </p:nvPr>
        </p:nvGraphicFramePr>
        <p:xfrm>
          <a:off x="1981200" y="1600200"/>
          <a:ext cx="8229600" cy="4527550"/>
        </p:xfrm>
        <a:graphic>
          <a:graphicData uri="http://schemas.openxmlformats.org/drawingml/2006/table">
            <a:tbl>
              <a:tblPr/>
              <a:tblGrid>
                <a:gridCol w="4114800"/>
                <a:gridCol w="4114800"/>
              </a:tblGrid>
              <a:tr h="12192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dirty="0" smtClean="0">
                          <a:ln>
                            <a:noFill/>
                          </a:ln>
                          <a:solidFill>
                            <a:schemeClr val="accent2"/>
                          </a:solidFill>
                          <a:effectLst/>
                          <a:latin typeface="Arial" charset="0"/>
                          <a:cs typeface="Arial" charset="0"/>
                        </a:rPr>
                        <a:t>SUSPENSION CRITERIA</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smtClean="0">
                          <a:ln>
                            <a:noFill/>
                          </a:ln>
                          <a:solidFill>
                            <a:schemeClr val="accent2"/>
                          </a:solidFill>
                          <a:effectLst/>
                          <a:latin typeface="Arial" charset="0"/>
                          <a:cs typeface="Arial" charset="0"/>
                        </a:rPr>
                        <a:t>RESUMPTION CRITERIA</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5098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Urgent defects, which prevent further testing along any path.</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Urgent defects are rectified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9844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Non availability of Test data for scenarios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Test data uploaded in test environment as required to execute scenarios/cases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41317095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smtClean="0"/>
              <a:t/>
            </a:r>
            <a:br>
              <a:rPr lang="en-US" smtClean="0"/>
            </a:br>
            <a:r>
              <a:rPr lang="en-US" smtClean="0"/>
              <a:t>Test Deliverables</a:t>
            </a:r>
          </a:p>
        </p:txBody>
      </p:sp>
      <p:sp>
        <p:nvSpPr>
          <p:cNvPr id="68611" name="Rectangle 3"/>
          <p:cNvSpPr>
            <a:spLocks noGrp="1" noChangeArrowheads="1"/>
          </p:cNvSpPr>
          <p:nvPr>
            <p:ph type="body" idx="1"/>
          </p:nvPr>
        </p:nvSpPr>
        <p:spPr/>
        <p:txBody>
          <a:bodyPr/>
          <a:lstStyle/>
          <a:p>
            <a:pPr>
              <a:buFontTx/>
              <a:buNone/>
            </a:pPr>
            <a:r>
              <a:rPr lang="en-US" smtClean="0"/>
              <a:t>You have to define the list of deliverables which will be delivered from the testing engagement</a:t>
            </a:r>
          </a:p>
          <a:p>
            <a:pPr>
              <a:buFontTx/>
              <a:buNone/>
            </a:pPr>
            <a:r>
              <a:rPr lang="en-US" u="sng" smtClean="0"/>
              <a:t>For example</a:t>
            </a:r>
            <a:r>
              <a:rPr lang="en-US" smtClean="0"/>
              <a:t> –</a:t>
            </a:r>
          </a:p>
          <a:p>
            <a:pPr>
              <a:buFont typeface="Wingdings" panose="05000000000000000000" pitchFamily="2" charset="2"/>
              <a:buChar char="•"/>
            </a:pPr>
            <a:r>
              <a:rPr lang="en-US" smtClean="0"/>
              <a:t>Test Plan</a:t>
            </a:r>
          </a:p>
          <a:p>
            <a:pPr>
              <a:buFont typeface="Wingdings" panose="05000000000000000000" pitchFamily="2" charset="2"/>
              <a:buChar char="•"/>
            </a:pPr>
            <a:r>
              <a:rPr lang="en-US" smtClean="0"/>
              <a:t>Traceability Matrix</a:t>
            </a:r>
          </a:p>
          <a:p>
            <a:pPr>
              <a:buFont typeface="Wingdings" panose="05000000000000000000" pitchFamily="2" charset="2"/>
              <a:buChar char="•"/>
            </a:pPr>
            <a:r>
              <a:rPr lang="en-US" smtClean="0"/>
              <a:t>Test Cases</a:t>
            </a:r>
          </a:p>
          <a:p>
            <a:pPr>
              <a:buFont typeface="Wingdings" panose="05000000000000000000" pitchFamily="2" charset="2"/>
              <a:buChar char="•"/>
            </a:pPr>
            <a:r>
              <a:rPr lang="en-US" smtClean="0"/>
              <a:t>Test Execution Log</a:t>
            </a:r>
          </a:p>
          <a:p>
            <a:pPr>
              <a:buFont typeface="Wingdings" panose="05000000000000000000" pitchFamily="2" charset="2"/>
              <a:buChar char="•"/>
            </a:pPr>
            <a:r>
              <a:rPr lang="en-US" smtClean="0"/>
              <a:t>QA Cycle Status Report</a:t>
            </a:r>
          </a:p>
        </p:txBody>
      </p:sp>
    </p:spTree>
    <p:extLst>
      <p:ext uri="{BB962C8B-B14F-4D97-AF65-F5344CB8AC3E}">
        <p14:creationId xmlns:p14="http://schemas.microsoft.com/office/powerpoint/2010/main" val="32425569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smtClean="0"/>
              <a:t/>
            </a:r>
            <a:br>
              <a:rPr lang="en-US" smtClean="0"/>
            </a:br>
            <a:r>
              <a:rPr lang="en-US" smtClean="0"/>
              <a:t>2.Environment Plan</a:t>
            </a:r>
          </a:p>
        </p:txBody>
      </p:sp>
      <p:sp>
        <p:nvSpPr>
          <p:cNvPr id="69635" name="Rectangle 3"/>
          <p:cNvSpPr>
            <a:spLocks noGrp="1" noChangeArrowheads="1"/>
          </p:cNvSpPr>
          <p:nvPr>
            <p:ph type="body" idx="1"/>
          </p:nvPr>
        </p:nvSpPr>
        <p:spPr/>
        <p:txBody>
          <a:bodyPr/>
          <a:lstStyle/>
          <a:p>
            <a:pPr marL="533400" indent="-533400">
              <a:lnSpc>
                <a:spcPct val="80000"/>
              </a:lnSpc>
              <a:buNone/>
            </a:pPr>
            <a:r>
              <a:rPr lang="en-US" u="sng" smtClean="0"/>
              <a:t>Hardware configuration</a:t>
            </a:r>
          </a:p>
          <a:p>
            <a:pPr marL="533400" indent="-533400">
              <a:lnSpc>
                <a:spcPct val="80000"/>
              </a:lnSpc>
              <a:buFont typeface="Wingdings" panose="05000000000000000000" pitchFamily="2" charset="2"/>
              <a:buChar char="•"/>
            </a:pPr>
            <a:r>
              <a:rPr lang="en-US" smtClean="0"/>
              <a:t>For example as mentioned below, this should be the environment which the testers will be performing the test. </a:t>
            </a:r>
          </a:p>
          <a:p>
            <a:pPr marL="533400" indent="-533400">
              <a:lnSpc>
                <a:spcPct val="80000"/>
              </a:lnSpc>
              <a:buFont typeface="Wingdings" panose="05000000000000000000" pitchFamily="2" charset="2"/>
              <a:buChar char="•"/>
            </a:pPr>
            <a:r>
              <a:rPr lang="en-US" smtClean="0"/>
              <a:t>This is a very critical section which is an agreement and defining the environment where the testing will be performed</a:t>
            </a:r>
          </a:p>
          <a:p>
            <a:pPr marL="533400" indent="-533400">
              <a:lnSpc>
                <a:spcPct val="80000"/>
              </a:lnSpc>
              <a:buFontTx/>
              <a:buAutoNum type="arabicPeriod"/>
            </a:pPr>
            <a:r>
              <a:rPr lang="en-US" smtClean="0"/>
              <a:t>Laptops (Dell) Win XP &amp; Win 2K IE 6.0- Novel Client</a:t>
            </a:r>
          </a:p>
          <a:p>
            <a:pPr marL="533400" indent="-533400">
              <a:lnSpc>
                <a:spcPct val="80000"/>
              </a:lnSpc>
              <a:buFontTx/>
              <a:buAutoNum type="arabicPeriod"/>
            </a:pPr>
            <a:r>
              <a:rPr lang="en-US" smtClean="0"/>
              <a:t>Cognizant Desktop compatible to Schering GX260 Win XP IE 6.0</a:t>
            </a:r>
          </a:p>
        </p:txBody>
      </p:sp>
    </p:spTree>
    <p:extLst>
      <p:ext uri="{BB962C8B-B14F-4D97-AF65-F5344CB8AC3E}">
        <p14:creationId xmlns:p14="http://schemas.microsoft.com/office/powerpoint/2010/main" val="290118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0BB6923E-3A65-46EE-B4DE-733B8D12AF24}" type="slidenum">
              <a:rPr lang="en-US" sz="1000">
                <a:solidFill>
                  <a:srgbClr val="5F5F5F"/>
                </a:solidFill>
              </a:rPr>
              <a:pPr>
                <a:spcBef>
                  <a:spcPct val="0"/>
                </a:spcBef>
                <a:buSzTx/>
                <a:buFontTx/>
                <a:buNone/>
              </a:pPr>
              <a:t>6</a:t>
            </a:fld>
            <a:endParaRPr lang="en-US" sz="1000">
              <a:solidFill>
                <a:srgbClr val="5F5F5F"/>
              </a:solidFill>
            </a:endParaRPr>
          </a:p>
        </p:txBody>
      </p:sp>
      <p:sp>
        <p:nvSpPr>
          <p:cNvPr id="12291" name="Rectangle 1026"/>
          <p:cNvSpPr>
            <a:spLocks noGrp="1" noChangeArrowheads="1"/>
          </p:cNvSpPr>
          <p:nvPr>
            <p:ph type="title"/>
          </p:nvPr>
        </p:nvSpPr>
        <p:spPr>
          <a:xfrm>
            <a:off x="3808413" y="284164"/>
            <a:ext cx="4176712" cy="604837"/>
          </a:xfrm>
        </p:spPr>
        <p:txBody>
          <a:bodyPr/>
          <a:lstStyle/>
          <a:p>
            <a:pPr eaLnBrk="1" hangingPunct="1"/>
            <a:r>
              <a:rPr lang="en-US" smtClean="0"/>
              <a:t>Verification</a:t>
            </a:r>
          </a:p>
        </p:txBody>
      </p:sp>
      <p:sp>
        <p:nvSpPr>
          <p:cNvPr id="12292" name="Rectangle 1027"/>
          <p:cNvSpPr>
            <a:spLocks noGrp="1" noChangeArrowheads="1"/>
          </p:cNvSpPr>
          <p:nvPr>
            <p:ph type="body" idx="1"/>
          </p:nvPr>
        </p:nvSpPr>
        <p:spPr>
          <a:xfrm>
            <a:off x="1968501" y="1789114"/>
            <a:ext cx="7648575" cy="3163887"/>
          </a:xfrm>
        </p:spPr>
        <p:txBody>
          <a:bodyPr/>
          <a:lstStyle/>
          <a:p>
            <a:pPr eaLnBrk="1" hangingPunct="1">
              <a:buFont typeface="Wingdings" panose="05000000000000000000" pitchFamily="2" charset="2"/>
              <a:buNone/>
            </a:pPr>
            <a:r>
              <a:rPr lang="en-US" smtClean="0"/>
              <a:t>Purpose:</a:t>
            </a:r>
          </a:p>
          <a:p>
            <a:pPr eaLnBrk="1" hangingPunct="1"/>
            <a:endParaRPr lang="en-US" smtClean="0"/>
          </a:p>
          <a:p>
            <a:pPr eaLnBrk="1" hangingPunct="1"/>
            <a:r>
              <a:rPr lang="en-US" smtClean="0"/>
              <a:t>Ensure that selected work products meet their specified requirements.</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20853348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endParaRPr lang="en-US" smtClean="0"/>
          </a:p>
        </p:txBody>
      </p:sp>
      <p:sp>
        <p:nvSpPr>
          <p:cNvPr id="70659" name="Rectangle 3"/>
          <p:cNvSpPr>
            <a:spLocks noGrp="1" noChangeArrowheads="1"/>
          </p:cNvSpPr>
          <p:nvPr>
            <p:ph type="body" idx="1"/>
          </p:nvPr>
        </p:nvSpPr>
        <p:spPr>
          <a:xfrm>
            <a:off x="1981200" y="914401"/>
            <a:ext cx="8229600" cy="5211763"/>
          </a:xfrm>
        </p:spPr>
        <p:txBody>
          <a:bodyPr/>
          <a:lstStyle/>
          <a:p>
            <a:pPr marL="609600" indent="-609600">
              <a:buNone/>
            </a:pPr>
            <a:r>
              <a:rPr lang="en-US" u="sng" smtClean="0"/>
              <a:t>Software Configuration</a:t>
            </a:r>
          </a:p>
          <a:p>
            <a:pPr marL="609600" indent="-609600">
              <a:buFontTx/>
              <a:buAutoNum type="arabicPeriod"/>
            </a:pPr>
            <a:r>
              <a:rPr lang="en-US" smtClean="0"/>
              <a:t>Home Office Image</a:t>
            </a:r>
          </a:p>
          <a:p>
            <a:pPr marL="609600" indent="-609600">
              <a:buFontTx/>
              <a:buAutoNum type="arabicPeriod"/>
            </a:pPr>
            <a:r>
              <a:rPr lang="en-US" smtClean="0"/>
              <a:t>Research Image</a:t>
            </a:r>
          </a:p>
          <a:p>
            <a:pPr marL="609600" indent="-609600">
              <a:buFontTx/>
              <a:buAutoNum type="arabicPeriod"/>
            </a:pPr>
            <a:r>
              <a:rPr lang="en-US" smtClean="0"/>
              <a:t>Active X Control.</a:t>
            </a:r>
          </a:p>
          <a:p>
            <a:pPr marL="609600" indent="-609600">
              <a:buNone/>
            </a:pPr>
            <a:r>
              <a:rPr lang="en-US" u="sng" smtClean="0"/>
              <a:t>Note:</a:t>
            </a:r>
          </a:p>
          <a:p>
            <a:pPr marL="609600" indent="-609600">
              <a:buFont typeface="Wingdings" panose="05000000000000000000" pitchFamily="2" charset="2"/>
              <a:buChar char="•"/>
            </a:pPr>
            <a:r>
              <a:rPr lang="en-US" smtClean="0"/>
              <a:t>The above mentioned lists are the builds or setup which needs to be deployed in the testers system prior to testing. </a:t>
            </a:r>
          </a:p>
          <a:p>
            <a:pPr marL="609600" indent="-609600">
              <a:buFont typeface="Wingdings" panose="05000000000000000000" pitchFamily="2" charset="2"/>
              <a:buChar char="•"/>
            </a:pPr>
            <a:r>
              <a:rPr lang="en-US" smtClean="0"/>
              <a:t>If this is not satisfied then the entire test performed by the testers will become invalid</a:t>
            </a:r>
          </a:p>
        </p:txBody>
      </p:sp>
    </p:spTree>
    <p:extLst>
      <p:ext uri="{BB962C8B-B14F-4D97-AF65-F5344CB8AC3E}">
        <p14:creationId xmlns:p14="http://schemas.microsoft.com/office/powerpoint/2010/main" val="31483882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0"/>
            <a:ext cx="8229600" cy="719138"/>
          </a:xfrm>
        </p:spPr>
        <p:txBody>
          <a:bodyPr/>
          <a:lstStyle/>
          <a:p>
            <a:r>
              <a:rPr lang="en-US" b="0"/>
              <a:t>Staffing and Training Needs</a:t>
            </a:r>
          </a:p>
        </p:txBody>
      </p:sp>
      <p:sp>
        <p:nvSpPr>
          <p:cNvPr id="71683" name="Rectangle 3"/>
          <p:cNvSpPr>
            <a:spLocks noGrp="1" noChangeArrowheads="1"/>
          </p:cNvSpPr>
          <p:nvPr>
            <p:ph type="body" idx="1"/>
          </p:nvPr>
        </p:nvSpPr>
        <p:spPr/>
        <p:txBody>
          <a:bodyPr/>
          <a:lstStyle/>
          <a:p>
            <a:r>
              <a:rPr lang="en-US" smtClean="0"/>
              <a:t>Training on the application/system.</a:t>
            </a:r>
          </a:p>
          <a:p>
            <a:r>
              <a:rPr lang="en-US" smtClean="0"/>
              <a:t>Training for any test tools to be used.</a:t>
            </a:r>
          </a:p>
          <a:p>
            <a:r>
              <a:rPr lang="en-US" smtClean="0"/>
              <a:t>The Test Items and Responsibilities sections affect this section. What is to be tested and who is</a:t>
            </a:r>
          </a:p>
          <a:p>
            <a:r>
              <a:rPr lang="en-US" smtClean="0"/>
              <a:t>responsible for the testing and training.</a:t>
            </a:r>
          </a:p>
        </p:txBody>
      </p:sp>
    </p:spTree>
    <p:extLst>
      <p:ext uri="{BB962C8B-B14F-4D97-AF65-F5344CB8AC3E}">
        <p14:creationId xmlns:p14="http://schemas.microsoft.com/office/powerpoint/2010/main" val="2485870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731EE31F-8651-4F9C-8AE2-95C62B6E3224}" type="slidenum">
              <a:rPr lang="en-US" altLang="en-US" sz="1000">
                <a:solidFill>
                  <a:srgbClr val="5F5F5F"/>
                </a:solidFill>
              </a:rPr>
              <a:pPr>
                <a:spcBef>
                  <a:spcPct val="0"/>
                </a:spcBef>
                <a:buSzTx/>
                <a:buFontTx/>
                <a:buNone/>
              </a:pPr>
              <a:t>62</a:t>
            </a:fld>
            <a:endParaRPr lang="en-US" altLang="en-US" sz="1000">
              <a:solidFill>
                <a:srgbClr val="5F5F5F"/>
              </a:solidFill>
            </a:endParaRPr>
          </a:p>
        </p:txBody>
      </p:sp>
      <p:sp>
        <p:nvSpPr>
          <p:cNvPr id="72707" name="Rectangle 2"/>
          <p:cNvSpPr>
            <a:spLocks noGrp="1" noChangeArrowheads="1"/>
          </p:cNvSpPr>
          <p:nvPr>
            <p:ph type="title"/>
          </p:nvPr>
        </p:nvSpPr>
        <p:spPr>
          <a:xfrm>
            <a:off x="3886200" y="228600"/>
            <a:ext cx="6781800" cy="533400"/>
          </a:xfrm>
        </p:spPr>
        <p:txBody>
          <a:bodyPr/>
          <a:lstStyle/>
          <a:p>
            <a:pPr eaLnBrk="1" hangingPunct="1"/>
            <a:r>
              <a:rPr lang="en-US" smtClean="0"/>
              <a:t>Test Schedule</a:t>
            </a:r>
          </a:p>
        </p:txBody>
      </p:sp>
      <p:sp>
        <p:nvSpPr>
          <p:cNvPr id="72708" name="Rectangle 3"/>
          <p:cNvSpPr>
            <a:spLocks noGrp="1" noChangeArrowheads="1"/>
          </p:cNvSpPr>
          <p:nvPr>
            <p:ph type="body" idx="1"/>
          </p:nvPr>
        </p:nvSpPr>
        <p:spPr/>
        <p:txBody>
          <a:bodyPr/>
          <a:lstStyle/>
          <a:p>
            <a:pPr lvl="1">
              <a:spcAft>
                <a:spcPts val="500"/>
              </a:spcAft>
            </a:pPr>
            <a:r>
              <a:rPr lang="en-US" sz="2000"/>
              <a:t>Specify test milestones</a:t>
            </a:r>
          </a:p>
          <a:p>
            <a:pPr lvl="1">
              <a:spcAft>
                <a:spcPts val="500"/>
              </a:spcAft>
              <a:buNone/>
            </a:pPr>
            <a:endParaRPr lang="en-US" sz="2000"/>
          </a:p>
          <a:p>
            <a:pPr lvl="1">
              <a:spcAft>
                <a:spcPts val="500"/>
              </a:spcAft>
            </a:pPr>
            <a:r>
              <a:rPr lang="en-US" sz="2000"/>
              <a:t>Specify all item transmittal events</a:t>
            </a:r>
          </a:p>
          <a:p>
            <a:pPr lvl="1">
              <a:spcAft>
                <a:spcPts val="500"/>
              </a:spcAft>
              <a:buNone/>
            </a:pPr>
            <a:endParaRPr lang="en-US" sz="2000"/>
          </a:p>
          <a:p>
            <a:pPr lvl="1">
              <a:spcAft>
                <a:spcPts val="500"/>
              </a:spcAft>
            </a:pPr>
            <a:r>
              <a:rPr lang="en-US" sz="2000"/>
              <a:t>Estimate time required to do each testing task </a:t>
            </a:r>
          </a:p>
          <a:p>
            <a:pPr lvl="1">
              <a:spcAft>
                <a:spcPts val="500"/>
              </a:spcAft>
              <a:buNone/>
            </a:pPr>
            <a:endParaRPr lang="en-US" sz="2000"/>
          </a:p>
          <a:p>
            <a:pPr lvl="1">
              <a:spcAft>
                <a:spcPts val="500"/>
              </a:spcAft>
            </a:pPr>
            <a:r>
              <a:rPr lang="en-US" sz="2000"/>
              <a:t>Schedule all testing tasks and test milestones</a:t>
            </a:r>
          </a:p>
          <a:p>
            <a:pPr lvl="1">
              <a:spcAft>
                <a:spcPts val="500"/>
              </a:spcAft>
              <a:buNone/>
            </a:pPr>
            <a:endParaRPr lang="en-US" sz="2000"/>
          </a:p>
          <a:p>
            <a:pPr lvl="1">
              <a:spcAft>
                <a:spcPts val="500"/>
              </a:spcAft>
            </a:pPr>
            <a:r>
              <a:rPr lang="en-US" sz="2000"/>
              <a:t>For each testing resource, specify its periods of use</a:t>
            </a:r>
          </a:p>
          <a:p>
            <a:pPr eaLnBrk="1" hangingPunct="1"/>
            <a:endParaRPr lang="en-US" smtClean="0"/>
          </a:p>
        </p:txBody>
      </p:sp>
    </p:spTree>
    <p:extLst>
      <p:ext uri="{BB962C8B-B14F-4D97-AF65-F5344CB8AC3E}">
        <p14:creationId xmlns:p14="http://schemas.microsoft.com/office/powerpoint/2010/main" val="12128029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rmAutofit fontScale="90000"/>
          </a:bodyPr>
          <a:lstStyle/>
          <a:p>
            <a:r>
              <a:rPr lang="en-US" smtClean="0"/>
              <a:t>Risks and Mitigation Plan </a:t>
            </a:r>
            <a:br>
              <a:rPr lang="en-US" smtClean="0"/>
            </a:br>
            <a:endParaRPr lang="en-US" smtClean="0"/>
          </a:p>
        </p:txBody>
      </p:sp>
      <p:sp>
        <p:nvSpPr>
          <p:cNvPr id="73731" name="Content Placeholder 2"/>
          <p:cNvSpPr>
            <a:spLocks noGrp="1"/>
          </p:cNvSpPr>
          <p:nvPr>
            <p:ph idx="1"/>
          </p:nvPr>
        </p:nvSpPr>
        <p:spPr/>
        <p:txBody>
          <a:bodyPr/>
          <a:lstStyle/>
          <a:p>
            <a:endParaRPr lang="en-US" smtClean="0"/>
          </a:p>
          <a:p>
            <a:endParaRPr lang="en-US" smtClean="0"/>
          </a:p>
          <a:p>
            <a:r>
              <a:rPr lang="en-US" smtClean="0"/>
              <a:t>Risk detail should be given in the test plan based on the category of the risks the impact will be applied</a:t>
            </a:r>
          </a:p>
          <a:p>
            <a:r>
              <a:rPr lang="en-US" smtClean="0"/>
              <a:t>What are the overall risks to the project with an emphasis on the testing process?</a:t>
            </a:r>
          </a:p>
          <a:p>
            <a:endParaRPr lang="en-US" smtClean="0"/>
          </a:p>
        </p:txBody>
      </p:sp>
    </p:spTree>
    <p:extLst>
      <p:ext uri="{BB962C8B-B14F-4D97-AF65-F5344CB8AC3E}">
        <p14:creationId xmlns:p14="http://schemas.microsoft.com/office/powerpoint/2010/main" val="32212546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Example:</a:t>
            </a:r>
          </a:p>
        </p:txBody>
      </p:sp>
      <p:sp>
        <p:nvSpPr>
          <p:cNvPr id="74755" name="Content Placeholder 2"/>
          <p:cNvSpPr>
            <a:spLocks noGrp="1"/>
          </p:cNvSpPr>
          <p:nvPr>
            <p:ph idx="1"/>
          </p:nvPr>
        </p:nvSpPr>
        <p:spPr/>
        <p:txBody>
          <a:bodyPr/>
          <a:lstStyle/>
          <a:p>
            <a:r>
              <a:rPr lang="en-US" smtClean="0"/>
              <a:t>Lack of personnel resources when testing is to begin.</a:t>
            </a:r>
          </a:p>
          <a:p>
            <a:r>
              <a:rPr lang="en-US" smtClean="0"/>
              <a:t>Lack of availability of required hardware, software, data or tools.</a:t>
            </a:r>
          </a:p>
          <a:p>
            <a:r>
              <a:rPr lang="en-US" smtClean="0"/>
              <a:t>Late delivery of the software, hardware or tools.</a:t>
            </a:r>
          </a:p>
          <a:p>
            <a:r>
              <a:rPr lang="en-US" smtClean="0"/>
              <a:t>Delays in training on the application and/or tools.</a:t>
            </a:r>
          </a:p>
          <a:p>
            <a:r>
              <a:rPr lang="en-US" smtClean="0"/>
              <a:t>Changes to the original requirements or designs.</a:t>
            </a:r>
          </a:p>
          <a:p>
            <a:r>
              <a:rPr lang="en-US" smtClean="0"/>
              <a:t>Complexities involved in testing the applications</a:t>
            </a:r>
          </a:p>
          <a:p>
            <a:endParaRPr lang="en-US" smtClean="0"/>
          </a:p>
        </p:txBody>
      </p:sp>
    </p:spTree>
    <p:extLst>
      <p:ext uri="{BB962C8B-B14F-4D97-AF65-F5344CB8AC3E}">
        <p14:creationId xmlns:p14="http://schemas.microsoft.com/office/powerpoint/2010/main" val="11433424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62160EE-555A-4525-B656-2A5BF55D097E}" type="slidenum">
              <a:rPr lang="en-US" altLang="en-US" sz="1000">
                <a:solidFill>
                  <a:srgbClr val="5F5F5F"/>
                </a:solidFill>
              </a:rPr>
              <a:pPr>
                <a:spcBef>
                  <a:spcPct val="0"/>
                </a:spcBef>
                <a:buSzTx/>
                <a:buFontTx/>
                <a:buNone/>
              </a:pPr>
              <a:t>65</a:t>
            </a:fld>
            <a:endParaRPr lang="en-US" altLang="en-US" sz="1000">
              <a:solidFill>
                <a:srgbClr val="5F5F5F"/>
              </a:solidFill>
            </a:endParaRPr>
          </a:p>
        </p:txBody>
      </p:sp>
      <p:sp>
        <p:nvSpPr>
          <p:cNvPr id="75779" name="Rectangle 2"/>
          <p:cNvSpPr>
            <a:spLocks noGrp="1" noChangeArrowheads="1"/>
          </p:cNvSpPr>
          <p:nvPr>
            <p:ph type="title"/>
          </p:nvPr>
        </p:nvSpPr>
        <p:spPr>
          <a:xfrm>
            <a:off x="3886200" y="228600"/>
            <a:ext cx="6781800" cy="533400"/>
          </a:xfrm>
        </p:spPr>
        <p:txBody>
          <a:bodyPr/>
          <a:lstStyle/>
          <a:p>
            <a:pPr eaLnBrk="1" hangingPunct="1"/>
            <a:r>
              <a:rPr lang="en-US" smtClean="0"/>
              <a:t>Roles &amp; Responsibility</a:t>
            </a:r>
          </a:p>
        </p:txBody>
      </p:sp>
      <p:sp>
        <p:nvSpPr>
          <p:cNvPr id="75780" name="Rectangle 3"/>
          <p:cNvSpPr>
            <a:spLocks noGrp="1" noChangeArrowheads="1"/>
          </p:cNvSpPr>
          <p:nvPr>
            <p:ph type="body" idx="1"/>
          </p:nvPr>
        </p:nvSpPr>
        <p:spPr/>
        <p:txBody>
          <a:bodyPr/>
          <a:lstStyle/>
          <a:p>
            <a:pPr lvl="1">
              <a:spcAft>
                <a:spcPts val="500"/>
              </a:spcAft>
            </a:pPr>
            <a:r>
              <a:rPr lang="en-US" sz="2000"/>
              <a:t>Identify groups responsible for managing, designing, preparing, executing, witnessing, checking and resolving.</a:t>
            </a:r>
          </a:p>
          <a:p>
            <a:pPr lvl="1">
              <a:spcAft>
                <a:spcPts val="500"/>
              </a:spcAft>
              <a:buNone/>
            </a:pPr>
            <a:endParaRPr lang="en-US" sz="2000"/>
          </a:p>
          <a:p>
            <a:pPr lvl="1">
              <a:spcAft>
                <a:spcPts val="500"/>
              </a:spcAft>
            </a:pPr>
            <a:r>
              <a:rPr lang="en-US" sz="2000"/>
              <a:t>Identify groups responsible for providing the test items identified in the Test Items section.</a:t>
            </a:r>
          </a:p>
          <a:p>
            <a:pPr lvl="1">
              <a:spcAft>
                <a:spcPts val="500"/>
              </a:spcAft>
              <a:buNone/>
            </a:pPr>
            <a:endParaRPr lang="en-US" sz="2000"/>
          </a:p>
          <a:p>
            <a:pPr lvl="1">
              <a:spcAft>
                <a:spcPts val="500"/>
              </a:spcAft>
            </a:pPr>
            <a:r>
              <a:rPr lang="en-US" sz="2000"/>
              <a:t>Identify groups responsible for providing the environmental needs identified in the Environmental Needs section</a:t>
            </a:r>
          </a:p>
          <a:p>
            <a:pPr eaLnBrk="1" hangingPunct="1"/>
            <a:endParaRPr lang="en-US" smtClean="0"/>
          </a:p>
          <a:p>
            <a:pPr lvl="1">
              <a:spcAft>
                <a:spcPts val="500"/>
              </a:spcAft>
            </a:pPr>
            <a:endParaRPr lang="en-US" smtClean="0"/>
          </a:p>
        </p:txBody>
      </p:sp>
    </p:spTree>
    <p:extLst>
      <p:ext uri="{BB962C8B-B14F-4D97-AF65-F5344CB8AC3E}">
        <p14:creationId xmlns:p14="http://schemas.microsoft.com/office/powerpoint/2010/main" val="34549919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9E89C19-7654-4432-A4A8-9F7B5E1DDB59}" type="slidenum">
              <a:rPr lang="en-US" altLang="en-US" sz="1000">
                <a:solidFill>
                  <a:srgbClr val="5F5F5F"/>
                </a:solidFill>
              </a:rPr>
              <a:pPr>
                <a:spcBef>
                  <a:spcPct val="0"/>
                </a:spcBef>
                <a:buSzTx/>
                <a:buFontTx/>
                <a:buNone/>
              </a:pPr>
              <a:t>66</a:t>
            </a:fld>
            <a:endParaRPr lang="en-US" altLang="en-US" sz="1000">
              <a:solidFill>
                <a:srgbClr val="5F5F5F"/>
              </a:solidFill>
            </a:endParaRPr>
          </a:p>
        </p:txBody>
      </p:sp>
      <p:sp>
        <p:nvSpPr>
          <p:cNvPr id="76803" name="Rectangle 2"/>
          <p:cNvSpPr>
            <a:spLocks noGrp="1" noChangeArrowheads="1"/>
          </p:cNvSpPr>
          <p:nvPr>
            <p:ph type="title"/>
          </p:nvPr>
        </p:nvSpPr>
        <p:spPr>
          <a:xfrm>
            <a:off x="3886200" y="228600"/>
            <a:ext cx="6781800" cy="457200"/>
          </a:xfrm>
        </p:spPr>
        <p:txBody>
          <a:bodyPr>
            <a:normAutofit fontScale="90000"/>
          </a:bodyPr>
          <a:lstStyle/>
          <a:p>
            <a:pPr eaLnBrk="1" hangingPunct="1"/>
            <a:r>
              <a:rPr lang="en-US" smtClean="0"/>
              <a:t>Reference to Templates	</a:t>
            </a:r>
          </a:p>
        </p:txBody>
      </p:sp>
      <p:sp>
        <p:nvSpPr>
          <p:cNvPr id="76804" name="Rectangle 3"/>
          <p:cNvSpPr>
            <a:spLocks noGrp="1" noChangeArrowheads="1"/>
          </p:cNvSpPr>
          <p:nvPr>
            <p:ph type="body" idx="1"/>
          </p:nvPr>
        </p:nvSpPr>
        <p:spPr/>
        <p:txBody>
          <a:bodyPr/>
          <a:lstStyle/>
          <a:p>
            <a:pPr eaLnBrk="1" hangingPunct="1">
              <a:buFont typeface="Wingdings" panose="05000000000000000000" pitchFamily="2" charset="2"/>
              <a:buNone/>
            </a:pPr>
            <a:r>
              <a:rPr lang="en-US" smtClean="0"/>
              <a:t>This section should give reference to the templates for the following:-</a:t>
            </a:r>
          </a:p>
          <a:p>
            <a:pPr eaLnBrk="1" hangingPunct="1">
              <a:buFont typeface="Wingdings" panose="05000000000000000000" pitchFamily="2" charset="2"/>
              <a:buNone/>
            </a:pPr>
            <a:endParaRPr lang="en-US" sz="1800"/>
          </a:p>
          <a:p>
            <a:pPr eaLnBrk="1" hangingPunct="1"/>
            <a:r>
              <a:rPr lang="en-US" sz="1800"/>
              <a:t>Test cases</a:t>
            </a:r>
          </a:p>
          <a:p>
            <a:pPr eaLnBrk="1" hangingPunct="1">
              <a:buFont typeface="Wingdings" panose="05000000000000000000" pitchFamily="2" charset="2"/>
              <a:buNone/>
            </a:pPr>
            <a:endParaRPr lang="en-US" sz="1800"/>
          </a:p>
          <a:p>
            <a:pPr eaLnBrk="1" hangingPunct="1"/>
            <a:r>
              <a:rPr lang="en-US" sz="1800"/>
              <a:t>Review check list for Test cases</a:t>
            </a:r>
          </a:p>
          <a:p>
            <a:pPr eaLnBrk="1" hangingPunct="1">
              <a:buFont typeface="Wingdings" panose="05000000000000000000" pitchFamily="2" charset="2"/>
              <a:buNone/>
            </a:pPr>
            <a:endParaRPr lang="en-US" sz="1800"/>
          </a:p>
          <a:p>
            <a:pPr eaLnBrk="1" hangingPunct="1"/>
            <a:r>
              <a:rPr lang="en-US" sz="1800"/>
              <a:t>Test Incident Report</a:t>
            </a:r>
          </a:p>
          <a:p>
            <a:pPr eaLnBrk="1" hangingPunct="1">
              <a:buFont typeface="Wingdings" panose="05000000000000000000" pitchFamily="2" charset="2"/>
              <a:buNone/>
            </a:pPr>
            <a:endParaRPr lang="en-US" sz="1800"/>
          </a:p>
          <a:p>
            <a:pPr eaLnBrk="1" hangingPunct="1"/>
            <a:r>
              <a:rPr lang="en-US" sz="1800"/>
              <a:t>Test Summary Report</a:t>
            </a:r>
          </a:p>
          <a:p>
            <a:pPr eaLnBrk="1" hangingPunct="1">
              <a:buFont typeface="Wingdings" panose="05000000000000000000" pitchFamily="2" charset="2"/>
              <a:buNone/>
            </a:pPr>
            <a:endParaRPr lang="en-US" smtClean="0"/>
          </a:p>
          <a:p>
            <a:pPr eaLnBrk="1" hangingPunct="1"/>
            <a:endParaRPr lang="en-US" smtClean="0"/>
          </a:p>
        </p:txBody>
      </p:sp>
    </p:spTree>
    <p:extLst>
      <p:ext uri="{BB962C8B-B14F-4D97-AF65-F5344CB8AC3E}">
        <p14:creationId xmlns:p14="http://schemas.microsoft.com/office/powerpoint/2010/main" val="14461931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784600" y="296863"/>
            <a:ext cx="6815138" cy="393700"/>
          </a:xfrm>
        </p:spPr>
        <p:txBody>
          <a:bodyPr vert="horz" lIns="90480" tIns="44446" rIns="90480" bIns="44446" rtlCol="0" anchor="ctr">
            <a:normAutofit fontScale="90000"/>
          </a:bodyPr>
          <a:lstStyle/>
          <a:p>
            <a:pPr eaLnBrk="1" hangingPunct="1"/>
            <a:r>
              <a:rPr lang="en-US" sz="2300"/>
              <a:t> Test Case </a:t>
            </a:r>
          </a:p>
        </p:txBody>
      </p:sp>
      <p:sp>
        <p:nvSpPr>
          <p:cNvPr id="77827" name="Rectangle 3"/>
          <p:cNvSpPr>
            <a:spLocks noGrp="1" noChangeArrowheads="1"/>
          </p:cNvSpPr>
          <p:nvPr>
            <p:ph type="body" sz="half" idx="1"/>
          </p:nvPr>
        </p:nvSpPr>
        <p:spPr>
          <a:xfrm>
            <a:off x="2347914" y="1474788"/>
            <a:ext cx="7177087" cy="4514850"/>
          </a:xfrm>
        </p:spPr>
        <p:txBody>
          <a:bodyPr vert="horz" lIns="90480" tIns="44446" rIns="90480" bIns="44446" rtlCol="0">
            <a:normAutofit/>
          </a:bodyPr>
          <a:lstStyle/>
          <a:p>
            <a:pPr eaLnBrk="1" hangingPunct="1"/>
            <a:r>
              <a:rPr lang="en-US" sz="2300">
                <a:latin typeface="Times New Roman" panose="02020603050405020304" pitchFamily="18" charset="0"/>
              </a:rPr>
              <a:t>It is a document which identifies  the various tests required to ensure that  the system covers all the requirements for the customer.</a:t>
            </a:r>
          </a:p>
          <a:p>
            <a:pPr eaLnBrk="1" hangingPunct="1"/>
            <a:r>
              <a:rPr lang="en-US" sz="2300">
                <a:latin typeface="Times New Roman" panose="02020603050405020304" pitchFamily="18" charset="0"/>
              </a:rPr>
              <a:t>Test cases follow agreed standard format.(This will be based on the agreed upon format specified in the QAP or as specified in the Standards and Guidelines document)</a:t>
            </a:r>
          </a:p>
          <a:p>
            <a:pPr eaLnBrk="1" hangingPunct="1"/>
            <a:endParaRPr lang="en-US" sz="2300">
              <a:latin typeface="Times New Roman" panose="02020603050405020304" pitchFamily="18" charset="0"/>
            </a:endParaRPr>
          </a:p>
        </p:txBody>
      </p:sp>
    </p:spTree>
    <p:extLst>
      <p:ext uri="{BB962C8B-B14F-4D97-AF65-F5344CB8AC3E}">
        <p14:creationId xmlns:p14="http://schemas.microsoft.com/office/powerpoint/2010/main" val="6289036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22700" y="1"/>
            <a:ext cx="6845300" cy="923925"/>
          </a:xfrm>
        </p:spPr>
        <p:txBody>
          <a:bodyPr vert="horz" lIns="90480" tIns="44446" rIns="90480" bIns="44446" rtlCol="0" anchor="ctr">
            <a:normAutofit/>
          </a:bodyPr>
          <a:lstStyle/>
          <a:p>
            <a:pPr eaLnBrk="1" hangingPunct="1"/>
            <a:r>
              <a:rPr lang="en-US" sz="2300"/>
              <a:t>Test Case Design</a:t>
            </a:r>
          </a:p>
        </p:txBody>
      </p:sp>
      <p:sp>
        <p:nvSpPr>
          <p:cNvPr id="79875" name="Rectangle 3"/>
          <p:cNvSpPr>
            <a:spLocks noGrp="1" noChangeArrowheads="1"/>
          </p:cNvSpPr>
          <p:nvPr>
            <p:ph type="body" idx="1"/>
          </p:nvPr>
        </p:nvSpPr>
        <p:spPr>
          <a:xfrm>
            <a:off x="2347913" y="1268414"/>
            <a:ext cx="7872412" cy="3775075"/>
          </a:xfrm>
        </p:spPr>
        <p:txBody>
          <a:bodyPr vert="horz" lIns="90480" tIns="44446" rIns="90480" bIns="44446" rtlCol="0">
            <a:normAutofit/>
          </a:bodyPr>
          <a:lstStyle/>
          <a:p>
            <a:pPr eaLnBrk="1" hangingPunct="1"/>
            <a:r>
              <a:rPr lang="en-US" sz="2300">
                <a:latin typeface="Times New Roman" panose="02020603050405020304" pitchFamily="18" charset="0"/>
              </a:rPr>
              <a:t>Test cases are designed to ensure complete coverage of the software components under different environmental conditions and data inputs</a:t>
            </a:r>
          </a:p>
          <a:p>
            <a:pPr eaLnBrk="1" hangingPunct="1"/>
            <a:r>
              <a:rPr lang="en-US" sz="2300">
                <a:latin typeface="Times New Roman" panose="02020603050405020304" pitchFamily="18" charset="0"/>
              </a:rPr>
              <a:t>Test cases should exist for checking Performance of various operations e.g. data retrieval and updation, report printing</a:t>
            </a:r>
          </a:p>
          <a:p>
            <a:pPr eaLnBrk="1" hangingPunct="1"/>
            <a:r>
              <a:rPr lang="en-US" sz="2300">
                <a:latin typeface="Times New Roman" panose="02020603050405020304" pitchFamily="18" charset="0"/>
              </a:rPr>
              <a:t>Test cases should exist for covering error conditions that can occur</a:t>
            </a:r>
            <a:endParaRPr lang="en-US" smtClean="0"/>
          </a:p>
          <a:p>
            <a:pPr eaLnBrk="1" hangingPunct="1"/>
            <a:r>
              <a:rPr lang="en-US" sz="2300">
                <a:latin typeface="Times New Roman" panose="02020603050405020304" pitchFamily="18" charset="0"/>
              </a:rPr>
              <a:t>Test data should be mentioned explicitly for each test condition</a:t>
            </a:r>
            <a:endParaRPr lang="en-US" smtClean="0"/>
          </a:p>
          <a:p>
            <a:pPr eaLnBrk="1" hangingPunct="1">
              <a:buFont typeface="Symbol" panose="05050102010706020507" pitchFamily="18" charset="2"/>
              <a:buNone/>
            </a:pPr>
            <a:endParaRPr lang="en-US" smtClean="0"/>
          </a:p>
        </p:txBody>
      </p:sp>
    </p:spTree>
    <p:extLst>
      <p:ext uri="{BB962C8B-B14F-4D97-AF65-F5344CB8AC3E}">
        <p14:creationId xmlns:p14="http://schemas.microsoft.com/office/powerpoint/2010/main" val="42378504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635376" y="290514"/>
            <a:ext cx="5510213" cy="490537"/>
          </a:xfrm>
        </p:spPr>
        <p:txBody>
          <a:bodyPr/>
          <a:lstStyle/>
          <a:p>
            <a:pPr eaLnBrk="1" hangingPunct="1"/>
            <a:r>
              <a:rPr lang="en-US" sz="2300"/>
              <a:t>   Test Case Template (Standard )</a:t>
            </a:r>
          </a:p>
        </p:txBody>
      </p:sp>
      <p:sp>
        <p:nvSpPr>
          <p:cNvPr id="80899" name="Rectangle 9"/>
          <p:cNvSpPr>
            <a:spLocks noGrp="1" noChangeArrowheads="1"/>
          </p:cNvSpPr>
          <p:nvPr>
            <p:ph type="body" idx="1"/>
          </p:nvPr>
        </p:nvSpPr>
        <p:spPr>
          <a:xfrm flipV="1">
            <a:off x="2176464" y="1295400"/>
            <a:ext cx="7432675" cy="261938"/>
          </a:xfrm>
        </p:spPr>
        <p:txBody>
          <a:bodyPr vert="horz" lIns="86493" tIns="43247" rIns="86493" bIns="43247" rtlCol="0">
            <a:normAutofit fontScale="92500" lnSpcReduction="20000"/>
          </a:bodyPr>
          <a:lstStyle/>
          <a:p>
            <a:pPr eaLnBrk="1" hangingPunct="1">
              <a:lnSpc>
                <a:spcPct val="90000"/>
              </a:lnSpc>
            </a:pPr>
            <a:endParaRPr lang="en-US" sz="1600"/>
          </a:p>
        </p:txBody>
      </p:sp>
      <p:graphicFrame>
        <p:nvGraphicFramePr>
          <p:cNvPr id="80900" name="Object 2"/>
          <p:cNvGraphicFramePr>
            <a:graphicFrameLocks noChangeAspect="1"/>
          </p:cNvGraphicFramePr>
          <p:nvPr/>
        </p:nvGraphicFramePr>
        <p:xfrm>
          <a:off x="2190750" y="1328738"/>
          <a:ext cx="7812088" cy="4794250"/>
        </p:xfrm>
        <a:graphic>
          <a:graphicData uri="http://schemas.openxmlformats.org/presentationml/2006/ole">
            <mc:AlternateContent xmlns:mc="http://schemas.openxmlformats.org/markup-compatibility/2006">
              <mc:Choice xmlns:v="urn:schemas-microsoft-com:vml" Requires="v">
                <p:oleObj spid="_x0000_s1028" name="Bitmap Image" r:id="rId3" imgW="8202170" imgH="4514286" progId="PBrush">
                  <p:embed/>
                </p:oleObj>
              </mc:Choice>
              <mc:Fallback>
                <p:oleObj name="Bitmap Image" r:id="rId3" imgW="8202170" imgH="451428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328738"/>
                        <a:ext cx="7812088" cy="4794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717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8800"/>
              <a:t>V</a:t>
            </a:r>
            <a:r>
              <a:rPr lang="en-US" sz="4800"/>
              <a:t>alidation</a:t>
            </a:r>
          </a:p>
        </p:txBody>
      </p:sp>
      <p:sp>
        <p:nvSpPr>
          <p:cNvPr id="14339"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19474166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Defect Tracking/Closure</a:t>
            </a:r>
          </a:p>
        </p:txBody>
      </p:sp>
      <p:sp>
        <p:nvSpPr>
          <p:cNvPr id="81923" name="Rectangle 3"/>
          <p:cNvSpPr>
            <a:spLocks noGrp="1" noChangeArrowheads="1"/>
          </p:cNvSpPr>
          <p:nvPr>
            <p:ph type="body" idx="1"/>
          </p:nvPr>
        </p:nvSpPr>
        <p:spPr/>
        <p:txBody>
          <a:bodyPr/>
          <a:lstStyle/>
          <a:p>
            <a:pPr eaLnBrk="1" hangingPunct="1">
              <a:lnSpc>
                <a:spcPct val="140000"/>
              </a:lnSpc>
            </a:pPr>
            <a:r>
              <a:rPr lang="en-US" smtClean="0"/>
              <a:t>Defect Identified by the Tester</a:t>
            </a:r>
          </a:p>
          <a:p>
            <a:pPr eaLnBrk="1" hangingPunct="1">
              <a:lnSpc>
                <a:spcPct val="140000"/>
              </a:lnSpc>
            </a:pPr>
            <a:r>
              <a:rPr lang="en-US" smtClean="0"/>
              <a:t> Entry made in the DTS Web by Tester</a:t>
            </a:r>
          </a:p>
          <a:p>
            <a:pPr eaLnBrk="1" hangingPunct="1">
              <a:lnSpc>
                <a:spcPct val="140000"/>
              </a:lnSpc>
            </a:pPr>
            <a:r>
              <a:rPr lang="en-US" smtClean="0"/>
              <a:t> DTS Web can be accessed by Developers/Testers </a:t>
            </a:r>
          </a:p>
          <a:p>
            <a:pPr eaLnBrk="1" hangingPunct="1">
              <a:lnSpc>
                <a:spcPct val="140000"/>
              </a:lnSpc>
            </a:pPr>
            <a:r>
              <a:rPr lang="en-US" smtClean="0"/>
              <a:t> Summary of the Defect and Description are entered</a:t>
            </a:r>
          </a:p>
          <a:p>
            <a:pPr eaLnBrk="1" hangingPunct="1">
              <a:lnSpc>
                <a:spcPct val="140000"/>
              </a:lnSpc>
            </a:pPr>
            <a:r>
              <a:rPr lang="en-US" smtClean="0"/>
              <a:t> Severity is chosen among Fatal/Major/Minor/Suggestion</a:t>
            </a:r>
          </a:p>
          <a:p>
            <a:pPr eaLnBrk="1" hangingPunct="1">
              <a:lnSpc>
                <a:spcPct val="140000"/>
              </a:lnSpc>
            </a:pPr>
            <a:r>
              <a:rPr lang="en-US" smtClean="0"/>
              <a:t> Priority could be High/Medium/Low</a:t>
            </a:r>
          </a:p>
          <a:p>
            <a:pPr eaLnBrk="1" hangingPunct="1">
              <a:lnSpc>
                <a:spcPct val="140000"/>
              </a:lnSpc>
            </a:pPr>
            <a:r>
              <a:rPr lang="en-US" smtClean="0"/>
              <a:t> The initial State will be Open</a:t>
            </a:r>
          </a:p>
        </p:txBody>
      </p:sp>
    </p:spTree>
    <p:extLst>
      <p:ext uri="{BB962C8B-B14F-4D97-AF65-F5344CB8AC3E}">
        <p14:creationId xmlns:p14="http://schemas.microsoft.com/office/powerpoint/2010/main" val="30430140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Defect Tracking (Contd...)</a:t>
            </a:r>
          </a:p>
        </p:txBody>
      </p:sp>
      <p:sp>
        <p:nvSpPr>
          <p:cNvPr id="82947" name="Text Box 3"/>
          <p:cNvSpPr txBox="1">
            <a:spLocks noChangeArrowheads="1"/>
          </p:cNvSpPr>
          <p:nvPr/>
        </p:nvSpPr>
        <p:spPr bwMode="auto">
          <a:xfrm>
            <a:off x="2117726" y="1870075"/>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Char char="•"/>
            </a:pPr>
            <a:endParaRPr lang="en-US" sz="2400" b="0"/>
          </a:p>
        </p:txBody>
      </p:sp>
      <p:sp>
        <p:nvSpPr>
          <p:cNvPr id="82948" name="Text Box 5"/>
          <p:cNvSpPr txBox="1">
            <a:spLocks noChangeArrowheads="1"/>
          </p:cNvSpPr>
          <p:nvPr/>
        </p:nvSpPr>
        <p:spPr bwMode="auto">
          <a:xfrm>
            <a:off x="2117725" y="1724025"/>
            <a:ext cx="936410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lnSpc>
                <a:spcPct val="150000"/>
              </a:lnSpc>
              <a:spcBef>
                <a:spcPct val="0"/>
              </a:spcBef>
              <a:buSzTx/>
              <a:buFontTx/>
              <a:buChar char="•"/>
            </a:pPr>
            <a:r>
              <a:rPr lang="en-US" sz="2400" b="0"/>
              <a:t> Defect Analyzer - Analyses the impact of  the Defect</a:t>
            </a:r>
          </a:p>
          <a:p>
            <a:pPr eaLnBrk="1" hangingPunct="1">
              <a:lnSpc>
                <a:spcPct val="150000"/>
              </a:lnSpc>
              <a:spcBef>
                <a:spcPct val="0"/>
              </a:spcBef>
              <a:buSzTx/>
              <a:buFontTx/>
              <a:buChar char="•"/>
            </a:pPr>
            <a:r>
              <a:rPr lang="en-US" sz="2400" b="0"/>
              <a:t> Assigns to the concerned team with person responsible</a:t>
            </a:r>
          </a:p>
          <a:p>
            <a:pPr eaLnBrk="1" hangingPunct="1">
              <a:lnSpc>
                <a:spcPct val="150000"/>
              </a:lnSpc>
              <a:spcBef>
                <a:spcPct val="0"/>
              </a:spcBef>
              <a:buSzTx/>
              <a:buFontTx/>
              <a:buChar char="•"/>
            </a:pPr>
            <a:r>
              <a:rPr lang="en-US" sz="2400" b="0"/>
              <a:t> DA - Informs the concerned person</a:t>
            </a:r>
          </a:p>
          <a:p>
            <a:pPr eaLnBrk="1" hangingPunct="1">
              <a:lnSpc>
                <a:spcPct val="150000"/>
              </a:lnSpc>
              <a:spcBef>
                <a:spcPct val="0"/>
              </a:spcBef>
              <a:buSzTx/>
              <a:buFontTx/>
              <a:buChar char="•"/>
            </a:pPr>
            <a:r>
              <a:rPr lang="en-US" sz="2400" b="0"/>
              <a:t> Further Comments can be given in the Description</a:t>
            </a:r>
          </a:p>
          <a:p>
            <a:pPr eaLnBrk="1" hangingPunct="1">
              <a:lnSpc>
                <a:spcPct val="150000"/>
              </a:lnSpc>
              <a:spcBef>
                <a:spcPct val="0"/>
              </a:spcBef>
              <a:buSzTx/>
              <a:buFontTx/>
              <a:buChar char="•"/>
            </a:pPr>
            <a:r>
              <a:rPr lang="en-US" sz="2400" b="0"/>
              <a:t> DA enters the Phase introduced, detected and Root Cause Codes</a:t>
            </a:r>
          </a:p>
        </p:txBody>
      </p:sp>
    </p:spTree>
    <p:extLst>
      <p:ext uri="{BB962C8B-B14F-4D97-AF65-F5344CB8AC3E}">
        <p14:creationId xmlns:p14="http://schemas.microsoft.com/office/powerpoint/2010/main" val="32592949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Defect Tracking (Contd...)</a:t>
            </a:r>
          </a:p>
        </p:txBody>
      </p:sp>
      <p:sp>
        <p:nvSpPr>
          <p:cNvPr id="83971" name="Text Box 3"/>
          <p:cNvSpPr txBox="1">
            <a:spLocks noChangeArrowheads="1"/>
          </p:cNvSpPr>
          <p:nvPr/>
        </p:nvSpPr>
        <p:spPr bwMode="auto">
          <a:xfrm>
            <a:off x="2057400" y="1676400"/>
            <a:ext cx="8130752"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lnSpc>
                <a:spcPct val="140000"/>
              </a:lnSpc>
              <a:spcBef>
                <a:spcPct val="0"/>
              </a:spcBef>
              <a:buSzTx/>
              <a:buFontTx/>
              <a:buChar char="•"/>
            </a:pPr>
            <a:r>
              <a:rPr lang="en-US" sz="2400" b="0"/>
              <a:t> Assigned team member fixes the defect</a:t>
            </a:r>
          </a:p>
          <a:p>
            <a:pPr eaLnBrk="1" hangingPunct="1">
              <a:lnSpc>
                <a:spcPct val="140000"/>
              </a:lnSpc>
              <a:spcBef>
                <a:spcPct val="0"/>
              </a:spcBef>
              <a:buSzTx/>
              <a:buFontTx/>
              <a:buChar char="•"/>
            </a:pPr>
            <a:r>
              <a:rPr lang="en-US" sz="2400" b="0"/>
              <a:t> On resolution DA changes the defect to Under QC</a:t>
            </a:r>
          </a:p>
          <a:p>
            <a:pPr eaLnBrk="1" hangingPunct="1">
              <a:lnSpc>
                <a:spcPct val="140000"/>
              </a:lnSpc>
              <a:spcBef>
                <a:spcPct val="0"/>
              </a:spcBef>
              <a:buSzTx/>
              <a:buFontTx/>
              <a:buChar char="•"/>
            </a:pPr>
            <a:r>
              <a:rPr lang="en-US" sz="2400" b="0"/>
              <a:t> QC reviews and tests the impacted items</a:t>
            </a:r>
          </a:p>
          <a:p>
            <a:pPr eaLnBrk="1" hangingPunct="1">
              <a:lnSpc>
                <a:spcPct val="140000"/>
              </a:lnSpc>
              <a:spcBef>
                <a:spcPct val="0"/>
              </a:spcBef>
              <a:buSzTx/>
              <a:buFontTx/>
              <a:buChar char="•"/>
            </a:pPr>
            <a:r>
              <a:rPr lang="en-US" sz="2400" b="0"/>
              <a:t> If review ok the defect state is changed to Fixed</a:t>
            </a:r>
          </a:p>
          <a:p>
            <a:pPr eaLnBrk="1" hangingPunct="1">
              <a:lnSpc>
                <a:spcPct val="140000"/>
              </a:lnSpc>
              <a:spcBef>
                <a:spcPct val="0"/>
              </a:spcBef>
              <a:buSzTx/>
              <a:buFontTx/>
              <a:buChar char="•"/>
            </a:pPr>
            <a:r>
              <a:rPr lang="en-US" sz="2400" b="0"/>
              <a:t> Changed files are checked-in to the VSS by CC</a:t>
            </a:r>
          </a:p>
          <a:p>
            <a:pPr eaLnBrk="1" hangingPunct="1">
              <a:lnSpc>
                <a:spcPct val="140000"/>
              </a:lnSpc>
              <a:spcBef>
                <a:spcPct val="0"/>
              </a:spcBef>
              <a:buSzTx/>
              <a:buFontTx/>
              <a:buChar char="•"/>
            </a:pPr>
            <a:r>
              <a:rPr lang="en-US" sz="2400" b="0"/>
              <a:t> If review failed, its again assigned to the concerned team</a:t>
            </a:r>
          </a:p>
          <a:p>
            <a:pPr eaLnBrk="1" hangingPunct="1">
              <a:lnSpc>
                <a:spcPct val="140000"/>
              </a:lnSpc>
              <a:spcBef>
                <a:spcPct val="0"/>
              </a:spcBef>
              <a:buSzTx/>
              <a:buFontTx/>
              <a:buChar char="•"/>
            </a:pPr>
            <a:r>
              <a:rPr lang="en-US" sz="2400" b="0"/>
              <a:t> DA informs the initiator to check for closure of the defect</a:t>
            </a:r>
          </a:p>
          <a:p>
            <a:pPr eaLnBrk="1" hangingPunct="1">
              <a:lnSpc>
                <a:spcPct val="140000"/>
              </a:lnSpc>
              <a:spcBef>
                <a:spcPct val="0"/>
              </a:spcBef>
              <a:buSzTx/>
              <a:buFontTx/>
              <a:buChar char="•"/>
            </a:pPr>
            <a:r>
              <a:rPr lang="en-US" sz="2400" b="0"/>
              <a:t> Initiator confirms the Defect is actually fixed for Closure</a:t>
            </a:r>
          </a:p>
        </p:txBody>
      </p:sp>
    </p:spTree>
    <p:extLst>
      <p:ext uri="{BB962C8B-B14F-4D97-AF65-F5344CB8AC3E}">
        <p14:creationId xmlns:p14="http://schemas.microsoft.com/office/powerpoint/2010/main" val="39937551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71307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8A8D64DD-E24B-4DA6-BD24-1C465E789858}" type="slidenum">
              <a:rPr lang="en-US" sz="1000">
                <a:solidFill>
                  <a:srgbClr val="5F5F5F"/>
                </a:solidFill>
              </a:rPr>
              <a:pPr>
                <a:spcBef>
                  <a:spcPct val="0"/>
                </a:spcBef>
                <a:buSzTx/>
                <a:buFontTx/>
                <a:buNone/>
              </a:pPr>
              <a:t>8</a:t>
            </a:fld>
            <a:endParaRPr lang="en-US" sz="1000">
              <a:solidFill>
                <a:srgbClr val="5F5F5F"/>
              </a:solidFill>
            </a:endParaRPr>
          </a:p>
        </p:txBody>
      </p:sp>
      <p:sp>
        <p:nvSpPr>
          <p:cNvPr id="15363" name="Rectangle 1026"/>
          <p:cNvSpPr>
            <a:spLocks noGrp="1" noChangeArrowheads="1"/>
          </p:cNvSpPr>
          <p:nvPr>
            <p:ph type="title"/>
          </p:nvPr>
        </p:nvSpPr>
        <p:spPr>
          <a:xfrm>
            <a:off x="3743326" y="260350"/>
            <a:ext cx="3592513" cy="604838"/>
          </a:xfrm>
        </p:spPr>
        <p:txBody>
          <a:bodyPr/>
          <a:lstStyle/>
          <a:p>
            <a:pPr eaLnBrk="1" hangingPunct="1"/>
            <a:r>
              <a:rPr lang="en-US" smtClean="0"/>
              <a:t>Validation</a:t>
            </a:r>
          </a:p>
        </p:txBody>
      </p:sp>
      <p:sp>
        <p:nvSpPr>
          <p:cNvPr id="15364" name="Rectangle 1027"/>
          <p:cNvSpPr>
            <a:spLocks noGrp="1" noChangeArrowheads="1"/>
          </p:cNvSpPr>
          <p:nvPr>
            <p:ph type="body" idx="1"/>
          </p:nvPr>
        </p:nvSpPr>
        <p:spPr>
          <a:xfrm>
            <a:off x="2603500" y="1890713"/>
            <a:ext cx="7239000" cy="4202112"/>
          </a:xfrm>
        </p:spPr>
        <p:txBody>
          <a:bodyPr/>
          <a:lstStyle/>
          <a:p>
            <a:pPr eaLnBrk="1" hangingPunct="1">
              <a:spcAft>
                <a:spcPct val="30000"/>
              </a:spcAft>
              <a:buFont typeface="Wingdings" panose="05000000000000000000" pitchFamily="2" charset="2"/>
              <a:buNone/>
            </a:pPr>
            <a:r>
              <a:rPr lang="en-US" smtClean="0"/>
              <a:t>Purpose: </a:t>
            </a:r>
          </a:p>
          <a:p>
            <a:pPr eaLnBrk="1" hangingPunct="1"/>
            <a:r>
              <a:rPr lang="en-US" smtClean="0"/>
              <a:t>Demonstrate that a product or product component fulfills its intended use when placed in its intended environment.</a:t>
            </a:r>
          </a:p>
        </p:txBody>
      </p:sp>
    </p:spTree>
    <p:extLst>
      <p:ext uri="{BB962C8B-B14F-4D97-AF65-F5344CB8AC3E}">
        <p14:creationId xmlns:p14="http://schemas.microsoft.com/office/powerpoint/2010/main" val="38686104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Static Testing</a:t>
            </a:r>
          </a:p>
        </p:txBody>
      </p:sp>
      <p:sp>
        <p:nvSpPr>
          <p:cNvPr id="17411"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100977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id="{4F9A1EAA-0EA7-4DAA-9C75-2E5E69E104B6}" vid="{7799177A-CA30-4840-A60F-4EFF7BF28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Testing concepts day 1</Template>
  <TotalTime>69</TotalTime>
  <Words>2599</Words>
  <Application>Microsoft Office PowerPoint</Application>
  <PresentationFormat>Widescreen</PresentationFormat>
  <Paragraphs>429</Paragraphs>
  <Slides>74</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2" baseType="lpstr">
      <vt:lpstr>Arial</vt:lpstr>
      <vt:lpstr>Calibri</vt:lpstr>
      <vt:lpstr>Symbol</vt:lpstr>
      <vt:lpstr>Times</vt:lpstr>
      <vt:lpstr>Times New Roman</vt:lpstr>
      <vt:lpstr>Wingdings</vt:lpstr>
      <vt:lpstr>Global</vt:lpstr>
      <vt:lpstr>Bitmap Image</vt:lpstr>
      <vt:lpstr>Verification &amp; Validation</vt:lpstr>
      <vt:lpstr>TESTING</vt:lpstr>
      <vt:lpstr>Types of Testing</vt:lpstr>
      <vt:lpstr>Verification versus Validation</vt:lpstr>
      <vt:lpstr>VERIFICATION</vt:lpstr>
      <vt:lpstr>Verification</vt:lpstr>
      <vt:lpstr>Validation</vt:lpstr>
      <vt:lpstr>Validation</vt:lpstr>
      <vt:lpstr>Static Testing</vt:lpstr>
      <vt:lpstr>Static Testing</vt:lpstr>
      <vt:lpstr>PowerPoint Presentation</vt:lpstr>
      <vt:lpstr>Types of defects that are easier to identify in Static Testing</vt:lpstr>
      <vt:lpstr>Advantages of Static testing</vt:lpstr>
      <vt:lpstr>Review</vt:lpstr>
      <vt:lpstr>Objectives of Reviews:</vt:lpstr>
      <vt:lpstr>Categories of Review</vt:lpstr>
      <vt:lpstr>PowerPoint Presentation</vt:lpstr>
      <vt:lpstr>Roles &amp; Responsibilities</vt:lpstr>
      <vt:lpstr>Moderator</vt:lpstr>
      <vt:lpstr>Author</vt:lpstr>
      <vt:lpstr>Scribe</vt:lpstr>
      <vt:lpstr>Reviewer</vt:lpstr>
      <vt:lpstr>Manager</vt:lpstr>
      <vt:lpstr>Types of Review</vt:lpstr>
      <vt:lpstr> Walkthrough </vt:lpstr>
      <vt:lpstr> Technical Reviews </vt:lpstr>
      <vt:lpstr>Inspections</vt:lpstr>
      <vt:lpstr>Testing Types</vt:lpstr>
      <vt:lpstr>TESTING</vt:lpstr>
      <vt:lpstr>BLACK BOX TESTING</vt:lpstr>
      <vt:lpstr>Black Box Testing</vt:lpstr>
      <vt:lpstr>WHITE BOX TESTING</vt:lpstr>
      <vt:lpstr>TEST LEVELS</vt:lpstr>
      <vt:lpstr>TEST LEVELS</vt:lpstr>
      <vt:lpstr>COMPONENT</vt:lpstr>
      <vt:lpstr>Integration testing </vt:lpstr>
      <vt:lpstr>PowerPoint Presentation</vt:lpstr>
      <vt:lpstr>Disadvantages</vt:lpstr>
      <vt:lpstr>Incremental Testing</vt:lpstr>
      <vt:lpstr>Categories under Incremental</vt:lpstr>
      <vt:lpstr>PowerPoint Presentation</vt:lpstr>
      <vt:lpstr>Top-down Integration</vt:lpstr>
      <vt:lpstr>Bottom-Up Integration</vt:lpstr>
      <vt:lpstr>PowerPoint Presentation</vt:lpstr>
      <vt:lpstr> System Testing </vt:lpstr>
      <vt:lpstr>Acceptance Testing</vt:lpstr>
      <vt:lpstr>TLC</vt:lpstr>
      <vt:lpstr>TEST PLAN-Intro</vt:lpstr>
      <vt:lpstr>References for preparing Test Plan</vt:lpstr>
      <vt:lpstr>Scope</vt:lpstr>
      <vt:lpstr>PowerPoint Presentation</vt:lpstr>
      <vt:lpstr>Approach</vt:lpstr>
      <vt:lpstr>PowerPoint Presentation</vt:lpstr>
      <vt:lpstr>PowerPoint Presentation</vt:lpstr>
      <vt:lpstr>Entry &amp; Exit Criteria</vt:lpstr>
      <vt:lpstr>Suspension &amp; Resumption Criteria</vt:lpstr>
      <vt:lpstr>Example </vt:lpstr>
      <vt:lpstr> Test Deliverables</vt:lpstr>
      <vt:lpstr> 2.Environment Plan</vt:lpstr>
      <vt:lpstr>PowerPoint Presentation</vt:lpstr>
      <vt:lpstr>Staffing and Training Needs</vt:lpstr>
      <vt:lpstr>Test Schedule</vt:lpstr>
      <vt:lpstr>Risks and Mitigation Plan  </vt:lpstr>
      <vt:lpstr>Example:</vt:lpstr>
      <vt:lpstr>Roles &amp; Responsibility</vt:lpstr>
      <vt:lpstr>Reference to Templates </vt:lpstr>
      <vt:lpstr> Test Case </vt:lpstr>
      <vt:lpstr>Test Case Design</vt:lpstr>
      <vt:lpstr>   Test Case Template (Standard )</vt:lpstr>
      <vt:lpstr>Defect Tracking/Closure</vt:lpstr>
      <vt:lpstr>Defect Tracking (Contd...)</vt:lpstr>
      <vt:lpstr>Defect Tracking (Contd...)</vt:lpstr>
      <vt:lpstr>Queries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Kumar, Sneha</cp:lastModifiedBy>
  <cp:revision>3</cp:revision>
  <dcterms:created xsi:type="dcterms:W3CDTF">2017-03-14T04:59:46Z</dcterms:created>
  <dcterms:modified xsi:type="dcterms:W3CDTF">2017-03-14T11:20:57Z</dcterms:modified>
</cp:coreProperties>
</file>