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40" r:id="rId2"/>
    <p:sldId id="341" r:id="rId3"/>
    <p:sldId id="342" r:id="rId4"/>
    <p:sldId id="343" r:id="rId5"/>
    <p:sldId id="344" r:id="rId6"/>
    <p:sldId id="345" r:id="rId7"/>
    <p:sldId id="346" r:id="rId8"/>
    <p:sldId id="347" r:id="rId9"/>
    <p:sldId id="348" r:id="rId10"/>
    <p:sldId id="349" r:id="rId11"/>
    <p:sldId id="350" r:id="rId12"/>
    <p:sldId id="351" r:id="rId13"/>
    <p:sldId id="352" r:id="rId14"/>
    <p:sldId id="353" r:id="rId15"/>
    <p:sldId id="354" r:id="rId16"/>
    <p:sldId id="366" r:id="rId17"/>
    <p:sldId id="359" r:id="rId18"/>
    <p:sldId id="360" r:id="rId19"/>
    <p:sldId id="361" r:id="rId20"/>
    <p:sldId id="362" r:id="rId21"/>
    <p:sldId id="363" r:id="rId22"/>
    <p:sldId id="364" r:id="rId23"/>
    <p:sldId id="365" r:id="rId24"/>
    <p:sldId id="355" r:id="rId25"/>
    <p:sldId id="356" r:id="rId26"/>
    <p:sldId id="357" r:id="rId27"/>
    <p:sldId id="339" r:id="rId28"/>
    <p:sldId id="25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7482" userDrawn="1">
          <p15:clr>
            <a:srgbClr val="A4A3A4"/>
          </p15:clr>
        </p15:guide>
        <p15:guide id="2" orient="horz" pos="3863" userDrawn="1">
          <p15:clr>
            <a:srgbClr val="A4A3A4"/>
          </p15:clr>
        </p15:guide>
        <p15:guide id="3" orient="horz" pos="714" userDrawn="1">
          <p15:clr>
            <a:srgbClr val="A4A3A4"/>
          </p15:clr>
        </p15:guide>
        <p15:guide id="4" pos="1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showGuides="1">
      <p:cViewPr varScale="1">
        <p:scale>
          <a:sx n="61" d="100"/>
          <a:sy n="61" d="100"/>
        </p:scale>
        <p:origin x="54" y="342"/>
      </p:cViewPr>
      <p:guideLst>
        <p:guide pos="7482"/>
        <p:guide orient="horz" pos="3863"/>
        <p:guide orient="horz" pos="714"/>
        <p:guide pos="15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8BAB5F-8F2E-4436-9AC6-EC770D2C7F0F}" type="datetimeFigureOut">
              <a:rPr lang="en-US" smtClean="0"/>
              <a:t>3/14/2017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6177AF-68BC-41E2-921F-92C8F10FEBE4}" type="slidenum">
              <a:rPr lang="en-US" smtClean="0"/>
              <a:t>‹#›</a:t>
            </a:fld>
            <a:endParaRPr lang="en-US"/>
          </a:p>
        </p:txBody>
      </p:sp>
    </p:spTree>
    <p:extLst>
      <p:ext uri="{BB962C8B-B14F-4D97-AF65-F5344CB8AC3E}">
        <p14:creationId xmlns:p14="http://schemas.microsoft.com/office/powerpoint/2010/main" val="1098375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p:nvPr>
        </p:nvSpPr>
        <p:spPr>
          <a:xfrm>
            <a:off x="382588" y="685800"/>
            <a:ext cx="6096000" cy="3429000"/>
          </a:xfrm>
          <a:ln/>
        </p:spPr>
      </p:sp>
      <p:sp>
        <p:nvSpPr>
          <p:cNvPr id="51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296409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382588" y="685800"/>
            <a:ext cx="6096000" cy="3429000"/>
          </a:xfrm>
          <a:ln/>
        </p:spPr>
      </p:sp>
      <p:sp>
        <p:nvSpPr>
          <p:cNvPr id="11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88161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8085C95-1B84-4C5C-9BAE-530D2FFAAE4E}" type="slidenum">
              <a:rPr lang="en-US"/>
              <a:pPr>
                <a:spcBef>
                  <a:spcPct val="0"/>
                </a:spcBef>
              </a:pPr>
              <a:t>17</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smtClean="0"/>
          </a:p>
        </p:txBody>
      </p:sp>
    </p:spTree>
    <p:extLst>
      <p:ext uri="{BB962C8B-B14F-4D97-AF65-F5344CB8AC3E}">
        <p14:creationId xmlns:p14="http://schemas.microsoft.com/office/powerpoint/2010/main" val="100253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DCBEEF5-A7FD-4215-82B0-826099CE5D52}" type="slidenum">
              <a:rPr lang="en-US"/>
              <a:pPr>
                <a:spcBef>
                  <a:spcPct val="0"/>
                </a:spcBef>
              </a:pPr>
              <a:t>25</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smtClean="0"/>
          </a:p>
        </p:txBody>
      </p:sp>
    </p:spTree>
    <p:extLst>
      <p:ext uri="{BB962C8B-B14F-4D97-AF65-F5344CB8AC3E}">
        <p14:creationId xmlns:p14="http://schemas.microsoft.com/office/powerpoint/2010/main" val="4149989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382588" y="685800"/>
            <a:ext cx="6096000" cy="3429000"/>
          </a:xfrm>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4508782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and Sec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8" name="Picture 7" descr="SYNT_MASTER_3COLOR [Converte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33248" y="288349"/>
            <a:ext cx="2841429" cy="676065"/>
          </a:xfrm>
          <a:prstGeom prst="rect">
            <a:avLst/>
          </a:prstGeom>
        </p:spPr>
      </p:pic>
      <p:sp>
        <p:nvSpPr>
          <p:cNvPr id="2" name="Title 1"/>
          <p:cNvSpPr>
            <a:spLocks noGrp="1"/>
          </p:cNvSpPr>
          <p:nvPr>
            <p:ph type="ctrTitle"/>
          </p:nvPr>
        </p:nvSpPr>
        <p:spPr>
          <a:xfrm>
            <a:off x="5323278" y="2425701"/>
            <a:ext cx="6547440" cy="1684190"/>
          </a:xfrm>
        </p:spPr>
        <p:txBody>
          <a:bodyPr rIns="0" anchor="ctr">
            <a:normAutofit/>
          </a:bodyPr>
          <a:lstStyle>
            <a:lvl1pPr algn="r">
              <a:defRPr sz="3200"/>
            </a:lvl1pPr>
          </a:lstStyle>
          <a:p>
            <a:r>
              <a:rPr lang="en-US" smtClean="0"/>
              <a:t>Click to edit Master title style</a:t>
            </a:r>
            <a:endParaRPr lang="en-US" dirty="0"/>
          </a:p>
        </p:txBody>
      </p:sp>
      <p:sp>
        <p:nvSpPr>
          <p:cNvPr id="3" name="Subtitle 2"/>
          <p:cNvSpPr>
            <a:spLocks noGrp="1"/>
          </p:cNvSpPr>
          <p:nvPr>
            <p:ph type="subTitle" idx="1"/>
          </p:nvPr>
        </p:nvSpPr>
        <p:spPr>
          <a:xfrm>
            <a:off x="5323277" y="5753100"/>
            <a:ext cx="6547440" cy="542924"/>
          </a:xfrm>
        </p:spPr>
        <p:txBody>
          <a:bodyPr rIns="0" anchor="ctr"/>
          <a:lstStyle>
            <a:lvl1pPr marL="0" indent="0" algn="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130707610"/>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7" name="Rectangle 6"/>
          <p:cNvSpPr/>
          <p:nvPr userDrawn="1"/>
        </p:nvSpPr>
        <p:spPr>
          <a:xfrm>
            <a:off x="-29030" y="-1"/>
            <a:ext cx="12221030"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Template1_Out.jpg"/>
          <p:cNvPicPr>
            <a:picLocks noChangeAspect="1"/>
          </p:cNvPicPr>
          <p:nvPr userDrawn="1"/>
        </p:nvPicPr>
        <p:blipFill rotWithShape="1">
          <a:blip r:embed="rId2">
            <a:extLst>
              <a:ext uri="{28A0092B-C50C-407E-A947-70E740481C1C}">
                <a14:useLocalDpi xmlns:a14="http://schemas.microsoft.com/office/drawing/2010/main" val="0"/>
              </a:ext>
            </a:extLst>
          </a:blip>
          <a:srcRect b="7714"/>
          <a:stretch/>
        </p:blipFill>
        <p:spPr>
          <a:xfrm>
            <a:off x="-19049" y="1491338"/>
            <a:ext cx="5597683" cy="3874412"/>
          </a:xfrm>
          <a:prstGeom prst="rect">
            <a:avLst/>
          </a:prstGeom>
        </p:spPr>
      </p:pic>
      <p:sp>
        <p:nvSpPr>
          <p:cNvPr id="9" name="Rectangle 8"/>
          <p:cNvSpPr/>
          <p:nvPr userDrawn="1"/>
        </p:nvSpPr>
        <p:spPr>
          <a:xfrm>
            <a:off x="6942108" y="0"/>
            <a:ext cx="1372307" cy="13525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0" name="Rectangle 9"/>
          <p:cNvSpPr/>
          <p:nvPr userDrawn="1"/>
        </p:nvSpPr>
        <p:spPr>
          <a:xfrm>
            <a:off x="6942108" y="5512683"/>
            <a:ext cx="1372307" cy="13670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1" name="Rectangle 10"/>
          <p:cNvSpPr/>
          <p:nvPr userDrawn="1"/>
        </p:nvSpPr>
        <p:spPr>
          <a:xfrm>
            <a:off x="5566441" y="2751362"/>
            <a:ext cx="662556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r>
              <a:rPr lang="en-US" sz="8000" b="1" dirty="0" smtClean="0">
                <a:effectLst>
                  <a:outerShdw blurRad="38100" dist="38100" dir="2700000" algn="tl">
                    <a:srgbClr val="000000">
                      <a:alpha val="43137"/>
                    </a:srgbClr>
                  </a:outerShdw>
                </a:effectLst>
              </a:rPr>
              <a:t>Thank You!</a:t>
            </a:r>
            <a:endParaRPr lang="en-US" sz="8000" b="1" dirty="0">
              <a:effectLst>
                <a:outerShdw blurRad="38100" dist="38100" dir="2700000" algn="tl">
                  <a:srgbClr val="000000">
                    <a:alpha val="43137"/>
                  </a:srgbClr>
                </a:outerShdw>
              </a:effectLst>
            </a:endParaRPr>
          </a:p>
        </p:txBody>
      </p:sp>
      <p:sp>
        <p:nvSpPr>
          <p:cNvPr id="12" name="Rectangle 11"/>
          <p:cNvSpPr/>
          <p:nvPr userDrawn="1"/>
        </p:nvSpPr>
        <p:spPr>
          <a:xfrm>
            <a:off x="-25400" y="1352543"/>
            <a:ext cx="12227298"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3" name="Rectangle 12"/>
          <p:cNvSpPr/>
          <p:nvPr userDrawn="1"/>
        </p:nvSpPr>
        <p:spPr>
          <a:xfrm>
            <a:off x="-25400" y="5367541"/>
            <a:ext cx="12227298"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4" name="Rectangle 13"/>
          <p:cNvSpPr/>
          <p:nvPr userDrawn="1"/>
        </p:nvSpPr>
        <p:spPr>
          <a:xfrm>
            <a:off x="5560089" y="4125736"/>
            <a:ext cx="1372307" cy="1386947"/>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5" name="Rectangle 14"/>
          <p:cNvSpPr/>
          <p:nvPr userDrawn="1"/>
        </p:nvSpPr>
        <p:spPr>
          <a:xfrm>
            <a:off x="5560089" y="1352543"/>
            <a:ext cx="1372307" cy="1401433"/>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Tree>
    <p:extLst>
      <p:ext uri="{BB962C8B-B14F-4D97-AF65-F5344CB8AC3E}">
        <p14:creationId xmlns:p14="http://schemas.microsoft.com/office/powerpoint/2010/main" val="7726106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1123996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2101146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12923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userDrawn="1"/>
        </p:nvGrpSpPr>
        <p:grpSpPr>
          <a:xfrm>
            <a:off x="-14514" y="-3785"/>
            <a:ext cx="12225109" cy="6858000"/>
            <a:chOff x="-14514" y="-3785"/>
            <a:chExt cx="12225109" cy="6858000"/>
          </a:xfrm>
        </p:grpSpPr>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userDrawn="1"/>
        </p:nvPicPr>
        <p:blipFill rotWithShape="1">
          <a:blip r:embed="rId8">
            <a:extLst>
              <a:ext uri="{28A0092B-C50C-407E-A947-70E740481C1C}">
                <a14:useLocalDpi xmlns:a14="http://schemas.microsoft.com/office/drawing/2010/main" val="0"/>
              </a:ext>
            </a:extLst>
          </a:blip>
          <a:srcRect b="41183"/>
          <a:stretch/>
        </p:blipFill>
        <p:spPr>
          <a:xfrm>
            <a:off x="9841858" y="6429689"/>
            <a:ext cx="2027817" cy="324679"/>
          </a:xfrm>
          <a:prstGeom prst="rect">
            <a:avLst/>
          </a:prstGeom>
        </p:spPr>
      </p:pic>
      <p:pic>
        <p:nvPicPr>
          <p:cNvPr id="12" name="Picture 11" descr="FF_trans.png"/>
          <p:cNvPicPr>
            <a:picLocks noChangeAspect="1"/>
          </p:cNvPicPr>
          <p:nvPr userDrawn="1"/>
        </p:nvPicPr>
        <p:blipFill>
          <a:blip r:embed="rId9"/>
          <a:stretch>
            <a:fillRect/>
          </a:stretch>
        </p:blipFill>
        <p:spPr>
          <a:xfrm>
            <a:off x="323850" y="395288"/>
            <a:ext cx="270961" cy="447675"/>
          </a:xfrm>
          <a:prstGeom prst="rect">
            <a:avLst/>
          </a:prstGeom>
        </p:spPr>
      </p:pic>
      <p:sp>
        <p:nvSpPr>
          <p:cNvPr id="2" name="Title Placeholder 1"/>
          <p:cNvSpPr>
            <a:spLocks noGrp="1"/>
          </p:cNvSpPr>
          <p:nvPr>
            <p:ph type="title"/>
          </p:nvPr>
        </p:nvSpPr>
        <p:spPr>
          <a:xfrm>
            <a:off x="732969" y="266700"/>
            <a:ext cx="11143119" cy="7048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47651" y="1137424"/>
            <a:ext cx="11622024" cy="4992624"/>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endParaRPr lang="en-US" dirty="0"/>
          </a:p>
        </p:txBody>
      </p:sp>
      <p:sp>
        <p:nvSpPr>
          <p:cNvPr id="16" name="TextBox 15"/>
          <p:cNvSpPr txBox="1"/>
          <p:nvPr userDrawn="1"/>
        </p:nvSpPr>
        <p:spPr>
          <a:xfrm>
            <a:off x="247651" y="6572608"/>
            <a:ext cx="904094" cy="123111"/>
          </a:xfrm>
          <a:prstGeom prst="rect">
            <a:avLst/>
          </a:prstGeom>
          <a:noFill/>
        </p:spPr>
        <p:txBody>
          <a:bodyPr wrap="none" lIns="0" tIns="0" rIns="0" bIns="0" rtlCol="0">
            <a:spAutoFit/>
          </a:bodyPr>
          <a:lstStyle/>
          <a:p>
            <a:r>
              <a:rPr lang="en-US" sz="800" dirty="0" smtClean="0">
                <a:solidFill>
                  <a:schemeClr val="bg1"/>
                </a:solidFill>
              </a:rPr>
              <a:t>© 2017, Syntel, Inc.</a:t>
            </a:r>
            <a:endParaRPr lang="en-US" sz="800" dirty="0">
              <a:solidFill>
                <a:schemeClr val="bg1"/>
              </a:solidFill>
            </a:endParaRPr>
          </a:p>
        </p:txBody>
      </p:sp>
      <p:sp>
        <p:nvSpPr>
          <p:cNvPr id="18" name="TextBox 17"/>
          <p:cNvSpPr txBox="1">
            <a:spLocks/>
          </p:cNvSpPr>
          <p:nvPr userDrawn="1"/>
        </p:nvSpPr>
        <p:spPr>
          <a:xfrm>
            <a:off x="6017452" y="6557219"/>
            <a:ext cx="157094" cy="153888"/>
          </a:xfrm>
          <a:prstGeom prst="rect">
            <a:avLst/>
          </a:prstGeom>
          <a:noFill/>
        </p:spPr>
        <p:txBody>
          <a:bodyPr wrap="none" lIns="0" tIns="0" rIns="0" bIns="0" rtlCol="0" anchor="ctr">
            <a:spAutoFit/>
          </a:bodyPr>
          <a:lstStyle/>
          <a:p>
            <a:pPr algn="ctr"/>
            <a:fld id="{D57F77B6-B758-40B3-B8D6-F52E566FE122}" type="slidenum">
              <a:rPr lang="en-US" sz="1000" b="1" smtClean="0">
                <a:solidFill>
                  <a:schemeClr val="bg1"/>
                </a:solidFill>
              </a:rPr>
              <a:pPr algn="ctr"/>
              <a:t>‹#›</a:t>
            </a:fld>
            <a:endParaRPr lang="en-US" sz="1000" b="1" dirty="0">
              <a:solidFill>
                <a:schemeClr val="bg1"/>
              </a:solidFill>
            </a:endParaRPr>
          </a:p>
        </p:txBody>
      </p:sp>
    </p:spTree>
    <p:extLst>
      <p:ext uri="{BB962C8B-B14F-4D97-AF65-F5344CB8AC3E}">
        <p14:creationId xmlns:p14="http://schemas.microsoft.com/office/powerpoint/2010/main" val="178448956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4" r:id="rId4"/>
    <p:sldLayoutId id="2147483655" r:id="rId5"/>
  </p:sldLayoutIdLst>
  <p:timing>
    <p:tnLst>
      <p:par>
        <p:cTn id="1" dur="indefinite" restart="never" nodeType="tmRoot"/>
      </p:par>
    </p:tnLst>
  </p:timing>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37744" indent="-237744" algn="l" defTabSz="914400" rtl="0" eaLnBrk="1" latinLnBrk="0" hangingPunct="1">
        <a:lnSpc>
          <a:spcPct val="100000"/>
        </a:lnSpc>
        <a:spcBef>
          <a:spcPts val="480"/>
        </a:spcBef>
        <a:buFont typeface="Wingdings" panose="05000000000000000000" pitchFamily="2" charset="2"/>
        <a:buChar char="§"/>
        <a:defRPr sz="2000" b="1" kern="1200" baseline="0">
          <a:solidFill>
            <a:schemeClr val="tx1"/>
          </a:solidFill>
          <a:latin typeface="+mn-lt"/>
          <a:ea typeface="+mn-ea"/>
          <a:cs typeface="+mn-cs"/>
        </a:defRPr>
      </a:lvl1pPr>
      <a:lvl2pPr marL="457200" indent="-219456" algn="l" defTabSz="914400" rtl="0" eaLnBrk="1" latinLnBrk="0" hangingPunct="1">
        <a:lnSpc>
          <a:spcPct val="100000"/>
        </a:lnSpc>
        <a:spcBef>
          <a:spcPts val="480"/>
        </a:spcBef>
        <a:buFont typeface="Wingdings" panose="05000000000000000000" pitchFamily="2" charset="2"/>
        <a:buChar char="§"/>
        <a:defRPr sz="1800" kern="1200" baseline="0">
          <a:solidFill>
            <a:schemeClr val="tx1"/>
          </a:solidFill>
          <a:latin typeface="+mn-lt"/>
          <a:ea typeface="+mn-ea"/>
          <a:cs typeface="+mn-cs"/>
        </a:defRPr>
      </a:lvl2pPr>
      <a:lvl3pPr marL="694944" indent="-237744" algn="l" defTabSz="914400" rtl="0" eaLnBrk="1" latinLnBrk="0" hangingPunct="1">
        <a:lnSpc>
          <a:spcPct val="100000"/>
        </a:lnSpc>
        <a:spcBef>
          <a:spcPts val="48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11" userDrawn="1">
          <p15:clr>
            <a:srgbClr val="F26B43"/>
          </p15:clr>
        </p15:guide>
        <p15:guide id="2" pos="7481" userDrawn="1">
          <p15:clr>
            <a:srgbClr val="F26B43"/>
          </p15:clr>
        </p15:guide>
        <p15:guide id="3" pos="149" userDrawn="1">
          <p15:clr>
            <a:srgbClr val="F26B43"/>
          </p15:clr>
        </p15:guide>
        <p15:guide id="4" orient="horz" pos="386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ctrTitle"/>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smtClean="0"/>
              <a:t>Requirement Management</a:t>
            </a:r>
          </a:p>
        </p:txBody>
      </p:sp>
      <p:sp>
        <p:nvSpPr>
          <p:cNvPr id="4099" name="Rectangle 7"/>
          <p:cNvSpPr>
            <a:spLocks noGrp="1" noChangeArrowheads="1"/>
          </p:cNvSpPr>
          <p:nvPr>
            <p:ph type="subTitle" idx="1"/>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6770108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Configurable Vs Non-Configurable Items</a:t>
            </a:r>
          </a:p>
        </p:txBody>
      </p:sp>
      <p:sp>
        <p:nvSpPr>
          <p:cNvPr id="15363" name="Text Box 6"/>
          <p:cNvSpPr>
            <a:spLocks noGrp="1" noChangeArrowheads="1"/>
          </p:cNvSpPr>
          <p:nvPr>
            <p:ph idx="1"/>
          </p:nvPr>
        </p:nvSpPr>
        <p:spPr>
          <a:xfrm>
            <a:off x="1757363" y="1112838"/>
            <a:ext cx="8674100" cy="4400550"/>
          </a:xfrm>
        </p:spPr>
        <p:txBody>
          <a:bodyPr>
            <a:spAutoFit/>
          </a:bodyPr>
          <a:lstStyle/>
          <a:p>
            <a:pPr>
              <a:spcBef>
                <a:spcPct val="50000"/>
              </a:spcBef>
            </a:pPr>
            <a:r>
              <a:rPr lang="en-US" smtClean="0"/>
              <a:t>Project may contain Configurable items(CI) as well as Non Configurable items(Non-CI)</a:t>
            </a:r>
          </a:p>
          <a:p>
            <a:pPr>
              <a:spcBef>
                <a:spcPct val="50000"/>
              </a:spcBef>
              <a:buFont typeface="Wingdings" panose="05000000000000000000" pitchFamily="2" charset="2"/>
              <a:buNone/>
            </a:pPr>
            <a:r>
              <a:rPr lang="en-US" smtClean="0"/>
              <a:t>Example for Configurable Items:</a:t>
            </a:r>
          </a:p>
          <a:p>
            <a:pPr>
              <a:spcBef>
                <a:spcPct val="50000"/>
              </a:spcBef>
              <a:buFont typeface="Wingdings" panose="05000000000000000000" pitchFamily="2" charset="2"/>
              <a:buNone/>
            </a:pPr>
            <a:r>
              <a:rPr lang="en-US" smtClean="0"/>
              <a:t>1.Test Plan</a:t>
            </a:r>
          </a:p>
          <a:p>
            <a:pPr>
              <a:spcBef>
                <a:spcPct val="50000"/>
              </a:spcBef>
              <a:buFont typeface="Wingdings" panose="05000000000000000000" pitchFamily="2" charset="2"/>
              <a:buNone/>
            </a:pPr>
            <a:r>
              <a:rPr lang="en-US" smtClean="0"/>
              <a:t>2.Test case Design</a:t>
            </a:r>
          </a:p>
          <a:p>
            <a:pPr>
              <a:spcBef>
                <a:spcPct val="50000"/>
              </a:spcBef>
              <a:buFont typeface="Wingdings" panose="05000000000000000000" pitchFamily="2" charset="2"/>
              <a:buNone/>
            </a:pPr>
            <a:endParaRPr lang="en-US" smtClean="0"/>
          </a:p>
          <a:p>
            <a:pPr>
              <a:spcBef>
                <a:spcPct val="50000"/>
              </a:spcBef>
              <a:buFont typeface="Wingdings" panose="05000000000000000000" pitchFamily="2" charset="2"/>
              <a:buNone/>
            </a:pPr>
            <a:r>
              <a:rPr lang="en-US" smtClean="0"/>
              <a:t>Example for Non-Configurable Items:</a:t>
            </a:r>
          </a:p>
          <a:p>
            <a:pPr>
              <a:spcBef>
                <a:spcPct val="50000"/>
              </a:spcBef>
              <a:buFont typeface="Wingdings" panose="05000000000000000000" pitchFamily="2" charset="2"/>
              <a:buNone/>
            </a:pPr>
            <a:r>
              <a:rPr lang="en-US" smtClean="0"/>
              <a:t>1.MOM</a:t>
            </a:r>
          </a:p>
          <a:p>
            <a:pPr>
              <a:spcBef>
                <a:spcPct val="50000"/>
              </a:spcBef>
              <a:buFont typeface="Wingdings" panose="05000000000000000000" pitchFamily="2" charset="2"/>
              <a:buNone/>
            </a:pPr>
            <a:r>
              <a:rPr lang="en-US" smtClean="0"/>
              <a:t>2.Weekly status report</a:t>
            </a:r>
          </a:p>
          <a:p>
            <a:pPr>
              <a:spcBef>
                <a:spcPct val="50000"/>
              </a:spcBef>
              <a:buFont typeface="Wingdings" panose="05000000000000000000" pitchFamily="2" charset="2"/>
              <a:buNone/>
            </a:pPr>
            <a:endParaRPr lang="en-US" smtClean="0"/>
          </a:p>
        </p:txBody>
      </p:sp>
    </p:spTree>
    <p:extLst>
      <p:ext uri="{BB962C8B-B14F-4D97-AF65-F5344CB8AC3E}">
        <p14:creationId xmlns:p14="http://schemas.microsoft.com/office/powerpoint/2010/main" val="39523474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Process involved in SCM</a:t>
            </a:r>
          </a:p>
        </p:txBody>
      </p:sp>
      <p:sp>
        <p:nvSpPr>
          <p:cNvPr id="16387" name="Content Placeholder 2"/>
          <p:cNvSpPr>
            <a:spLocks noGrp="1"/>
          </p:cNvSpPr>
          <p:nvPr>
            <p:ph idx="1"/>
          </p:nvPr>
        </p:nvSpPr>
        <p:spPr/>
        <p:txBody>
          <a:bodyPr/>
          <a:lstStyle/>
          <a:p>
            <a:r>
              <a:rPr lang="en-US" smtClean="0"/>
              <a:t>Forming SCM Team</a:t>
            </a:r>
          </a:p>
          <a:p>
            <a:r>
              <a:rPr lang="en-US" smtClean="0"/>
              <a:t>Creating Project Library structure</a:t>
            </a:r>
          </a:p>
          <a:p>
            <a:r>
              <a:rPr lang="en-US" smtClean="0"/>
              <a:t>Define and create User groups and Access control </a:t>
            </a:r>
          </a:p>
          <a:p>
            <a:r>
              <a:rPr lang="en-US" smtClean="0"/>
              <a:t>Archival of Project Items</a:t>
            </a:r>
          </a:p>
        </p:txBody>
      </p:sp>
    </p:spTree>
    <p:extLst>
      <p:ext uri="{BB962C8B-B14F-4D97-AF65-F5344CB8AC3E}">
        <p14:creationId xmlns:p14="http://schemas.microsoft.com/office/powerpoint/2010/main" val="41950529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Forming SCM TEAM</a:t>
            </a:r>
          </a:p>
        </p:txBody>
      </p:sp>
      <p:sp>
        <p:nvSpPr>
          <p:cNvPr id="17411" name="Content Placeholder 2"/>
          <p:cNvSpPr>
            <a:spLocks noGrp="1"/>
          </p:cNvSpPr>
          <p:nvPr>
            <p:ph idx="1"/>
          </p:nvPr>
        </p:nvSpPr>
        <p:spPr/>
        <p:txBody>
          <a:bodyPr/>
          <a:lstStyle/>
          <a:p>
            <a:pPr>
              <a:buFont typeface="Wingdings" panose="05000000000000000000" pitchFamily="2" charset="2"/>
              <a:buNone/>
            </a:pPr>
            <a:endParaRPr lang="en-US" smtClean="0"/>
          </a:p>
          <a:p>
            <a:pPr>
              <a:buFont typeface="Wingdings" panose="05000000000000000000" pitchFamily="2" charset="2"/>
              <a:buNone/>
            </a:pPr>
            <a:endParaRPr lang="en-US" smtClean="0"/>
          </a:p>
          <a:p>
            <a:pPr>
              <a:buFont typeface="Wingdings" panose="05000000000000000000" pitchFamily="2" charset="2"/>
              <a:buNone/>
            </a:pPr>
            <a:r>
              <a:rPr lang="en-US" smtClean="0"/>
              <a:t>     Team which takes care of SCM Activities by creating PROJECT LIBRARY STRUCTURE</a:t>
            </a:r>
          </a:p>
          <a:p>
            <a:pPr>
              <a:buFont typeface="Wingdings" panose="05000000000000000000" pitchFamily="2" charset="2"/>
              <a:buNone/>
            </a:pPr>
            <a:endParaRPr lang="en-US" smtClean="0"/>
          </a:p>
          <a:p>
            <a:endParaRPr lang="en-US" smtClean="0"/>
          </a:p>
        </p:txBody>
      </p:sp>
    </p:spTree>
    <p:extLst>
      <p:ext uri="{BB962C8B-B14F-4D97-AF65-F5344CB8AC3E}">
        <p14:creationId xmlns:p14="http://schemas.microsoft.com/office/powerpoint/2010/main" val="696879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Some benefits of SCM Tool</a:t>
            </a:r>
          </a:p>
        </p:txBody>
      </p:sp>
      <p:sp>
        <p:nvSpPr>
          <p:cNvPr id="18435" name="Content Placeholder 2"/>
          <p:cNvSpPr>
            <a:spLocks noGrp="1"/>
          </p:cNvSpPr>
          <p:nvPr>
            <p:ph idx="1"/>
          </p:nvPr>
        </p:nvSpPr>
        <p:spPr/>
        <p:txBody>
          <a:bodyPr/>
          <a:lstStyle/>
          <a:p>
            <a:r>
              <a:rPr lang="en-US" smtClean="0"/>
              <a:t>Keep back up of all work products</a:t>
            </a:r>
          </a:p>
          <a:p>
            <a:r>
              <a:rPr lang="en-US" smtClean="0"/>
              <a:t>Track which person changes what and when</a:t>
            </a:r>
          </a:p>
          <a:p>
            <a:r>
              <a:rPr lang="en-US" smtClean="0"/>
              <a:t>Doesn’t allow more than one person to make modifications at the same time</a:t>
            </a:r>
          </a:p>
          <a:p>
            <a:r>
              <a:rPr lang="en-US" smtClean="0"/>
              <a:t>Helps the Top level management to Track progress</a:t>
            </a:r>
          </a:p>
        </p:txBody>
      </p:sp>
    </p:spTree>
    <p:extLst>
      <p:ext uri="{BB962C8B-B14F-4D97-AF65-F5344CB8AC3E}">
        <p14:creationId xmlns:p14="http://schemas.microsoft.com/office/powerpoint/2010/main" val="33371978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Define and create User groups and Access Control</a:t>
            </a:r>
          </a:p>
        </p:txBody>
      </p:sp>
      <p:sp>
        <p:nvSpPr>
          <p:cNvPr id="19459" name="Content Placeholder 2"/>
          <p:cNvSpPr>
            <a:spLocks noGrp="1"/>
          </p:cNvSpPr>
          <p:nvPr>
            <p:ph idx="1"/>
          </p:nvPr>
        </p:nvSpPr>
        <p:spPr/>
        <p:txBody>
          <a:bodyPr/>
          <a:lstStyle/>
          <a:p>
            <a:pPr>
              <a:buFont typeface="Wingdings" panose="05000000000000000000" pitchFamily="2" charset="2"/>
              <a:buNone/>
            </a:pPr>
            <a:r>
              <a:rPr lang="en-US" u="sng" smtClean="0"/>
              <a:t>   User Groups	</a:t>
            </a:r>
            <a:r>
              <a:rPr lang="en-US" smtClean="0"/>
              <a:t>		</a:t>
            </a:r>
            <a:r>
              <a:rPr lang="en-US" u="sng" smtClean="0"/>
              <a:t>Access Control</a:t>
            </a:r>
          </a:p>
          <a:p>
            <a:r>
              <a:rPr lang="en-US" smtClean="0"/>
              <a:t>Management			Read</a:t>
            </a:r>
          </a:p>
          <a:p>
            <a:r>
              <a:rPr lang="en-US" smtClean="0"/>
              <a:t>SCM Coordinator/PL		Full Control</a:t>
            </a:r>
          </a:p>
          <a:p>
            <a:r>
              <a:rPr lang="en-US" smtClean="0"/>
              <a:t>TL				Read/Write</a:t>
            </a:r>
          </a:p>
          <a:p>
            <a:r>
              <a:rPr lang="en-US" smtClean="0"/>
              <a:t>Team members		Read/Write</a:t>
            </a:r>
          </a:p>
        </p:txBody>
      </p:sp>
    </p:spTree>
    <p:extLst>
      <p:ext uri="{BB962C8B-B14F-4D97-AF65-F5344CB8AC3E}">
        <p14:creationId xmlns:p14="http://schemas.microsoft.com/office/powerpoint/2010/main" val="19716382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Archival of the Project item</a:t>
            </a:r>
          </a:p>
        </p:txBody>
      </p:sp>
      <p:sp>
        <p:nvSpPr>
          <p:cNvPr id="20483" name="Content Placeholder 2"/>
          <p:cNvSpPr>
            <a:spLocks noGrp="1"/>
          </p:cNvSpPr>
          <p:nvPr>
            <p:ph idx="1"/>
          </p:nvPr>
        </p:nvSpPr>
        <p:spPr/>
        <p:txBody>
          <a:bodyPr/>
          <a:lstStyle/>
          <a:p>
            <a:pPr>
              <a:buFont typeface="Wingdings" panose="05000000000000000000" pitchFamily="2" charset="2"/>
              <a:buNone/>
            </a:pPr>
            <a:endParaRPr lang="en-US" smtClean="0"/>
          </a:p>
          <a:p>
            <a:pPr>
              <a:buFont typeface="Wingdings" panose="05000000000000000000" pitchFamily="2" charset="2"/>
              <a:buNone/>
            </a:pPr>
            <a:r>
              <a:rPr lang="en-US" smtClean="0"/>
              <a:t>Maintaining Hardcopies and softcopies of the work products</a:t>
            </a:r>
          </a:p>
          <a:p>
            <a:pPr>
              <a:buFont typeface="Wingdings" panose="05000000000000000000" pitchFamily="2" charset="2"/>
              <a:buNone/>
            </a:pPr>
            <a:endParaRPr lang="en-US" smtClean="0"/>
          </a:p>
        </p:txBody>
      </p:sp>
    </p:spTree>
    <p:extLst>
      <p:ext uri="{BB962C8B-B14F-4D97-AF65-F5344CB8AC3E}">
        <p14:creationId xmlns:p14="http://schemas.microsoft.com/office/powerpoint/2010/main" val="14951637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ctrTitle"/>
          </p:nvPr>
        </p:nvSpPr>
        <p:spPr>
          <a:xfrm>
            <a:off x="2929180" y="2425701"/>
            <a:ext cx="8941538" cy="1684190"/>
          </a:xfrm>
          <a:ln/>
          <a:extLst>
            <a:ext uri="{91240B29-F687-4F45-9708-019B960494DF}">
              <a14:hiddenLine xmlns:a14="http://schemas.microsoft.com/office/drawing/2010/main" w="9525" algn="ctr">
                <a:solidFill>
                  <a:srgbClr val="000000"/>
                </a:solidFill>
                <a:miter lim="800000"/>
                <a:headEnd/>
                <a:tailEnd/>
              </a14:hiddenLine>
            </a:ext>
          </a:extLst>
        </p:spPr>
        <p:txBody>
          <a:bodyPr>
            <a:noAutofit/>
          </a:bodyPr>
          <a:lstStyle/>
          <a:p>
            <a:pPr algn="ctr"/>
            <a:r>
              <a:rPr lang="en-US" sz="3600" dirty="0"/>
              <a:t>Defect logging in identified test management tool</a:t>
            </a:r>
            <a:endParaRPr lang="en-US" sz="1100" dirty="0" smtClean="0"/>
          </a:p>
        </p:txBody>
      </p:sp>
      <p:sp>
        <p:nvSpPr>
          <p:cNvPr id="21507" name="Subtitle 2"/>
          <p:cNvSpPr>
            <a:spLocks noGrp="1"/>
          </p:cNvSpPr>
          <p:nvPr>
            <p:ph type="subTitle" idx="1"/>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1927796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p:cNvSpPr>
            <a:spLocks noGrp="1"/>
          </p:cNvSpPr>
          <p:nvPr>
            <p:ph type="sldNum" sz="quarter" idx="4294967295"/>
          </p:nvPr>
        </p:nvSpPr>
        <p:spPr>
          <a:xfrm>
            <a:off x="1757364"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3"/>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F792DE31-1168-41CC-889E-F253CF9E233C}" type="slidenum">
              <a:rPr lang="en-US" altLang="en-US" sz="1000">
                <a:solidFill>
                  <a:srgbClr val="5F5F5F"/>
                </a:solidFill>
              </a:rPr>
              <a:pPr>
                <a:spcBef>
                  <a:spcPct val="0"/>
                </a:spcBef>
                <a:buSzTx/>
                <a:buFontTx/>
                <a:buNone/>
              </a:pPr>
              <a:t>17</a:t>
            </a:fld>
            <a:endParaRPr lang="en-US" altLang="en-US" sz="1000">
              <a:solidFill>
                <a:srgbClr val="5F5F5F"/>
              </a:solidFill>
            </a:endParaRPr>
          </a:p>
        </p:txBody>
      </p:sp>
      <p:sp>
        <p:nvSpPr>
          <p:cNvPr id="84995" name="Rectangle 2"/>
          <p:cNvSpPr>
            <a:spLocks noGrp="1" noChangeArrowheads="1"/>
          </p:cNvSpPr>
          <p:nvPr>
            <p:ph type="title"/>
          </p:nvPr>
        </p:nvSpPr>
        <p:spPr/>
        <p:txBody>
          <a:bodyPr/>
          <a:lstStyle/>
          <a:p>
            <a:pPr eaLnBrk="1" hangingPunct="1"/>
            <a:r>
              <a:rPr lang="en-US" smtClean="0"/>
              <a:t>DEFECT MANAGEMENT</a:t>
            </a:r>
          </a:p>
        </p:txBody>
      </p:sp>
      <p:sp>
        <p:nvSpPr>
          <p:cNvPr id="84996" name="Rectangle 3"/>
          <p:cNvSpPr>
            <a:spLocks noGrp="1" noChangeArrowheads="1"/>
          </p:cNvSpPr>
          <p:nvPr>
            <p:ph type="body" idx="1"/>
          </p:nvPr>
        </p:nvSpPr>
        <p:spPr>
          <a:xfrm>
            <a:off x="2209800" y="1447800"/>
            <a:ext cx="8153400" cy="4267200"/>
          </a:xfrm>
        </p:spPr>
        <p:txBody>
          <a:bodyPr/>
          <a:lstStyle/>
          <a:p>
            <a:pPr eaLnBrk="1" hangingPunct="1">
              <a:buFont typeface="Wingdings" panose="05000000000000000000" pitchFamily="2" charset="2"/>
              <a:buNone/>
            </a:pPr>
            <a:r>
              <a:rPr lang="en-US" sz="2800" b="0"/>
              <a:t>Defect Management</a:t>
            </a:r>
          </a:p>
          <a:p>
            <a:pPr eaLnBrk="1" hangingPunct="1">
              <a:buFont typeface="Wingdings" panose="05000000000000000000" pitchFamily="2" charset="2"/>
              <a:buNone/>
            </a:pPr>
            <a:endParaRPr lang="en-US" sz="2800" b="0"/>
          </a:p>
          <a:p>
            <a:pPr lvl="3" eaLnBrk="1" hangingPunct="1">
              <a:lnSpc>
                <a:spcPct val="150000"/>
              </a:lnSpc>
              <a:buFontTx/>
              <a:buChar char="•"/>
            </a:pPr>
            <a:r>
              <a:rPr lang="en-US" sz="2000"/>
              <a:t>What is a defect</a:t>
            </a:r>
          </a:p>
          <a:p>
            <a:pPr lvl="3" eaLnBrk="1" hangingPunct="1">
              <a:lnSpc>
                <a:spcPct val="150000"/>
              </a:lnSpc>
              <a:buFontTx/>
              <a:buChar char="•"/>
            </a:pPr>
            <a:r>
              <a:rPr lang="en-US" sz="2000"/>
              <a:t>Types of defects</a:t>
            </a:r>
          </a:p>
          <a:p>
            <a:pPr lvl="3" eaLnBrk="1" hangingPunct="1">
              <a:lnSpc>
                <a:spcPct val="150000"/>
              </a:lnSpc>
              <a:buFontTx/>
              <a:buChar char="•"/>
            </a:pPr>
            <a:r>
              <a:rPr lang="en-US" sz="2000"/>
              <a:t>Defect life cycle</a:t>
            </a:r>
          </a:p>
          <a:p>
            <a:pPr lvl="3" eaLnBrk="1" hangingPunct="1">
              <a:lnSpc>
                <a:spcPct val="150000"/>
              </a:lnSpc>
              <a:buFontTx/>
              <a:buChar char="•"/>
            </a:pPr>
            <a:r>
              <a:rPr lang="en-US" sz="2000"/>
              <a:t>Defect reporting</a:t>
            </a:r>
          </a:p>
          <a:p>
            <a:pPr lvl="3" eaLnBrk="1" hangingPunct="1">
              <a:lnSpc>
                <a:spcPct val="150000"/>
              </a:lnSpc>
              <a:buFontTx/>
              <a:buChar char="•"/>
            </a:pPr>
            <a:r>
              <a:rPr lang="en-US" sz="2000"/>
              <a:t>Defect management</a:t>
            </a:r>
          </a:p>
          <a:p>
            <a:pPr lvl="3" eaLnBrk="1" hangingPunct="1">
              <a:lnSpc>
                <a:spcPct val="150000"/>
              </a:lnSpc>
              <a:buFontTx/>
              <a:buChar char="•"/>
            </a:pPr>
            <a:r>
              <a:rPr lang="en-US" sz="2000"/>
              <a:t>Defect management Tools</a:t>
            </a:r>
          </a:p>
        </p:txBody>
      </p:sp>
    </p:spTree>
    <p:extLst>
      <p:ext uri="{BB962C8B-B14F-4D97-AF65-F5344CB8AC3E}">
        <p14:creationId xmlns:p14="http://schemas.microsoft.com/office/powerpoint/2010/main" val="33724869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3"/>
          <p:cNvSpPr>
            <a:spLocks noGrp="1"/>
          </p:cNvSpPr>
          <p:nvPr>
            <p:ph type="sldNum" sz="quarter" idx="4294967295"/>
          </p:nvPr>
        </p:nvSpPr>
        <p:spPr>
          <a:xfrm>
            <a:off x="1757364"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122773B8-D5F7-4C6A-A69A-094519736A30}" type="slidenum">
              <a:rPr lang="en-US" altLang="en-US" sz="1000">
                <a:solidFill>
                  <a:srgbClr val="5F5F5F"/>
                </a:solidFill>
              </a:rPr>
              <a:pPr>
                <a:spcBef>
                  <a:spcPct val="0"/>
                </a:spcBef>
                <a:buSzTx/>
                <a:buFontTx/>
                <a:buNone/>
              </a:pPr>
              <a:t>18</a:t>
            </a:fld>
            <a:endParaRPr lang="en-US" altLang="en-US" sz="1000">
              <a:solidFill>
                <a:srgbClr val="5F5F5F"/>
              </a:solidFill>
            </a:endParaRPr>
          </a:p>
        </p:txBody>
      </p:sp>
      <p:sp>
        <p:nvSpPr>
          <p:cNvPr id="87043" name="Rectangle 1026"/>
          <p:cNvSpPr>
            <a:spLocks noGrp="1" noChangeArrowheads="1"/>
          </p:cNvSpPr>
          <p:nvPr>
            <p:ph type="title"/>
          </p:nvPr>
        </p:nvSpPr>
        <p:spPr/>
        <p:txBody>
          <a:bodyPr/>
          <a:lstStyle/>
          <a:p>
            <a:pPr eaLnBrk="1" hangingPunct="1"/>
            <a:r>
              <a:rPr lang="en-US" altLang="ko-KR" b="0" smtClean="0">
                <a:ea typeface="Gulim" panose="020B0600000101010101" pitchFamily="34" charset="-127"/>
              </a:rPr>
              <a:t>What is a Defect</a:t>
            </a:r>
            <a:endParaRPr lang="en-US" b="0" smtClean="0">
              <a:ea typeface="Gulim" panose="020B0600000101010101" pitchFamily="34" charset="-127"/>
            </a:endParaRPr>
          </a:p>
        </p:txBody>
      </p:sp>
      <p:sp>
        <p:nvSpPr>
          <p:cNvPr id="87044" name="Rectangle 1027"/>
          <p:cNvSpPr>
            <a:spLocks noGrp="1" noChangeArrowheads="1"/>
          </p:cNvSpPr>
          <p:nvPr>
            <p:ph type="body" idx="1"/>
          </p:nvPr>
        </p:nvSpPr>
        <p:spPr>
          <a:xfrm>
            <a:off x="2743200" y="990600"/>
            <a:ext cx="6781800" cy="4648200"/>
          </a:xfrm>
        </p:spPr>
        <p:txBody>
          <a:bodyPr/>
          <a:lstStyle/>
          <a:p>
            <a:pPr eaLnBrk="1" hangingPunct="1">
              <a:lnSpc>
                <a:spcPct val="90000"/>
              </a:lnSpc>
            </a:pPr>
            <a:endParaRPr lang="en-US" smtClean="0"/>
          </a:p>
          <a:p>
            <a:pPr eaLnBrk="1" hangingPunct="1">
              <a:lnSpc>
                <a:spcPct val="150000"/>
              </a:lnSpc>
              <a:buFontTx/>
              <a:buChar char="•"/>
            </a:pPr>
            <a:r>
              <a:rPr lang="en-US" b="0" smtClean="0"/>
              <a:t>Any non conformance is a defect</a:t>
            </a:r>
          </a:p>
          <a:p>
            <a:pPr eaLnBrk="1" hangingPunct="1">
              <a:lnSpc>
                <a:spcPct val="150000"/>
              </a:lnSpc>
              <a:buFontTx/>
              <a:buChar char="•"/>
            </a:pPr>
            <a:endParaRPr lang="en-US" b="0" smtClean="0"/>
          </a:p>
          <a:p>
            <a:pPr eaLnBrk="1" hangingPunct="1">
              <a:lnSpc>
                <a:spcPct val="150000"/>
              </a:lnSpc>
              <a:buFontTx/>
              <a:buChar char="•"/>
            </a:pPr>
            <a:r>
              <a:rPr lang="en-US" b="0" smtClean="0"/>
              <a:t>A deviation from specifications, whether missing, wrong, or extra</a:t>
            </a:r>
          </a:p>
          <a:p>
            <a:pPr eaLnBrk="1" hangingPunct="1">
              <a:lnSpc>
                <a:spcPct val="150000"/>
              </a:lnSpc>
              <a:buFontTx/>
              <a:buChar char="•"/>
            </a:pPr>
            <a:endParaRPr lang="en-US" b="0" smtClean="0"/>
          </a:p>
          <a:p>
            <a:pPr eaLnBrk="1" hangingPunct="1">
              <a:lnSpc>
                <a:spcPct val="150000"/>
              </a:lnSpc>
              <a:buFontTx/>
              <a:buChar char="•"/>
            </a:pPr>
            <a:r>
              <a:rPr lang="en-US" b="0" smtClean="0"/>
              <a:t>Anything that causes customer dissatisfactions, whether in the requirements or not</a:t>
            </a:r>
          </a:p>
          <a:p>
            <a:pPr eaLnBrk="1" hangingPunct="1">
              <a:lnSpc>
                <a:spcPct val="150000"/>
              </a:lnSpc>
              <a:buFontTx/>
              <a:buChar char="•"/>
            </a:pPr>
            <a:endParaRPr lang="en-US" b="0" smtClean="0"/>
          </a:p>
          <a:p>
            <a:pPr eaLnBrk="1" hangingPunct="1">
              <a:lnSpc>
                <a:spcPct val="90000"/>
              </a:lnSpc>
            </a:pPr>
            <a:endParaRPr lang="en-US" smtClean="0"/>
          </a:p>
          <a:p>
            <a:pPr eaLnBrk="1" hangingPunct="1">
              <a:lnSpc>
                <a:spcPct val="90000"/>
              </a:lnSpc>
              <a:buFont typeface="Wingdings" panose="05000000000000000000" pitchFamily="2" charset="2"/>
              <a:buNone/>
            </a:pPr>
            <a:endParaRPr lang="en-US" sz="1800" b="0"/>
          </a:p>
        </p:txBody>
      </p:sp>
    </p:spTree>
    <p:extLst>
      <p:ext uri="{BB962C8B-B14F-4D97-AF65-F5344CB8AC3E}">
        <p14:creationId xmlns:p14="http://schemas.microsoft.com/office/powerpoint/2010/main" val="35569122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3"/>
          <p:cNvSpPr>
            <a:spLocks noGrp="1"/>
          </p:cNvSpPr>
          <p:nvPr>
            <p:ph type="sldNum" sz="quarter" idx="4294967295"/>
          </p:nvPr>
        </p:nvSpPr>
        <p:spPr>
          <a:xfrm>
            <a:off x="1757364"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32DF2012-C953-4280-AF78-A559CA5C068C}" type="slidenum">
              <a:rPr lang="en-US" altLang="en-US" sz="1000">
                <a:solidFill>
                  <a:srgbClr val="5F5F5F"/>
                </a:solidFill>
              </a:rPr>
              <a:pPr>
                <a:spcBef>
                  <a:spcPct val="0"/>
                </a:spcBef>
                <a:buSzTx/>
                <a:buFontTx/>
                <a:buNone/>
              </a:pPr>
              <a:t>19</a:t>
            </a:fld>
            <a:endParaRPr lang="en-US" altLang="en-US" sz="1000">
              <a:solidFill>
                <a:srgbClr val="5F5F5F"/>
              </a:solidFill>
            </a:endParaRPr>
          </a:p>
        </p:txBody>
      </p:sp>
      <p:sp>
        <p:nvSpPr>
          <p:cNvPr id="88067" name="Rectangle 2"/>
          <p:cNvSpPr>
            <a:spLocks noGrp="1" noChangeArrowheads="1"/>
          </p:cNvSpPr>
          <p:nvPr>
            <p:ph type="title"/>
          </p:nvPr>
        </p:nvSpPr>
        <p:spPr/>
        <p:txBody>
          <a:bodyPr/>
          <a:lstStyle/>
          <a:p>
            <a:pPr eaLnBrk="1" hangingPunct="1"/>
            <a:r>
              <a:rPr lang="en-US" b="0" smtClean="0"/>
              <a:t>Types of Defect</a:t>
            </a:r>
          </a:p>
        </p:txBody>
      </p:sp>
      <p:sp>
        <p:nvSpPr>
          <p:cNvPr id="88068" name="Rectangle 3"/>
          <p:cNvSpPr>
            <a:spLocks noGrp="1" noChangeArrowheads="1"/>
          </p:cNvSpPr>
          <p:nvPr>
            <p:ph type="body" idx="1"/>
          </p:nvPr>
        </p:nvSpPr>
        <p:spPr>
          <a:xfrm>
            <a:off x="2209800" y="990600"/>
            <a:ext cx="7772400" cy="5181600"/>
          </a:xfrm>
        </p:spPr>
        <p:txBody>
          <a:bodyPr/>
          <a:lstStyle/>
          <a:p>
            <a:pPr eaLnBrk="1" hangingPunct="1"/>
            <a:endParaRPr lang="en-US" smtClean="0"/>
          </a:p>
          <a:p>
            <a:pPr eaLnBrk="1" hangingPunct="1"/>
            <a:endParaRPr lang="en-US" smtClean="0"/>
          </a:p>
          <a:p>
            <a:pPr lvl="4" eaLnBrk="1" hangingPunct="1">
              <a:lnSpc>
                <a:spcPct val="150000"/>
              </a:lnSpc>
            </a:pPr>
            <a:r>
              <a:rPr lang="en-US" sz="2000"/>
              <a:t>Functionality Defects</a:t>
            </a:r>
          </a:p>
          <a:p>
            <a:pPr lvl="4" eaLnBrk="1" hangingPunct="1">
              <a:lnSpc>
                <a:spcPct val="150000"/>
              </a:lnSpc>
            </a:pPr>
            <a:r>
              <a:rPr lang="en-US" sz="2000"/>
              <a:t>Programming Defects</a:t>
            </a:r>
          </a:p>
          <a:p>
            <a:pPr lvl="4" eaLnBrk="1" hangingPunct="1">
              <a:lnSpc>
                <a:spcPct val="150000"/>
              </a:lnSpc>
            </a:pPr>
            <a:r>
              <a:rPr lang="en-US" sz="2000"/>
              <a:t>Logical Defects</a:t>
            </a:r>
          </a:p>
          <a:p>
            <a:pPr lvl="4" eaLnBrk="1" hangingPunct="1">
              <a:lnSpc>
                <a:spcPct val="150000"/>
              </a:lnSpc>
            </a:pPr>
            <a:r>
              <a:rPr lang="en-US" sz="2000"/>
              <a:t>Standards</a:t>
            </a:r>
          </a:p>
          <a:p>
            <a:pPr lvl="4" eaLnBrk="1" hangingPunct="1">
              <a:lnSpc>
                <a:spcPct val="150000"/>
              </a:lnSpc>
            </a:pPr>
            <a:r>
              <a:rPr lang="en-US" sz="2000"/>
              <a:t>Database Interface</a:t>
            </a:r>
          </a:p>
          <a:p>
            <a:pPr lvl="4" eaLnBrk="1" hangingPunct="1">
              <a:lnSpc>
                <a:spcPct val="150000"/>
              </a:lnSpc>
            </a:pPr>
            <a:r>
              <a:rPr lang="en-US" sz="2000"/>
              <a:t>Environmental defects</a:t>
            </a:r>
          </a:p>
          <a:p>
            <a:pPr eaLnBrk="1" hangingPunct="1"/>
            <a:endParaRPr lang="en-US" smtClean="0"/>
          </a:p>
        </p:txBody>
      </p:sp>
    </p:spTree>
    <p:extLst>
      <p:ext uri="{BB962C8B-B14F-4D97-AF65-F5344CB8AC3E}">
        <p14:creationId xmlns:p14="http://schemas.microsoft.com/office/powerpoint/2010/main" val="4528044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Requirement Traceability Matrix</a:t>
            </a:r>
          </a:p>
        </p:txBody>
      </p:sp>
      <p:sp>
        <p:nvSpPr>
          <p:cNvPr id="6147" name="Rectangle 3"/>
          <p:cNvSpPr>
            <a:spLocks noGrp="1" noChangeArrowheads="1"/>
          </p:cNvSpPr>
          <p:nvPr>
            <p:ph type="body" idx="1"/>
          </p:nvPr>
        </p:nvSpPr>
        <p:spPr/>
        <p:txBody>
          <a:bodyPr/>
          <a:lstStyle/>
          <a:p>
            <a:r>
              <a:rPr lang="en-US" smtClean="0"/>
              <a:t>One of the key objectives of any testing venture is to ensure that the application under test is behaving as per the functional specification. To ensure this the key objective will be to test all the functionalities or the requirements as it is stated by the customer. Hence Test Coverage becomes a very critical metric for any Testing venture.</a:t>
            </a:r>
          </a:p>
          <a:p>
            <a:endParaRPr lang="en-US" smtClean="0"/>
          </a:p>
        </p:txBody>
      </p:sp>
    </p:spTree>
    <p:extLst>
      <p:ext uri="{BB962C8B-B14F-4D97-AF65-F5344CB8AC3E}">
        <p14:creationId xmlns:p14="http://schemas.microsoft.com/office/powerpoint/2010/main" val="823323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3"/>
          <p:cNvSpPr>
            <a:spLocks noGrp="1"/>
          </p:cNvSpPr>
          <p:nvPr>
            <p:ph type="sldNum" sz="quarter" idx="4294967295"/>
          </p:nvPr>
        </p:nvSpPr>
        <p:spPr>
          <a:xfrm>
            <a:off x="1757364"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63333FB4-07C6-4D00-AD2B-C9121339F41F}" type="slidenum">
              <a:rPr lang="en-US" altLang="en-US" sz="1000">
                <a:solidFill>
                  <a:srgbClr val="5F5F5F"/>
                </a:solidFill>
              </a:rPr>
              <a:pPr>
                <a:spcBef>
                  <a:spcPct val="0"/>
                </a:spcBef>
                <a:buSzTx/>
                <a:buFontTx/>
                <a:buNone/>
              </a:pPr>
              <a:t>20</a:t>
            </a:fld>
            <a:endParaRPr lang="en-US" altLang="en-US" sz="1000">
              <a:solidFill>
                <a:srgbClr val="5F5F5F"/>
              </a:solidFill>
            </a:endParaRPr>
          </a:p>
        </p:txBody>
      </p:sp>
      <p:sp>
        <p:nvSpPr>
          <p:cNvPr id="89091" name="Rectangle 2050"/>
          <p:cNvSpPr>
            <a:spLocks noGrp="1" noChangeArrowheads="1"/>
          </p:cNvSpPr>
          <p:nvPr>
            <p:ph type="title"/>
          </p:nvPr>
        </p:nvSpPr>
        <p:spPr/>
        <p:txBody>
          <a:bodyPr/>
          <a:lstStyle/>
          <a:p>
            <a:pPr eaLnBrk="1" hangingPunct="1"/>
            <a:r>
              <a:rPr lang="en-US" b="0" smtClean="0">
                <a:ea typeface="Gulim" panose="020B0600000101010101" pitchFamily="34" charset="-127"/>
              </a:rPr>
              <a:t>Defect Life Cycle</a:t>
            </a:r>
          </a:p>
        </p:txBody>
      </p:sp>
      <p:sp>
        <p:nvSpPr>
          <p:cNvPr id="89092" name="Rectangle 2051"/>
          <p:cNvSpPr>
            <a:spLocks noGrp="1" noChangeArrowheads="1"/>
          </p:cNvSpPr>
          <p:nvPr>
            <p:ph type="body" idx="1"/>
          </p:nvPr>
        </p:nvSpPr>
        <p:spPr>
          <a:xfrm>
            <a:off x="2209800" y="1066800"/>
            <a:ext cx="7772400" cy="4800600"/>
          </a:xfrm>
        </p:spPr>
        <p:txBody>
          <a:bodyPr/>
          <a:lstStyle/>
          <a:p>
            <a:pPr eaLnBrk="1" hangingPunct="1">
              <a:buFont typeface="Wingdings" panose="05000000000000000000" pitchFamily="2" charset="2"/>
              <a:buNone/>
            </a:pPr>
            <a:r>
              <a:rPr lang="en-US" b="0" smtClean="0">
                <a:ea typeface="Gulim" panose="020B0600000101010101" pitchFamily="34" charset="-127"/>
              </a:rPr>
              <a:t>	Defect life cycle / stages</a:t>
            </a:r>
          </a:p>
          <a:p>
            <a:pPr eaLnBrk="1" hangingPunct="1">
              <a:buFont typeface="Wingdings" panose="05000000000000000000" pitchFamily="2" charset="2"/>
              <a:buNone/>
            </a:pPr>
            <a:endParaRPr lang="en-US" b="0" smtClean="0">
              <a:ea typeface="Gulim" panose="020B0600000101010101" pitchFamily="34" charset="-127"/>
            </a:endParaRPr>
          </a:p>
          <a:p>
            <a:pPr lvl="4" eaLnBrk="1" hangingPunct="1">
              <a:lnSpc>
                <a:spcPct val="130000"/>
              </a:lnSpc>
            </a:pPr>
            <a:r>
              <a:rPr lang="en-US" sz="2000">
                <a:cs typeface="Times New Roman" panose="02020603050405020304" pitchFamily="18" charset="0"/>
              </a:rPr>
              <a:t>New</a:t>
            </a:r>
          </a:p>
          <a:p>
            <a:pPr lvl="4" eaLnBrk="1" hangingPunct="1">
              <a:lnSpc>
                <a:spcPct val="130000"/>
              </a:lnSpc>
            </a:pPr>
            <a:r>
              <a:rPr lang="en-US" sz="2000">
                <a:cs typeface="Times New Roman" panose="02020603050405020304" pitchFamily="18" charset="0"/>
              </a:rPr>
              <a:t>Open</a:t>
            </a:r>
          </a:p>
          <a:p>
            <a:pPr lvl="4" eaLnBrk="1" hangingPunct="1">
              <a:lnSpc>
                <a:spcPct val="130000"/>
              </a:lnSpc>
            </a:pPr>
            <a:r>
              <a:rPr lang="en-US" sz="2000">
                <a:cs typeface="Times New Roman" panose="02020603050405020304" pitchFamily="18" charset="0"/>
              </a:rPr>
              <a:t>Pending</a:t>
            </a:r>
          </a:p>
          <a:p>
            <a:pPr lvl="4" eaLnBrk="1" hangingPunct="1">
              <a:lnSpc>
                <a:spcPct val="130000"/>
              </a:lnSpc>
            </a:pPr>
            <a:r>
              <a:rPr lang="en-US" sz="2000">
                <a:cs typeface="Times New Roman" panose="02020603050405020304" pitchFamily="18" charset="0"/>
              </a:rPr>
              <a:t>Fixed</a:t>
            </a:r>
          </a:p>
          <a:p>
            <a:pPr lvl="4" eaLnBrk="1" hangingPunct="1">
              <a:lnSpc>
                <a:spcPct val="130000"/>
              </a:lnSpc>
            </a:pPr>
            <a:r>
              <a:rPr lang="en-US" sz="2000">
                <a:cs typeface="Times New Roman" panose="02020603050405020304" pitchFamily="18" charset="0"/>
              </a:rPr>
              <a:t>Reopen</a:t>
            </a:r>
          </a:p>
          <a:p>
            <a:pPr lvl="4" eaLnBrk="1" hangingPunct="1">
              <a:lnSpc>
                <a:spcPct val="130000"/>
              </a:lnSpc>
            </a:pPr>
            <a:r>
              <a:rPr lang="en-US" sz="2000">
                <a:cs typeface="Times New Roman" panose="02020603050405020304" pitchFamily="18" charset="0"/>
              </a:rPr>
              <a:t>Close</a:t>
            </a:r>
            <a:r>
              <a:rPr lang="en-US" sz="2000">
                <a:ea typeface="Gulim" panose="020B0600000101010101" pitchFamily="34" charset="-127"/>
              </a:rPr>
              <a:t> </a:t>
            </a:r>
          </a:p>
          <a:p>
            <a:pPr lvl="1" eaLnBrk="1" hangingPunct="1">
              <a:lnSpc>
                <a:spcPct val="120000"/>
              </a:lnSpc>
            </a:pPr>
            <a:endParaRPr lang="en-US" sz="2000"/>
          </a:p>
          <a:p>
            <a:pPr eaLnBrk="1" hangingPunct="1"/>
            <a:endParaRPr lang="en-US" smtClean="0"/>
          </a:p>
        </p:txBody>
      </p:sp>
    </p:spTree>
    <p:extLst>
      <p:ext uri="{BB962C8B-B14F-4D97-AF65-F5344CB8AC3E}">
        <p14:creationId xmlns:p14="http://schemas.microsoft.com/office/powerpoint/2010/main" val="30114287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3"/>
          <p:cNvSpPr>
            <a:spLocks noGrp="1"/>
          </p:cNvSpPr>
          <p:nvPr>
            <p:ph type="sldNum" sz="quarter" idx="4294967295"/>
          </p:nvPr>
        </p:nvSpPr>
        <p:spPr>
          <a:xfrm>
            <a:off x="1757364"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87B2DC24-A876-4F79-A270-B82E1538ADC9}" type="slidenum">
              <a:rPr lang="en-US" altLang="en-US" sz="1000">
                <a:solidFill>
                  <a:srgbClr val="5F5F5F"/>
                </a:solidFill>
              </a:rPr>
              <a:pPr>
                <a:spcBef>
                  <a:spcPct val="0"/>
                </a:spcBef>
                <a:buSzTx/>
                <a:buFontTx/>
                <a:buNone/>
              </a:pPr>
              <a:t>21</a:t>
            </a:fld>
            <a:endParaRPr lang="en-US" altLang="en-US" sz="1000">
              <a:solidFill>
                <a:srgbClr val="5F5F5F"/>
              </a:solidFill>
            </a:endParaRPr>
          </a:p>
        </p:txBody>
      </p:sp>
      <p:sp>
        <p:nvSpPr>
          <p:cNvPr id="90115" name="Rectangle 2"/>
          <p:cNvSpPr>
            <a:spLocks noGrp="1" noChangeArrowheads="1"/>
          </p:cNvSpPr>
          <p:nvPr>
            <p:ph type="title"/>
          </p:nvPr>
        </p:nvSpPr>
        <p:spPr/>
        <p:txBody>
          <a:bodyPr/>
          <a:lstStyle/>
          <a:p>
            <a:pPr eaLnBrk="1" hangingPunct="1"/>
            <a:r>
              <a:rPr lang="en-US" b="0" smtClean="0">
                <a:ea typeface="Gulim" panose="020B0600000101010101" pitchFamily="34" charset="-127"/>
              </a:rPr>
              <a:t>Defect Life Cycle</a:t>
            </a:r>
          </a:p>
        </p:txBody>
      </p:sp>
      <p:sp>
        <p:nvSpPr>
          <p:cNvPr id="90116" name="Rectangle 3"/>
          <p:cNvSpPr>
            <a:spLocks noGrp="1" noChangeArrowheads="1"/>
          </p:cNvSpPr>
          <p:nvPr>
            <p:ph type="body" idx="1"/>
          </p:nvPr>
        </p:nvSpPr>
        <p:spPr>
          <a:xfrm>
            <a:off x="2209800" y="1066800"/>
            <a:ext cx="8153400" cy="4572000"/>
          </a:xfrm>
        </p:spPr>
        <p:txBody>
          <a:bodyPr/>
          <a:lstStyle/>
          <a:p>
            <a:pPr eaLnBrk="1" hangingPunct="1">
              <a:lnSpc>
                <a:spcPct val="130000"/>
              </a:lnSpc>
            </a:pPr>
            <a:endParaRPr lang="en-US" smtClean="0">
              <a:ea typeface="Gulim" panose="020B0600000101010101" pitchFamily="34" charset="-127"/>
            </a:endParaRPr>
          </a:p>
          <a:p>
            <a:pPr eaLnBrk="1" hangingPunct="1">
              <a:lnSpc>
                <a:spcPct val="130000"/>
              </a:lnSpc>
              <a:buFontTx/>
              <a:buChar char="•"/>
            </a:pPr>
            <a:r>
              <a:rPr lang="en-US" smtClean="0">
                <a:ea typeface="Gulim" panose="020B0600000101010101" pitchFamily="34" charset="-127"/>
              </a:rPr>
              <a:t>New</a:t>
            </a:r>
            <a:r>
              <a:rPr lang="en-US" b="0" smtClean="0">
                <a:ea typeface="Gulim" panose="020B0600000101010101" pitchFamily="34" charset="-127"/>
              </a:rPr>
              <a:t>:</a:t>
            </a:r>
            <a:r>
              <a:rPr lang="en-US" smtClean="0">
                <a:ea typeface="Gulim" panose="020B0600000101010101" pitchFamily="34" charset="-127"/>
              </a:rPr>
              <a:t> </a:t>
            </a:r>
            <a:r>
              <a:rPr lang="en-US" b="0" smtClean="0">
                <a:ea typeface="Gulim" panose="020B0600000101010101" pitchFamily="34" charset="-127"/>
              </a:rPr>
              <a:t>Tester r</a:t>
            </a:r>
            <a:r>
              <a:rPr lang="en-US" b="0" smtClean="0">
                <a:cs typeface="Times New Roman" panose="02020603050405020304" pitchFamily="18" charset="0"/>
              </a:rPr>
              <a:t>eports new defect detected in the application</a:t>
            </a:r>
            <a:endParaRPr lang="en-US" b="0" smtClean="0">
              <a:ea typeface="Gulim" panose="020B0600000101010101" pitchFamily="34" charset="-127"/>
            </a:endParaRPr>
          </a:p>
          <a:p>
            <a:pPr eaLnBrk="1" hangingPunct="1">
              <a:lnSpc>
                <a:spcPct val="130000"/>
              </a:lnSpc>
              <a:buFontTx/>
              <a:buChar char="•"/>
            </a:pPr>
            <a:r>
              <a:rPr lang="en-US" smtClean="0">
                <a:ea typeface="Gulim" panose="020B0600000101010101" pitchFamily="34" charset="-127"/>
              </a:rPr>
              <a:t>Pending</a:t>
            </a:r>
            <a:r>
              <a:rPr lang="en-US" b="0" smtClean="0">
                <a:ea typeface="Gulim" panose="020B0600000101010101" pitchFamily="34" charset="-127"/>
              </a:rPr>
              <a:t>: Any defect waiting for a decision from a technical manager before a developer addresses the problem.</a:t>
            </a:r>
          </a:p>
          <a:p>
            <a:pPr eaLnBrk="1" hangingPunct="1">
              <a:lnSpc>
                <a:spcPct val="130000"/>
              </a:lnSpc>
              <a:buFontTx/>
              <a:buChar char="•"/>
            </a:pPr>
            <a:r>
              <a:rPr lang="en-US" smtClean="0">
                <a:ea typeface="Gulim" panose="020B0600000101010101" pitchFamily="34" charset="-127"/>
              </a:rPr>
              <a:t>Open</a:t>
            </a:r>
            <a:r>
              <a:rPr lang="en-US" b="0" smtClean="0">
                <a:ea typeface="Gulim" panose="020B0600000101010101" pitchFamily="34" charset="-127"/>
              </a:rPr>
              <a:t>: After pending state the bug will have Open state until the developer fixes it</a:t>
            </a:r>
          </a:p>
          <a:p>
            <a:pPr eaLnBrk="1" hangingPunct="1">
              <a:lnSpc>
                <a:spcPct val="130000"/>
              </a:lnSpc>
              <a:buFontTx/>
              <a:buChar char="•"/>
            </a:pPr>
            <a:r>
              <a:rPr lang="en-US" smtClean="0">
                <a:ea typeface="Gulim" panose="020B0600000101010101" pitchFamily="34" charset="-127"/>
              </a:rPr>
              <a:t>Fixed</a:t>
            </a:r>
            <a:r>
              <a:rPr lang="en-US" b="0" smtClean="0">
                <a:ea typeface="Gulim" panose="020B0600000101010101" pitchFamily="34" charset="-127"/>
              </a:rPr>
              <a:t>: Developer can fix the bug or can reject the bug </a:t>
            </a:r>
          </a:p>
          <a:p>
            <a:pPr eaLnBrk="1" hangingPunct="1">
              <a:lnSpc>
                <a:spcPct val="130000"/>
              </a:lnSpc>
              <a:buFontTx/>
              <a:buChar char="•"/>
            </a:pPr>
            <a:r>
              <a:rPr lang="en-US" smtClean="0">
                <a:ea typeface="Gulim" panose="020B0600000101010101" pitchFamily="34" charset="-127"/>
              </a:rPr>
              <a:t>Closed/Reopen</a:t>
            </a:r>
            <a:r>
              <a:rPr lang="en-US" b="0" smtClean="0">
                <a:ea typeface="Gulim" panose="020B0600000101010101" pitchFamily="34" charset="-127"/>
              </a:rPr>
              <a:t>: After regression test, the tester either closes the bug ( if it solves the error) or reopens the bug</a:t>
            </a:r>
          </a:p>
          <a:p>
            <a:pPr eaLnBrk="1" hangingPunct="1">
              <a:lnSpc>
                <a:spcPct val="130000"/>
              </a:lnSpc>
            </a:pPr>
            <a:endParaRPr lang="en-US" b="0" smtClean="0">
              <a:ea typeface="Gulim" panose="020B0600000101010101" pitchFamily="34" charset="-127"/>
            </a:endParaRPr>
          </a:p>
          <a:p>
            <a:pPr eaLnBrk="1" hangingPunct="1">
              <a:buFont typeface="Wingdings" panose="05000000000000000000" pitchFamily="2" charset="2"/>
              <a:buNone/>
            </a:pPr>
            <a:endParaRPr lang="en-US" b="0" smtClean="0"/>
          </a:p>
        </p:txBody>
      </p:sp>
    </p:spTree>
    <p:extLst>
      <p:ext uri="{BB962C8B-B14F-4D97-AF65-F5344CB8AC3E}">
        <p14:creationId xmlns:p14="http://schemas.microsoft.com/office/powerpoint/2010/main" val="15502504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3"/>
          <p:cNvSpPr>
            <a:spLocks noGrp="1"/>
          </p:cNvSpPr>
          <p:nvPr>
            <p:ph type="sldNum" sz="quarter" idx="4294967295"/>
          </p:nvPr>
        </p:nvSpPr>
        <p:spPr>
          <a:xfrm>
            <a:off x="1757364"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58485F7A-A4BE-4D68-B1B5-3D890046DA19}" type="slidenum">
              <a:rPr lang="en-US" altLang="en-US" sz="1000">
                <a:solidFill>
                  <a:srgbClr val="5F5F5F"/>
                </a:solidFill>
              </a:rPr>
              <a:pPr>
                <a:spcBef>
                  <a:spcPct val="0"/>
                </a:spcBef>
                <a:buSzTx/>
                <a:buFontTx/>
                <a:buNone/>
              </a:pPr>
              <a:t>22</a:t>
            </a:fld>
            <a:endParaRPr lang="en-US" altLang="en-US" sz="1000">
              <a:solidFill>
                <a:srgbClr val="5F5F5F"/>
              </a:solidFill>
            </a:endParaRPr>
          </a:p>
        </p:txBody>
      </p:sp>
      <p:sp>
        <p:nvSpPr>
          <p:cNvPr id="91139" name="Rectangle 2"/>
          <p:cNvSpPr>
            <a:spLocks noGrp="1" noChangeArrowheads="1"/>
          </p:cNvSpPr>
          <p:nvPr>
            <p:ph type="title"/>
          </p:nvPr>
        </p:nvSpPr>
        <p:spPr/>
        <p:txBody>
          <a:bodyPr/>
          <a:lstStyle/>
          <a:p>
            <a:pPr eaLnBrk="1" hangingPunct="1"/>
            <a:r>
              <a:rPr lang="en-US" altLang="ko-KR" b="0" smtClean="0">
                <a:ea typeface="Gulim" panose="020B0600000101010101" pitchFamily="34" charset="-127"/>
              </a:rPr>
              <a:t>Defect Reporting</a:t>
            </a:r>
            <a:endParaRPr lang="en-US" b="0" smtClean="0">
              <a:ea typeface="Gulim" panose="020B0600000101010101" pitchFamily="34" charset="-127"/>
            </a:endParaRPr>
          </a:p>
        </p:txBody>
      </p:sp>
      <p:sp>
        <p:nvSpPr>
          <p:cNvPr id="91140" name="Rectangle 3"/>
          <p:cNvSpPr>
            <a:spLocks noGrp="1" noChangeArrowheads="1"/>
          </p:cNvSpPr>
          <p:nvPr>
            <p:ph type="body" idx="1"/>
          </p:nvPr>
        </p:nvSpPr>
        <p:spPr>
          <a:xfrm>
            <a:off x="2209800" y="1066800"/>
            <a:ext cx="8153400" cy="4267200"/>
          </a:xfrm>
        </p:spPr>
        <p:txBody>
          <a:bodyPr/>
          <a:lstStyle/>
          <a:p>
            <a:pPr eaLnBrk="1" hangingPunct="1">
              <a:lnSpc>
                <a:spcPct val="90000"/>
              </a:lnSpc>
              <a:buFont typeface="Wingdings" panose="05000000000000000000" pitchFamily="2" charset="2"/>
              <a:buNone/>
            </a:pPr>
            <a:r>
              <a:rPr lang="en-US" b="0" u="sng" smtClean="0"/>
              <a:t>Need for Defect Reporting:</a:t>
            </a:r>
          </a:p>
          <a:p>
            <a:pPr eaLnBrk="1" hangingPunct="1">
              <a:lnSpc>
                <a:spcPct val="90000"/>
              </a:lnSpc>
              <a:buFont typeface="Wingdings" panose="05000000000000000000" pitchFamily="2" charset="2"/>
              <a:buNone/>
            </a:pPr>
            <a:endParaRPr lang="en-US" b="0" u="sng" smtClean="0"/>
          </a:p>
          <a:p>
            <a:pPr eaLnBrk="1" hangingPunct="1">
              <a:lnSpc>
                <a:spcPct val="140000"/>
              </a:lnSpc>
              <a:buFontTx/>
              <a:buChar char="•"/>
            </a:pPr>
            <a:r>
              <a:rPr lang="en-US" b="0" smtClean="0"/>
              <a:t>Used to describe and quantify deviations from requirements</a:t>
            </a:r>
          </a:p>
          <a:p>
            <a:pPr eaLnBrk="1" hangingPunct="1">
              <a:lnSpc>
                <a:spcPct val="140000"/>
              </a:lnSpc>
              <a:buFontTx/>
              <a:buChar char="•"/>
            </a:pPr>
            <a:r>
              <a:rPr lang="en-US" b="0" smtClean="0"/>
              <a:t>To correct the defect</a:t>
            </a:r>
          </a:p>
          <a:p>
            <a:pPr eaLnBrk="1" hangingPunct="1">
              <a:lnSpc>
                <a:spcPct val="140000"/>
              </a:lnSpc>
              <a:buFontTx/>
              <a:buChar char="•"/>
            </a:pPr>
            <a:r>
              <a:rPr lang="en-US" b="0" smtClean="0"/>
              <a:t>Report the status of the application</a:t>
            </a:r>
          </a:p>
          <a:p>
            <a:pPr eaLnBrk="1" hangingPunct="1">
              <a:lnSpc>
                <a:spcPct val="140000"/>
              </a:lnSpc>
              <a:buFontTx/>
              <a:buChar char="•"/>
            </a:pPr>
            <a:r>
              <a:rPr lang="en-US" b="0" smtClean="0"/>
              <a:t>Gather statistics used to develop defect expectations in future applications</a:t>
            </a:r>
          </a:p>
          <a:p>
            <a:pPr eaLnBrk="1" hangingPunct="1">
              <a:lnSpc>
                <a:spcPct val="140000"/>
              </a:lnSpc>
              <a:buFontTx/>
              <a:buChar char="•"/>
            </a:pPr>
            <a:r>
              <a:rPr lang="en-US" b="0" smtClean="0"/>
              <a:t>Improve the software development process</a:t>
            </a:r>
          </a:p>
        </p:txBody>
      </p:sp>
    </p:spTree>
    <p:extLst>
      <p:ext uri="{BB962C8B-B14F-4D97-AF65-F5344CB8AC3E}">
        <p14:creationId xmlns:p14="http://schemas.microsoft.com/office/powerpoint/2010/main" val="18555162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3"/>
          <p:cNvSpPr>
            <a:spLocks noGrp="1"/>
          </p:cNvSpPr>
          <p:nvPr>
            <p:ph type="sldNum" sz="quarter" idx="4294967295"/>
          </p:nvPr>
        </p:nvSpPr>
        <p:spPr>
          <a:xfrm>
            <a:off x="1757364"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EFA6F276-CEE3-42F7-8DB5-26E39F114CBE}" type="slidenum">
              <a:rPr lang="en-US" altLang="en-US" sz="1000">
                <a:solidFill>
                  <a:srgbClr val="5F5F5F"/>
                </a:solidFill>
              </a:rPr>
              <a:pPr>
                <a:spcBef>
                  <a:spcPct val="0"/>
                </a:spcBef>
                <a:buSzTx/>
                <a:buFontTx/>
                <a:buNone/>
              </a:pPr>
              <a:t>23</a:t>
            </a:fld>
            <a:endParaRPr lang="en-US" altLang="en-US" sz="1000">
              <a:solidFill>
                <a:srgbClr val="5F5F5F"/>
              </a:solidFill>
            </a:endParaRPr>
          </a:p>
        </p:txBody>
      </p:sp>
      <p:sp>
        <p:nvSpPr>
          <p:cNvPr id="92163" name="Rectangle 2"/>
          <p:cNvSpPr>
            <a:spLocks noGrp="1" noChangeArrowheads="1"/>
          </p:cNvSpPr>
          <p:nvPr>
            <p:ph type="title"/>
          </p:nvPr>
        </p:nvSpPr>
        <p:spPr/>
        <p:txBody>
          <a:bodyPr/>
          <a:lstStyle/>
          <a:p>
            <a:pPr eaLnBrk="1" hangingPunct="1"/>
            <a:r>
              <a:rPr lang="en-US" altLang="ko-KR" b="0" smtClean="0">
                <a:ea typeface="Gulim" panose="020B0600000101010101" pitchFamily="34" charset="-127"/>
              </a:rPr>
              <a:t>Defect Reporting: Severity</a:t>
            </a:r>
            <a:endParaRPr lang="en-US" b="0" smtClean="0">
              <a:ea typeface="Gulim" panose="020B0600000101010101" pitchFamily="34" charset="-127"/>
            </a:endParaRPr>
          </a:p>
        </p:txBody>
      </p:sp>
      <p:sp>
        <p:nvSpPr>
          <p:cNvPr id="92164" name="Rectangle 3"/>
          <p:cNvSpPr>
            <a:spLocks noGrp="1" noChangeArrowheads="1"/>
          </p:cNvSpPr>
          <p:nvPr>
            <p:ph type="body" idx="1"/>
          </p:nvPr>
        </p:nvSpPr>
        <p:spPr>
          <a:xfrm>
            <a:off x="2209800" y="1447800"/>
            <a:ext cx="8153400" cy="4267200"/>
          </a:xfrm>
        </p:spPr>
        <p:txBody>
          <a:bodyPr/>
          <a:lstStyle/>
          <a:p>
            <a:pPr eaLnBrk="1" hangingPunct="1">
              <a:buFont typeface="Wingdings" panose="05000000000000000000" pitchFamily="2" charset="2"/>
              <a:buNone/>
            </a:pPr>
            <a:r>
              <a:rPr lang="en-US" b="0" smtClean="0"/>
              <a:t>Extent to which the bug will affect the system:</a:t>
            </a:r>
          </a:p>
          <a:p>
            <a:pPr eaLnBrk="1" hangingPunct="1"/>
            <a:endParaRPr lang="en-US" b="0" smtClean="0"/>
          </a:p>
          <a:p>
            <a:pPr eaLnBrk="1" hangingPunct="1">
              <a:lnSpc>
                <a:spcPct val="150000"/>
              </a:lnSpc>
              <a:buFontTx/>
              <a:buChar char="•"/>
            </a:pPr>
            <a:r>
              <a:rPr lang="en-US" b="0" smtClean="0"/>
              <a:t>Very high 	– System Crash or loss of data</a:t>
            </a:r>
          </a:p>
          <a:p>
            <a:pPr eaLnBrk="1" hangingPunct="1">
              <a:lnSpc>
                <a:spcPct val="150000"/>
              </a:lnSpc>
              <a:buFontTx/>
              <a:buChar char="•"/>
            </a:pPr>
            <a:r>
              <a:rPr lang="en-US" b="0" smtClean="0"/>
              <a:t>High	 	– Functionality not available </a:t>
            </a:r>
          </a:p>
          <a:p>
            <a:pPr eaLnBrk="1" hangingPunct="1">
              <a:lnSpc>
                <a:spcPct val="150000"/>
              </a:lnSpc>
              <a:buFontTx/>
              <a:buChar char="•"/>
            </a:pPr>
            <a:r>
              <a:rPr lang="en-US" b="0" smtClean="0"/>
              <a:t>Medium 	– Functions works with minor errors</a:t>
            </a:r>
          </a:p>
          <a:p>
            <a:pPr eaLnBrk="1" hangingPunct="1">
              <a:lnSpc>
                <a:spcPct val="150000"/>
              </a:lnSpc>
              <a:buFontTx/>
              <a:buChar char="•"/>
            </a:pPr>
            <a:r>
              <a:rPr lang="en-US" b="0" smtClean="0"/>
              <a:t>Low 		– Cosmetic or trivial</a:t>
            </a:r>
          </a:p>
        </p:txBody>
      </p:sp>
    </p:spTree>
    <p:extLst>
      <p:ext uri="{BB962C8B-B14F-4D97-AF65-F5344CB8AC3E}">
        <p14:creationId xmlns:p14="http://schemas.microsoft.com/office/powerpoint/2010/main" val="27434426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ctrTitle"/>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algn="ctr"/>
            <a:r>
              <a:rPr lang="en-US" sz="8800" dirty="0"/>
              <a:t>T</a:t>
            </a:r>
            <a:r>
              <a:rPr lang="en-US" dirty="0" smtClean="0"/>
              <a:t>EST</a:t>
            </a:r>
            <a:r>
              <a:rPr lang="en-US" sz="8800" dirty="0"/>
              <a:t> M</a:t>
            </a:r>
            <a:r>
              <a:rPr lang="en-US" dirty="0" smtClean="0"/>
              <a:t>ODELS</a:t>
            </a:r>
          </a:p>
        </p:txBody>
      </p:sp>
      <p:sp>
        <p:nvSpPr>
          <p:cNvPr id="21507" name="Subtitle 2"/>
          <p:cNvSpPr>
            <a:spLocks noGrp="1"/>
          </p:cNvSpPr>
          <p:nvPr>
            <p:ph type="subTitle" idx="1"/>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4556843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4294967295"/>
          </p:nvPr>
        </p:nvSpPr>
        <p:spPr>
          <a:xfrm>
            <a:off x="1757364"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3"/>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2DB64472-ECD0-4E23-8F2A-E9AC59602F68}" type="slidenum">
              <a:rPr lang="en-US" altLang="en-US" sz="1000">
                <a:solidFill>
                  <a:srgbClr val="5F5F5F"/>
                </a:solidFill>
              </a:rPr>
              <a:pPr>
                <a:spcBef>
                  <a:spcPct val="0"/>
                </a:spcBef>
                <a:buSzTx/>
                <a:buFontTx/>
                <a:buNone/>
              </a:pPr>
              <a:t>25</a:t>
            </a:fld>
            <a:endParaRPr lang="en-US" altLang="en-US" sz="1000">
              <a:solidFill>
                <a:srgbClr val="5F5F5F"/>
              </a:solidFill>
            </a:endParaRPr>
          </a:p>
        </p:txBody>
      </p:sp>
      <p:sp>
        <p:nvSpPr>
          <p:cNvPr id="22531" name="Rectangle 2"/>
          <p:cNvSpPr>
            <a:spLocks noGrp="1" noChangeArrowheads="1"/>
          </p:cNvSpPr>
          <p:nvPr>
            <p:ph type="title"/>
          </p:nvPr>
        </p:nvSpPr>
        <p:spPr>
          <a:xfrm>
            <a:off x="3886200" y="228600"/>
            <a:ext cx="5410200" cy="685800"/>
          </a:xfrm>
        </p:spPr>
        <p:txBody>
          <a:bodyPr/>
          <a:lstStyle/>
          <a:p>
            <a:r>
              <a:rPr lang="en-US" smtClean="0"/>
              <a:t>Life Cycle V- Model</a:t>
            </a:r>
          </a:p>
        </p:txBody>
      </p:sp>
      <p:pic>
        <p:nvPicPr>
          <p:cNvPr id="3" name="Content Placeholder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60895" y="914400"/>
            <a:ext cx="9360976" cy="5207000"/>
          </a:xfrm>
        </p:spPr>
      </p:pic>
    </p:spTree>
    <p:extLst>
      <p:ext uri="{BB962C8B-B14F-4D97-AF65-F5344CB8AC3E}">
        <p14:creationId xmlns:p14="http://schemas.microsoft.com/office/powerpoint/2010/main" val="288288659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2"/>
          <p:cNvSpPr>
            <a:spLocks noGrp="1"/>
          </p:cNvSpPr>
          <p:nvPr>
            <p:ph type="sldNum" sz="quarter" idx="4294967295"/>
          </p:nvPr>
        </p:nvSpPr>
        <p:spPr>
          <a:xfrm>
            <a:off x="1757364"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EC5F20E8-E939-4EB1-9AD7-32E2D7E95F6A}" type="slidenum">
              <a:rPr lang="en-US" altLang="en-US" sz="1000">
                <a:solidFill>
                  <a:srgbClr val="5F5F5F"/>
                </a:solidFill>
              </a:rPr>
              <a:pPr>
                <a:spcBef>
                  <a:spcPct val="0"/>
                </a:spcBef>
                <a:buSzTx/>
                <a:buFontTx/>
                <a:buNone/>
              </a:pPr>
              <a:t>26</a:t>
            </a:fld>
            <a:endParaRPr lang="en-US" altLang="en-US" sz="1000">
              <a:solidFill>
                <a:srgbClr val="5F5F5F"/>
              </a:solidFill>
            </a:endParaRPr>
          </a:p>
        </p:txBody>
      </p:sp>
      <p:sp>
        <p:nvSpPr>
          <p:cNvPr id="24579" name="Rectangle 40"/>
          <p:cNvSpPr>
            <a:spLocks noGrp="1" noChangeArrowheads="1"/>
          </p:cNvSpPr>
          <p:nvPr>
            <p:ph type="title"/>
          </p:nvPr>
        </p:nvSpPr>
        <p:spPr/>
        <p:txBody>
          <a:bodyPr/>
          <a:lstStyle/>
          <a:p>
            <a:r>
              <a:rPr lang="en-US" smtClean="0"/>
              <a:t>V- Model</a:t>
            </a:r>
          </a:p>
        </p:txBody>
      </p:sp>
      <p:sp>
        <p:nvSpPr>
          <p:cNvPr id="24580" name="Text Box 4"/>
          <p:cNvSpPr txBox="1">
            <a:spLocks noChangeArrowheads="1"/>
          </p:cNvSpPr>
          <p:nvPr/>
        </p:nvSpPr>
        <p:spPr bwMode="auto">
          <a:xfrm>
            <a:off x="2209800" y="990601"/>
            <a:ext cx="7848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231775" indent="-231775">
              <a:spcBef>
                <a:spcPct val="20000"/>
              </a:spcBef>
              <a:buSzPct val="125000"/>
              <a:buFont typeface="Wingdings" panose="05000000000000000000" pitchFamily="2" charset="2"/>
              <a:buBlip>
                <a:blip r:embed="rId2"/>
              </a:buBlip>
              <a:tabLst>
                <a:tab pos="339725" algn="l"/>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339725" algn="l"/>
              </a:tabLst>
              <a:defRPr sz="2800" b="1">
                <a:solidFill>
                  <a:schemeClr val="tx1"/>
                </a:solidFill>
                <a:latin typeface="Arial" panose="020B0604020202020204" pitchFamily="34" charset="0"/>
              </a:defRPr>
            </a:lvl2pPr>
            <a:lvl3pPr marL="1143000" indent="-228600">
              <a:spcBef>
                <a:spcPct val="20000"/>
              </a:spcBef>
              <a:buChar char="•"/>
              <a:tabLst>
                <a:tab pos="339725" algn="l"/>
              </a:tabLst>
              <a:defRPr sz="1600">
                <a:solidFill>
                  <a:schemeClr val="tx1"/>
                </a:solidFill>
                <a:latin typeface="Arial" panose="020B0604020202020204" pitchFamily="34" charset="0"/>
              </a:defRPr>
            </a:lvl3pPr>
            <a:lvl4pPr marL="1600200" indent="-228600">
              <a:spcBef>
                <a:spcPct val="20000"/>
              </a:spcBef>
              <a:buChar char="–"/>
              <a:tabLst>
                <a:tab pos="339725" algn="l"/>
              </a:tabLst>
              <a:defRPr sz="1400">
                <a:solidFill>
                  <a:schemeClr val="tx1"/>
                </a:solidFill>
                <a:latin typeface="Arial" panose="020B0604020202020204" pitchFamily="34" charset="0"/>
              </a:defRPr>
            </a:lvl4pPr>
            <a:lvl5pPr marL="2057400" indent="-228600">
              <a:spcBef>
                <a:spcPct val="20000"/>
              </a:spcBef>
              <a:buChar char="•"/>
              <a:tabLst>
                <a:tab pos="339725" algn="l"/>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339725" algn="l"/>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339725" algn="l"/>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339725" algn="l"/>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339725" algn="l"/>
              </a:tabLst>
              <a:defRPr sz="1200">
                <a:solidFill>
                  <a:schemeClr val="tx1"/>
                </a:solidFill>
                <a:latin typeface="Arial" panose="020B0604020202020204" pitchFamily="34" charset="0"/>
              </a:defRPr>
            </a:lvl9pPr>
          </a:lstStyle>
          <a:p>
            <a:pPr algn="ctr" eaLnBrk="1" hangingPunct="1">
              <a:spcBef>
                <a:spcPct val="50000"/>
              </a:spcBef>
              <a:buSzTx/>
              <a:buFontTx/>
              <a:buNone/>
            </a:pPr>
            <a:endParaRPr lang="en-US" sz="2400" b="0">
              <a:solidFill>
                <a:srgbClr val="000000"/>
              </a:solidFill>
              <a:latin typeface="Garamond" panose="02020404030301010803" pitchFamily="18" charset="0"/>
              <a:ea typeface="Arial Unicode MS" panose="020B0604020202020204" pitchFamily="34" charset="-128"/>
              <a:cs typeface="Arial Unicode MS" panose="020B0604020202020204" pitchFamily="34" charset="-128"/>
            </a:endParaRPr>
          </a:p>
        </p:txBody>
      </p:sp>
      <p:sp>
        <p:nvSpPr>
          <p:cNvPr id="24581" name="Rectangle 5"/>
          <p:cNvSpPr>
            <a:spLocks noChangeArrowheads="1"/>
          </p:cNvSpPr>
          <p:nvPr/>
        </p:nvSpPr>
        <p:spPr bwMode="auto">
          <a:xfrm>
            <a:off x="3886200" y="228600"/>
            <a:ext cx="6781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spcBef>
                <a:spcPct val="0"/>
              </a:spcBef>
              <a:buSzTx/>
              <a:buFontTx/>
              <a:buNone/>
            </a:pPr>
            <a:endParaRPr lang="en-US" sz="2600">
              <a:solidFill>
                <a:schemeClr val="bg1"/>
              </a:solidFill>
            </a:endParaRPr>
          </a:p>
        </p:txBody>
      </p:sp>
      <p:grpSp>
        <p:nvGrpSpPr>
          <p:cNvPr id="24582" name="Group 39"/>
          <p:cNvGrpSpPr>
            <a:grpSpLocks/>
          </p:cNvGrpSpPr>
          <p:nvPr/>
        </p:nvGrpSpPr>
        <p:grpSpPr bwMode="auto">
          <a:xfrm>
            <a:off x="1905000" y="1143000"/>
            <a:ext cx="7848600" cy="5029200"/>
            <a:chOff x="-3" y="-3"/>
            <a:chExt cx="3720" cy="2214"/>
          </a:xfrm>
        </p:grpSpPr>
        <p:grpSp>
          <p:nvGrpSpPr>
            <p:cNvPr id="24583" name="Group 37"/>
            <p:cNvGrpSpPr>
              <a:grpSpLocks/>
            </p:cNvGrpSpPr>
            <p:nvPr/>
          </p:nvGrpSpPr>
          <p:grpSpPr bwMode="auto">
            <a:xfrm>
              <a:off x="0" y="0"/>
              <a:ext cx="3714" cy="2208"/>
              <a:chOff x="0" y="0"/>
              <a:chExt cx="3714" cy="2208"/>
            </a:xfrm>
          </p:grpSpPr>
          <p:grpSp>
            <p:nvGrpSpPr>
              <p:cNvPr id="24585" name="Group 18"/>
              <p:cNvGrpSpPr>
                <a:grpSpLocks/>
              </p:cNvGrpSpPr>
              <p:nvPr/>
            </p:nvGrpSpPr>
            <p:grpSpPr bwMode="auto">
              <a:xfrm>
                <a:off x="0" y="0"/>
                <a:ext cx="1857" cy="384"/>
                <a:chOff x="0" y="0"/>
                <a:chExt cx="1857" cy="384"/>
              </a:xfrm>
            </p:grpSpPr>
            <p:sp>
              <p:nvSpPr>
                <p:cNvPr id="24613" name="Rectangle 7"/>
                <p:cNvSpPr>
                  <a:spLocks noChangeArrowheads="1"/>
                </p:cNvSpPr>
                <p:nvPr/>
              </p:nvSpPr>
              <p:spPr bwMode="auto">
                <a:xfrm>
                  <a:off x="43" y="0"/>
                  <a:ext cx="177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spcBef>
                      <a:spcPct val="0"/>
                    </a:spcBef>
                    <a:buSzTx/>
                    <a:buFontTx/>
                    <a:buNone/>
                  </a:pPr>
                  <a:r>
                    <a:rPr lang="en-US" sz="2400">
                      <a:solidFill>
                        <a:srgbClr val="CC0000"/>
                      </a:solidFill>
                      <a:latin typeface="Calibri" panose="020F0502020204030204" pitchFamily="34" charset="0"/>
                      <a:cs typeface="Times New Roman" panose="02020603050405020304" pitchFamily="18" charset="0"/>
                    </a:rPr>
                    <a:t>SDLC Phase</a:t>
                  </a:r>
                  <a:endParaRPr lang="en-US" sz="2400" b="0">
                    <a:solidFill>
                      <a:srgbClr val="CC0000"/>
                    </a:solidFill>
                    <a:latin typeface="Calibri" panose="020F0502020204030204" pitchFamily="34" charset="0"/>
                    <a:cs typeface="Times New Roman" panose="02020603050405020304" pitchFamily="18" charset="0"/>
                  </a:endParaRPr>
                </a:p>
                <a:p>
                  <a:pPr>
                    <a:spcBef>
                      <a:spcPct val="0"/>
                    </a:spcBef>
                    <a:buSzTx/>
                    <a:buFontTx/>
                    <a:buNone/>
                  </a:pPr>
                  <a:endParaRPr lang="en-US" sz="2400" b="0">
                    <a:latin typeface="Calibri" panose="020F0502020204030204" pitchFamily="34" charset="0"/>
                  </a:endParaRPr>
                </a:p>
              </p:txBody>
            </p:sp>
            <p:sp>
              <p:nvSpPr>
                <p:cNvPr id="24614" name="Rectangle 17"/>
                <p:cNvSpPr>
                  <a:spLocks noChangeArrowheads="1"/>
                </p:cNvSpPr>
                <p:nvPr/>
              </p:nvSpPr>
              <p:spPr bwMode="auto">
                <a:xfrm>
                  <a:off x="0" y="0"/>
                  <a:ext cx="1857"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endParaRPr lang="en-US" sz="2400" b="0">
                    <a:latin typeface="Calibri" panose="020F0502020204030204" pitchFamily="34" charset="0"/>
                  </a:endParaRPr>
                </a:p>
              </p:txBody>
            </p:sp>
          </p:grpSp>
          <p:grpSp>
            <p:nvGrpSpPr>
              <p:cNvPr id="24586" name="Group 20"/>
              <p:cNvGrpSpPr>
                <a:grpSpLocks/>
              </p:cNvGrpSpPr>
              <p:nvPr/>
            </p:nvGrpSpPr>
            <p:grpSpPr bwMode="auto">
              <a:xfrm>
                <a:off x="1857" y="0"/>
                <a:ext cx="1857" cy="384"/>
                <a:chOff x="1857" y="0"/>
                <a:chExt cx="1857" cy="384"/>
              </a:xfrm>
            </p:grpSpPr>
            <p:sp>
              <p:nvSpPr>
                <p:cNvPr id="24611" name="Rectangle 8"/>
                <p:cNvSpPr>
                  <a:spLocks noChangeArrowheads="1"/>
                </p:cNvSpPr>
                <p:nvPr/>
              </p:nvSpPr>
              <p:spPr bwMode="auto">
                <a:xfrm>
                  <a:off x="1900" y="0"/>
                  <a:ext cx="177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spcBef>
                      <a:spcPct val="0"/>
                    </a:spcBef>
                    <a:buSzTx/>
                    <a:buFontTx/>
                    <a:buNone/>
                  </a:pPr>
                  <a:r>
                    <a:rPr lang="en-US" sz="2400">
                      <a:solidFill>
                        <a:srgbClr val="CC0000"/>
                      </a:solidFill>
                      <a:latin typeface="Calibri" panose="020F0502020204030204" pitchFamily="34" charset="0"/>
                      <a:cs typeface="Times New Roman" panose="02020603050405020304" pitchFamily="18" charset="0"/>
                    </a:rPr>
                    <a:t>Test Phase</a:t>
                  </a:r>
                  <a:endParaRPr lang="en-US" sz="2400" b="0">
                    <a:solidFill>
                      <a:srgbClr val="CC0000"/>
                    </a:solidFill>
                    <a:latin typeface="Calibri" panose="020F0502020204030204" pitchFamily="34" charset="0"/>
                    <a:cs typeface="Times New Roman" panose="02020603050405020304" pitchFamily="18" charset="0"/>
                  </a:endParaRPr>
                </a:p>
                <a:p>
                  <a:pPr>
                    <a:spcBef>
                      <a:spcPct val="0"/>
                    </a:spcBef>
                    <a:buSzTx/>
                    <a:buFontTx/>
                    <a:buNone/>
                  </a:pPr>
                  <a:endParaRPr lang="en-US" sz="2400" b="0">
                    <a:solidFill>
                      <a:srgbClr val="CC0000"/>
                    </a:solidFill>
                    <a:latin typeface="Calibri" panose="020F0502020204030204" pitchFamily="34" charset="0"/>
                  </a:endParaRPr>
                </a:p>
              </p:txBody>
            </p:sp>
            <p:sp>
              <p:nvSpPr>
                <p:cNvPr id="24612" name="Rectangle 19"/>
                <p:cNvSpPr>
                  <a:spLocks noChangeArrowheads="1"/>
                </p:cNvSpPr>
                <p:nvPr/>
              </p:nvSpPr>
              <p:spPr bwMode="auto">
                <a:xfrm>
                  <a:off x="1857" y="0"/>
                  <a:ext cx="1857"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endParaRPr lang="en-US" sz="2400" b="0">
                    <a:latin typeface="Calibri" panose="020F0502020204030204" pitchFamily="34" charset="0"/>
                  </a:endParaRPr>
                </a:p>
              </p:txBody>
            </p:sp>
          </p:grpSp>
          <p:grpSp>
            <p:nvGrpSpPr>
              <p:cNvPr id="24587" name="Group 22"/>
              <p:cNvGrpSpPr>
                <a:grpSpLocks/>
              </p:cNvGrpSpPr>
              <p:nvPr/>
            </p:nvGrpSpPr>
            <p:grpSpPr bwMode="auto">
              <a:xfrm>
                <a:off x="0" y="384"/>
                <a:ext cx="1857" cy="672"/>
                <a:chOff x="0" y="384"/>
                <a:chExt cx="1857" cy="672"/>
              </a:xfrm>
            </p:grpSpPr>
            <p:sp>
              <p:nvSpPr>
                <p:cNvPr id="24609" name="Rectangle 9"/>
                <p:cNvSpPr>
                  <a:spLocks noChangeArrowheads="1"/>
                </p:cNvSpPr>
                <p:nvPr/>
              </p:nvSpPr>
              <p:spPr bwMode="auto">
                <a:xfrm>
                  <a:off x="43" y="384"/>
                  <a:ext cx="1771"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spcBef>
                      <a:spcPct val="0"/>
                    </a:spcBef>
                    <a:buSzTx/>
                    <a:buFontTx/>
                    <a:buNone/>
                  </a:pPr>
                  <a:r>
                    <a:rPr lang="en-US" sz="2400" b="0">
                      <a:solidFill>
                        <a:srgbClr val="000000"/>
                      </a:solidFill>
                      <a:latin typeface="Calibri" panose="020F0502020204030204" pitchFamily="34" charset="0"/>
                      <a:cs typeface="Times New Roman" panose="02020603050405020304" pitchFamily="18" charset="0"/>
                    </a:rPr>
                    <a:t>1. Requirements</a:t>
                  </a:r>
                </a:p>
                <a:p>
                  <a:pPr>
                    <a:spcBef>
                      <a:spcPct val="0"/>
                    </a:spcBef>
                    <a:buSzTx/>
                    <a:buFontTx/>
                    <a:buNone/>
                  </a:pPr>
                  <a:endParaRPr lang="en-US" sz="2400" b="0">
                    <a:latin typeface="Calibri" panose="020F0502020204030204" pitchFamily="34" charset="0"/>
                  </a:endParaRPr>
                </a:p>
              </p:txBody>
            </p:sp>
            <p:sp>
              <p:nvSpPr>
                <p:cNvPr id="24610" name="Rectangle 21"/>
                <p:cNvSpPr>
                  <a:spLocks noChangeArrowheads="1"/>
                </p:cNvSpPr>
                <p:nvPr/>
              </p:nvSpPr>
              <p:spPr bwMode="auto">
                <a:xfrm>
                  <a:off x="0" y="384"/>
                  <a:ext cx="1857" cy="67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endParaRPr lang="en-US" sz="2400" b="0">
                    <a:latin typeface="Calibri" panose="020F0502020204030204" pitchFamily="34" charset="0"/>
                  </a:endParaRPr>
                </a:p>
              </p:txBody>
            </p:sp>
          </p:grpSp>
          <p:grpSp>
            <p:nvGrpSpPr>
              <p:cNvPr id="24588" name="Group 24"/>
              <p:cNvGrpSpPr>
                <a:grpSpLocks/>
              </p:cNvGrpSpPr>
              <p:nvPr/>
            </p:nvGrpSpPr>
            <p:grpSpPr bwMode="auto">
              <a:xfrm>
                <a:off x="1857" y="384"/>
                <a:ext cx="1857" cy="672"/>
                <a:chOff x="1857" y="384"/>
                <a:chExt cx="1857" cy="672"/>
              </a:xfrm>
            </p:grpSpPr>
            <p:sp>
              <p:nvSpPr>
                <p:cNvPr id="24607" name="Rectangle 10"/>
                <p:cNvSpPr>
                  <a:spLocks noChangeArrowheads="1"/>
                </p:cNvSpPr>
                <p:nvPr/>
              </p:nvSpPr>
              <p:spPr bwMode="auto">
                <a:xfrm>
                  <a:off x="1900" y="384"/>
                  <a:ext cx="1771"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spcBef>
                      <a:spcPct val="0"/>
                    </a:spcBef>
                    <a:buSzTx/>
                    <a:buFontTx/>
                    <a:buNone/>
                  </a:pPr>
                  <a:r>
                    <a:rPr lang="en-US" sz="2400" b="0">
                      <a:solidFill>
                        <a:srgbClr val="000000"/>
                      </a:solidFill>
                      <a:latin typeface="Calibri" panose="020F0502020204030204" pitchFamily="34" charset="0"/>
                      <a:cs typeface="Times New Roman" panose="02020603050405020304" pitchFamily="18" charset="0"/>
                    </a:rPr>
                    <a:t>1. Build Test Strategy.</a:t>
                  </a:r>
                </a:p>
                <a:p>
                  <a:pPr>
                    <a:spcBef>
                      <a:spcPct val="0"/>
                    </a:spcBef>
                    <a:buSzTx/>
                    <a:buFontTx/>
                    <a:buNone/>
                  </a:pPr>
                  <a:r>
                    <a:rPr lang="en-US" sz="2400" b="0">
                      <a:solidFill>
                        <a:srgbClr val="000000"/>
                      </a:solidFill>
                      <a:latin typeface="Calibri" panose="020F0502020204030204" pitchFamily="34" charset="0"/>
                      <a:cs typeface="Times New Roman" panose="02020603050405020304" pitchFamily="18" charset="0"/>
                    </a:rPr>
                    <a:t>2. Plan for Testing.</a:t>
                  </a:r>
                </a:p>
                <a:p>
                  <a:pPr>
                    <a:spcBef>
                      <a:spcPct val="0"/>
                    </a:spcBef>
                    <a:buSzTx/>
                    <a:buFontTx/>
                    <a:buNone/>
                  </a:pPr>
                  <a:r>
                    <a:rPr lang="en-US" sz="2400" b="0">
                      <a:solidFill>
                        <a:srgbClr val="000000"/>
                      </a:solidFill>
                      <a:latin typeface="Calibri" panose="020F0502020204030204" pitchFamily="34" charset="0"/>
                      <a:cs typeface="Times New Roman" panose="02020603050405020304" pitchFamily="18" charset="0"/>
                    </a:rPr>
                    <a:t>3. Acceptance Test Scenarios Identification.</a:t>
                  </a:r>
                </a:p>
                <a:p>
                  <a:pPr>
                    <a:spcBef>
                      <a:spcPct val="0"/>
                    </a:spcBef>
                    <a:buSzTx/>
                    <a:buFontTx/>
                    <a:buNone/>
                  </a:pPr>
                  <a:endParaRPr lang="en-US" sz="2400" b="0">
                    <a:latin typeface="Calibri" panose="020F0502020204030204" pitchFamily="34" charset="0"/>
                  </a:endParaRPr>
                </a:p>
              </p:txBody>
            </p:sp>
            <p:sp>
              <p:nvSpPr>
                <p:cNvPr id="24608" name="Rectangle 23"/>
                <p:cNvSpPr>
                  <a:spLocks noChangeArrowheads="1"/>
                </p:cNvSpPr>
                <p:nvPr/>
              </p:nvSpPr>
              <p:spPr bwMode="auto">
                <a:xfrm>
                  <a:off x="1857" y="384"/>
                  <a:ext cx="1857" cy="67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endParaRPr lang="en-US" sz="2400" b="0">
                    <a:latin typeface="Calibri" panose="020F0502020204030204" pitchFamily="34" charset="0"/>
                  </a:endParaRPr>
                </a:p>
              </p:txBody>
            </p:sp>
          </p:grpSp>
          <p:grpSp>
            <p:nvGrpSpPr>
              <p:cNvPr id="24589" name="Group 26"/>
              <p:cNvGrpSpPr>
                <a:grpSpLocks/>
              </p:cNvGrpSpPr>
              <p:nvPr/>
            </p:nvGrpSpPr>
            <p:grpSpPr bwMode="auto">
              <a:xfrm>
                <a:off x="0" y="1056"/>
                <a:ext cx="1857" cy="384"/>
                <a:chOff x="0" y="1056"/>
                <a:chExt cx="1857" cy="384"/>
              </a:xfrm>
            </p:grpSpPr>
            <p:sp>
              <p:nvSpPr>
                <p:cNvPr id="24605" name="Rectangle 11"/>
                <p:cNvSpPr>
                  <a:spLocks noChangeArrowheads="1"/>
                </p:cNvSpPr>
                <p:nvPr/>
              </p:nvSpPr>
              <p:spPr bwMode="auto">
                <a:xfrm>
                  <a:off x="43" y="1056"/>
                  <a:ext cx="177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spcBef>
                      <a:spcPct val="0"/>
                    </a:spcBef>
                    <a:buSzTx/>
                    <a:buFontTx/>
                    <a:buNone/>
                  </a:pPr>
                  <a:r>
                    <a:rPr lang="en-US" sz="2400" b="0">
                      <a:solidFill>
                        <a:srgbClr val="000000"/>
                      </a:solidFill>
                      <a:latin typeface="Calibri" panose="020F0502020204030204" pitchFamily="34" charset="0"/>
                      <a:cs typeface="Times New Roman" panose="02020603050405020304" pitchFamily="18" charset="0"/>
                    </a:rPr>
                    <a:t>2. Specification</a:t>
                  </a:r>
                </a:p>
                <a:p>
                  <a:pPr>
                    <a:spcBef>
                      <a:spcPct val="0"/>
                    </a:spcBef>
                    <a:buSzTx/>
                    <a:buFontTx/>
                    <a:buNone/>
                  </a:pPr>
                  <a:endParaRPr lang="en-US" sz="2400" b="0">
                    <a:latin typeface="Calibri" panose="020F0502020204030204" pitchFamily="34" charset="0"/>
                  </a:endParaRPr>
                </a:p>
              </p:txBody>
            </p:sp>
            <p:sp>
              <p:nvSpPr>
                <p:cNvPr id="24606" name="Rectangle 25"/>
                <p:cNvSpPr>
                  <a:spLocks noChangeArrowheads="1"/>
                </p:cNvSpPr>
                <p:nvPr/>
              </p:nvSpPr>
              <p:spPr bwMode="auto">
                <a:xfrm>
                  <a:off x="0" y="1056"/>
                  <a:ext cx="1857"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endParaRPr lang="en-US" sz="2400" b="0">
                    <a:latin typeface="Calibri" panose="020F0502020204030204" pitchFamily="34" charset="0"/>
                  </a:endParaRPr>
                </a:p>
              </p:txBody>
            </p:sp>
          </p:grpSp>
          <p:grpSp>
            <p:nvGrpSpPr>
              <p:cNvPr id="24590" name="Group 28"/>
              <p:cNvGrpSpPr>
                <a:grpSpLocks/>
              </p:cNvGrpSpPr>
              <p:nvPr/>
            </p:nvGrpSpPr>
            <p:grpSpPr bwMode="auto">
              <a:xfrm>
                <a:off x="1857" y="1056"/>
                <a:ext cx="1857" cy="384"/>
                <a:chOff x="1857" y="1056"/>
                <a:chExt cx="1857" cy="384"/>
              </a:xfrm>
            </p:grpSpPr>
            <p:sp>
              <p:nvSpPr>
                <p:cNvPr id="24603" name="Rectangle 12"/>
                <p:cNvSpPr>
                  <a:spLocks noChangeArrowheads="1"/>
                </p:cNvSpPr>
                <p:nvPr/>
              </p:nvSpPr>
              <p:spPr bwMode="auto">
                <a:xfrm>
                  <a:off x="1900" y="1056"/>
                  <a:ext cx="177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spcBef>
                      <a:spcPct val="0"/>
                    </a:spcBef>
                    <a:buSzTx/>
                    <a:buFontTx/>
                    <a:buNone/>
                  </a:pPr>
                  <a:r>
                    <a:rPr lang="en-US" sz="2400" b="0">
                      <a:solidFill>
                        <a:srgbClr val="000000"/>
                      </a:solidFill>
                      <a:latin typeface="Calibri" panose="020F0502020204030204" pitchFamily="34" charset="0"/>
                      <a:cs typeface="Times New Roman" panose="02020603050405020304" pitchFamily="18" charset="0"/>
                    </a:rPr>
                    <a:t>1. System Test Case Generation.</a:t>
                  </a:r>
                </a:p>
                <a:p>
                  <a:pPr>
                    <a:spcBef>
                      <a:spcPct val="0"/>
                    </a:spcBef>
                    <a:buSzTx/>
                    <a:buFontTx/>
                    <a:buNone/>
                  </a:pPr>
                  <a:endParaRPr lang="en-US" sz="2400" b="0">
                    <a:latin typeface="Calibri" panose="020F0502020204030204" pitchFamily="34" charset="0"/>
                  </a:endParaRPr>
                </a:p>
              </p:txBody>
            </p:sp>
            <p:sp>
              <p:nvSpPr>
                <p:cNvPr id="24604" name="Rectangle 27"/>
                <p:cNvSpPr>
                  <a:spLocks noChangeArrowheads="1"/>
                </p:cNvSpPr>
                <p:nvPr/>
              </p:nvSpPr>
              <p:spPr bwMode="auto">
                <a:xfrm>
                  <a:off x="1857" y="1056"/>
                  <a:ext cx="1857"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endParaRPr lang="en-US" sz="2400" b="0">
                    <a:latin typeface="Calibri" panose="020F0502020204030204" pitchFamily="34" charset="0"/>
                  </a:endParaRPr>
                </a:p>
              </p:txBody>
            </p:sp>
          </p:grpSp>
          <p:grpSp>
            <p:nvGrpSpPr>
              <p:cNvPr id="24591" name="Group 30"/>
              <p:cNvGrpSpPr>
                <a:grpSpLocks/>
              </p:cNvGrpSpPr>
              <p:nvPr/>
            </p:nvGrpSpPr>
            <p:grpSpPr bwMode="auto">
              <a:xfrm>
                <a:off x="0" y="1440"/>
                <a:ext cx="1857" cy="384"/>
                <a:chOff x="0" y="1440"/>
                <a:chExt cx="1857" cy="384"/>
              </a:xfrm>
            </p:grpSpPr>
            <p:sp>
              <p:nvSpPr>
                <p:cNvPr id="24601" name="Rectangle 13"/>
                <p:cNvSpPr>
                  <a:spLocks noChangeArrowheads="1"/>
                </p:cNvSpPr>
                <p:nvPr/>
              </p:nvSpPr>
              <p:spPr bwMode="auto">
                <a:xfrm>
                  <a:off x="43" y="1440"/>
                  <a:ext cx="177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spcBef>
                      <a:spcPct val="0"/>
                    </a:spcBef>
                    <a:buSzTx/>
                    <a:buFontTx/>
                    <a:buNone/>
                  </a:pPr>
                  <a:r>
                    <a:rPr lang="en-US" sz="2400" b="0">
                      <a:solidFill>
                        <a:srgbClr val="000000"/>
                      </a:solidFill>
                      <a:latin typeface="Calibri" panose="020F0502020204030204" pitchFamily="34" charset="0"/>
                      <a:cs typeface="Times New Roman" panose="02020603050405020304" pitchFamily="18" charset="0"/>
                    </a:rPr>
                    <a:t>3. Architecture</a:t>
                  </a:r>
                </a:p>
                <a:p>
                  <a:pPr>
                    <a:spcBef>
                      <a:spcPct val="0"/>
                    </a:spcBef>
                    <a:buSzTx/>
                    <a:buFontTx/>
                    <a:buNone/>
                  </a:pPr>
                  <a:endParaRPr lang="en-US" sz="2400" b="0">
                    <a:latin typeface="Calibri" panose="020F0502020204030204" pitchFamily="34" charset="0"/>
                  </a:endParaRPr>
                </a:p>
              </p:txBody>
            </p:sp>
            <p:sp>
              <p:nvSpPr>
                <p:cNvPr id="24602" name="Rectangle 29"/>
                <p:cNvSpPr>
                  <a:spLocks noChangeArrowheads="1"/>
                </p:cNvSpPr>
                <p:nvPr/>
              </p:nvSpPr>
              <p:spPr bwMode="auto">
                <a:xfrm>
                  <a:off x="0" y="1440"/>
                  <a:ext cx="1857"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endParaRPr lang="en-US" sz="2400" b="0">
                    <a:latin typeface="Calibri" panose="020F0502020204030204" pitchFamily="34" charset="0"/>
                  </a:endParaRPr>
                </a:p>
              </p:txBody>
            </p:sp>
          </p:grpSp>
          <p:grpSp>
            <p:nvGrpSpPr>
              <p:cNvPr id="24592" name="Group 32"/>
              <p:cNvGrpSpPr>
                <a:grpSpLocks/>
              </p:cNvGrpSpPr>
              <p:nvPr/>
            </p:nvGrpSpPr>
            <p:grpSpPr bwMode="auto">
              <a:xfrm>
                <a:off x="1857" y="1440"/>
                <a:ext cx="1857" cy="384"/>
                <a:chOff x="1857" y="1440"/>
                <a:chExt cx="1857" cy="384"/>
              </a:xfrm>
            </p:grpSpPr>
            <p:sp>
              <p:nvSpPr>
                <p:cNvPr id="24599" name="Rectangle 14"/>
                <p:cNvSpPr>
                  <a:spLocks noChangeArrowheads="1"/>
                </p:cNvSpPr>
                <p:nvPr/>
              </p:nvSpPr>
              <p:spPr bwMode="auto">
                <a:xfrm>
                  <a:off x="1900" y="1440"/>
                  <a:ext cx="177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spcBef>
                      <a:spcPct val="0"/>
                    </a:spcBef>
                    <a:buSzTx/>
                    <a:buFontTx/>
                    <a:buNone/>
                  </a:pPr>
                  <a:r>
                    <a:rPr lang="en-US" sz="2400" b="0">
                      <a:solidFill>
                        <a:srgbClr val="000000"/>
                      </a:solidFill>
                      <a:latin typeface="Calibri" panose="020F0502020204030204" pitchFamily="34" charset="0"/>
                      <a:cs typeface="Times New Roman" panose="02020603050405020304" pitchFamily="18" charset="0"/>
                    </a:rPr>
                    <a:t>1. Integration Test Case Generation.</a:t>
                  </a:r>
                </a:p>
                <a:p>
                  <a:pPr>
                    <a:spcBef>
                      <a:spcPct val="0"/>
                    </a:spcBef>
                    <a:buSzTx/>
                    <a:buFontTx/>
                    <a:buNone/>
                  </a:pPr>
                  <a:endParaRPr lang="en-US" sz="2400" b="0">
                    <a:latin typeface="Calibri" panose="020F0502020204030204" pitchFamily="34" charset="0"/>
                  </a:endParaRPr>
                </a:p>
              </p:txBody>
            </p:sp>
            <p:sp>
              <p:nvSpPr>
                <p:cNvPr id="24600" name="Rectangle 31"/>
                <p:cNvSpPr>
                  <a:spLocks noChangeArrowheads="1"/>
                </p:cNvSpPr>
                <p:nvPr/>
              </p:nvSpPr>
              <p:spPr bwMode="auto">
                <a:xfrm>
                  <a:off x="1857" y="1440"/>
                  <a:ext cx="1857"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endParaRPr lang="en-US" sz="2400" b="0">
                    <a:latin typeface="Calibri" panose="020F0502020204030204" pitchFamily="34" charset="0"/>
                  </a:endParaRPr>
                </a:p>
              </p:txBody>
            </p:sp>
          </p:grpSp>
          <p:grpSp>
            <p:nvGrpSpPr>
              <p:cNvPr id="24593" name="Group 34"/>
              <p:cNvGrpSpPr>
                <a:grpSpLocks/>
              </p:cNvGrpSpPr>
              <p:nvPr/>
            </p:nvGrpSpPr>
            <p:grpSpPr bwMode="auto">
              <a:xfrm>
                <a:off x="0" y="1824"/>
                <a:ext cx="1857" cy="384"/>
                <a:chOff x="0" y="1824"/>
                <a:chExt cx="1857" cy="384"/>
              </a:xfrm>
            </p:grpSpPr>
            <p:sp>
              <p:nvSpPr>
                <p:cNvPr id="24597" name="Rectangle 15"/>
                <p:cNvSpPr>
                  <a:spLocks noChangeArrowheads="1"/>
                </p:cNvSpPr>
                <p:nvPr/>
              </p:nvSpPr>
              <p:spPr bwMode="auto">
                <a:xfrm>
                  <a:off x="43" y="1824"/>
                  <a:ext cx="177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spcBef>
                      <a:spcPct val="0"/>
                    </a:spcBef>
                    <a:buSzTx/>
                    <a:buFontTx/>
                    <a:buNone/>
                  </a:pPr>
                  <a:r>
                    <a:rPr lang="en-US" sz="2400" b="0">
                      <a:solidFill>
                        <a:srgbClr val="000000"/>
                      </a:solidFill>
                      <a:latin typeface="Calibri" panose="020F0502020204030204" pitchFamily="34" charset="0"/>
                      <a:cs typeface="Times New Roman" panose="02020603050405020304" pitchFamily="18" charset="0"/>
                    </a:rPr>
                    <a:t>4. Detailed Design</a:t>
                  </a:r>
                </a:p>
                <a:p>
                  <a:pPr>
                    <a:spcBef>
                      <a:spcPct val="0"/>
                    </a:spcBef>
                    <a:buSzTx/>
                    <a:buFontTx/>
                    <a:buNone/>
                  </a:pPr>
                  <a:endParaRPr lang="en-US" sz="2400" b="0">
                    <a:latin typeface="Calibri" panose="020F0502020204030204" pitchFamily="34" charset="0"/>
                  </a:endParaRPr>
                </a:p>
              </p:txBody>
            </p:sp>
            <p:sp>
              <p:nvSpPr>
                <p:cNvPr id="24598" name="Rectangle 33"/>
                <p:cNvSpPr>
                  <a:spLocks noChangeArrowheads="1"/>
                </p:cNvSpPr>
                <p:nvPr/>
              </p:nvSpPr>
              <p:spPr bwMode="auto">
                <a:xfrm>
                  <a:off x="0" y="1824"/>
                  <a:ext cx="1857"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endParaRPr lang="en-US" sz="2400" b="0">
                    <a:latin typeface="Calibri" panose="020F0502020204030204" pitchFamily="34" charset="0"/>
                  </a:endParaRPr>
                </a:p>
              </p:txBody>
            </p:sp>
          </p:grpSp>
          <p:grpSp>
            <p:nvGrpSpPr>
              <p:cNvPr id="24594" name="Group 36"/>
              <p:cNvGrpSpPr>
                <a:grpSpLocks/>
              </p:cNvGrpSpPr>
              <p:nvPr/>
            </p:nvGrpSpPr>
            <p:grpSpPr bwMode="auto">
              <a:xfrm>
                <a:off x="1857" y="1824"/>
                <a:ext cx="1857" cy="384"/>
                <a:chOff x="1857" y="1824"/>
                <a:chExt cx="1857" cy="384"/>
              </a:xfrm>
            </p:grpSpPr>
            <p:sp>
              <p:nvSpPr>
                <p:cNvPr id="24595" name="Rectangle 16"/>
                <p:cNvSpPr>
                  <a:spLocks noChangeArrowheads="1"/>
                </p:cNvSpPr>
                <p:nvPr/>
              </p:nvSpPr>
              <p:spPr bwMode="auto">
                <a:xfrm>
                  <a:off x="1900" y="1824"/>
                  <a:ext cx="177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spcBef>
                      <a:spcPct val="0"/>
                    </a:spcBef>
                    <a:buSzTx/>
                    <a:buFontTx/>
                    <a:buNone/>
                  </a:pPr>
                  <a:r>
                    <a:rPr lang="en-US" sz="2400" b="0">
                      <a:solidFill>
                        <a:srgbClr val="000000"/>
                      </a:solidFill>
                      <a:latin typeface="Calibri" panose="020F0502020204030204" pitchFamily="34" charset="0"/>
                      <a:cs typeface="Times New Roman" panose="02020603050405020304" pitchFamily="18" charset="0"/>
                    </a:rPr>
                    <a:t>1. Unit Test Case Generation</a:t>
                  </a:r>
                </a:p>
                <a:p>
                  <a:pPr>
                    <a:spcBef>
                      <a:spcPct val="0"/>
                    </a:spcBef>
                    <a:buSzTx/>
                    <a:buFontTx/>
                    <a:buNone/>
                  </a:pPr>
                  <a:endParaRPr lang="en-US" sz="2400" b="0">
                    <a:latin typeface="Calibri" panose="020F0502020204030204" pitchFamily="34" charset="0"/>
                  </a:endParaRPr>
                </a:p>
              </p:txBody>
            </p:sp>
            <p:sp>
              <p:nvSpPr>
                <p:cNvPr id="24596" name="Rectangle 35"/>
                <p:cNvSpPr>
                  <a:spLocks noChangeArrowheads="1"/>
                </p:cNvSpPr>
                <p:nvPr/>
              </p:nvSpPr>
              <p:spPr bwMode="auto">
                <a:xfrm>
                  <a:off x="1857" y="1824"/>
                  <a:ext cx="1857"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endParaRPr lang="en-US" sz="2400" b="0">
                    <a:latin typeface="Calibri" panose="020F0502020204030204" pitchFamily="34" charset="0"/>
                  </a:endParaRPr>
                </a:p>
              </p:txBody>
            </p:sp>
          </p:grpSp>
        </p:grpSp>
        <p:sp>
          <p:nvSpPr>
            <p:cNvPr id="24584" name="Rectangle 38"/>
            <p:cNvSpPr>
              <a:spLocks noChangeArrowheads="1"/>
            </p:cNvSpPr>
            <p:nvPr/>
          </p:nvSpPr>
          <p:spPr bwMode="auto">
            <a:xfrm>
              <a:off x="-3" y="-3"/>
              <a:ext cx="3720" cy="2214"/>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endParaRPr lang="en-US" sz="2400" b="0">
                <a:latin typeface="Calibri" panose="020F0502020204030204" pitchFamily="34" charset="0"/>
              </a:endParaRPr>
            </a:p>
          </p:txBody>
        </p:sp>
      </p:grpSp>
    </p:spTree>
    <p:extLst>
      <p:ext uri="{BB962C8B-B14F-4D97-AF65-F5344CB8AC3E}">
        <p14:creationId xmlns:p14="http://schemas.microsoft.com/office/powerpoint/2010/main" val="19480162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6"/>
          <p:cNvSpPr>
            <a:spLocks noGrp="1" noChangeArrowheads="1"/>
          </p:cNvSpPr>
          <p:nvPr>
            <p:ph type="ctrTitle"/>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algn="ctr" eaLnBrk="1" hangingPunct="1"/>
            <a:r>
              <a:rPr lang="en-US" smtClean="0"/>
              <a:t>Queries</a:t>
            </a:r>
          </a:p>
        </p:txBody>
      </p:sp>
      <p:sp>
        <p:nvSpPr>
          <p:cNvPr id="93187" name="Rectangle 7"/>
          <p:cNvSpPr>
            <a:spLocks noGrp="1" noChangeArrowheads="1"/>
          </p:cNvSpPr>
          <p:nvPr>
            <p:ph type="subTitle" idx="1"/>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0671307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62241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mtClean="0"/>
              <a:t>Requirements Traceability</a:t>
            </a:r>
          </a:p>
        </p:txBody>
      </p:sp>
      <p:sp>
        <p:nvSpPr>
          <p:cNvPr id="7171" name="Rectangle 3"/>
          <p:cNvSpPr>
            <a:spLocks noGrp="1" noChangeArrowheads="1"/>
          </p:cNvSpPr>
          <p:nvPr>
            <p:ph type="body" idx="1"/>
          </p:nvPr>
        </p:nvSpPr>
        <p:spPr/>
        <p:txBody>
          <a:bodyPr/>
          <a:lstStyle/>
          <a:p>
            <a:r>
              <a:rPr lang="en-US" smtClean="0"/>
              <a:t>Requirement Traceability is very effective tool to ensure the test coverage. Traceability ensures completeness, that all lower level requirements</a:t>
            </a:r>
          </a:p>
          <a:p>
            <a:r>
              <a:rPr lang="en-US" smtClean="0"/>
              <a:t>come from higher level requirements, and that all higher level requirements are allocated to lower level requirements. Traceability is also used to manage change and provides the basis for test planning.</a:t>
            </a:r>
          </a:p>
          <a:p>
            <a:endParaRPr lang="en-US" sz="2800"/>
          </a:p>
        </p:txBody>
      </p:sp>
    </p:spTree>
    <p:extLst>
      <p:ext uri="{BB962C8B-B14F-4D97-AF65-F5344CB8AC3E}">
        <p14:creationId xmlns:p14="http://schemas.microsoft.com/office/powerpoint/2010/main" val="5786325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Components</a:t>
            </a:r>
          </a:p>
        </p:txBody>
      </p:sp>
      <p:sp>
        <p:nvSpPr>
          <p:cNvPr id="8195" name="Rectangle 3"/>
          <p:cNvSpPr>
            <a:spLocks noGrp="1" noChangeArrowheads="1"/>
          </p:cNvSpPr>
          <p:nvPr>
            <p:ph type="body" idx="1"/>
          </p:nvPr>
        </p:nvSpPr>
        <p:spPr/>
        <p:txBody>
          <a:bodyPr/>
          <a:lstStyle/>
          <a:p>
            <a:pPr>
              <a:lnSpc>
                <a:spcPct val="80000"/>
              </a:lnSpc>
            </a:pPr>
            <a:r>
              <a:rPr lang="en-US" smtClean="0"/>
              <a:t>The following components should be mapped using the RTM so that all the test artifacts can be traced:</a:t>
            </a:r>
            <a:br>
              <a:rPr lang="en-US" smtClean="0"/>
            </a:br>
            <a:endParaRPr lang="en-US" smtClean="0"/>
          </a:p>
          <a:p>
            <a:pPr lvl="1">
              <a:lnSpc>
                <a:spcPct val="80000"/>
              </a:lnSpc>
            </a:pPr>
            <a:r>
              <a:rPr lang="en-US" sz="2000"/>
              <a:t>Test Requirement</a:t>
            </a:r>
          </a:p>
          <a:p>
            <a:pPr lvl="1">
              <a:lnSpc>
                <a:spcPct val="80000"/>
              </a:lnSpc>
            </a:pPr>
            <a:r>
              <a:rPr lang="en-US" sz="2000"/>
              <a:t>Test Strategy</a:t>
            </a:r>
          </a:p>
          <a:p>
            <a:pPr lvl="1">
              <a:lnSpc>
                <a:spcPct val="80000"/>
              </a:lnSpc>
            </a:pPr>
            <a:r>
              <a:rPr lang="en-US" sz="2000"/>
              <a:t>Test Plan</a:t>
            </a:r>
          </a:p>
          <a:p>
            <a:pPr lvl="1">
              <a:lnSpc>
                <a:spcPct val="80000"/>
              </a:lnSpc>
            </a:pPr>
            <a:r>
              <a:rPr lang="en-US" sz="2000"/>
              <a:t>Test Scenario</a:t>
            </a:r>
          </a:p>
          <a:p>
            <a:pPr lvl="1">
              <a:lnSpc>
                <a:spcPct val="80000"/>
              </a:lnSpc>
            </a:pPr>
            <a:r>
              <a:rPr lang="en-US" sz="2000"/>
              <a:t>Test Cases</a:t>
            </a:r>
          </a:p>
          <a:p>
            <a:pPr lvl="1">
              <a:lnSpc>
                <a:spcPct val="80000"/>
              </a:lnSpc>
            </a:pPr>
            <a:r>
              <a:rPr lang="en-US" sz="2000"/>
              <a:t> Defect ids</a:t>
            </a:r>
          </a:p>
          <a:p>
            <a:pPr>
              <a:lnSpc>
                <a:spcPct val="80000"/>
              </a:lnSpc>
            </a:pPr>
            <a:endParaRPr lang="en-US" sz="2800"/>
          </a:p>
          <a:p>
            <a:pPr>
              <a:lnSpc>
                <a:spcPct val="80000"/>
              </a:lnSpc>
            </a:pPr>
            <a:endParaRPr lang="en-US" sz="2800"/>
          </a:p>
          <a:p>
            <a:pPr>
              <a:lnSpc>
                <a:spcPct val="80000"/>
              </a:lnSpc>
            </a:pPr>
            <a:endParaRPr lang="en-US" sz="2800"/>
          </a:p>
        </p:txBody>
      </p:sp>
    </p:spTree>
    <p:extLst>
      <p:ext uri="{BB962C8B-B14F-4D97-AF65-F5344CB8AC3E}">
        <p14:creationId xmlns:p14="http://schemas.microsoft.com/office/powerpoint/2010/main" val="2847469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Requirement Traceability</a:t>
            </a:r>
          </a:p>
        </p:txBody>
      </p:sp>
      <p:sp>
        <p:nvSpPr>
          <p:cNvPr id="9219" name="Rectangle 3"/>
          <p:cNvSpPr>
            <a:spLocks noGrp="1" noChangeArrowheads="1"/>
          </p:cNvSpPr>
          <p:nvPr>
            <p:ph type="body" idx="1"/>
          </p:nvPr>
        </p:nvSpPr>
        <p:spPr/>
        <p:txBody>
          <a:bodyPr/>
          <a:lstStyle/>
          <a:p>
            <a:pPr>
              <a:lnSpc>
                <a:spcPct val="80000"/>
              </a:lnSpc>
            </a:pPr>
            <a:r>
              <a:rPr lang="en-US" smtClean="0"/>
              <a:t>Forward traceability looks at the following:</a:t>
            </a:r>
          </a:p>
          <a:p>
            <a:pPr lvl="1">
              <a:lnSpc>
                <a:spcPct val="80000"/>
              </a:lnSpc>
            </a:pPr>
            <a:r>
              <a:rPr lang="en-US" sz="2000"/>
              <a:t>Tracing the business requirements to their resulting test requirement(s) to ensure the completeness of the product requirement specification.</a:t>
            </a:r>
          </a:p>
          <a:p>
            <a:pPr lvl="1">
              <a:lnSpc>
                <a:spcPct val="80000"/>
              </a:lnSpc>
            </a:pPr>
            <a:r>
              <a:rPr lang="en-US" sz="2000"/>
              <a:t>Tracing each unique test requirement forward into the design or strategy that test that requirement, and the tests that validate that requirement and so on. The objective is to ensure that each requirement is thoroughly tested.</a:t>
            </a:r>
          </a:p>
          <a:p>
            <a:pPr>
              <a:lnSpc>
                <a:spcPct val="80000"/>
              </a:lnSpc>
            </a:pPr>
            <a:endParaRPr lang="en-US" smtClean="0"/>
          </a:p>
          <a:p>
            <a:pPr>
              <a:lnSpc>
                <a:spcPct val="80000"/>
              </a:lnSpc>
            </a:pPr>
            <a:r>
              <a:rPr lang="en-US" smtClean="0"/>
              <a:t>Backwards traceability looks at the following:</a:t>
            </a:r>
          </a:p>
          <a:p>
            <a:pPr lvl="1">
              <a:lnSpc>
                <a:spcPct val="80000"/>
              </a:lnSpc>
            </a:pPr>
            <a:r>
              <a:rPr lang="en-US" sz="2000"/>
              <a:t>Tracing each Test back to its associated requirement. Backward traceability can verify that the requirements have been kept current with tests.</a:t>
            </a:r>
          </a:p>
          <a:p>
            <a:pPr lvl="1">
              <a:lnSpc>
                <a:spcPct val="80000"/>
              </a:lnSpc>
            </a:pPr>
            <a:r>
              <a:rPr lang="en-US" sz="2000"/>
              <a:t>Tracing each requirement back to its source(s).</a:t>
            </a:r>
          </a:p>
          <a:p>
            <a:pPr>
              <a:lnSpc>
                <a:spcPct val="80000"/>
              </a:lnSpc>
            </a:pPr>
            <a:endParaRPr lang="en-US" smtClean="0"/>
          </a:p>
        </p:txBody>
      </p:sp>
    </p:spTree>
    <p:extLst>
      <p:ext uri="{BB962C8B-B14F-4D97-AF65-F5344CB8AC3E}">
        <p14:creationId xmlns:p14="http://schemas.microsoft.com/office/powerpoint/2010/main" val="2563404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p:cNvSpPr>
            <a:spLocks noGrp="1" noChangeArrowheads="1"/>
          </p:cNvSpPr>
          <p:nvPr>
            <p:ph type="ctrTitle"/>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smtClean="0"/>
              <a:t>Configuration Management</a:t>
            </a:r>
          </a:p>
        </p:txBody>
      </p:sp>
      <p:sp>
        <p:nvSpPr>
          <p:cNvPr id="10243" name="Rectangle 7"/>
          <p:cNvSpPr>
            <a:spLocks noGrp="1" noChangeArrowheads="1"/>
          </p:cNvSpPr>
          <p:nvPr>
            <p:ph type="subTitle" idx="1"/>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smtClean="0"/>
              <a:t>Chapter  1</a:t>
            </a:r>
          </a:p>
        </p:txBody>
      </p:sp>
    </p:spTree>
    <p:extLst>
      <p:ext uri="{BB962C8B-B14F-4D97-AF65-F5344CB8AC3E}">
        <p14:creationId xmlns:p14="http://schemas.microsoft.com/office/powerpoint/2010/main" val="20446899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Configuration Management</a:t>
            </a:r>
          </a:p>
        </p:txBody>
      </p:sp>
      <p:sp>
        <p:nvSpPr>
          <p:cNvPr id="12291" name="Slide Number Placeholder 3"/>
          <p:cNvSpPr>
            <a:spLocks noGrp="1"/>
          </p:cNvSpPr>
          <p:nvPr>
            <p:ph type="sldNum" sz="quarter" idx="4294967295"/>
          </p:nvPr>
        </p:nvSpPr>
        <p:spPr>
          <a:xfrm>
            <a:off x="1757364"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6585782E-341E-49BA-AB5B-A2934EFF7B01}" type="slidenum">
              <a:rPr lang="en-US" altLang="en-US" sz="1000">
                <a:solidFill>
                  <a:srgbClr val="5F5F5F"/>
                </a:solidFill>
              </a:rPr>
              <a:pPr>
                <a:spcBef>
                  <a:spcPct val="0"/>
                </a:spcBef>
                <a:buSzTx/>
                <a:buFontTx/>
                <a:buNone/>
              </a:pPr>
              <a:t>7</a:t>
            </a:fld>
            <a:endParaRPr lang="en-US" altLang="en-US" sz="1000">
              <a:solidFill>
                <a:srgbClr val="5F5F5F"/>
              </a:solidFill>
            </a:endParaRPr>
          </a:p>
        </p:txBody>
      </p:sp>
      <p:sp>
        <p:nvSpPr>
          <p:cNvPr id="12292" name="Text Box 5"/>
          <p:cNvSpPr txBox="1">
            <a:spLocks noChangeArrowheads="1"/>
          </p:cNvSpPr>
          <p:nvPr/>
        </p:nvSpPr>
        <p:spPr bwMode="auto">
          <a:xfrm>
            <a:off x="1981200" y="1371600"/>
            <a:ext cx="8077200" cy="1570038"/>
          </a:xfrm>
          <a:prstGeom prst="rect">
            <a:avLst/>
          </a:prstGeom>
          <a:solidFill>
            <a:srgbClr val="99CCFF"/>
          </a:solidFill>
          <a:ln w="9525">
            <a:miter lim="800000"/>
            <a:headEnd/>
            <a:tailEnd/>
          </a:ln>
          <a:scene3d>
            <a:camera prst="legacyObliqueTopLeft"/>
            <a:lightRig rig="legacyFlat3" dir="t"/>
          </a:scene3d>
          <a:sp3d extrusionH="430200" prstMaterial="legacyMatte">
            <a:bevelT w="13500" h="13500" prst="angle"/>
            <a:bevelB w="13500" h="13500" prst="angle"/>
            <a:extrusionClr>
              <a:srgbClr val="99CCFF"/>
            </a:extrusionClr>
            <a:contourClr>
              <a:srgbClr val="99CCFF"/>
            </a:contourClr>
          </a:sp3d>
        </p:spPr>
        <p:txBody>
          <a:bodyPr>
            <a:spAutoFit/>
            <a:flatTx/>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50000"/>
              </a:spcBef>
              <a:buSzTx/>
              <a:buFontTx/>
              <a:buNone/>
            </a:pPr>
            <a:r>
              <a:rPr lang="en-US" sz="2400" b="0">
                <a:solidFill>
                  <a:schemeClr val="bg1"/>
                </a:solidFill>
              </a:rPr>
              <a:t>The purpose of configuration management is to establish and maintain the integrity of the products (Components, data and documentation) of the software or system through the project and product life cycle.</a:t>
            </a:r>
            <a:r>
              <a:rPr lang="en-US" sz="2400">
                <a:solidFill>
                  <a:schemeClr val="bg1"/>
                </a:solidFill>
              </a:rPr>
              <a:t>  </a:t>
            </a:r>
          </a:p>
        </p:txBody>
      </p:sp>
      <p:sp>
        <p:nvSpPr>
          <p:cNvPr id="5" name="Rectangle 4"/>
          <p:cNvSpPr>
            <a:spLocks noChangeArrowheads="1"/>
          </p:cNvSpPr>
          <p:nvPr/>
        </p:nvSpPr>
        <p:spPr bwMode="auto">
          <a:xfrm>
            <a:off x="1851025" y="3541713"/>
            <a:ext cx="8305800" cy="186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lnSpc>
                <a:spcPct val="80000"/>
              </a:lnSpc>
              <a:spcBef>
                <a:spcPct val="0"/>
              </a:spcBef>
              <a:buSzTx/>
              <a:buFontTx/>
              <a:buNone/>
            </a:pPr>
            <a:r>
              <a:rPr lang="en-US" sz="2400" b="0"/>
              <a:t>Configuration Management (CM) is a "set of activities designed to control change by identifying the work products that are likely to change, establishing relationships among them, defining mechanisms for managing different versions of these work products, controlling the changes imposed, and auditing and reporting on the changes made.“</a:t>
            </a:r>
          </a:p>
        </p:txBody>
      </p:sp>
    </p:spTree>
    <p:extLst>
      <p:ext uri="{BB962C8B-B14F-4D97-AF65-F5344CB8AC3E}">
        <p14:creationId xmlns:p14="http://schemas.microsoft.com/office/powerpoint/2010/main" val="26996098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mtClean="0"/>
              <a:t>IMPORTANT SCM ACTIVITIES</a:t>
            </a:r>
          </a:p>
        </p:txBody>
      </p:sp>
      <p:sp>
        <p:nvSpPr>
          <p:cNvPr id="13315" name="Rectangle 3"/>
          <p:cNvSpPr>
            <a:spLocks noGrp="1" noChangeArrowheads="1"/>
          </p:cNvSpPr>
          <p:nvPr>
            <p:ph type="body" idx="1"/>
          </p:nvPr>
        </p:nvSpPr>
        <p:spPr/>
        <p:txBody>
          <a:bodyPr/>
          <a:lstStyle/>
          <a:p>
            <a:pPr>
              <a:lnSpc>
                <a:spcPct val="90000"/>
              </a:lnSpc>
            </a:pPr>
            <a:r>
              <a:rPr lang="en-US" smtClean="0"/>
              <a:t>Identifying and organizing the software configurable items</a:t>
            </a:r>
          </a:p>
          <a:p>
            <a:pPr>
              <a:lnSpc>
                <a:spcPct val="90000"/>
              </a:lnSpc>
            </a:pPr>
            <a:endParaRPr lang="en-US" smtClean="0"/>
          </a:p>
          <a:p>
            <a:pPr>
              <a:lnSpc>
                <a:spcPct val="90000"/>
              </a:lnSpc>
            </a:pPr>
            <a:r>
              <a:rPr lang="en-US" smtClean="0"/>
              <a:t>Maintaining change requests and systematically controlling the changes to the configurable items</a:t>
            </a:r>
          </a:p>
          <a:p>
            <a:pPr>
              <a:lnSpc>
                <a:spcPct val="90000"/>
              </a:lnSpc>
            </a:pPr>
            <a:endParaRPr lang="en-US" smtClean="0"/>
          </a:p>
          <a:p>
            <a:pPr>
              <a:lnSpc>
                <a:spcPct val="90000"/>
              </a:lnSpc>
            </a:pPr>
            <a:r>
              <a:rPr lang="en-US" smtClean="0"/>
              <a:t>Tracking the status of the Configurable items</a:t>
            </a:r>
          </a:p>
          <a:p>
            <a:pPr>
              <a:lnSpc>
                <a:spcPct val="90000"/>
              </a:lnSpc>
            </a:pPr>
            <a:endParaRPr lang="en-US" smtClean="0"/>
          </a:p>
          <a:p>
            <a:pPr>
              <a:lnSpc>
                <a:spcPct val="90000"/>
              </a:lnSpc>
            </a:pPr>
            <a:r>
              <a:rPr lang="en-US" smtClean="0"/>
              <a:t>Review and Audit of the software configuration management activities</a:t>
            </a:r>
          </a:p>
          <a:p>
            <a:pPr>
              <a:lnSpc>
                <a:spcPct val="90000"/>
              </a:lnSpc>
            </a:pPr>
            <a:endParaRPr lang="en-US" sz="2800"/>
          </a:p>
        </p:txBody>
      </p:sp>
    </p:spTree>
    <p:extLst>
      <p:ext uri="{BB962C8B-B14F-4D97-AF65-F5344CB8AC3E}">
        <p14:creationId xmlns:p14="http://schemas.microsoft.com/office/powerpoint/2010/main" val="220818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endParaRPr lang="en-US" smtClean="0"/>
          </a:p>
        </p:txBody>
      </p:sp>
      <p:sp>
        <p:nvSpPr>
          <p:cNvPr id="14339"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en-US" smtClean="0"/>
              <a:t>The testers need to know two aspects of change.</a:t>
            </a:r>
          </a:p>
          <a:p>
            <a:pPr>
              <a:lnSpc>
                <a:spcPct val="90000"/>
              </a:lnSpc>
            </a:pPr>
            <a:endParaRPr lang="en-US" smtClean="0"/>
          </a:p>
          <a:p>
            <a:pPr lvl="1">
              <a:lnSpc>
                <a:spcPct val="90000"/>
              </a:lnSpc>
            </a:pPr>
            <a:r>
              <a:rPr lang="en-US" sz="2000"/>
              <a:t>The characteristics of the change so that modification to the test plan and test data can be made to assure the right functionality and structure are tested.</a:t>
            </a:r>
          </a:p>
          <a:p>
            <a:pPr lvl="1">
              <a:lnSpc>
                <a:spcPct val="90000"/>
              </a:lnSpc>
            </a:pPr>
            <a:endParaRPr lang="en-US" sz="2000"/>
          </a:p>
          <a:p>
            <a:pPr lvl="1">
              <a:lnSpc>
                <a:spcPct val="90000"/>
              </a:lnSpc>
            </a:pPr>
            <a:r>
              <a:rPr lang="en-US" sz="2000"/>
              <a:t> The version in which that change will be implemented</a:t>
            </a:r>
          </a:p>
          <a:p>
            <a:pPr>
              <a:lnSpc>
                <a:spcPct val="90000"/>
              </a:lnSpc>
            </a:pPr>
            <a:endParaRPr lang="en-US" smtClean="0"/>
          </a:p>
        </p:txBody>
      </p:sp>
    </p:spTree>
    <p:extLst>
      <p:ext uri="{BB962C8B-B14F-4D97-AF65-F5344CB8AC3E}">
        <p14:creationId xmlns:p14="http://schemas.microsoft.com/office/powerpoint/2010/main" val="1380714732"/>
      </p:ext>
    </p:extLst>
  </p:cSld>
  <p:clrMapOvr>
    <a:masterClrMapping/>
  </p:clrMapOvr>
  <p:timing>
    <p:tnLst>
      <p:par>
        <p:cTn id="1" dur="indefinite" restart="never" nodeType="tmRoot"/>
      </p:par>
    </p:tnLst>
  </p:timing>
</p:sld>
</file>

<file path=ppt/theme/theme1.xml><?xml version="1.0" encoding="utf-8"?>
<a:theme xmlns:a="http://schemas.openxmlformats.org/drawingml/2006/main" name="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_Widescreen" id="{4F9A1EAA-0EA7-4DAA-9C75-2E5E69E104B6}" vid="{7799177A-CA30-4840-A60F-4EFF7BF28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Testing concepts day 1</Template>
  <TotalTime>74</TotalTime>
  <Words>867</Words>
  <Application>Microsoft Office PowerPoint</Application>
  <PresentationFormat>Widescreen</PresentationFormat>
  <Paragraphs>159</Paragraphs>
  <Slides>28</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 Unicode MS</vt:lpstr>
      <vt:lpstr>Gulim</vt:lpstr>
      <vt:lpstr>Arial</vt:lpstr>
      <vt:lpstr>Calibri</vt:lpstr>
      <vt:lpstr>Garamond</vt:lpstr>
      <vt:lpstr>Times New Roman</vt:lpstr>
      <vt:lpstr>Wingdings</vt:lpstr>
      <vt:lpstr>Global</vt:lpstr>
      <vt:lpstr>Requirement Management</vt:lpstr>
      <vt:lpstr>Requirement Traceability Matrix</vt:lpstr>
      <vt:lpstr>Requirements Traceability</vt:lpstr>
      <vt:lpstr>Components</vt:lpstr>
      <vt:lpstr>Requirement Traceability</vt:lpstr>
      <vt:lpstr>Configuration Management</vt:lpstr>
      <vt:lpstr>Configuration Management</vt:lpstr>
      <vt:lpstr>IMPORTANT SCM ACTIVITIES</vt:lpstr>
      <vt:lpstr>PowerPoint Presentation</vt:lpstr>
      <vt:lpstr>Configurable Vs Non-Configurable Items</vt:lpstr>
      <vt:lpstr>Process involved in SCM</vt:lpstr>
      <vt:lpstr>Forming SCM TEAM</vt:lpstr>
      <vt:lpstr>Some benefits of SCM Tool</vt:lpstr>
      <vt:lpstr>Define and create User groups and Access Control</vt:lpstr>
      <vt:lpstr>Archival of the Project item</vt:lpstr>
      <vt:lpstr>Defect logging in identified test management tool</vt:lpstr>
      <vt:lpstr>DEFECT MANAGEMENT</vt:lpstr>
      <vt:lpstr>What is a Defect</vt:lpstr>
      <vt:lpstr>Types of Defect</vt:lpstr>
      <vt:lpstr>Defect Life Cycle</vt:lpstr>
      <vt:lpstr>Defect Life Cycle</vt:lpstr>
      <vt:lpstr>Defect Reporting</vt:lpstr>
      <vt:lpstr>Defect Reporting: Severity</vt:lpstr>
      <vt:lpstr>TEST MODELS</vt:lpstr>
      <vt:lpstr>Life Cycle V- Model</vt:lpstr>
      <vt:lpstr>V- Model</vt:lpstr>
      <vt:lpstr>Queries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Verification &amp; Validation</dc:title>
  <dc:creator>Kumar, Sneha</dc:creator>
  <cp:lastModifiedBy>Kumar, Sneha</cp:lastModifiedBy>
  <cp:revision>4</cp:revision>
  <dcterms:created xsi:type="dcterms:W3CDTF">2017-03-14T04:59:46Z</dcterms:created>
  <dcterms:modified xsi:type="dcterms:W3CDTF">2017-03-14T11:19:19Z</dcterms:modified>
</cp:coreProperties>
</file>