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9" r:id="rId2"/>
    <p:sldMasterId id="2147483685" r:id="rId3"/>
    <p:sldMasterId id="2147483691" r:id="rId4"/>
  </p:sldMasterIdLst>
  <p:notesMasterIdLst>
    <p:notesMasterId r:id="rId23"/>
  </p:notesMasterIdLst>
  <p:sldIdLst>
    <p:sldId id="301" r:id="rId5"/>
    <p:sldId id="263" r:id="rId6"/>
    <p:sldId id="302" r:id="rId7"/>
    <p:sldId id="267" r:id="rId8"/>
    <p:sldId id="269" r:id="rId9"/>
    <p:sldId id="271" r:id="rId10"/>
    <p:sldId id="272" r:id="rId11"/>
    <p:sldId id="273" r:id="rId12"/>
    <p:sldId id="303" r:id="rId13"/>
    <p:sldId id="274" r:id="rId14"/>
    <p:sldId id="294" r:id="rId15"/>
    <p:sldId id="304" r:id="rId16"/>
    <p:sldId id="295" r:id="rId17"/>
    <p:sldId id="296" r:id="rId18"/>
    <p:sldId id="305" r:id="rId19"/>
    <p:sldId id="298" r:id="rId20"/>
    <p:sldId id="299" r:id="rId21"/>
    <p:sldId id="30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89209" autoAdjust="0"/>
  </p:normalViewPr>
  <p:slideViewPr>
    <p:cSldViewPr>
      <p:cViewPr varScale="1">
        <p:scale>
          <a:sx n="97" d="100"/>
          <a:sy n="97" d="100"/>
        </p:scale>
        <p:origin x="4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D6B665-2473-493E-BF0B-142492363050}" type="datetimeFigureOut">
              <a:rPr lang="en-US" smtClean="0"/>
              <a:t>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8CD6D-2DD2-4D57-B251-56DAB71EB498}" type="slidenum">
              <a:rPr lang="en-US" smtClean="0"/>
              <a:t>‹#›</a:t>
            </a:fld>
            <a:endParaRPr lang="en-US"/>
          </a:p>
        </p:txBody>
      </p:sp>
    </p:spTree>
    <p:extLst>
      <p:ext uri="{BB962C8B-B14F-4D97-AF65-F5344CB8AC3E}">
        <p14:creationId xmlns:p14="http://schemas.microsoft.com/office/powerpoint/2010/main" val="315490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en.wikipedia.org\wiki\Shell_(compu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Everything_is_a_fi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Font typeface="Arial" pitchFamily="34" charset="0"/>
              <a:buChar char="•"/>
            </a:pPr>
            <a:r>
              <a:rPr lang="en-US" b="1" dirty="0" smtClean="0"/>
              <a:t>History of Unix</a:t>
            </a:r>
          </a:p>
          <a:p>
            <a:pPr lvl="1"/>
            <a:r>
              <a:rPr lang="en-US" dirty="0" smtClean="0"/>
              <a:t>The Unix operating system found its beginnings in </a:t>
            </a:r>
            <a:r>
              <a:rPr lang="en-US" b="1" dirty="0" smtClean="0"/>
              <a:t>MULTICS, which stands for Multiplexed Operating and Computing System. </a:t>
            </a:r>
          </a:p>
          <a:p>
            <a:pPr lvl="2"/>
            <a:r>
              <a:rPr lang="en-US" dirty="0" smtClean="0"/>
              <a:t>The MULTICS project began in the mid 1960s as a joint effort by General Electric, Massachusetts Institute for Technology and Bell Laboratories. In 1969 Bell Laboratories pulled out of the project. </a:t>
            </a:r>
          </a:p>
          <a:p>
            <a:pPr lvl="1"/>
            <a:r>
              <a:rPr lang="en-US" dirty="0" smtClean="0"/>
              <a:t>One of Bell Laboratories people involved in the project was Ken Thompson. He liked the potential MULTICS had, but felt it was too complex and that the same thing could be done in simpler way. </a:t>
            </a:r>
          </a:p>
          <a:p>
            <a:pPr lvl="1"/>
            <a:r>
              <a:rPr lang="en-US" dirty="0" smtClean="0"/>
              <a:t>In 1969 he wrote the first version of Unix, called UNICS. </a:t>
            </a:r>
            <a:r>
              <a:rPr lang="en-US" b="1" dirty="0" smtClean="0"/>
              <a:t>UNICS stood for </a:t>
            </a:r>
            <a:r>
              <a:rPr lang="en-US" b="1" dirty="0" err="1" smtClean="0"/>
              <a:t>Uniplexed</a:t>
            </a:r>
            <a:r>
              <a:rPr lang="en-US" b="1" dirty="0" smtClean="0"/>
              <a:t> Operating and Computing System.</a:t>
            </a:r>
            <a:r>
              <a:rPr lang="en-US" dirty="0" smtClean="0"/>
              <a:t> Although the operating system has changed, the name stuck and was eventually shortened to Unix. </a:t>
            </a:r>
          </a:p>
          <a:p>
            <a:pPr lvl="1"/>
            <a:r>
              <a:rPr lang="en-US" dirty="0" smtClean="0"/>
              <a:t>Ken Thompson teamed up with Dennis Ritchie, who wrote the first C compiler. In 1973 they rewrote the Unix kernel in C. The following year a version of Unix known as the Fifth Edition was first licensed to universities. </a:t>
            </a:r>
          </a:p>
          <a:p>
            <a:pPr lvl="1"/>
            <a:r>
              <a:rPr lang="en-US" dirty="0" smtClean="0"/>
              <a:t>The Seventh Edition, released in 1978, served as a dividing point for two divergent lines of Unix development. These two branches are known as SVR4 (System V) and BSD. </a:t>
            </a:r>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4</a:t>
            </a:fld>
            <a:endParaRPr lang="en-US"/>
          </a:p>
        </p:txBody>
      </p:sp>
    </p:spTree>
    <p:extLst>
      <p:ext uri="{BB962C8B-B14F-4D97-AF65-F5344CB8AC3E}">
        <p14:creationId xmlns:p14="http://schemas.microsoft.com/office/powerpoint/2010/main" val="351102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File Handling </a:t>
            </a:r>
            <a:r>
              <a:rPr lang="en-US" u="sng" dirty="0" err="1" smtClean="0"/>
              <a:t>Utilites</a:t>
            </a:r>
            <a:endParaRPr lang="en-US" u="sng" dirty="0" smtClean="0"/>
          </a:p>
          <a:p>
            <a:r>
              <a:rPr lang="en-US" sz="1200" b="1" kern="1200" dirty="0" smtClean="0">
                <a:solidFill>
                  <a:schemeClr val="tx1"/>
                </a:solidFill>
                <a:latin typeface="Arial" charset="0"/>
                <a:ea typeface="+mn-ea"/>
                <a:cs typeface="+mn-cs"/>
              </a:rPr>
              <a:t>touch :</a:t>
            </a:r>
          </a:p>
          <a:p>
            <a:pPr lvl="1"/>
            <a:r>
              <a:rPr lang="en-US" sz="1050" b="0" kern="1200" dirty="0" smtClean="0">
                <a:solidFill>
                  <a:schemeClr val="tx1"/>
                </a:solidFill>
                <a:latin typeface="Arial" charset="0"/>
                <a:ea typeface="+mn-ea"/>
                <a:cs typeface="+mn-cs"/>
              </a:rPr>
              <a:t>Creates an empty file</a:t>
            </a:r>
          </a:p>
          <a:p>
            <a:pPr lvl="1">
              <a:buNone/>
            </a:pPr>
            <a:endParaRPr lang="en-US" sz="1050" b="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cat :</a:t>
            </a:r>
          </a:p>
          <a:p>
            <a:pPr lvl="1"/>
            <a:r>
              <a:rPr lang="en-US" sz="900" b="0" kern="1200" dirty="0" smtClean="0">
                <a:solidFill>
                  <a:schemeClr val="tx1"/>
                </a:solidFill>
                <a:latin typeface="Arial" charset="0"/>
                <a:ea typeface="+mn-ea"/>
                <a:cs typeface="+mn-cs"/>
              </a:rPr>
              <a:t>It reads one or more files and prints the contents of the files to standard output.</a:t>
            </a:r>
          </a:p>
          <a:p>
            <a:pPr lvl="1"/>
            <a:r>
              <a:rPr lang="en-US" sz="1050" b="0" kern="1200" dirty="0" smtClean="0">
                <a:solidFill>
                  <a:schemeClr val="tx1"/>
                </a:solidFill>
                <a:latin typeface="Arial" charset="0"/>
                <a:ea typeface="+mn-ea"/>
                <a:cs typeface="+mn-cs"/>
              </a:rPr>
              <a:t>Some</a:t>
            </a:r>
            <a:r>
              <a:rPr lang="en-US" sz="1050" b="0" kern="1200" baseline="0" dirty="0" smtClean="0">
                <a:solidFill>
                  <a:schemeClr val="tx1"/>
                </a:solidFill>
                <a:latin typeface="Arial" charset="0"/>
                <a:ea typeface="+mn-ea"/>
                <a:cs typeface="+mn-cs"/>
              </a:rPr>
              <a:t> operators when used with cat enables us to create / append a file</a:t>
            </a:r>
          </a:p>
          <a:p>
            <a:pPr lvl="2"/>
            <a:r>
              <a:rPr lang="en-US" sz="900" b="0" kern="1200" dirty="0" smtClean="0">
                <a:solidFill>
                  <a:schemeClr val="tx1"/>
                </a:solidFill>
                <a:latin typeface="Arial" charset="0"/>
                <a:ea typeface="+mn-ea"/>
                <a:cs typeface="+mn-cs"/>
              </a:rPr>
              <a:t>&gt; used to create new file.</a:t>
            </a:r>
          </a:p>
          <a:p>
            <a:pPr lvl="2"/>
            <a:r>
              <a:rPr lang="en-US" sz="900" b="0" kern="1200" dirty="0" smtClean="0">
                <a:solidFill>
                  <a:schemeClr val="tx1"/>
                </a:solidFill>
                <a:latin typeface="Arial" charset="0"/>
                <a:ea typeface="+mn-ea"/>
                <a:cs typeface="+mn-cs"/>
              </a:rPr>
              <a:t>&gt;&gt; used to append to an existing file or create a file if file not exists</a:t>
            </a:r>
          </a:p>
          <a:p>
            <a:pPr lvl="1"/>
            <a:r>
              <a:rPr lang="en-US" sz="1050" b="1" kern="1200" dirty="0" smtClean="0">
                <a:solidFill>
                  <a:schemeClr val="tx1"/>
                </a:solidFill>
                <a:latin typeface="Arial" charset="0"/>
                <a:ea typeface="+mn-ea"/>
                <a:cs typeface="+mn-cs"/>
              </a:rPr>
              <a:t>syntax : </a:t>
            </a:r>
            <a:r>
              <a:rPr lang="en-US" sz="900" b="0" kern="1200" dirty="0" smtClean="0">
                <a:solidFill>
                  <a:schemeClr val="tx1"/>
                </a:solidFill>
                <a:latin typeface="Arial" charset="0"/>
                <a:ea typeface="+mn-ea"/>
                <a:cs typeface="+mn-cs"/>
              </a:rPr>
              <a:t>cat [options] [files]</a:t>
            </a:r>
          </a:p>
          <a:p>
            <a:pPr lvl="1"/>
            <a:r>
              <a:rPr lang="en-US" sz="900" b="1" kern="1200" dirty="0" smtClean="0">
                <a:solidFill>
                  <a:schemeClr val="tx1"/>
                </a:solidFill>
                <a:latin typeface="Arial" charset="0"/>
                <a:ea typeface="+mn-ea"/>
                <a:cs typeface="+mn-cs"/>
              </a:rPr>
              <a:t>Options:</a:t>
            </a:r>
          </a:p>
          <a:p>
            <a:pPr lvl="2"/>
            <a:r>
              <a:rPr lang="en-US" sz="900" kern="1200" dirty="0" smtClean="0">
                <a:solidFill>
                  <a:schemeClr val="tx1"/>
                </a:solidFill>
                <a:latin typeface="Arial" charset="0"/>
                <a:ea typeface="+mn-ea"/>
                <a:cs typeface="+mn-cs"/>
              </a:rPr>
              <a:t>-n : number all output lines</a:t>
            </a:r>
          </a:p>
          <a:p>
            <a:pPr lvl="2"/>
            <a:r>
              <a:rPr lang="en-US" sz="900" kern="1200" dirty="0" smtClean="0">
                <a:solidFill>
                  <a:schemeClr val="tx1"/>
                </a:solidFill>
                <a:latin typeface="Arial" charset="0"/>
                <a:ea typeface="+mn-ea"/>
                <a:cs typeface="+mn-cs"/>
              </a:rPr>
              <a:t>-b : number nonblank output lines</a:t>
            </a:r>
          </a:p>
          <a:p>
            <a:pPr lvl="2"/>
            <a:r>
              <a:rPr lang="en-US" sz="900" kern="1200" dirty="0" smtClean="0">
                <a:solidFill>
                  <a:schemeClr val="tx1"/>
                </a:solidFill>
                <a:latin typeface="Arial" charset="0"/>
                <a:ea typeface="+mn-ea"/>
                <a:cs typeface="+mn-cs"/>
              </a:rPr>
              <a:t>-e : $ is printed at the end of each line</a:t>
            </a:r>
          </a:p>
          <a:p>
            <a:pPr lvl="2"/>
            <a:r>
              <a:rPr lang="en-US" sz="900" kern="1200" dirty="0" smtClean="0">
                <a:solidFill>
                  <a:schemeClr val="tx1"/>
                </a:solidFill>
                <a:latin typeface="Arial" charset="0"/>
                <a:ea typeface="+mn-ea"/>
                <a:cs typeface="+mn-cs"/>
              </a:rPr>
              <a:t>-s</a:t>
            </a:r>
            <a:r>
              <a:rPr lang="en-US" sz="900" kern="1200" baseline="0" dirty="0" smtClean="0">
                <a:solidFill>
                  <a:schemeClr val="tx1"/>
                </a:solidFill>
                <a:latin typeface="Arial" charset="0"/>
                <a:ea typeface="+mn-ea"/>
                <a:cs typeface="+mn-cs"/>
              </a:rPr>
              <a:t> : </a:t>
            </a:r>
            <a:r>
              <a:rPr lang="en-US" sz="900" kern="1200" dirty="0" smtClean="0">
                <a:solidFill>
                  <a:schemeClr val="tx1"/>
                </a:solidFill>
                <a:latin typeface="Arial" charset="0"/>
                <a:ea typeface="+mn-ea"/>
                <a:cs typeface="+mn-cs"/>
              </a:rPr>
              <a:t>Suppress more than one single blank line</a:t>
            </a:r>
          </a:p>
          <a:p>
            <a:pPr lvl="2"/>
            <a:r>
              <a:rPr lang="en-US" sz="900" kern="1200" dirty="0" smtClean="0">
                <a:solidFill>
                  <a:schemeClr val="tx1"/>
                </a:solidFill>
                <a:latin typeface="Arial" charset="0"/>
                <a:ea typeface="+mn-ea"/>
                <a:cs typeface="+mn-cs"/>
              </a:rPr>
              <a:t>-v : Display control characters and nonprinting characters</a:t>
            </a:r>
          </a:p>
          <a:p>
            <a:pPr lvl="0"/>
            <a:endParaRPr lang="en-US" sz="1200" kern="1200" dirty="0" smtClean="0">
              <a:solidFill>
                <a:schemeClr val="tx1"/>
              </a:solidFill>
              <a:latin typeface="Arial" charset="0"/>
              <a:ea typeface="+mn-ea"/>
              <a:cs typeface="+mn-cs"/>
            </a:endParaRPr>
          </a:p>
          <a:p>
            <a:pPr lvl="0"/>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3902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File Handling </a:t>
            </a:r>
            <a:r>
              <a:rPr lang="en-US" u="sng" dirty="0" err="1" smtClean="0"/>
              <a:t>Utilites</a:t>
            </a:r>
            <a:endParaRPr lang="en-US" u="sng" dirty="0" smtClean="0"/>
          </a:p>
          <a:p>
            <a:r>
              <a:rPr lang="en-US" sz="1200" b="1" kern="1200" dirty="0" smtClean="0">
                <a:solidFill>
                  <a:schemeClr val="tx1"/>
                </a:solidFill>
                <a:latin typeface="Arial" charset="0"/>
                <a:ea typeface="+mn-ea"/>
                <a:cs typeface="+mn-cs"/>
              </a:rPr>
              <a:t>touch :</a:t>
            </a:r>
          </a:p>
          <a:p>
            <a:pPr lvl="1"/>
            <a:r>
              <a:rPr lang="en-US" sz="1050" b="0" kern="1200" dirty="0" smtClean="0">
                <a:solidFill>
                  <a:schemeClr val="tx1"/>
                </a:solidFill>
                <a:latin typeface="Arial" charset="0"/>
                <a:ea typeface="+mn-ea"/>
                <a:cs typeface="+mn-cs"/>
              </a:rPr>
              <a:t>Creates an empty file</a:t>
            </a:r>
          </a:p>
          <a:p>
            <a:pPr lvl="1">
              <a:buNone/>
            </a:pPr>
            <a:endParaRPr lang="en-US" sz="1050" b="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cat :</a:t>
            </a:r>
          </a:p>
          <a:p>
            <a:pPr lvl="1"/>
            <a:r>
              <a:rPr lang="en-US" sz="900" b="0" kern="1200" dirty="0" smtClean="0">
                <a:solidFill>
                  <a:schemeClr val="tx1"/>
                </a:solidFill>
                <a:latin typeface="Arial" charset="0"/>
                <a:ea typeface="+mn-ea"/>
                <a:cs typeface="+mn-cs"/>
              </a:rPr>
              <a:t>It reads one or more files and prints the contents of the files to standard output.</a:t>
            </a:r>
          </a:p>
          <a:p>
            <a:pPr lvl="1"/>
            <a:r>
              <a:rPr lang="en-US" sz="1050" b="0" kern="1200" dirty="0" smtClean="0">
                <a:solidFill>
                  <a:schemeClr val="tx1"/>
                </a:solidFill>
                <a:latin typeface="Arial" charset="0"/>
                <a:ea typeface="+mn-ea"/>
                <a:cs typeface="+mn-cs"/>
              </a:rPr>
              <a:t>Some</a:t>
            </a:r>
            <a:r>
              <a:rPr lang="en-US" sz="1050" b="0" kern="1200" baseline="0" dirty="0" smtClean="0">
                <a:solidFill>
                  <a:schemeClr val="tx1"/>
                </a:solidFill>
                <a:latin typeface="Arial" charset="0"/>
                <a:ea typeface="+mn-ea"/>
                <a:cs typeface="+mn-cs"/>
              </a:rPr>
              <a:t> operators when used with cat enables us to create / append a file</a:t>
            </a:r>
          </a:p>
          <a:p>
            <a:pPr lvl="2"/>
            <a:r>
              <a:rPr lang="en-US" sz="900" b="0" kern="1200" dirty="0" smtClean="0">
                <a:solidFill>
                  <a:schemeClr val="tx1"/>
                </a:solidFill>
                <a:latin typeface="Arial" charset="0"/>
                <a:ea typeface="+mn-ea"/>
                <a:cs typeface="+mn-cs"/>
              </a:rPr>
              <a:t>&gt; used to create new file.</a:t>
            </a:r>
          </a:p>
          <a:p>
            <a:pPr lvl="2"/>
            <a:r>
              <a:rPr lang="en-US" sz="900" b="0" kern="1200" dirty="0" smtClean="0">
                <a:solidFill>
                  <a:schemeClr val="tx1"/>
                </a:solidFill>
                <a:latin typeface="Arial" charset="0"/>
                <a:ea typeface="+mn-ea"/>
                <a:cs typeface="+mn-cs"/>
              </a:rPr>
              <a:t>&gt;&gt; used to append to an existing file or create a file if file not exists</a:t>
            </a:r>
          </a:p>
          <a:p>
            <a:pPr lvl="1"/>
            <a:r>
              <a:rPr lang="en-US" sz="1050" b="1" kern="1200" dirty="0" smtClean="0">
                <a:solidFill>
                  <a:schemeClr val="tx1"/>
                </a:solidFill>
                <a:latin typeface="Arial" charset="0"/>
                <a:ea typeface="+mn-ea"/>
                <a:cs typeface="+mn-cs"/>
              </a:rPr>
              <a:t>syntax : </a:t>
            </a:r>
            <a:r>
              <a:rPr lang="en-US" sz="900" b="0" kern="1200" dirty="0" smtClean="0">
                <a:solidFill>
                  <a:schemeClr val="tx1"/>
                </a:solidFill>
                <a:latin typeface="Arial" charset="0"/>
                <a:ea typeface="+mn-ea"/>
                <a:cs typeface="+mn-cs"/>
              </a:rPr>
              <a:t>cat [options] [files]</a:t>
            </a:r>
          </a:p>
          <a:p>
            <a:pPr lvl="1"/>
            <a:r>
              <a:rPr lang="en-US" sz="900" b="1" kern="1200" dirty="0" smtClean="0">
                <a:solidFill>
                  <a:schemeClr val="tx1"/>
                </a:solidFill>
                <a:latin typeface="Arial" charset="0"/>
                <a:ea typeface="+mn-ea"/>
                <a:cs typeface="+mn-cs"/>
              </a:rPr>
              <a:t>Options:</a:t>
            </a:r>
          </a:p>
          <a:p>
            <a:pPr lvl="2"/>
            <a:r>
              <a:rPr lang="en-US" sz="900" kern="1200" dirty="0" smtClean="0">
                <a:solidFill>
                  <a:schemeClr val="tx1"/>
                </a:solidFill>
                <a:latin typeface="Arial" charset="0"/>
                <a:ea typeface="+mn-ea"/>
                <a:cs typeface="+mn-cs"/>
              </a:rPr>
              <a:t>-n : number all output lines</a:t>
            </a:r>
          </a:p>
          <a:p>
            <a:pPr lvl="2"/>
            <a:r>
              <a:rPr lang="en-US" sz="900" kern="1200" dirty="0" smtClean="0">
                <a:solidFill>
                  <a:schemeClr val="tx1"/>
                </a:solidFill>
                <a:latin typeface="Arial" charset="0"/>
                <a:ea typeface="+mn-ea"/>
                <a:cs typeface="+mn-cs"/>
              </a:rPr>
              <a:t>-b : number nonblank output lines</a:t>
            </a:r>
          </a:p>
          <a:p>
            <a:pPr lvl="2"/>
            <a:r>
              <a:rPr lang="en-US" sz="900" kern="1200" dirty="0" smtClean="0">
                <a:solidFill>
                  <a:schemeClr val="tx1"/>
                </a:solidFill>
                <a:latin typeface="Arial" charset="0"/>
                <a:ea typeface="+mn-ea"/>
                <a:cs typeface="+mn-cs"/>
              </a:rPr>
              <a:t>-e : $ is printed at the end of each line</a:t>
            </a:r>
          </a:p>
          <a:p>
            <a:pPr lvl="2"/>
            <a:r>
              <a:rPr lang="en-US" sz="900" kern="1200" dirty="0" smtClean="0">
                <a:solidFill>
                  <a:schemeClr val="tx1"/>
                </a:solidFill>
                <a:latin typeface="Arial" charset="0"/>
                <a:ea typeface="+mn-ea"/>
                <a:cs typeface="+mn-cs"/>
              </a:rPr>
              <a:t>-s</a:t>
            </a:r>
            <a:r>
              <a:rPr lang="en-US" sz="900" kern="1200" baseline="0" dirty="0" smtClean="0">
                <a:solidFill>
                  <a:schemeClr val="tx1"/>
                </a:solidFill>
                <a:latin typeface="Arial" charset="0"/>
                <a:ea typeface="+mn-ea"/>
                <a:cs typeface="+mn-cs"/>
              </a:rPr>
              <a:t> : </a:t>
            </a:r>
            <a:r>
              <a:rPr lang="en-US" sz="900" kern="1200" dirty="0" smtClean="0">
                <a:solidFill>
                  <a:schemeClr val="tx1"/>
                </a:solidFill>
                <a:latin typeface="Arial" charset="0"/>
                <a:ea typeface="+mn-ea"/>
                <a:cs typeface="+mn-cs"/>
              </a:rPr>
              <a:t>Suppress more than one single blank line</a:t>
            </a:r>
          </a:p>
          <a:p>
            <a:pPr lvl="2"/>
            <a:r>
              <a:rPr lang="en-US" sz="900" kern="1200" dirty="0" smtClean="0">
                <a:solidFill>
                  <a:schemeClr val="tx1"/>
                </a:solidFill>
                <a:latin typeface="Arial" charset="0"/>
                <a:ea typeface="+mn-ea"/>
                <a:cs typeface="+mn-cs"/>
              </a:rPr>
              <a:t>-v : Display control characters and nonprinting characters</a:t>
            </a:r>
          </a:p>
          <a:p>
            <a:pPr lvl="0"/>
            <a:endParaRPr lang="en-US" sz="1200" kern="1200" dirty="0" smtClean="0">
              <a:solidFill>
                <a:schemeClr val="tx1"/>
              </a:solidFill>
              <a:latin typeface="Arial" charset="0"/>
              <a:ea typeface="+mn-ea"/>
              <a:cs typeface="+mn-cs"/>
            </a:endParaRPr>
          </a:p>
          <a:p>
            <a:pPr lvl="0"/>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53902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Block Diagram of Unix OS:</a:t>
            </a:r>
          </a:p>
          <a:p>
            <a:pPr lvl="1" rtl="0"/>
            <a:r>
              <a:rPr lang="en-US" dirty="0" smtClean="0"/>
              <a:t>Unix is made up of three components</a:t>
            </a:r>
          </a:p>
          <a:p>
            <a:pPr lvl="2"/>
            <a:r>
              <a:rPr lang="en-US" sz="1000" dirty="0" smtClean="0"/>
              <a:t>The </a:t>
            </a:r>
            <a:r>
              <a:rPr lang="en-US" sz="1000" b="1" dirty="0" smtClean="0"/>
              <a:t>kernel</a:t>
            </a:r>
            <a:r>
              <a:rPr lang="en-US" sz="1000" dirty="0" smtClean="0"/>
              <a:t>, which schedules tasks and manages storage </a:t>
            </a:r>
          </a:p>
          <a:p>
            <a:pPr lvl="2"/>
            <a:r>
              <a:rPr lang="en-US" sz="1000" dirty="0" smtClean="0"/>
              <a:t>The </a:t>
            </a:r>
            <a:r>
              <a:rPr lang="en-US" sz="1000" b="1" dirty="0" smtClean="0"/>
              <a:t>shell</a:t>
            </a:r>
            <a:r>
              <a:rPr lang="en-US" sz="1000" dirty="0" smtClean="0"/>
              <a:t>, which connects and interprets users’ commands, calls programs from memory, and passes it on to the kernel for execution.</a:t>
            </a:r>
          </a:p>
          <a:p>
            <a:pPr lvl="2"/>
            <a:r>
              <a:rPr lang="en-US" sz="1000" dirty="0" smtClean="0"/>
              <a:t>The </a:t>
            </a:r>
            <a:r>
              <a:rPr lang="en-US" sz="1000" b="1" dirty="0" smtClean="0"/>
              <a:t>tools</a:t>
            </a:r>
            <a:r>
              <a:rPr lang="en-US" sz="1000" dirty="0" smtClean="0"/>
              <a:t> and </a:t>
            </a:r>
            <a:r>
              <a:rPr lang="en-US" sz="1000" b="1" dirty="0" smtClean="0"/>
              <a:t>applications </a:t>
            </a:r>
            <a:r>
              <a:rPr lang="en-US" sz="1000" dirty="0" smtClean="0"/>
              <a:t>that offer additional functionality to the operating system </a:t>
            </a:r>
          </a:p>
          <a:p>
            <a:pPr lvl="0"/>
            <a:r>
              <a:rPr lang="en-US" dirty="0" smtClean="0"/>
              <a:t>Kernel:</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The kernel of Unix is the heart of the operating system. It allocates time and memory to programs and handles the </a:t>
            </a:r>
            <a:r>
              <a:rPr lang="en-US" dirty="0" err="1" smtClean="0"/>
              <a:t>filestructure</a:t>
            </a:r>
            <a:r>
              <a:rPr lang="en-US" dirty="0" smtClean="0"/>
              <a:t> and communication between the different parts of the computer system such as the keyboard and the screen.</a:t>
            </a:r>
          </a:p>
          <a:p>
            <a:pPr lvl="1"/>
            <a:r>
              <a:rPr lang="en-US" dirty="0" smtClean="0"/>
              <a:t>As an illustration of the way that the shell and the kernel work together, suppose a user types </a:t>
            </a:r>
            <a:r>
              <a:rPr lang="en-US" dirty="0" err="1" smtClean="0"/>
              <a:t>rm</a:t>
            </a:r>
            <a:r>
              <a:rPr lang="en-US" dirty="0" smtClean="0"/>
              <a:t> </a:t>
            </a:r>
            <a:r>
              <a:rPr lang="en-US" dirty="0" err="1" smtClean="0"/>
              <a:t>myfile</a:t>
            </a:r>
            <a:r>
              <a:rPr lang="en-US" dirty="0" smtClean="0"/>
              <a:t> .The shell searches the </a:t>
            </a:r>
            <a:r>
              <a:rPr lang="en-US" dirty="0" err="1" smtClean="0"/>
              <a:t>filestore</a:t>
            </a:r>
            <a:r>
              <a:rPr lang="en-US" dirty="0" smtClean="0"/>
              <a:t> for the file containing the program </a:t>
            </a:r>
            <a:r>
              <a:rPr lang="en-US" dirty="0" err="1" smtClean="0"/>
              <a:t>rm</a:t>
            </a:r>
            <a:r>
              <a:rPr lang="en-US" dirty="0" smtClean="0"/>
              <a:t>, and then requests the kernel, through system calls, to execute the program </a:t>
            </a:r>
            <a:r>
              <a:rPr lang="en-US" dirty="0" err="1" smtClean="0"/>
              <a:t>rm</a:t>
            </a:r>
            <a:r>
              <a:rPr lang="en-US" dirty="0" smtClean="0"/>
              <a:t> on </a:t>
            </a:r>
            <a:r>
              <a:rPr lang="en-US" b="1" dirty="0" err="1" smtClean="0"/>
              <a:t>myfile</a:t>
            </a:r>
            <a:r>
              <a:rPr lang="en-US" dirty="0" smtClean="0"/>
              <a:t>. When the process </a:t>
            </a:r>
            <a:r>
              <a:rPr lang="en-US" dirty="0" err="1" smtClean="0"/>
              <a:t>rm</a:t>
            </a:r>
            <a:r>
              <a:rPr lang="en-US" dirty="0" smtClean="0"/>
              <a:t> </a:t>
            </a:r>
            <a:r>
              <a:rPr lang="en-US" dirty="0" err="1" smtClean="0"/>
              <a:t>myfile</a:t>
            </a:r>
            <a:r>
              <a:rPr lang="en-US" dirty="0" smtClean="0"/>
              <a:t> has finished running, the shell then returns the UNIX prompt to the user, indicating that it is waiting for further commands. </a:t>
            </a:r>
          </a:p>
          <a:p>
            <a:pPr lvl="1"/>
            <a:r>
              <a:rPr lang="en-US" dirty="0" smtClean="0"/>
              <a:t>The kernel provides the file system, CPU scheduling, memory management, and other operating-system functions through system calls. </a:t>
            </a:r>
          </a:p>
          <a:p>
            <a:pPr lvl="0"/>
            <a:r>
              <a:rPr lang="en-US" dirty="0" smtClean="0"/>
              <a:t>Shell</a:t>
            </a:r>
          </a:p>
          <a:p>
            <a:pPr lvl="1"/>
            <a:r>
              <a:rPr lang="en-US" dirty="0" smtClean="0"/>
              <a:t>The </a:t>
            </a:r>
            <a:r>
              <a:rPr lang="en-US" dirty="0" smtClean="0">
                <a:hlinkClick r:id="rId3" action="ppaction://hlinkfile" tooltip="w:Shell (computing)"/>
              </a:rPr>
              <a:t>shell</a:t>
            </a:r>
            <a:r>
              <a:rPr lang="en-US" dirty="0" smtClean="0"/>
              <a:t> is an interface between the user and the Unix kernel.</a:t>
            </a:r>
          </a:p>
          <a:p>
            <a:pPr lvl="1"/>
            <a:r>
              <a:rPr lang="en-US" dirty="0" smtClean="0"/>
              <a:t>When a user logs in, the login program checks the username and password, and then starts another program called the shell. </a:t>
            </a:r>
          </a:p>
          <a:p>
            <a:pPr lvl="1"/>
            <a:r>
              <a:rPr lang="en-US" dirty="0" smtClean="0"/>
              <a:t>The shell is a command line interpreter (CLI). It interprets the commands the user types in and arranges for them to be carried out. The commands are themselves programs: when they terminate, the shell gives the user another prompt</a:t>
            </a:r>
          </a:p>
          <a:p>
            <a:pPr lvl="1" rtl="0"/>
            <a:r>
              <a:rPr lang="en-US" dirty="0" smtClean="0"/>
              <a:t>There are a variety of shells available for the various Unix systems. The expert user can </a:t>
            </a:r>
            <a:r>
              <a:rPr lang="en-US" dirty="0" err="1" smtClean="0"/>
              <a:t>customise</a:t>
            </a:r>
            <a:r>
              <a:rPr lang="en-US" dirty="0" smtClean="0"/>
              <a:t> their own shell and users can use different shells on the same machine.</a:t>
            </a:r>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5</a:t>
            </a:fld>
            <a:endParaRPr lang="en-US"/>
          </a:p>
        </p:txBody>
      </p:sp>
    </p:spTree>
    <p:extLst>
      <p:ext uri="{BB962C8B-B14F-4D97-AF65-F5344CB8AC3E}">
        <p14:creationId xmlns:p14="http://schemas.microsoft.com/office/powerpoint/2010/main" val="75310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rtl="0"/>
            <a:r>
              <a:rPr lang="en-US" dirty="0" smtClean="0"/>
              <a:t>The shell and kernel work together like this:</a:t>
            </a:r>
          </a:p>
          <a:p>
            <a:pPr lvl="2" rtl="0"/>
            <a:r>
              <a:rPr lang="en-US" dirty="0" smtClean="0"/>
              <a:t>a user types cat </a:t>
            </a:r>
            <a:r>
              <a:rPr lang="en-US" dirty="0" err="1" smtClean="0"/>
              <a:t>somefile</a:t>
            </a:r>
            <a:r>
              <a:rPr lang="en-US" dirty="0" smtClean="0"/>
              <a:t> to display a file;</a:t>
            </a:r>
          </a:p>
          <a:p>
            <a:pPr lvl="2" rtl="0"/>
            <a:r>
              <a:rPr lang="en-US" dirty="0" smtClean="0"/>
              <a:t>the shell finds the program cat;</a:t>
            </a:r>
          </a:p>
          <a:p>
            <a:pPr lvl="2" rtl="0"/>
            <a:r>
              <a:rPr lang="en-US" dirty="0" smtClean="0"/>
              <a:t>the shell instructs the kernel to run the program cat on </a:t>
            </a:r>
            <a:r>
              <a:rPr lang="en-US" dirty="0" err="1" smtClean="0"/>
              <a:t>somefile</a:t>
            </a:r>
            <a:r>
              <a:rPr lang="en-US" dirty="0" smtClean="0"/>
              <a:t>;</a:t>
            </a:r>
          </a:p>
          <a:p>
            <a:pPr lvl="2" rtl="0"/>
            <a:r>
              <a:rPr lang="en-US" dirty="0" smtClean="0"/>
              <a:t>When the program finishes the kernel passes control back to the shell and displays the Unix prompt.</a:t>
            </a:r>
          </a:p>
          <a:p>
            <a:pPr lvl="1" rtl="0"/>
            <a:r>
              <a:rPr lang="en-US" u="sng" dirty="0" smtClean="0"/>
              <a:t>Types of Shell</a:t>
            </a:r>
            <a:r>
              <a:rPr lang="en-US" dirty="0" smtClean="0"/>
              <a:t>: </a:t>
            </a:r>
          </a:p>
          <a:p>
            <a:pPr lvl="2" rtl="0"/>
            <a:r>
              <a:rPr lang="en-US" dirty="0" smtClean="0"/>
              <a:t>There are a number of different shells for Unix. People can become very attached to the shell they prefer. Popular shells include</a:t>
            </a:r>
          </a:p>
          <a:p>
            <a:pPr lvl="2" rtl="0"/>
            <a:r>
              <a:rPr lang="en-US" b="1" dirty="0" err="1" smtClean="0"/>
              <a:t>sh</a:t>
            </a:r>
            <a:r>
              <a:rPr lang="en-US" dirty="0" smtClean="0"/>
              <a:t> - the </a:t>
            </a:r>
            <a:r>
              <a:rPr lang="en-US" dirty="0" err="1" smtClean="0"/>
              <a:t>bourne</a:t>
            </a:r>
            <a:r>
              <a:rPr lang="en-US" dirty="0" smtClean="0"/>
              <a:t> shell (The first shell</a:t>
            </a:r>
            <a:r>
              <a:rPr lang="en-US" baseline="0" dirty="0" smtClean="0"/>
              <a:t> )</a:t>
            </a:r>
            <a:endParaRPr lang="en-US" dirty="0" smtClean="0"/>
          </a:p>
          <a:p>
            <a:pPr lvl="2" rtl="0"/>
            <a:r>
              <a:rPr lang="en-US" b="1" dirty="0" smtClean="0"/>
              <a:t>bash</a:t>
            </a:r>
            <a:r>
              <a:rPr lang="en-US" dirty="0" smtClean="0"/>
              <a:t> - the </a:t>
            </a:r>
            <a:r>
              <a:rPr lang="en-US" dirty="0" err="1" smtClean="0"/>
              <a:t>bourne</a:t>
            </a:r>
            <a:r>
              <a:rPr lang="en-US" dirty="0" smtClean="0"/>
              <a:t> again shell</a:t>
            </a:r>
          </a:p>
          <a:p>
            <a:pPr lvl="2" rtl="0"/>
            <a:r>
              <a:rPr lang="en-US" b="1" dirty="0" err="1" smtClean="0"/>
              <a:t>csh</a:t>
            </a:r>
            <a:r>
              <a:rPr lang="en-US" dirty="0" smtClean="0"/>
              <a:t> - the c shell</a:t>
            </a:r>
          </a:p>
          <a:p>
            <a:pPr lvl="2" rtl="0"/>
            <a:r>
              <a:rPr lang="en-US" b="1" dirty="0" err="1" smtClean="0"/>
              <a:t>ksh</a:t>
            </a:r>
            <a:r>
              <a:rPr lang="en-US" dirty="0" smtClean="0"/>
              <a:t> - the </a:t>
            </a:r>
            <a:r>
              <a:rPr lang="en-US" dirty="0" err="1" smtClean="0"/>
              <a:t>Korn</a:t>
            </a:r>
            <a:r>
              <a:rPr lang="en-US" dirty="0" smtClean="0"/>
              <a:t> shell (strangely, not named for the band)</a:t>
            </a:r>
          </a:p>
          <a:p>
            <a:pPr lvl="2" rtl="0"/>
            <a:r>
              <a:rPr lang="en-US" b="1" dirty="0" err="1" smtClean="0"/>
              <a:t>zsh</a:t>
            </a:r>
            <a:r>
              <a:rPr lang="en-US" dirty="0" smtClean="0"/>
              <a:t> - the z shell</a:t>
            </a:r>
          </a:p>
          <a:p>
            <a:pPr lvl="2" rtl="0"/>
            <a:endParaRPr lang="en-US" dirty="0" smtClean="0"/>
          </a:p>
          <a:p>
            <a:pPr lvl="0" rtl="0"/>
            <a:r>
              <a:rPr lang="en-US" dirty="0" smtClean="0"/>
              <a:t>Programs: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Programs are not part of the operating system as such, but they are logical sequences of commands, developed for implementing specific tasks. They usually include application software running at the user end.</a:t>
            </a:r>
          </a:p>
          <a:p>
            <a:pPr lvl="1"/>
            <a:r>
              <a:rPr lang="en-US" dirty="0" smtClean="0"/>
              <a:t>UNIX provides several hundred utility programs, often referred to as commands. </a:t>
            </a:r>
          </a:p>
          <a:p>
            <a:pPr lvl="1"/>
            <a:r>
              <a:rPr lang="en-US" dirty="0" smtClean="0"/>
              <a:t>Accomplish universal functions </a:t>
            </a:r>
          </a:p>
          <a:p>
            <a:pPr lvl="2"/>
            <a:r>
              <a:rPr lang="en-US" dirty="0" smtClean="0"/>
              <a:t>editing </a:t>
            </a:r>
          </a:p>
          <a:p>
            <a:pPr lvl="2"/>
            <a:r>
              <a:rPr lang="en-US" dirty="0" smtClean="0"/>
              <a:t>file maintenance </a:t>
            </a:r>
          </a:p>
          <a:p>
            <a:pPr lvl="2"/>
            <a:r>
              <a:rPr lang="en-US" dirty="0" smtClean="0"/>
              <a:t>printing </a:t>
            </a:r>
          </a:p>
          <a:p>
            <a:pPr lvl="2"/>
            <a:r>
              <a:rPr lang="en-US" dirty="0" smtClean="0"/>
              <a:t>sorting </a:t>
            </a:r>
          </a:p>
          <a:p>
            <a:pPr lvl="2"/>
            <a:r>
              <a:rPr lang="en-US" dirty="0" smtClean="0"/>
              <a:t>programming support </a:t>
            </a:r>
          </a:p>
          <a:p>
            <a:pPr lvl="2"/>
            <a:r>
              <a:rPr lang="en-US" dirty="0" smtClean="0"/>
              <a:t>online info </a:t>
            </a:r>
          </a:p>
          <a:p>
            <a:pPr lvl="2"/>
            <a:r>
              <a:rPr lang="en-US" dirty="0" smtClean="0"/>
              <a:t>etc. </a:t>
            </a:r>
          </a:p>
          <a:p>
            <a:pPr lvl="1"/>
            <a:r>
              <a:rPr lang="en-US" dirty="0" smtClean="0"/>
              <a:t>Modular: single functions can be grouped to perform more complex tasks.</a:t>
            </a:r>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6</a:t>
            </a:fld>
            <a:endParaRPr lang="en-US"/>
          </a:p>
        </p:txBody>
      </p:sp>
    </p:spTree>
    <p:extLst>
      <p:ext uri="{BB962C8B-B14F-4D97-AF65-F5344CB8AC3E}">
        <p14:creationId xmlns:p14="http://schemas.microsoft.com/office/powerpoint/2010/main" val="61818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Multi-User Operating Systems</a:t>
            </a:r>
          </a:p>
          <a:p>
            <a:pPr lvl="1"/>
            <a:r>
              <a:rPr lang="en-US" dirty="0" smtClean="0"/>
              <a:t>A multi-user operating system allows more than one user to share the same computer system at the same time. It does this by time-slicing the computer processor at regular intervals between the various users. </a:t>
            </a:r>
          </a:p>
          <a:p>
            <a:pPr lvl="1"/>
            <a:r>
              <a:rPr lang="en-US" dirty="0" smtClean="0"/>
              <a:t>This switching between user programs is done by part of the kernel. To switch from one program to another requires, </a:t>
            </a:r>
          </a:p>
          <a:p>
            <a:pPr lvl="2"/>
            <a:r>
              <a:rPr lang="en-US" sz="1200" dirty="0" smtClean="0"/>
              <a:t>a regular timed interrupt event (provided by a clock) </a:t>
            </a:r>
          </a:p>
          <a:p>
            <a:pPr lvl="2"/>
            <a:r>
              <a:rPr lang="en-US" sz="1200" dirty="0" smtClean="0"/>
              <a:t>saving the interrupted programs state and data </a:t>
            </a:r>
          </a:p>
          <a:p>
            <a:pPr lvl="2"/>
            <a:r>
              <a:rPr lang="en-US" sz="1200" dirty="0" smtClean="0"/>
              <a:t>restoring the next programs state and data </a:t>
            </a:r>
          </a:p>
          <a:p>
            <a:pPr lvl="2"/>
            <a:r>
              <a:rPr lang="en-US" sz="1200" dirty="0" smtClean="0"/>
              <a:t>running that program till the next timed interrupt occurs </a:t>
            </a:r>
          </a:p>
          <a:p>
            <a:pPr lvl="1"/>
            <a:r>
              <a:rPr lang="en-US" dirty="0" smtClean="0"/>
              <a:t>Main system memory is divided into portions for the operating system and user programs. </a:t>
            </a:r>
          </a:p>
          <a:p>
            <a:pPr lvl="1"/>
            <a:r>
              <a:rPr lang="en-US" dirty="0" smtClean="0"/>
              <a:t>As you can see in the above diagram, the kernel space is kept separate from user programs.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7</a:t>
            </a:fld>
            <a:endParaRPr lang="en-US"/>
          </a:p>
        </p:txBody>
      </p:sp>
    </p:spTree>
    <p:extLst>
      <p:ext uri="{BB962C8B-B14F-4D97-AF65-F5344CB8AC3E}">
        <p14:creationId xmlns:p14="http://schemas.microsoft.com/office/powerpoint/2010/main" val="18883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dirty="0" smtClean="0"/>
              <a:t>In UNIX systems, each user is presented with a shell. This is a program which displays the users prompt, handles user input and displays output on the terminal. The shell program provides a mechanism for customizing each user's setup requirements, and storing this information for re-use (in a file called </a:t>
            </a:r>
            <a:r>
              <a:rPr lang="en-US" i="1" dirty="0" smtClean="0"/>
              <a:t>.profile</a:t>
            </a:r>
            <a:r>
              <a:rPr lang="en-US" dirty="0" smtClean="0"/>
              <a:t>). </a:t>
            </a:r>
          </a:p>
          <a:p>
            <a:pPr lvl="1"/>
            <a:r>
              <a:rPr lang="en-US" dirty="0" smtClean="0"/>
              <a:t>When the UNIX system starts up, it also starts a system process which monitors the state of each terminal input line. Whenever a user logs in and their password is validated the UNIX system associates the shell program with that terminal. </a:t>
            </a:r>
          </a:p>
          <a:p>
            <a:pPr lvl="1"/>
            <a:endParaRPr lang="en-US" dirty="0" smtClean="0"/>
          </a:p>
          <a:p>
            <a:r>
              <a:rPr lang="en-US" dirty="0" smtClean="0"/>
              <a:t>Multi-Tasking  Capability</a:t>
            </a:r>
          </a:p>
          <a:p>
            <a:pPr lvl="1"/>
            <a:r>
              <a:rPr lang="en-US" dirty="0" smtClean="0"/>
              <a:t>It is capable of carrying out more than one job at the same time. It allows user to type in a program in its editor while  it simultaneously   executes  some other commands  like  sort,  copy  a huge file.</a:t>
            </a:r>
          </a:p>
          <a:p>
            <a:pPr lvl="1"/>
            <a:r>
              <a:rPr lang="en-US" dirty="0" smtClean="0"/>
              <a:t>The later job is performed in the background while in the foreground uses the editor or takes a directory listing or anything else.</a:t>
            </a:r>
          </a:p>
          <a:p>
            <a:pPr lvl="1"/>
            <a:r>
              <a:rPr lang="en-US" dirty="0" smtClean="0"/>
              <a:t>OS/2 and Windows 95 are examples of multi-tasking single-user operating system. UNIX is an example of a multi-tasking multi-user operating system. </a:t>
            </a:r>
          </a:p>
          <a:p>
            <a:pPr lvl="1"/>
            <a:r>
              <a:rPr lang="en-US" dirty="0" smtClean="0"/>
              <a:t>A multi-user system is also a multi-tasking system. This means that a user can run more than one program at once, using key selection to switch between them. Multiple users access the system by connecting to points known as terminals.</a:t>
            </a:r>
          </a:p>
          <a:p>
            <a:pPr lvl="1"/>
            <a:r>
              <a:rPr lang="en-US" dirty="0" smtClean="0"/>
              <a:t>Multi-tasking systems support foreground and background tasks. A foreground task is one that the user interacts directly with using the keyboard and screen. A background task is one that runs in the background (it does not have access to the keyboard). Background tasks are usually used for printing or backups. </a:t>
            </a:r>
          </a:p>
          <a:p>
            <a:pPr lvl="1"/>
            <a:r>
              <a:rPr lang="en-US" dirty="0" smtClean="0"/>
              <a:t>The role of the operating system is to keep track of all the programs, allocating resources like disks, memory and printer queues as required. </a:t>
            </a:r>
          </a:p>
          <a:p>
            <a:endParaRPr lang="en-US" dirty="0" smtClean="0"/>
          </a:p>
          <a:p>
            <a:r>
              <a:rPr lang="en-US" dirty="0" smtClean="0"/>
              <a:t>Portability:</a:t>
            </a:r>
          </a:p>
          <a:p>
            <a:pPr lvl="1"/>
            <a:r>
              <a:rPr lang="en-US" dirty="0" smtClean="0"/>
              <a:t>UNIX uses a high-level language that is easy to comprehend, modify and transfer to other machines, which means you can change language codes according to the requirements of new hardware on your computer. </a:t>
            </a:r>
          </a:p>
          <a:p>
            <a:pPr lvl="1"/>
            <a:r>
              <a:rPr lang="en-US" dirty="0" smtClean="0"/>
              <a:t>Therefore, have the flexibility to choose any hardware, modify the UNIX codes accordingly and use UNIX across multiple architectures.</a:t>
            </a:r>
          </a:p>
          <a:p>
            <a:pPr lvl="1"/>
            <a:endParaRPr lang="en-US" dirty="0" smtClean="0"/>
          </a:p>
          <a:p>
            <a:r>
              <a:rPr lang="en-US" dirty="0" smtClean="0"/>
              <a:t>Communication:</a:t>
            </a:r>
          </a:p>
          <a:p>
            <a:pPr lvl="1"/>
            <a:r>
              <a:rPr lang="en-US" dirty="0" smtClean="0"/>
              <a:t>UNIX supports two major types of communication:</a:t>
            </a:r>
            <a:br>
              <a:rPr lang="en-US" dirty="0" smtClean="0"/>
            </a:br>
            <a:r>
              <a:rPr lang="en-US" dirty="0" smtClean="0"/>
              <a:t/>
            </a:r>
            <a:br>
              <a:rPr lang="en-US" dirty="0" smtClean="0"/>
            </a:br>
            <a:r>
              <a:rPr lang="en-US" dirty="0" smtClean="0"/>
              <a:t>1. Communication between different terminals connected to the same computer.</a:t>
            </a:r>
            <a:br>
              <a:rPr lang="en-US" dirty="0" smtClean="0"/>
            </a:br>
            <a:r>
              <a:rPr lang="en-US" dirty="0" smtClean="0"/>
              <a:t/>
            </a:r>
            <a:br>
              <a:rPr lang="en-US" dirty="0" smtClean="0"/>
            </a:br>
            <a:r>
              <a:rPr lang="en-US" dirty="0" smtClean="0"/>
              <a:t>2. Communication between users of the one computer at the specific location to the users of another type and size of a computer located elsewhere. The two computers may be located in different offices or different countries or continents. These types of communication is achieved by a mail system based on wide area and may be connected through telephone lines or satellite.</a:t>
            </a:r>
          </a:p>
          <a:p>
            <a:pPr lvl="0"/>
            <a:endParaRPr lang="en-US" dirty="0" smtClean="0"/>
          </a:p>
          <a:p>
            <a:r>
              <a:rPr lang="en-US" dirty="0" smtClean="0"/>
              <a:t>Files in Unix:</a:t>
            </a:r>
          </a:p>
          <a:p>
            <a:pPr lvl="1"/>
            <a:r>
              <a:rPr lang="en-US" dirty="0" smtClean="0"/>
              <a:t>They are stored on disk in a hierarchical file system, with a single top location throughout the system (root, or "/"), with both files and directories, subdirectories, sub-subdirectories, and so on below it.</a:t>
            </a:r>
          </a:p>
          <a:p>
            <a:pPr lvl="1"/>
            <a:r>
              <a:rPr lang="en-US" dirty="0" smtClean="0"/>
              <a:t>With few exceptions, devices and some types of communications between processes are managed and visible as files or pseudo-files within the file system hierarchy. </a:t>
            </a:r>
          </a:p>
          <a:p>
            <a:pPr lvl="1"/>
            <a:r>
              <a:rPr lang="en-US" dirty="0" smtClean="0"/>
              <a:t>This is known as </a:t>
            </a:r>
            <a:r>
              <a:rPr lang="en-US" b="1" i="1" dirty="0" smtClean="0">
                <a:hlinkClick r:id="rId3" action="ppaction://hlinkfile" tooltip="Everything is a file"/>
              </a:rPr>
              <a:t>everything is a file</a:t>
            </a:r>
            <a:r>
              <a:rPr lang="en-US" dirty="0" smtClean="0"/>
              <a:t>. However, Linus Torvalds states that this is inaccurate and may be better rephrased as "everything is a stream of bytes".</a:t>
            </a:r>
          </a:p>
          <a:p>
            <a:pPr lvl="0"/>
            <a:endParaRPr lang="en-US" dirty="0" smtClean="0"/>
          </a:p>
          <a:p>
            <a:pPr lvl="0"/>
            <a:r>
              <a:rPr lang="en-US" dirty="0" smtClean="0"/>
              <a:t>Security:</a:t>
            </a:r>
          </a:p>
          <a:p>
            <a:pPr lvl="1"/>
            <a:r>
              <a:rPr lang="en-US" dirty="0" smtClean="0"/>
              <a:t>Unix has 3 inherent provisions for protecting data.</a:t>
            </a:r>
          </a:p>
          <a:p>
            <a:pPr lvl="2"/>
            <a:r>
              <a:rPr lang="en-US" dirty="0" smtClean="0"/>
              <a:t>Assign passwords and login name to users area.</a:t>
            </a:r>
          </a:p>
          <a:p>
            <a:pPr lvl="2"/>
            <a:r>
              <a:rPr lang="en-US" dirty="0" smtClean="0"/>
              <a:t>Provide read, write and execute permission to each file.</a:t>
            </a:r>
          </a:p>
          <a:p>
            <a:pPr lvl="2"/>
            <a:r>
              <a:rPr lang="en-US" dirty="0" smtClean="0"/>
              <a:t>Encrypt files into an unreadable format, and decrypting the file is also possible.</a:t>
            </a:r>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8</a:t>
            </a:fld>
            <a:endParaRPr lang="en-US"/>
          </a:p>
        </p:txBody>
      </p:sp>
    </p:spTree>
    <p:extLst>
      <p:ext uri="{BB962C8B-B14F-4D97-AF65-F5344CB8AC3E}">
        <p14:creationId xmlns:p14="http://schemas.microsoft.com/office/powerpoint/2010/main" val="72266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Common </a:t>
            </a:r>
            <a:r>
              <a:rPr lang="en-US" u="sng" dirty="0" err="1" smtClean="0"/>
              <a:t>Utilites</a:t>
            </a:r>
            <a:endParaRPr lang="en-US" u="sng" dirty="0" smtClean="0"/>
          </a:p>
          <a:p>
            <a:pPr lvl="0"/>
            <a:r>
              <a:rPr lang="en-US" dirty="0" err="1" smtClean="0"/>
              <a:t>cal</a:t>
            </a:r>
            <a:r>
              <a:rPr lang="en-US" dirty="0" smtClean="0"/>
              <a:t>:</a:t>
            </a:r>
          </a:p>
          <a:p>
            <a:pPr lvl="1"/>
            <a:r>
              <a:rPr lang="en-US" dirty="0" err="1" smtClean="0"/>
              <a:t>cal</a:t>
            </a:r>
            <a:r>
              <a:rPr lang="en-US" dirty="0" smtClean="0"/>
              <a:t> command will print the </a:t>
            </a:r>
            <a:r>
              <a:rPr lang="en-US" dirty="0" err="1" smtClean="0"/>
              <a:t>calander</a:t>
            </a:r>
            <a:r>
              <a:rPr lang="en-US" dirty="0" smtClean="0"/>
              <a:t> on current month by default. </a:t>
            </a:r>
          </a:p>
          <a:p>
            <a:pPr lvl="1"/>
            <a:r>
              <a:rPr lang="en-US" dirty="0" smtClean="0"/>
              <a:t>For example if you want to print </a:t>
            </a:r>
            <a:r>
              <a:rPr lang="en-US" dirty="0" err="1" smtClean="0"/>
              <a:t>calander</a:t>
            </a:r>
            <a:r>
              <a:rPr lang="en-US" dirty="0" smtClean="0"/>
              <a:t> of august of 1965. The</a:t>
            </a:r>
            <a:r>
              <a:rPr lang="en-US" baseline="0" dirty="0" smtClean="0"/>
              <a:t> command is</a:t>
            </a:r>
            <a:r>
              <a:rPr lang="en-US" dirty="0" smtClean="0"/>
              <a:t>. </a:t>
            </a:r>
          </a:p>
          <a:p>
            <a:pPr lvl="2"/>
            <a:r>
              <a:rPr lang="en-US" b="1" dirty="0" smtClean="0"/>
              <a:t> % </a:t>
            </a:r>
            <a:r>
              <a:rPr lang="en-US" b="1" dirty="0" err="1" smtClean="0"/>
              <a:t>cal</a:t>
            </a:r>
            <a:r>
              <a:rPr lang="en-US" b="1" dirty="0" smtClean="0"/>
              <a:t> 8 1965 </a:t>
            </a:r>
          </a:p>
          <a:p>
            <a:pPr lvl="2"/>
            <a:endParaRPr lang="en-US" b="1" dirty="0" smtClean="0"/>
          </a:p>
          <a:p>
            <a:pPr lvl="0"/>
            <a:r>
              <a:rPr lang="en-US" dirty="0" smtClean="0"/>
              <a:t>man:</a:t>
            </a:r>
          </a:p>
          <a:p>
            <a:pPr lvl="1"/>
            <a:r>
              <a:rPr lang="en-US" b="1" dirty="0" smtClean="0"/>
              <a:t>Manual </a:t>
            </a:r>
            <a:r>
              <a:rPr lang="en-US" dirty="0" smtClean="0"/>
              <a:t>command.</a:t>
            </a:r>
          </a:p>
          <a:p>
            <a:pPr lvl="2"/>
            <a:r>
              <a:rPr lang="en-US" dirty="0" smtClean="0"/>
              <a:t>% </a:t>
            </a:r>
            <a:r>
              <a:rPr lang="en-US" b="1" dirty="0" smtClean="0"/>
              <a:t>man </a:t>
            </a:r>
            <a:r>
              <a:rPr lang="en-US" b="1" dirty="0" err="1" smtClean="0"/>
              <a:t>man</a:t>
            </a:r>
            <a:endParaRPr lang="en-US" b="1" dirty="0" smtClean="0"/>
          </a:p>
          <a:p>
            <a:pPr lvl="1"/>
            <a:r>
              <a:rPr lang="en-US" dirty="0" smtClean="0"/>
              <a:t> This is help command, and will explains you about online manual pages you can also use man in conjunction with any command to learn more about that command</a:t>
            </a:r>
          </a:p>
          <a:p>
            <a:pPr lvl="2"/>
            <a:r>
              <a:rPr lang="en-US" dirty="0" smtClean="0"/>
              <a:t>% </a:t>
            </a:r>
            <a:r>
              <a:rPr lang="en-US" b="1" dirty="0" smtClean="0"/>
              <a:t>man -k pattern </a:t>
            </a:r>
          </a:p>
          <a:p>
            <a:pPr lvl="1"/>
            <a:r>
              <a:rPr lang="en-US" dirty="0" smtClean="0"/>
              <a:t>This command will search for the pattern in given command. </a:t>
            </a:r>
          </a:p>
          <a:p>
            <a:pPr lvl="1"/>
            <a:endParaRPr lang="en-US" dirty="0" smtClean="0"/>
          </a:p>
          <a:p>
            <a:pPr lvl="0"/>
            <a:r>
              <a:rPr lang="en-US" dirty="0" smtClean="0"/>
              <a:t>echo:</a:t>
            </a:r>
          </a:p>
          <a:p>
            <a:pPr lvl="1"/>
            <a:r>
              <a:rPr lang="en-US" dirty="0" smtClean="0"/>
              <a:t>The echo command echoes its arguments. Here are some examples: </a:t>
            </a:r>
          </a:p>
          <a:p>
            <a:pPr lvl="2"/>
            <a:r>
              <a:rPr lang="en-US" dirty="0" smtClean="0"/>
              <a:t>% </a:t>
            </a:r>
            <a:r>
              <a:rPr lang="en-US" b="1" dirty="0" smtClean="0"/>
              <a:t>echo this</a:t>
            </a:r>
            <a:r>
              <a:rPr lang="en-US" dirty="0" smtClean="0"/>
              <a:t> </a:t>
            </a:r>
          </a:p>
          <a:p>
            <a:pPr lvl="3"/>
            <a:r>
              <a:rPr lang="en-US" dirty="0" smtClean="0"/>
              <a:t>this </a:t>
            </a:r>
          </a:p>
          <a:p>
            <a:pPr lvl="2"/>
            <a:r>
              <a:rPr lang="en-US" dirty="0" smtClean="0"/>
              <a:t>% </a:t>
            </a:r>
            <a:r>
              <a:rPr lang="en-US" b="1" dirty="0" smtClean="0"/>
              <a:t>echo $EDITOR</a:t>
            </a:r>
          </a:p>
          <a:p>
            <a:pPr lvl="3"/>
            <a:r>
              <a:rPr lang="en-US" dirty="0" smtClean="0"/>
              <a:t> /</a:t>
            </a:r>
            <a:r>
              <a:rPr lang="en-US" dirty="0" err="1" smtClean="0"/>
              <a:t>usr</a:t>
            </a:r>
            <a:r>
              <a:rPr lang="en-US" dirty="0" smtClean="0"/>
              <a:t>/local/bin/</a:t>
            </a:r>
            <a:r>
              <a:rPr lang="en-US" dirty="0" err="1" smtClean="0"/>
              <a:t>emacs</a:t>
            </a:r>
            <a:r>
              <a:rPr lang="en-US" dirty="0" smtClean="0"/>
              <a:t> </a:t>
            </a:r>
          </a:p>
          <a:p>
            <a:pPr lvl="2"/>
            <a:r>
              <a:rPr lang="en-US" dirty="0" smtClean="0"/>
              <a:t>% </a:t>
            </a:r>
            <a:r>
              <a:rPr lang="en-US" b="1" dirty="0" smtClean="0"/>
              <a:t>echo $PRINTER</a:t>
            </a:r>
            <a:r>
              <a:rPr lang="en-US" dirty="0" smtClean="0"/>
              <a:t> </a:t>
            </a:r>
          </a:p>
          <a:p>
            <a:pPr lvl="3"/>
            <a:r>
              <a:rPr lang="en-US" dirty="0" smtClean="0"/>
              <a:t>b129lab1 </a:t>
            </a:r>
          </a:p>
          <a:p>
            <a:pPr lvl="2"/>
            <a:r>
              <a:rPr lang="en-US" dirty="0" smtClean="0"/>
              <a:t>Things like PRINTER are so-called </a:t>
            </a:r>
            <a:r>
              <a:rPr lang="en-US" i="1" dirty="0" smtClean="0"/>
              <a:t>environment variables</a:t>
            </a:r>
            <a:r>
              <a:rPr lang="en-US" dirty="0" smtClean="0"/>
              <a:t>. This one stores the name of the default printer --- the one that print jobs will go to unless you take some action to change things. </a:t>
            </a:r>
          </a:p>
          <a:p>
            <a:pPr lvl="2"/>
            <a:r>
              <a:rPr lang="en-US" dirty="0" smtClean="0"/>
              <a:t>The dollar sign before an environment variable is needed to get the value in the variable. </a:t>
            </a:r>
          </a:p>
          <a:p>
            <a:pPr lvl="0"/>
            <a:endParaRPr lang="en-US" dirty="0" smtClean="0"/>
          </a:p>
          <a:p>
            <a:pPr lvl="0"/>
            <a:r>
              <a:rPr lang="en-US" dirty="0" smtClean="0"/>
              <a:t>more: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dirty="0" smtClean="0"/>
              <a:t>More</a:t>
            </a:r>
            <a:r>
              <a:rPr lang="en-US" dirty="0" smtClean="0"/>
              <a:t> command will display a page at a time and then wait for input which is spacebar.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For example if you have a file which is 500 lines and you want to read it all. So you can use </a:t>
            </a:r>
          </a:p>
          <a:p>
            <a:pPr marL="9144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a:t>
            </a:r>
            <a:r>
              <a:rPr lang="en-US" b="1" dirty="0" smtClean="0"/>
              <a:t>more filename </a:t>
            </a:r>
          </a:p>
          <a:p>
            <a:pPr lvl="0"/>
            <a:endParaRPr lang="en-US" dirty="0" smtClean="0"/>
          </a:p>
          <a:p>
            <a:pPr lvl="0"/>
            <a:r>
              <a:rPr lang="en-US" dirty="0" err="1" smtClean="0"/>
              <a:t>tty</a:t>
            </a:r>
            <a:r>
              <a:rPr lang="en-US" dirty="0" smtClean="0"/>
              <a:t>:</a:t>
            </a:r>
          </a:p>
          <a:p>
            <a:pPr lvl="1"/>
            <a:r>
              <a:rPr lang="en-US" dirty="0" err="1" smtClean="0"/>
              <a:t>Tty</a:t>
            </a:r>
            <a:r>
              <a:rPr lang="en-US" dirty="0" smtClean="0"/>
              <a:t> command will display your terminal. </a:t>
            </a:r>
          </a:p>
          <a:p>
            <a:pPr lvl="1"/>
            <a:r>
              <a:rPr lang="en-US" dirty="0" smtClean="0"/>
              <a:t>Syntax is: </a:t>
            </a:r>
            <a:r>
              <a:rPr lang="en-US" dirty="0" err="1" smtClean="0"/>
              <a:t>tty</a:t>
            </a:r>
            <a:r>
              <a:rPr lang="en-US" dirty="0" smtClean="0"/>
              <a:t> </a:t>
            </a:r>
            <a:r>
              <a:rPr lang="en-US" i="1" dirty="0" smtClean="0"/>
              <a:t>options </a:t>
            </a:r>
            <a:endParaRPr lang="en-US" dirty="0" smtClean="0"/>
          </a:p>
          <a:p>
            <a:pPr lvl="2"/>
            <a:r>
              <a:rPr lang="en-US" dirty="0" smtClean="0"/>
              <a:t>-l : will print the synchronous line number. </a:t>
            </a:r>
          </a:p>
          <a:p>
            <a:pPr lvl="2"/>
            <a:r>
              <a:rPr lang="en-US" dirty="0" smtClean="0"/>
              <a:t>-s :</a:t>
            </a:r>
            <a:r>
              <a:rPr lang="en-US" baseline="0" dirty="0" smtClean="0"/>
              <a:t> </a:t>
            </a:r>
            <a:r>
              <a:rPr lang="en-US" dirty="0" smtClean="0"/>
              <a:t>will return only the codes: 0 (a terminal), 1 (not a terminal), 2 (invalid options).</a:t>
            </a:r>
          </a:p>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t>10</a:t>
            </a:fld>
            <a:endParaRPr lang="en-US"/>
          </a:p>
        </p:txBody>
      </p:sp>
    </p:spTree>
    <p:extLst>
      <p:ext uri="{BB962C8B-B14F-4D97-AF65-F5344CB8AC3E}">
        <p14:creationId xmlns:p14="http://schemas.microsoft.com/office/powerpoint/2010/main" val="2539025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53902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Directory</a:t>
            </a:r>
            <a:r>
              <a:rPr lang="en-US" u="sng" baseline="0" dirty="0" smtClean="0"/>
              <a:t> Related Commands</a:t>
            </a:r>
          </a:p>
          <a:p>
            <a:endParaRPr lang="en-US" u="sng" baseline="0" dirty="0" smtClean="0"/>
          </a:p>
          <a:p>
            <a:r>
              <a:rPr lang="en-US" u="sng" baseline="0" dirty="0" smtClean="0"/>
              <a:t>cd:</a:t>
            </a:r>
          </a:p>
          <a:p>
            <a:pPr lvl="1"/>
            <a:r>
              <a:rPr lang="en-US" sz="1050" b="0" kern="1200" dirty="0" smtClean="0">
                <a:solidFill>
                  <a:schemeClr val="tx1"/>
                </a:solidFill>
                <a:latin typeface="Arial" charset="0"/>
                <a:ea typeface="+mn-ea"/>
                <a:cs typeface="+mn-cs"/>
              </a:rPr>
              <a:t>UNIX cd command is used to change the directory to require one .you can use cd with argument as name of the directory you wishes to enter.</a:t>
            </a:r>
          </a:p>
          <a:p>
            <a:pPr lvl="2"/>
            <a:r>
              <a:rPr lang="en-US" sz="900" b="1" kern="1200" dirty="0" smtClean="0">
                <a:solidFill>
                  <a:schemeClr val="tx1"/>
                </a:solidFill>
                <a:latin typeface="Arial" charset="0"/>
                <a:ea typeface="+mn-ea"/>
                <a:cs typeface="+mn-cs"/>
              </a:rPr>
              <a:t>syntax  : </a:t>
            </a:r>
            <a:r>
              <a:rPr lang="en-US" sz="1200" b="0" kern="1200" dirty="0" smtClean="0">
                <a:solidFill>
                  <a:schemeClr val="tx1"/>
                </a:solidFill>
                <a:latin typeface="Arial" charset="0"/>
                <a:ea typeface="+mn-ea"/>
                <a:cs typeface="+mn-cs"/>
              </a:rPr>
              <a:t>cd [directory name]</a:t>
            </a:r>
          </a:p>
          <a:p>
            <a:pPr lvl="1"/>
            <a:endParaRPr lang="en-US" sz="1350" b="0" kern="1200" dirty="0" smtClean="0">
              <a:solidFill>
                <a:schemeClr val="tx1"/>
              </a:solidFill>
              <a:latin typeface="Arial" charset="0"/>
              <a:ea typeface="+mn-ea"/>
              <a:cs typeface="+mn-cs"/>
            </a:endParaRPr>
          </a:p>
          <a:p>
            <a:pPr lvl="1"/>
            <a:r>
              <a:rPr lang="en-US" sz="1350" b="1" kern="1200" dirty="0" smtClean="0">
                <a:solidFill>
                  <a:schemeClr val="tx1"/>
                </a:solidFill>
                <a:latin typeface="Arial" charset="0"/>
                <a:ea typeface="+mn-ea"/>
                <a:cs typeface="+mn-cs"/>
              </a:rPr>
              <a:t>Example:</a:t>
            </a:r>
          </a:p>
          <a:p>
            <a:pPr lvl="2"/>
            <a:r>
              <a:rPr lang="en-US" sz="1200" b="0" kern="1200" dirty="0" smtClean="0">
                <a:solidFill>
                  <a:schemeClr val="tx1"/>
                </a:solidFill>
                <a:latin typeface="Arial" charset="0"/>
                <a:ea typeface="+mn-ea"/>
                <a:cs typeface="+mn-cs"/>
              </a:rPr>
              <a:t>To change the directory to /</a:t>
            </a:r>
            <a:r>
              <a:rPr lang="en-US" sz="1200" b="0" kern="1200" dirty="0" err="1" smtClean="0">
                <a:solidFill>
                  <a:schemeClr val="tx1"/>
                </a:solidFill>
                <a:latin typeface="Arial" charset="0"/>
                <a:ea typeface="+mn-ea"/>
                <a:cs typeface="+mn-cs"/>
              </a:rPr>
              <a:t>tmp</a:t>
            </a:r>
            <a:r>
              <a:rPr lang="en-US" sz="1200" b="0" kern="1200" dirty="0" smtClean="0">
                <a:solidFill>
                  <a:schemeClr val="tx1"/>
                </a:solidFill>
                <a:latin typeface="Arial" charset="0"/>
                <a:ea typeface="+mn-ea"/>
                <a:cs typeface="+mn-cs"/>
              </a:rPr>
              <a:t> directory. :cd /</a:t>
            </a:r>
            <a:r>
              <a:rPr lang="en-US" sz="1200" b="0" kern="1200" dirty="0" err="1" smtClean="0">
                <a:solidFill>
                  <a:schemeClr val="tx1"/>
                </a:solidFill>
                <a:latin typeface="Arial" charset="0"/>
                <a:ea typeface="+mn-ea"/>
                <a:cs typeface="+mn-cs"/>
              </a:rPr>
              <a:t>tmp</a:t>
            </a:r>
            <a:endParaRPr lang="en-US" sz="1200" b="0" kern="1200" dirty="0" smtClean="0">
              <a:solidFill>
                <a:schemeClr val="tx1"/>
              </a:solidFill>
              <a:latin typeface="Arial" charset="0"/>
              <a:ea typeface="+mn-ea"/>
              <a:cs typeface="+mn-cs"/>
            </a:endParaRPr>
          </a:p>
          <a:p>
            <a:pPr marL="914400" lvl="2" algn="l" rtl="0" eaLnBrk="0" fontAlgn="base" hangingPunct="0">
              <a:spcBef>
                <a:spcPct val="30000"/>
              </a:spcBef>
              <a:spcAft>
                <a:spcPct val="0"/>
              </a:spcAft>
              <a:buFont typeface="Wingdings" pitchFamily="2" charset="2"/>
              <a:buChar char="§"/>
            </a:pPr>
            <a:r>
              <a:rPr lang="en-US" sz="1200" b="0" kern="1200" dirty="0" smtClean="0">
                <a:solidFill>
                  <a:schemeClr val="tx1"/>
                </a:solidFill>
                <a:latin typeface="Arial" charset="0"/>
                <a:ea typeface="+mn-ea"/>
                <a:cs typeface="+mn-cs"/>
              </a:rPr>
              <a:t>To change the current directory to user’s home directory : cd</a:t>
            </a:r>
          </a:p>
          <a:p>
            <a:pPr marL="914400" lvl="2" algn="l" rtl="0" eaLnBrk="0" fontAlgn="base" hangingPunct="0">
              <a:spcBef>
                <a:spcPct val="30000"/>
              </a:spcBef>
              <a:spcAft>
                <a:spcPct val="0"/>
              </a:spcAft>
              <a:buFont typeface="Wingdings" pitchFamily="2" charset="2"/>
              <a:buChar char="§"/>
            </a:pPr>
            <a:r>
              <a:rPr lang="en-US" sz="1200" b="0" kern="1200" dirty="0" smtClean="0">
                <a:solidFill>
                  <a:schemeClr val="tx1"/>
                </a:solidFill>
                <a:latin typeface="Arial" charset="0"/>
                <a:ea typeface="+mn-ea"/>
                <a:cs typeface="+mn-cs"/>
              </a:rPr>
              <a:t>To change the directory to previous directory used: cd –</a:t>
            </a:r>
          </a:p>
          <a:p>
            <a:pPr marL="914400" lvl="2" algn="l" rtl="0" eaLnBrk="0" fontAlgn="base" hangingPunct="0">
              <a:spcBef>
                <a:spcPct val="30000"/>
              </a:spcBef>
              <a:spcAft>
                <a:spcPct val="0"/>
              </a:spcAft>
              <a:buFont typeface="Wingdings" pitchFamily="2" charset="2"/>
              <a:buChar char="§"/>
            </a:pPr>
            <a:r>
              <a:rPr lang="en-US" sz="1200" b="0" kern="1200" dirty="0" smtClean="0">
                <a:solidFill>
                  <a:schemeClr val="tx1"/>
                </a:solidFill>
                <a:latin typeface="Arial" charset="0"/>
                <a:ea typeface="+mn-ea"/>
                <a:cs typeface="+mn-cs"/>
              </a:rPr>
              <a:t>To change the directory to users home directory (as cd with no arguments) :cd ~</a:t>
            </a:r>
          </a:p>
          <a:p>
            <a:pPr marL="914400" lvl="2" algn="l" rtl="0" eaLnBrk="0" fontAlgn="base" hangingPunct="0">
              <a:spcBef>
                <a:spcPct val="30000"/>
              </a:spcBef>
              <a:spcAft>
                <a:spcPct val="0"/>
              </a:spcAft>
              <a:buFont typeface="Wingdings" pitchFamily="2" charset="2"/>
              <a:buChar char="§"/>
            </a:pPr>
            <a:r>
              <a:rPr lang="en-US" sz="1200" b="0" kern="1200" dirty="0" smtClean="0">
                <a:solidFill>
                  <a:schemeClr val="tx1"/>
                </a:solidFill>
                <a:latin typeface="Arial" charset="0"/>
                <a:ea typeface="+mn-ea"/>
                <a:cs typeface="+mn-cs"/>
              </a:rPr>
              <a:t>To change the directory to parent directory or go backwards to one directory :cd ..</a:t>
            </a:r>
          </a:p>
          <a:p>
            <a:pPr marL="0" lvl="0" algn="l" rtl="0" eaLnBrk="0" fontAlgn="base" hangingPunct="0">
              <a:spcBef>
                <a:spcPct val="30000"/>
              </a:spcBef>
              <a:spcAft>
                <a:spcPct val="0"/>
              </a:spcAft>
              <a:buFont typeface="Wingdings" pitchFamily="2" charset="2"/>
              <a:buChar char="§"/>
            </a:pPr>
            <a:endParaRPr lang="en-US" sz="1500" b="0" kern="1200" dirty="0" smtClean="0">
              <a:solidFill>
                <a:schemeClr val="tx1"/>
              </a:solidFill>
              <a:latin typeface="Arial" charset="0"/>
              <a:ea typeface="+mn-ea"/>
              <a:cs typeface="+mn-cs"/>
            </a:endParaRPr>
          </a:p>
          <a:p>
            <a:pPr marL="0" lvl="0" algn="l" rtl="0" eaLnBrk="0" fontAlgn="base" hangingPunct="0">
              <a:spcBef>
                <a:spcPct val="30000"/>
              </a:spcBef>
              <a:spcAft>
                <a:spcPct val="0"/>
              </a:spcAft>
              <a:buFont typeface="Wingdings" pitchFamily="2" charset="2"/>
              <a:buChar char="§"/>
            </a:pPr>
            <a:r>
              <a:rPr lang="en-US" sz="1500" b="1" kern="1200" dirty="0" err="1" smtClean="0">
                <a:solidFill>
                  <a:schemeClr val="tx1"/>
                </a:solidFill>
                <a:latin typeface="Arial" charset="0"/>
                <a:ea typeface="+mn-ea"/>
                <a:cs typeface="+mn-cs"/>
              </a:rPr>
              <a:t>pwd</a:t>
            </a:r>
            <a:r>
              <a:rPr lang="en-US" sz="1500" b="1" kern="1200" dirty="0" smtClean="0">
                <a:solidFill>
                  <a:schemeClr val="tx1"/>
                </a:solidFill>
                <a:latin typeface="Arial" charset="0"/>
                <a:ea typeface="+mn-ea"/>
                <a:cs typeface="+mn-cs"/>
              </a:rPr>
              <a:t>:</a:t>
            </a:r>
          </a:p>
          <a:p>
            <a:pPr lvl="1"/>
            <a:r>
              <a:rPr lang="en-US" sz="1050" b="0" kern="1200" dirty="0" smtClean="0">
                <a:solidFill>
                  <a:schemeClr val="tx1"/>
                </a:solidFill>
                <a:latin typeface="Arial" charset="0"/>
                <a:ea typeface="+mn-ea"/>
                <a:cs typeface="+mn-cs"/>
              </a:rPr>
              <a:t>Gives the absolute path from the root </a:t>
            </a:r>
            <a:r>
              <a:rPr lang="en-US" sz="1050" b="0" kern="1200" dirty="0" err="1" smtClean="0">
                <a:solidFill>
                  <a:schemeClr val="tx1"/>
                </a:solidFill>
                <a:latin typeface="Arial" charset="0"/>
                <a:ea typeface="+mn-ea"/>
                <a:cs typeface="+mn-cs"/>
              </a:rPr>
              <a:t>directory.Actually</a:t>
            </a:r>
            <a:r>
              <a:rPr lang="en-US" sz="1050" b="0" kern="1200" dirty="0" smtClean="0">
                <a:solidFill>
                  <a:schemeClr val="tx1"/>
                </a:solidFill>
                <a:latin typeface="Arial" charset="0"/>
                <a:ea typeface="+mn-ea"/>
                <a:cs typeface="+mn-cs"/>
              </a:rPr>
              <a:t> it gives present working directory</a:t>
            </a:r>
          </a:p>
          <a:p>
            <a:pPr lvl="1"/>
            <a:r>
              <a:rPr lang="en-US" sz="1050" b="0" kern="1200" dirty="0" smtClean="0">
                <a:solidFill>
                  <a:schemeClr val="tx1"/>
                </a:solidFill>
                <a:latin typeface="Arial" charset="0"/>
                <a:ea typeface="+mn-ea"/>
                <a:cs typeface="+mn-cs"/>
              </a:rPr>
              <a:t>UNIX operating system stores environmental variables OLDPWD and PWD corresponds to </a:t>
            </a:r>
            <a:r>
              <a:rPr lang="en-US" sz="1050" b="0" kern="1200" dirty="0" err="1" smtClean="0">
                <a:solidFill>
                  <a:schemeClr val="tx1"/>
                </a:solidFill>
                <a:latin typeface="Arial" charset="0"/>
                <a:ea typeface="+mn-ea"/>
                <a:cs typeface="+mn-cs"/>
              </a:rPr>
              <a:t>pwd</a:t>
            </a:r>
            <a:r>
              <a:rPr lang="en-US" sz="1050" b="0" kern="1200" dirty="0" smtClean="0">
                <a:solidFill>
                  <a:schemeClr val="tx1"/>
                </a:solidFill>
                <a:latin typeface="Arial" charset="0"/>
                <a:ea typeface="+mn-ea"/>
                <a:cs typeface="+mn-cs"/>
              </a:rPr>
              <a:t> command :</a:t>
            </a:r>
          </a:p>
          <a:p>
            <a:pPr lvl="2"/>
            <a:r>
              <a:rPr lang="en-US" sz="900" b="1" kern="1200" dirty="0" smtClean="0">
                <a:solidFill>
                  <a:schemeClr val="tx1"/>
                </a:solidFill>
                <a:latin typeface="Arial" charset="0"/>
                <a:ea typeface="+mn-ea"/>
                <a:cs typeface="+mn-cs"/>
              </a:rPr>
              <a:t>PWD</a:t>
            </a:r>
            <a:r>
              <a:rPr lang="en-US" sz="900" b="0" kern="1200" dirty="0" smtClean="0">
                <a:solidFill>
                  <a:schemeClr val="tx1"/>
                </a:solidFill>
                <a:latin typeface="Arial" charset="0"/>
                <a:ea typeface="+mn-ea"/>
                <a:cs typeface="+mn-cs"/>
              </a:rPr>
              <a:t> variable stores current working directory</a:t>
            </a:r>
          </a:p>
          <a:p>
            <a:pPr lvl="2"/>
            <a:r>
              <a:rPr lang="en-US" sz="900" b="1" kern="1200" dirty="0" smtClean="0">
                <a:solidFill>
                  <a:schemeClr val="tx1"/>
                </a:solidFill>
                <a:latin typeface="Arial" charset="0"/>
                <a:ea typeface="+mn-ea"/>
                <a:cs typeface="+mn-cs"/>
              </a:rPr>
              <a:t>OLDPWD</a:t>
            </a:r>
            <a:r>
              <a:rPr lang="en-US" sz="900" b="0" kern="1200" dirty="0" smtClean="0">
                <a:solidFill>
                  <a:schemeClr val="tx1"/>
                </a:solidFill>
                <a:latin typeface="Arial" charset="0"/>
                <a:ea typeface="+mn-ea"/>
                <a:cs typeface="+mn-cs"/>
              </a:rPr>
              <a:t> variable stores previous working directory</a:t>
            </a:r>
          </a:p>
          <a:p>
            <a:pPr lvl="0"/>
            <a:endParaRPr lang="en-US" sz="1200" b="0" kern="1200" dirty="0" smtClean="0">
              <a:solidFill>
                <a:schemeClr val="tx1"/>
              </a:solidFill>
              <a:latin typeface="Arial" charset="0"/>
              <a:ea typeface="+mn-ea"/>
              <a:cs typeface="+mn-cs"/>
            </a:endParaRPr>
          </a:p>
          <a:p>
            <a:pPr lvl="0"/>
            <a:r>
              <a:rPr lang="en-US" sz="1200" b="0" kern="1200" dirty="0" smtClean="0">
                <a:solidFill>
                  <a:schemeClr val="tx1"/>
                </a:solidFill>
                <a:latin typeface="Arial" charset="0"/>
                <a:ea typeface="+mn-ea"/>
                <a:cs typeface="+mn-cs"/>
              </a:rPr>
              <a:t>mkdir:</a:t>
            </a:r>
          </a:p>
          <a:p>
            <a:pPr lvl="1"/>
            <a:r>
              <a:rPr lang="en-US" sz="1050" kern="1200" dirty="0" smtClean="0">
                <a:solidFill>
                  <a:schemeClr val="tx1"/>
                </a:solidFill>
                <a:latin typeface="Arial" charset="0"/>
                <a:ea typeface="+mn-ea"/>
                <a:cs typeface="+mn-cs"/>
              </a:rPr>
              <a:t>mkdir command creates a single directories or multiple directories.</a:t>
            </a:r>
          </a:p>
          <a:p>
            <a:pPr lvl="1"/>
            <a:r>
              <a:rPr lang="en-US" sz="1050" b="1" kern="1200" dirty="0" smtClean="0">
                <a:solidFill>
                  <a:schemeClr val="tx1"/>
                </a:solidFill>
                <a:latin typeface="Arial" charset="0"/>
                <a:ea typeface="+mn-ea"/>
                <a:cs typeface="+mn-cs"/>
              </a:rPr>
              <a:t>Syntax : </a:t>
            </a:r>
            <a:r>
              <a:rPr lang="en-US" sz="1050" kern="1200" dirty="0" smtClean="0">
                <a:solidFill>
                  <a:schemeClr val="tx1"/>
                </a:solidFill>
                <a:latin typeface="Arial" charset="0"/>
                <a:ea typeface="+mn-ea"/>
                <a:cs typeface="+mn-cs"/>
              </a:rPr>
              <a:t>mkdir [options] directories</a:t>
            </a:r>
          </a:p>
          <a:p>
            <a:pPr lvl="1"/>
            <a:endParaRPr lang="en-US" sz="1050" kern="1200" dirty="0" smtClean="0">
              <a:solidFill>
                <a:schemeClr val="tx1"/>
              </a:solidFill>
              <a:latin typeface="Arial" charset="0"/>
              <a:ea typeface="+mn-ea"/>
              <a:cs typeface="+mn-cs"/>
            </a:endParaRPr>
          </a:p>
          <a:p>
            <a:pPr lvl="1"/>
            <a:r>
              <a:rPr lang="en-US" sz="1050" b="1" kern="1200" dirty="0" smtClean="0">
                <a:solidFill>
                  <a:schemeClr val="tx1"/>
                </a:solidFill>
                <a:latin typeface="Arial" charset="0"/>
                <a:ea typeface="+mn-ea"/>
                <a:cs typeface="+mn-cs"/>
              </a:rPr>
              <a:t>options with examples:</a:t>
            </a:r>
          </a:p>
          <a:p>
            <a:pPr lvl="2"/>
            <a:r>
              <a:rPr lang="en-US" sz="900" kern="1200" dirty="0" smtClean="0">
                <a:solidFill>
                  <a:schemeClr val="tx1"/>
                </a:solidFill>
                <a:latin typeface="Arial" charset="0"/>
                <a:ea typeface="+mn-ea"/>
                <a:cs typeface="+mn-cs"/>
              </a:rPr>
              <a:t>-m : set permission mode for the new directory like </a:t>
            </a:r>
            <a:r>
              <a:rPr lang="en-US" sz="900" kern="1200" dirty="0" err="1" smtClean="0">
                <a:solidFill>
                  <a:schemeClr val="tx1"/>
                </a:solidFill>
                <a:latin typeface="Arial" charset="0"/>
                <a:ea typeface="+mn-ea"/>
                <a:cs typeface="+mn-cs"/>
              </a:rPr>
              <a:t>chmod</a:t>
            </a:r>
            <a:r>
              <a:rPr lang="en-US" sz="900" kern="1200" dirty="0" smtClean="0">
                <a:solidFill>
                  <a:schemeClr val="tx1"/>
                </a:solidFill>
                <a:latin typeface="Arial" charset="0"/>
                <a:ea typeface="+mn-ea"/>
                <a:cs typeface="+mn-cs"/>
              </a:rPr>
              <a:t>.</a:t>
            </a:r>
          </a:p>
          <a:p>
            <a:pPr lvl="3"/>
            <a:r>
              <a:rPr lang="en-US" sz="1200" b="1" kern="1200" dirty="0" smtClean="0">
                <a:solidFill>
                  <a:schemeClr val="tx1"/>
                </a:solidFill>
                <a:latin typeface="Arial" charset="0"/>
                <a:ea typeface="+mn-ea"/>
                <a:cs typeface="+mn-cs"/>
              </a:rPr>
              <a:t>mkdir -m 777 </a:t>
            </a:r>
            <a:r>
              <a:rPr lang="en-US" sz="1200" b="1" kern="1200" dirty="0" err="1" smtClean="0">
                <a:solidFill>
                  <a:schemeClr val="tx1"/>
                </a:solidFill>
                <a:latin typeface="Arial" charset="0"/>
                <a:ea typeface="+mn-ea"/>
                <a:cs typeface="+mn-cs"/>
              </a:rPr>
              <a:t>newdir</a:t>
            </a:r>
            <a:endParaRPr lang="en-US" sz="1200" b="1" kern="1200" dirty="0" smtClean="0">
              <a:solidFill>
                <a:schemeClr val="tx1"/>
              </a:solidFill>
              <a:latin typeface="Arial" charset="0"/>
              <a:ea typeface="+mn-ea"/>
              <a:cs typeface="+mn-cs"/>
            </a:endParaRPr>
          </a:p>
          <a:p>
            <a:pPr lvl="2"/>
            <a:r>
              <a:rPr lang="en-US" sz="900" kern="1200" dirty="0" smtClean="0">
                <a:solidFill>
                  <a:schemeClr val="tx1"/>
                </a:solidFill>
                <a:latin typeface="Arial" charset="0"/>
                <a:ea typeface="+mn-ea"/>
                <a:cs typeface="+mn-cs"/>
              </a:rPr>
              <a:t>-p no error if parent directory not existing, and creates sub-directories at once</a:t>
            </a:r>
          </a:p>
          <a:p>
            <a:pPr lvl="3"/>
            <a:r>
              <a:rPr lang="en-US" sz="1200" b="1" kern="1200" dirty="0" smtClean="0">
                <a:solidFill>
                  <a:schemeClr val="tx1"/>
                </a:solidFill>
                <a:latin typeface="Arial" charset="0"/>
                <a:ea typeface="+mn-ea"/>
                <a:cs typeface="+mn-cs"/>
              </a:rPr>
              <a:t>mkdir –p </a:t>
            </a:r>
            <a:r>
              <a:rPr lang="en-US" sz="1200" b="1" kern="1200" dirty="0" err="1" smtClean="0">
                <a:solidFill>
                  <a:schemeClr val="tx1"/>
                </a:solidFill>
                <a:latin typeface="Arial" charset="0"/>
                <a:ea typeface="+mn-ea"/>
                <a:cs typeface="+mn-cs"/>
              </a:rPr>
              <a:t>newdir</a:t>
            </a:r>
            <a:r>
              <a:rPr lang="en-US" sz="1200" b="1" kern="1200" dirty="0" smtClean="0">
                <a:solidFill>
                  <a:schemeClr val="tx1"/>
                </a:solidFill>
                <a:latin typeface="Arial" charset="0"/>
                <a:ea typeface="+mn-ea"/>
                <a:cs typeface="+mn-cs"/>
              </a:rPr>
              <a:t>/sub1/sub2/sub3</a:t>
            </a:r>
          </a:p>
          <a:p>
            <a:pPr lvl="1"/>
            <a:endParaRPr lang="en-US" sz="1050" kern="1200" dirty="0" smtClean="0">
              <a:solidFill>
                <a:schemeClr val="tx1"/>
              </a:solidFill>
              <a:latin typeface="Arial" charset="0"/>
              <a:ea typeface="+mn-ea"/>
              <a:cs typeface="+mn-cs"/>
            </a:endParaRPr>
          </a:p>
          <a:p>
            <a:pPr lvl="1"/>
            <a:r>
              <a:rPr lang="en-US" sz="1050" kern="1200" dirty="0" smtClean="0">
                <a:solidFill>
                  <a:schemeClr val="tx1"/>
                </a:solidFill>
                <a:latin typeface="Arial" charset="0"/>
                <a:ea typeface="+mn-ea"/>
                <a:cs typeface="+mn-cs"/>
              </a:rPr>
              <a:t>To create </a:t>
            </a:r>
            <a:r>
              <a:rPr lang="en-US" sz="1050" kern="1200" dirty="0" err="1" smtClean="0">
                <a:solidFill>
                  <a:schemeClr val="tx1"/>
                </a:solidFill>
                <a:latin typeface="Arial" charset="0"/>
                <a:ea typeface="+mn-ea"/>
                <a:cs typeface="+mn-cs"/>
              </a:rPr>
              <a:t>mutiple</a:t>
            </a:r>
            <a:r>
              <a:rPr lang="en-US" sz="1050" kern="1200" dirty="0" smtClean="0">
                <a:solidFill>
                  <a:schemeClr val="tx1"/>
                </a:solidFill>
                <a:latin typeface="Arial" charset="0"/>
                <a:ea typeface="+mn-ea"/>
                <a:cs typeface="+mn-cs"/>
              </a:rPr>
              <a:t> directories at once</a:t>
            </a:r>
          </a:p>
          <a:p>
            <a:pPr lvl="2"/>
            <a:r>
              <a:rPr lang="en-US" sz="900" b="1" kern="1200" dirty="0" smtClean="0">
                <a:solidFill>
                  <a:schemeClr val="tx1"/>
                </a:solidFill>
                <a:latin typeface="Arial" charset="0"/>
                <a:ea typeface="+mn-ea"/>
                <a:cs typeface="+mn-cs"/>
              </a:rPr>
              <a:t>mkdir newdir1 newdir2 newdir3</a:t>
            </a:r>
            <a:br>
              <a:rPr lang="en-US" sz="900" b="1" kern="1200" dirty="0" smtClean="0">
                <a:solidFill>
                  <a:schemeClr val="tx1"/>
                </a:solidFill>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53902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u="sng" dirty="0" smtClean="0"/>
              <a:t>File Handling </a:t>
            </a:r>
            <a:r>
              <a:rPr lang="en-US" u="sng" dirty="0" err="1" smtClean="0"/>
              <a:t>Utilites</a:t>
            </a:r>
            <a:endParaRPr lang="en-US" u="sng" dirty="0" smtClean="0"/>
          </a:p>
          <a:p>
            <a:r>
              <a:rPr lang="en-US" sz="1200" b="1" kern="1200" dirty="0" smtClean="0">
                <a:solidFill>
                  <a:schemeClr val="tx1"/>
                </a:solidFill>
                <a:latin typeface="Arial" charset="0"/>
                <a:ea typeface="+mn-ea"/>
                <a:cs typeface="+mn-cs"/>
              </a:rPr>
              <a:t>touch :</a:t>
            </a:r>
          </a:p>
          <a:p>
            <a:pPr lvl="1"/>
            <a:r>
              <a:rPr lang="en-US" sz="1050" b="0" kern="1200" dirty="0" smtClean="0">
                <a:solidFill>
                  <a:schemeClr val="tx1"/>
                </a:solidFill>
                <a:latin typeface="Arial" charset="0"/>
                <a:ea typeface="+mn-ea"/>
                <a:cs typeface="+mn-cs"/>
              </a:rPr>
              <a:t>Creates an empty file</a:t>
            </a:r>
          </a:p>
          <a:p>
            <a:pPr lvl="1">
              <a:buNone/>
            </a:pPr>
            <a:endParaRPr lang="en-US" sz="1050" b="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cat :</a:t>
            </a:r>
          </a:p>
          <a:p>
            <a:pPr lvl="1"/>
            <a:r>
              <a:rPr lang="en-US" sz="900" b="0" kern="1200" dirty="0" smtClean="0">
                <a:solidFill>
                  <a:schemeClr val="tx1"/>
                </a:solidFill>
                <a:latin typeface="Arial" charset="0"/>
                <a:ea typeface="+mn-ea"/>
                <a:cs typeface="+mn-cs"/>
              </a:rPr>
              <a:t>It reads one or more files and prints the contents of the files to standard output.</a:t>
            </a:r>
          </a:p>
          <a:p>
            <a:pPr lvl="1"/>
            <a:r>
              <a:rPr lang="en-US" sz="1050" b="0" kern="1200" dirty="0" smtClean="0">
                <a:solidFill>
                  <a:schemeClr val="tx1"/>
                </a:solidFill>
                <a:latin typeface="Arial" charset="0"/>
                <a:ea typeface="+mn-ea"/>
                <a:cs typeface="+mn-cs"/>
              </a:rPr>
              <a:t>Some</a:t>
            </a:r>
            <a:r>
              <a:rPr lang="en-US" sz="1050" b="0" kern="1200" baseline="0" dirty="0" smtClean="0">
                <a:solidFill>
                  <a:schemeClr val="tx1"/>
                </a:solidFill>
                <a:latin typeface="Arial" charset="0"/>
                <a:ea typeface="+mn-ea"/>
                <a:cs typeface="+mn-cs"/>
              </a:rPr>
              <a:t> operators when used with cat enables us to create / append a file</a:t>
            </a:r>
          </a:p>
          <a:p>
            <a:pPr lvl="2"/>
            <a:r>
              <a:rPr lang="en-US" sz="900" b="0" kern="1200" dirty="0" smtClean="0">
                <a:solidFill>
                  <a:schemeClr val="tx1"/>
                </a:solidFill>
                <a:latin typeface="Arial" charset="0"/>
                <a:ea typeface="+mn-ea"/>
                <a:cs typeface="+mn-cs"/>
              </a:rPr>
              <a:t>&gt; used to create new file.</a:t>
            </a:r>
          </a:p>
          <a:p>
            <a:pPr lvl="2"/>
            <a:r>
              <a:rPr lang="en-US" sz="900" b="0" kern="1200" dirty="0" smtClean="0">
                <a:solidFill>
                  <a:schemeClr val="tx1"/>
                </a:solidFill>
                <a:latin typeface="Arial" charset="0"/>
                <a:ea typeface="+mn-ea"/>
                <a:cs typeface="+mn-cs"/>
              </a:rPr>
              <a:t>&gt;&gt; used to append to an existing file or create a file if file not exists</a:t>
            </a:r>
          </a:p>
          <a:p>
            <a:pPr lvl="1"/>
            <a:r>
              <a:rPr lang="en-US" sz="1050" b="1" kern="1200" dirty="0" smtClean="0">
                <a:solidFill>
                  <a:schemeClr val="tx1"/>
                </a:solidFill>
                <a:latin typeface="Arial" charset="0"/>
                <a:ea typeface="+mn-ea"/>
                <a:cs typeface="+mn-cs"/>
              </a:rPr>
              <a:t>syntax : </a:t>
            </a:r>
            <a:r>
              <a:rPr lang="en-US" sz="900" b="0" kern="1200" dirty="0" smtClean="0">
                <a:solidFill>
                  <a:schemeClr val="tx1"/>
                </a:solidFill>
                <a:latin typeface="Arial" charset="0"/>
                <a:ea typeface="+mn-ea"/>
                <a:cs typeface="+mn-cs"/>
              </a:rPr>
              <a:t>cat [options] [files]</a:t>
            </a:r>
          </a:p>
          <a:p>
            <a:pPr lvl="1"/>
            <a:r>
              <a:rPr lang="en-US" sz="900" b="1" kern="1200" dirty="0" smtClean="0">
                <a:solidFill>
                  <a:schemeClr val="tx1"/>
                </a:solidFill>
                <a:latin typeface="Arial" charset="0"/>
                <a:ea typeface="+mn-ea"/>
                <a:cs typeface="+mn-cs"/>
              </a:rPr>
              <a:t>Options:</a:t>
            </a:r>
          </a:p>
          <a:p>
            <a:pPr lvl="2"/>
            <a:r>
              <a:rPr lang="en-US" sz="900" kern="1200" dirty="0" smtClean="0">
                <a:solidFill>
                  <a:schemeClr val="tx1"/>
                </a:solidFill>
                <a:latin typeface="Arial" charset="0"/>
                <a:ea typeface="+mn-ea"/>
                <a:cs typeface="+mn-cs"/>
              </a:rPr>
              <a:t>-n : number all output lines</a:t>
            </a:r>
          </a:p>
          <a:p>
            <a:pPr lvl="2"/>
            <a:r>
              <a:rPr lang="en-US" sz="900" kern="1200" dirty="0" smtClean="0">
                <a:solidFill>
                  <a:schemeClr val="tx1"/>
                </a:solidFill>
                <a:latin typeface="Arial" charset="0"/>
                <a:ea typeface="+mn-ea"/>
                <a:cs typeface="+mn-cs"/>
              </a:rPr>
              <a:t>-b : number nonblank output lines</a:t>
            </a:r>
          </a:p>
          <a:p>
            <a:pPr lvl="2"/>
            <a:r>
              <a:rPr lang="en-US" sz="900" kern="1200" dirty="0" smtClean="0">
                <a:solidFill>
                  <a:schemeClr val="tx1"/>
                </a:solidFill>
                <a:latin typeface="Arial" charset="0"/>
                <a:ea typeface="+mn-ea"/>
                <a:cs typeface="+mn-cs"/>
              </a:rPr>
              <a:t>-e : $ is printed at the end of each line</a:t>
            </a:r>
          </a:p>
          <a:p>
            <a:pPr lvl="2"/>
            <a:r>
              <a:rPr lang="en-US" sz="900" kern="1200" dirty="0" smtClean="0">
                <a:solidFill>
                  <a:schemeClr val="tx1"/>
                </a:solidFill>
                <a:latin typeface="Arial" charset="0"/>
                <a:ea typeface="+mn-ea"/>
                <a:cs typeface="+mn-cs"/>
              </a:rPr>
              <a:t>-s</a:t>
            </a:r>
            <a:r>
              <a:rPr lang="en-US" sz="900" kern="1200" baseline="0" dirty="0" smtClean="0">
                <a:solidFill>
                  <a:schemeClr val="tx1"/>
                </a:solidFill>
                <a:latin typeface="Arial" charset="0"/>
                <a:ea typeface="+mn-ea"/>
                <a:cs typeface="+mn-cs"/>
              </a:rPr>
              <a:t> : </a:t>
            </a:r>
            <a:r>
              <a:rPr lang="en-US" sz="900" kern="1200" dirty="0" smtClean="0">
                <a:solidFill>
                  <a:schemeClr val="tx1"/>
                </a:solidFill>
                <a:latin typeface="Arial" charset="0"/>
                <a:ea typeface="+mn-ea"/>
                <a:cs typeface="+mn-cs"/>
              </a:rPr>
              <a:t>Suppress more than one single blank line</a:t>
            </a:r>
          </a:p>
          <a:p>
            <a:pPr lvl="2"/>
            <a:r>
              <a:rPr lang="en-US" sz="900" kern="1200" dirty="0" smtClean="0">
                <a:solidFill>
                  <a:schemeClr val="tx1"/>
                </a:solidFill>
                <a:latin typeface="Arial" charset="0"/>
                <a:ea typeface="+mn-ea"/>
                <a:cs typeface="+mn-cs"/>
              </a:rPr>
              <a:t>-v : Display control characters and nonprinting characters</a:t>
            </a:r>
          </a:p>
          <a:p>
            <a:pPr lvl="0"/>
            <a:endParaRPr lang="en-US" sz="1200" kern="1200" dirty="0" smtClean="0">
              <a:solidFill>
                <a:schemeClr val="tx1"/>
              </a:solidFill>
              <a:latin typeface="Arial" charset="0"/>
              <a:ea typeface="+mn-ea"/>
              <a:cs typeface="+mn-cs"/>
            </a:endParaRPr>
          </a:p>
          <a:p>
            <a:pPr lvl="0"/>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r>
              <a:rPr lang="en-US" sz="1050" b="1" kern="1200" dirty="0" smtClean="0">
                <a:solidFill>
                  <a:schemeClr val="tx1"/>
                </a:solidFill>
                <a:latin typeface="Arial" charset="0"/>
                <a:ea typeface="+mn-ea"/>
                <a:cs typeface="+mn-cs"/>
              </a:rPr>
              <a:t/>
            </a:r>
            <a:br>
              <a:rPr lang="en-US" sz="1050" b="1" kern="1200" dirty="0" smtClean="0">
                <a:solidFill>
                  <a:schemeClr val="tx1"/>
                </a:solidFill>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8F88CD6D-2DD2-4D57-B251-56DAB71EB498}"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539025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 y="432"/>
            <a:ext cx="9142857" cy="6857143"/>
          </a:xfrm>
          <a:prstGeom prst="rect">
            <a:avLst/>
          </a:prstGeom>
        </p:spPr>
      </p:pic>
      <p:pic>
        <p:nvPicPr>
          <p:cNvPr id="10" name="Picture 9" descr="SYNT_MASTER_3COLOR [Converted].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74936" y="288374"/>
            <a:ext cx="2131072" cy="676065"/>
          </a:xfrm>
          <a:prstGeom prst="rect">
            <a:avLst/>
          </a:prstGeom>
        </p:spPr>
      </p:pic>
    </p:spTree>
    <p:extLst>
      <p:ext uri="{BB962C8B-B14F-4D97-AF65-F5344CB8AC3E}">
        <p14:creationId xmlns:p14="http://schemas.microsoft.com/office/powerpoint/2010/main" val="313070761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995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74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11828819"/>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9"/>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92"/>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5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701137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4374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2669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25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8" y="196383"/>
            <a:ext cx="1830417" cy="1391117"/>
          </a:xfrm>
          <a:prstGeom prst="rect">
            <a:avLst/>
          </a:prstGeom>
        </p:spPr>
      </p:pic>
      <p:sp>
        <p:nvSpPr>
          <p:cNvPr id="7" name="Title 1"/>
          <p:cNvSpPr txBox="1">
            <a:spLocks/>
          </p:cNvSpPr>
          <p:nvPr userDrawn="1"/>
        </p:nvSpPr>
        <p:spPr>
          <a:xfrm>
            <a:off x="5083629"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5"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18666422"/>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1"/>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84"/>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4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1518322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269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7" name="Rectangle 6"/>
          <p:cNvSpPr/>
          <p:nvPr/>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06582" y="19"/>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p:nvSpPr>
        <p:spPr>
          <a:xfrm>
            <a:off x="5206582" y="5512702"/>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6000" b="1" dirty="0">
                <a:effectLst>
                  <a:outerShdw blurRad="38100" dist="38100" dir="2700000" algn="tl">
                    <a:srgbClr val="000000">
                      <a:alpha val="43137"/>
                    </a:srgbClr>
                  </a:outerShdw>
                </a:effectLst>
              </a:rPr>
              <a:t>Thank You!</a:t>
            </a:r>
          </a:p>
        </p:txBody>
      </p:sp>
      <p:sp>
        <p:nvSpPr>
          <p:cNvPr id="12" name="Rectangle 11"/>
          <p:cNvSpPr/>
          <p:nvPr/>
        </p:nvSpPr>
        <p:spPr>
          <a:xfrm>
            <a:off x="-19050" y="135256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p:nvSpPr>
        <p:spPr>
          <a:xfrm>
            <a:off x="-19050" y="536756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
        <p:nvSpPr>
          <p:cNvPr id="14" name="Rectangle 13"/>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Template1_Out.jpg"/>
          <p:cNvPicPr>
            <a:picLocks noChangeAspect="1"/>
          </p:cNvPicPr>
          <p:nvPr userDrawn="1"/>
        </p:nvPicPr>
        <p:blipFill rotWithShape="1">
          <a:blip r:embed="rId4">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19" name="Rectangle 18"/>
          <p:cNvSpPr/>
          <p:nvPr userDrawn="1"/>
        </p:nvSpPr>
        <p:spPr>
          <a:xfrm>
            <a:off x="5206582" y="25"/>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5206582" y="5512708"/>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22" name="Rectangle 21"/>
          <p:cNvSpPr/>
          <p:nvPr userDrawn="1"/>
        </p:nvSpPr>
        <p:spPr>
          <a:xfrm>
            <a:off x="-19050" y="135256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19050" y="536756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4170067" y="4125761"/>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2610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936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62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25"/>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5206582" y="5512708"/>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6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9050" y="536756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4170067" y="4125761"/>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273271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1607638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15"/>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98"/>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5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190586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346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image" Target="../media/image1.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0885" y="-3785"/>
            <a:ext cx="9168832" cy="6858000"/>
            <a:chOff x="-14514" y="-3785"/>
            <a:chExt cx="12225109" cy="6858000"/>
          </a:xfrm>
        </p:grpSpPr>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b="41183"/>
          <a:stretch/>
        </p:blipFill>
        <p:spPr>
          <a:xfrm>
            <a:off x="7381403" y="6429708"/>
            <a:ext cx="1520863" cy="324679"/>
          </a:xfrm>
          <a:prstGeom prst="rect">
            <a:avLst/>
          </a:prstGeom>
        </p:spPr>
      </p:pic>
      <p:pic>
        <p:nvPicPr>
          <p:cNvPr id="12" name="Picture 11" descr="FF_trans.png"/>
          <p:cNvPicPr>
            <a:picLocks noChangeAspect="1"/>
          </p:cNvPicPr>
          <p:nvPr/>
        </p:nvPicPr>
        <p:blipFill>
          <a:blip r:embed="rId10"/>
          <a:stretch>
            <a:fillRect/>
          </a:stretch>
        </p:blipFill>
        <p:spPr>
          <a:xfrm>
            <a:off x="242897" y="395307"/>
            <a:ext cx="203221" cy="447675"/>
          </a:xfrm>
          <a:prstGeom prst="rect">
            <a:avLst/>
          </a:prstGeom>
        </p:spPr>
      </p:pic>
      <p:sp>
        <p:nvSpPr>
          <p:cNvPr id="2" name="Title Placeholder 1"/>
          <p:cNvSpPr>
            <a:spLocks noGrp="1"/>
          </p:cNvSpPr>
          <p:nvPr>
            <p:ph type="title"/>
          </p:nvPr>
        </p:nvSpPr>
        <p:spPr>
          <a:xfrm>
            <a:off x="549736"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p:nvSpPr>
        <p:spPr>
          <a:xfrm>
            <a:off x="4294321" y="6659568"/>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7412" y="6411899"/>
            <a:ext cx="554561" cy="421466"/>
          </a:xfrm>
          <a:prstGeom prst="rect">
            <a:avLst/>
          </a:prstGeom>
        </p:spPr>
      </p:pic>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63" r:id="rId6"/>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01" y="6429704"/>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95" y="395303"/>
            <a:ext cx="203221" cy="447675"/>
          </a:xfrm>
          <a:prstGeom prst="rect">
            <a:avLst/>
          </a:prstGeom>
        </p:spPr>
      </p:pic>
      <p:sp>
        <p:nvSpPr>
          <p:cNvPr id="2" name="Title Placeholder 1"/>
          <p:cNvSpPr>
            <a:spLocks noGrp="1"/>
          </p:cNvSpPr>
          <p:nvPr>
            <p:ph type="title"/>
          </p:nvPr>
        </p:nvSpPr>
        <p:spPr>
          <a:xfrm>
            <a:off x="54973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64"/>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10" y="6411899"/>
            <a:ext cx="554561" cy="421466"/>
          </a:xfrm>
          <a:prstGeom prst="rect">
            <a:avLst/>
          </a:prstGeom>
        </p:spPr>
      </p:pic>
    </p:spTree>
    <p:extLst>
      <p:ext uri="{BB962C8B-B14F-4D97-AF65-F5344CB8AC3E}">
        <p14:creationId xmlns:p14="http://schemas.microsoft.com/office/powerpoint/2010/main" val="293180833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8" y="6429698"/>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92" y="395297"/>
            <a:ext cx="203221" cy="447675"/>
          </a:xfrm>
          <a:prstGeom prst="rect">
            <a:avLst/>
          </a:prstGeom>
        </p:spPr>
      </p:pic>
      <p:sp>
        <p:nvSpPr>
          <p:cNvPr id="2" name="Title Placeholder 1"/>
          <p:cNvSpPr>
            <a:spLocks noGrp="1"/>
          </p:cNvSpPr>
          <p:nvPr>
            <p:ph type="title"/>
          </p:nvPr>
        </p:nvSpPr>
        <p:spPr>
          <a:xfrm>
            <a:off x="549731"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8"/>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7" y="6411899"/>
            <a:ext cx="554561" cy="421466"/>
          </a:xfrm>
          <a:prstGeom prst="rect">
            <a:avLst/>
          </a:prstGeom>
        </p:spPr>
      </p:pic>
    </p:spTree>
    <p:extLst>
      <p:ext uri="{BB962C8B-B14F-4D97-AF65-F5344CB8AC3E}">
        <p14:creationId xmlns:p14="http://schemas.microsoft.com/office/powerpoint/2010/main" val="377479170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25338821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Commands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256" y="4148336"/>
            <a:ext cx="123825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1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 UNIX Utilities</a:t>
            </a:r>
            <a:endParaRPr lang="en-US" dirty="0"/>
          </a:p>
        </p:txBody>
      </p:sp>
      <p:sp>
        <p:nvSpPr>
          <p:cNvPr id="3" name="TextBox 2"/>
          <p:cNvSpPr txBox="1"/>
          <p:nvPr/>
        </p:nvSpPr>
        <p:spPr>
          <a:xfrm>
            <a:off x="801666" y="955864"/>
            <a:ext cx="7467600" cy="923330"/>
          </a:xfrm>
          <a:prstGeom prst="rect">
            <a:avLst/>
          </a:prstGeom>
          <a:noFill/>
        </p:spPr>
        <p:txBody>
          <a:bodyPr wrap="square" rtlCol="0">
            <a:spAutoFit/>
          </a:bodyPr>
          <a:lstStyle/>
          <a:p>
            <a:r>
              <a:rPr lang="en-US" dirty="0"/>
              <a:t>Unix Utilities</a:t>
            </a:r>
            <a:r>
              <a:rPr lang="en-US" dirty="0" smtClean="0"/>
              <a:t>:</a:t>
            </a:r>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04065808"/>
              </p:ext>
            </p:extLst>
          </p:nvPr>
        </p:nvGraphicFramePr>
        <p:xfrm>
          <a:off x="649266" y="1331935"/>
          <a:ext cx="7772400" cy="4846320"/>
        </p:xfrm>
        <a:graphic>
          <a:graphicData uri="http://schemas.openxmlformats.org/drawingml/2006/table">
            <a:tbl>
              <a:tblPr firstRow="1" bandRow="1"/>
              <a:tblGrid>
                <a:gridCol w="1554480"/>
                <a:gridCol w="6217920"/>
              </a:tblGrid>
              <a:tr h="403860">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Common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date</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 system</a:t>
                      </a:r>
                      <a:r>
                        <a:rPr lang="en-US" baseline="0" dirty="0" smtClean="0"/>
                        <a:t> date and time</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cal</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Print the calendar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man</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a:t>
                      </a:r>
                      <a:r>
                        <a:rPr lang="en-US" baseline="0" dirty="0" smtClean="0"/>
                        <a:t> reference manual pages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whatis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One – line description about a command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apropos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Search for a command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which</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a:t>
                      </a:r>
                      <a:r>
                        <a:rPr lang="en-US" baseline="0" dirty="0" smtClean="0"/>
                        <a:t> the location of executables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echo</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 the contents on the Standard Output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more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Browse or page through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lpr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Sends</a:t>
                      </a:r>
                      <a:r>
                        <a:rPr lang="en-US" baseline="0" dirty="0" smtClean="0"/>
                        <a:t> file to printer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clear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clears the screen and puts cursor at beginning of first line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tty</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 the terminal number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bl>
          </a:graphicData>
        </a:graphic>
      </p:graphicFrame>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 UNIX Utilities</a:t>
            </a:r>
            <a:endParaRPr lang="en-US" dirty="0"/>
          </a:p>
        </p:txBody>
      </p:sp>
      <p:sp>
        <p:nvSpPr>
          <p:cNvPr id="3" name="TextBox 2"/>
          <p:cNvSpPr txBox="1"/>
          <p:nvPr/>
        </p:nvSpPr>
        <p:spPr>
          <a:xfrm>
            <a:off x="801666" y="955864"/>
            <a:ext cx="7467600" cy="923330"/>
          </a:xfrm>
          <a:prstGeom prst="rect">
            <a:avLst/>
          </a:prstGeom>
          <a:noFill/>
        </p:spPr>
        <p:txBody>
          <a:bodyPr wrap="square" rtlCol="0">
            <a:spAutoFit/>
          </a:bodyPr>
          <a:lstStyle/>
          <a:p>
            <a:r>
              <a:rPr lang="en-US" dirty="0">
                <a:solidFill>
                  <a:prstClr val="black"/>
                </a:solidFill>
              </a:rPr>
              <a:t>Unix Utilities</a:t>
            </a:r>
            <a:r>
              <a:rPr lang="en-US" dirty="0" smtClean="0">
                <a:solidFill>
                  <a:prstClr val="black"/>
                </a:solidFill>
              </a:rPr>
              <a:t>:</a:t>
            </a:r>
          </a:p>
          <a:p>
            <a:endParaRPr lang="en-US" dirty="0" smtClean="0">
              <a:solidFill>
                <a:prstClr val="black"/>
              </a:solidFill>
            </a:endParaRPr>
          </a:p>
          <a:p>
            <a:endParaRPr lang="en-US" dirty="0">
              <a:solidFill>
                <a:prstClr val="black"/>
              </a:solidFill>
            </a:endParaRPr>
          </a:p>
        </p:txBody>
      </p:sp>
      <p:graphicFrame>
        <p:nvGraphicFramePr>
          <p:cNvPr id="7" name="Table 6"/>
          <p:cNvGraphicFramePr>
            <a:graphicFrameLocks noGrp="1"/>
          </p:cNvGraphicFramePr>
          <p:nvPr/>
        </p:nvGraphicFramePr>
        <p:xfrm>
          <a:off x="741218" y="1510144"/>
          <a:ext cx="7772400" cy="2255520"/>
        </p:xfrm>
        <a:graphic>
          <a:graphicData uri="http://schemas.openxmlformats.org/drawingml/2006/table">
            <a:tbl>
              <a:tblPr firstRow="1" bandRow="1"/>
              <a:tblGrid>
                <a:gridCol w="1554480"/>
                <a:gridCol w="6217920"/>
              </a:tblGrid>
              <a:tr h="403860">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Common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Who</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 the list of users logged to the </a:t>
                      </a:r>
                      <a:r>
                        <a:rPr lang="en-US" dirty="0" err="1" smtClean="0"/>
                        <a:t>unix</a:t>
                      </a:r>
                      <a:r>
                        <a:rPr lang="en-US" baseline="0" dirty="0" smtClean="0"/>
                        <a:t> server at a given instance</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Who</a:t>
                      </a:r>
                      <a:r>
                        <a:rPr lang="en-US" baseline="0" dirty="0" smtClean="0"/>
                        <a:t> am I</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 the details of the</a:t>
                      </a:r>
                      <a:r>
                        <a:rPr lang="en-US" baseline="0" dirty="0" smtClean="0"/>
                        <a:t> user who is logged in</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Uname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 the hostname of</a:t>
                      </a:r>
                      <a:r>
                        <a:rPr lang="en-US" baseline="0" dirty="0" smtClean="0"/>
                        <a:t> the user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Logname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 the </a:t>
                      </a:r>
                      <a:r>
                        <a:rPr lang="en-US" dirty="0" err="1" smtClean="0"/>
                        <a:t>logname</a:t>
                      </a:r>
                      <a:r>
                        <a:rPr lang="en-US" dirty="0" smtClean="0"/>
                        <a:t>/hostname of the user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bl>
          </a:graphicData>
        </a:graphic>
      </p:graphicFrame>
    </p:spTree>
    <p:extLst>
      <p:ext uri="{BB962C8B-B14F-4D97-AF65-F5344CB8AC3E}">
        <p14:creationId xmlns:p14="http://schemas.microsoft.com/office/powerpoint/2010/main" val="4117610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Commands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Directory related &amp; File Handling Utilities</a:t>
            </a:r>
            <a:endParaRPr lang="en-US" dirty="0"/>
          </a:p>
        </p:txBody>
      </p:sp>
    </p:spTree>
    <p:extLst>
      <p:ext uri="{BB962C8B-B14F-4D97-AF65-F5344CB8AC3E}">
        <p14:creationId xmlns:p14="http://schemas.microsoft.com/office/powerpoint/2010/main" val="269080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Directory related and File Handling Utilities</a:t>
            </a:r>
            <a:endParaRPr lang="en-US" dirty="0"/>
          </a:p>
        </p:txBody>
      </p:sp>
      <p:sp>
        <p:nvSpPr>
          <p:cNvPr id="3" name="TextBox 2"/>
          <p:cNvSpPr txBox="1"/>
          <p:nvPr/>
        </p:nvSpPr>
        <p:spPr>
          <a:xfrm>
            <a:off x="801666" y="955864"/>
            <a:ext cx="7467600" cy="923330"/>
          </a:xfrm>
          <a:prstGeom prst="rect">
            <a:avLst/>
          </a:prstGeom>
          <a:noFill/>
        </p:spPr>
        <p:txBody>
          <a:bodyPr wrap="square" rtlCol="0">
            <a:spAutoFit/>
          </a:bodyPr>
          <a:lstStyle/>
          <a:p>
            <a:r>
              <a:rPr lang="en-US" dirty="0">
                <a:solidFill>
                  <a:prstClr val="black"/>
                </a:solidFill>
              </a:rPr>
              <a:t>Unix Utilities</a:t>
            </a:r>
            <a:r>
              <a:rPr lang="en-US" dirty="0" smtClean="0">
                <a:solidFill>
                  <a:prstClr val="black"/>
                </a:solidFill>
              </a:rPr>
              <a:t>:</a:t>
            </a:r>
          </a:p>
          <a:p>
            <a:endParaRPr lang="en-US" dirty="0" smtClean="0">
              <a:solidFill>
                <a:prstClr val="black"/>
              </a:solidFill>
            </a:endParaRPr>
          </a:p>
          <a:p>
            <a:endParaRPr lang="en-US" dirty="0">
              <a:solidFill>
                <a:prstClr val="black"/>
              </a:solidFill>
            </a:endParaRPr>
          </a:p>
        </p:txBody>
      </p:sp>
      <p:graphicFrame>
        <p:nvGraphicFramePr>
          <p:cNvPr id="5" name="Table 4"/>
          <p:cNvGraphicFramePr>
            <a:graphicFrameLocks noGrp="1"/>
          </p:cNvGraphicFramePr>
          <p:nvPr/>
        </p:nvGraphicFramePr>
        <p:xfrm>
          <a:off x="762000" y="1600200"/>
          <a:ext cx="5791200" cy="1828800"/>
        </p:xfrm>
        <a:graphic>
          <a:graphicData uri="http://schemas.openxmlformats.org/drawingml/2006/table">
            <a:tbl>
              <a:tblPr firstRow="1" bandRow="1"/>
              <a:tblGrid>
                <a:gridCol w="1158240"/>
                <a:gridCol w="4632960"/>
              </a:tblGrid>
              <a:tr h="175491">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Directory Related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17549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cd</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Change Directory</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17549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pwd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Present Working  Directory</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17549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mkdir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Create</a:t>
                      </a:r>
                      <a:r>
                        <a:rPr lang="en-US" baseline="0" dirty="0" smtClean="0"/>
                        <a:t> a directory</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17549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rmdir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Remove</a:t>
                      </a:r>
                      <a:r>
                        <a:rPr lang="en-US" baseline="0" dirty="0" smtClean="0"/>
                        <a:t> a Directory</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bl>
          </a:graphicData>
        </a:graphic>
      </p:graphicFrame>
      <p:graphicFrame>
        <p:nvGraphicFramePr>
          <p:cNvPr id="7" name="Table 6"/>
          <p:cNvGraphicFramePr>
            <a:graphicFrameLocks noGrp="1"/>
          </p:cNvGraphicFramePr>
          <p:nvPr/>
        </p:nvGraphicFramePr>
        <p:xfrm>
          <a:off x="762000" y="3886200"/>
          <a:ext cx="5791200" cy="2255520"/>
        </p:xfrm>
        <a:graphic>
          <a:graphicData uri="http://schemas.openxmlformats.org/drawingml/2006/table">
            <a:tbl>
              <a:tblPr firstRow="1" bandRow="1"/>
              <a:tblGrid>
                <a:gridCol w="1158240"/>
                <a:gridCol w="4632960"/>
              </a:tblGrid>
              <a:tr h="403860">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File Handling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touch</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Create an empty file</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cat</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Create,append</a:t>
                      </a:r>
                      <a:r>
                        <a:rPr lang="en-US" dirty="0" smtClean="0"/>
                        <a:t> and view the contents of a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ls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Listing all the files and</a:t>
                      </a:r>
                      <a:r>
                        <a:rPr lang="en-US" baseline="0" dirty="0" smtClean="0"/>
                        <a:t> directories </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mv</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Move a file </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bl>
          </a:graphicData>
        </a:graphic>
      </p:graphicFrame>
      <p:pic>
        <p:nvPicPr>
          <p:cNvPr id="8" name="Picture 7" descr="file-copy.jpg"/>
          <p:cNvPicPr>
            <a:picLocks noChangeAspect="1"/>
          </p:cNvPicPr>
          <p:nvPr/>
        </p:nvPicPr>
        <p:blipFill>
          <a:blip r:embed="rId3"/>
          <a:stretch>
            <a:fillRect/>
          </a:stretch>
        </p:blipFill>
        <p:spPr>
          <a:xfrm>
            <a:off x="6705600" y="2057400"/>
            <a:ext cx="2286000" cy="2286000"/>
          </a:xfrm>
          <a:prstGeom prst="rect">
            <a:avLst/>
          </a:prstGeom>
        </p:spPr>
      </p:pic>
    </p:spTree>
    <p:extLst>
      <p:ext uri="{BB962C8B-B14F-4D97-AF65-F5344CB8AC3E}">
        <p14:creationId xmlns:p14="http://schemas.microsoft.com/office/powerpoint/2010/main" val="39020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File </a:t>
            </a:r>
            <a:r>
              <a:rPr lang="en-US" dirty="0"/>
              <a:t>Handling Utilities</a:t>
            </a:r>
          </a:p>
        </p:txBody>
      </p:sp>
      <p:sp>
        <p:nvSpPr>
          <p:cNvPr id="3" name="TextBox 2"/>
          <p:cNvSpPr txBox="1"/>
          <p:nvPr/>
        </p:nvSpPr>
        <p:spPr>
          <a:xfrm>
            <a:off x="801666" y="955864"/>
            <a:ext cx="7467600" cy="923330"/>
          </a:xfrm>
          <a:prstGeom prst="rect">
            <a:avLst/>
          </a:prstGeom>
          <a:noFill/>
        </p:spPr>
        <p:txBody>
          <a:bodyPr wrap="square" rtlCol="0">
            <a:spAutoFit/>
          </a:bodyPr>
          <a:lstStyle/>
          <a:p>
            <a:r>
              <a:rPr lang="en-US" dirty="0">
                <a:solidFill>
                  <a:prstClr val="black"/>
                </a:solidFill>
              </a:rPr>
              <a:t>Unix Utilities</a:t>
            </a:r>
            <a:r>
              <a:rPr lang="en-US" dirty="0" smtClean="0">
                <a:solidFill>
                  <a:prstClr val="black"/>
                </a:solidFill>
              </a:rPr>
              <a:t>:</a:t>
            </a:r>
          </a:p>
          <a:p>
            <a:endParaRPr lang="en-US" dirty="0" smtClean="0">
              <a:solidFill>
                <a:prstClr val="black"/>
              </a:solidFill>
            </a:endParaRPr>
          </a:p>
          <a:p>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53154639"/>
              </p:ext>
            </p:extLst>
          </p:nvPr>
        </p:nvGraphicFramePr>
        <p:xfrm>
          <a:off x="649266" y="1417529"/>
          <a:ext cx="7772400" cy="4747260"/>
        </p:xfrm>
        <a:graphic>
          <a:graphicData uri="http://schemas.openxmlformats.org/drawingml/2006/table">
            <a:tbl>
              <a:tblPr firstRow="1" bandRow="1"/>
              <a:tblGrid>
                <a:gridCol w="1554480"/>
                <a:gridCol w="6217920"/>
              </a:tblGrid>
              <a:tr h="403860">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File Handling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rm</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Remove a file</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cp</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Copy a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wc</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Count the number of</a:t>
                      </a:r>
                      <a:r>
                        <a:rPr lang="en-US" baseline="0" dirty="0" smtClean="0"/>
                        <a:t> </a:t>
                      </a:r>
                      <a:r>
                        <a:rPr lang="en-US" baseline="0" dirty="0" err="1" smtClean="0"/>
                        <a:t>words,lines</a:t>
                      </a:r>
                      <a:r>
                        <a:rPr lang="en-US" baseline="0" dirty="0" smtClean="0"/>
                        <a:t> and characters in </a:t>
                      </a:r>
                      <a:r>
                        <a:rPr lang="en-US" baseline="0" dirty="0" err="1" smtClean="0"/>
                        <a:t>agiven</a:t>
                      </a:r>
                      <a:r>
                        <a:rPr lang="en-US" baseline="0" dirty="0" smtClean="0"/>
                        <a:t>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Displays</a:t>
                      </a:r>
                      <a:r>
                        <a:rPr lang="en-US" baseline="0" dirty="0" smtClean="0"/>
                        <a:t> the type of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chmod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Change the permissions of the</a:t>
                      </a:r>
                      <a:r>
                        <a:rPr lang="en-US" baseline="0" dirty="0" smtClean="0"/>
                        <a:t>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chown</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Change the owner of the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chgrp</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Change the group of the file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cmp</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Compares</a:t>
                      </a:r>
                      <a:r>
                        <a:rPr lang="en-US" baseline="0" dirty="0" smtClean="0"/>
                        <a:t> the file character by character and stops the comparison when the first difference id found.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4038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diff</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Compares</a:t>
                      </a:r>
                      <a:r>
                        <a:rPr lang="en-US" baseline="0" dirty="0" smtClean="0"/>
                        <a:t> the files and also provides suggestions to make the two files copies of each other</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bl>
          </a:graphicData>
        </a:graphic>
      </p:graphicFrame>
    </p:spTree>
    <p:extLst>
      <p:ext uri="{BB962C8B-B14F-4D97-AF65-F5344CB8AC3E}">
        <p14:creationId xmlns:p14="http://schemas.microsoft.com/office/powerpoint/2010/main" val="2636918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Commands</a:t>
            </a:r>
            <a:endParaRPr lang="en-US" dirty="0"/>
          </a:p>
        </p:txBody>
      </p:sp>
      <p:sp>
        <p:nvSpPr>
          <p:cNvPr id="3" name="Subtitle 2"/>
          <p:cNvSpPr>
            <a:spLocks noGrp="1"/>
          </p:cNvSpPr>
          <p:nvPr>
            <p:ph type="subTitle" idx="1"/>
          </p:nvPr>
        </p:nvSpPr>
        <p:spPr/>
        <p:txBody>
          <a:bodyPr/>
          <a:lstStyle/>
          <a:p>
            <a:r>
              <a:rPr lang="en-US" dirty="0" smtClean="0"/>
              <a:t>Filtering Utilities</a:t>
            </a:r>
            <a:endParaRPr lang="en-US" dirty="0"/>
          </a:p>
        </p:txBody>
      </p:sp>
    </p:spTree>
    <p:extLst>
      <p:ext uri="{BB962C8B-B14F-4D97-AF65-F5344CB8AC3E}">
        <p14:creationId xmlns:p14="http://schemas.microsoft.com/office/powerpoint/2010/main" val="269080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Filtering Utilities</a:t>
            </a:r>
            <a:endParaRPr lang="en-US" dirty="0"/>
          </a:p>
        </p:txBody>
      </p:sp>
      <p:sp>
        <p:nvSpPr>
          <p:cNvPr id="3" name="TextBox 2"/>
          <p:cNvSpPr txBox="1"/>
          <p:nvPr/>
        </p:nvSpPr>
        <p:spPr>
          <a:xfrm>
            <a:off x="795570" y="986344"/>
            <a:ext cx="7467600" cy="1477328"/>
          </a:xfrm>
          <a:prstGeom prst="rect">
            <a:avLst/>
          </a:prstGeom>
          <a:noFill/>
        </p:spPr>
        <p:txBody>
          <a:bodyPr wrap="square" rtlCol="0">
            <a:spAutoFit/>
          </a:bodyPr>
          <a:lstStyle/>
          <a:p>
            <a:r>
              <a:rPr lang="en-US" dirty="0"/>
              <a:t>Filtering Utilities in Unix will enable us to filter out the </a:t>
            </a:r>
            <a:r>
              <a:rPr lang="en-US" dirty="0" smtClean="0"/>
              <a:t>data.</a:t>
            </a:r>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77991477"/>
              </p:ext>
            </p:extLst>
          </p:nvPr>
        </p:nvGraphicFramePr>
        <p:xfrm>
          <a:off x="762000" y="1905000"/>
          <a:ext cx="7010400" cy="3124200"/>
        </p:xfrm>
        <a:graphic>
          <a:graphicData uri="http://schemas.openxmlformats.org/drawingml/2006/table">
            <a:tbl>
              <a:tblPr firstRow="1" bandRow="1"/>
              <a:tblGrid>
                <a:gridCol w="1291389"/>
                <a:gridCol w="5719011"/>
              </a:tblGrid>
              <a:tr h="390525">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Filtering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68341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Head/tail</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dirty="0" smtClean="0"/>
                        <a:t>Used to filter out rows of data</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68341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cut</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Used to filter out columns of data</a:t>
                      </a:r>
                    </a:p>
                    <a:p>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r h="39052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paste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dirty="0" smtClean="0"/>
                        <a:t>Paste out the filtered columns/ files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97631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sort</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Arranges the data in ascending/Descending order</a:t>
                      </a:r>
                    </a:p>
                    <a:p>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bl>
          </a:graphicData>
        </a:graphic>
      </p:graphicFrame>
    </p:spTree>
    <p:extLst>
      <p:ext uri="{BB962C8B-B14F-4D97-AF65-F5344CB8AC3E}">
        <p14:creationId xmlns:p14="http://schemas.microsoft.com/office/powerpoint/2010/main" val="206457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Filtering Utilities</a:t>
            </a:r>
            <a:endParaRPr lang="en-US" dirty="0"/>
          </a:p>
        </p:txBody>
      </p:sp>
      <p:sp>
        <p:nvSpPr>
          <p:cNvPr id="3" name="TextBox 2"/>
          <p:cNvSpPr txBox="1"/>
          <p:nvPr/>
        </p:nvSpPr>
        <p:spPr>
          <a:xfrm>
            <a:off x="795570" y="986344"/>
            <a:ext cx="7467600" cy="1477328"/>
          </a:xfrm>
          <a:prstGeom prst="rect">
            <a:avLst/>
          </a:prstGeom>
          <a:noFill/>
        </p:spPr>
        <p:txBody>
          <a:bodyPr wrap="square" rtlCol="0">
            <a:spAutoFit/>
          </a:bodyPr>
          <a:lstStyle/>
          <a:p>
            <a:r>
              <a:rPr lang="en-US" dirty="0">
                <a:solidFill>
                  <a:prstClr val="black"/>
                </a:solidFill>
              </a:rPr>
              <a:t>Filtering Utilities in Unix will enable us to filter out the </a:t>
            </a:r>
            <a:r>
              <a:rPr lang="en-US" dirty="0" smtClean="0">
                <a:solidFill>
                  <a:prstClr val="black"/>
                </a:solidFill>
              </a:rPr>
              <a:t>data.</a:t>
            </a: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34633305"/>
              </p:ext>
            </p:extLst>
          </p:nvPr>
        </p:nvGraphicFramePr>
        <p:xfrm>
          <a:off x="762000" y="1676400"/>
          <a:ext cx="7010400" cy="1732598"/>
        </p:xfrm>
        <a:graphic>
          <a:graphicData uri="http://schemas.openxmlformats.org/drawingml/2006/table">
            <a:tbl>
              <a:tblPr firstRow="1" bandRow="1"/>
              <a:tblGrid>
                <a:gridCol w="1291389"/>
                <a:gridCol w="5719011"/>
              </a:tblGrid>
              <a:tr h="117157">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Filtering Utilities</a:t>
                      </a:r>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E420E"/>
                    </a:solidFill>
                  </a:tcPr>
                </a:tc>
                <a:tc hMerge="1">
                  <a:txBody>
                    <a:bodyPr/>
                    <a:lstStyle/>
                    <a:p>
                      <a:endParaRPr lang="en-US" dirty="0"/>
                    </a:p>
                  </a:txBody>
                  <a:tcPr/>
                </a:tc>
              </a:tr>
              <a:tr h="68341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uniq</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Fetches out unique and duplicated data</a:t>
                      </a:r>
                    </a:p>
                    <a:p>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40000"/>
                      </a:srgbClr>
                    </a:solidFill>
                  </a:tcPr>
                </a:tc>
              </a:tr>
              <a:tr h="68341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err="1" smtClean="0"/>
                        <a:t>grep</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dirty="0" smtClean="0"/>
                        <a:t>Search for data in Unix file/files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E420E">
                        <a:tint val="20000"/>
                      </a:srgbClr>
                    </a:solidFill>
                  </a:tcPr>
                </a:tc>
              </a:tr>
            </a:tbl>
          </a:graphicData>
        </a:graphic>
      </p:graphicFrame>
    </p:spTree>
    <p:extLst>
      <p:ext uri="{BB962C8B-B14F-4D97-AF65-F5344CB8AC3E}">
        <p14:creationId xmlns:p14="http://schemas.microsoft.com/office/powerpoint/2010/main" val="4179952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9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2" name="TextBox 1"/>
          <p:cNvSpPr txBox="1"/>
          <p:nvPr/>
        </p:nvSpPr>
        <p:spPr>
          <a:xfrm>
            <a:off x="762000" y="1219201"/>
            <a:ext cx="8077200" cy="1477328"/>
          </a:xfrm>
          <a:prstGeom prst="rect">
            <a:avLst/>
          </a:prstGeom>
          <a:noFill/>
        </p:spPr>
        <p:txBody>
          <a:bodyPr wrap="square" rtlCol="0">
            <a:spAutoFit/>
          </a:bodyPr>
          <a:lstStyle/>
          <a:p>
            <a:r>
              <a:rPr lang="en-US" dirty="0" smtClean="0"/>
              <a:t>After </a:t>
            </a:r>
            <a:r>
              <a:rPr lang="en-US" dirty="0"/>
              <a:t>completing the session participants will able to </a:t>
            </a:r>
            <a:endParaRPr lang="en-US" dirty="0" smtClean="0"/>
          </a:p>
          <a:p>
            <a:pPr marL="285750" indent="-285750">
              <a:buFont typeface="Arial" panose="020B0604020202020204" pitchFamily="34" charset="0"/>
              <a:buChar char="•"/>
            </a:pPr>
            <a:r>
              <a:rPr lang="en-US" dirty="0"/>
              <a:t>C</a:t>
            </a:r>
            <a:r>
              <a:rPr lang="en-US" dirty="0" smtClean="0"/>
              <a:t>reate </a:t>
            </a:r>
            <a:r>
              <a:rPr lang="en-US" dirty="0"/>
              <a:t>a file and directory related utilities.</a:t>
            </a:r>
          </a:p>
          <a:p>
            <a:pPr marL="285750" indent="-285750">
              <a:buFont typeface="Arial" panose="020B0604020202020204" pitchFamily="34" charset="0"/>
              <a:buChar char="•"/>
            </a:pPr>
            <a:r>
              <a:rPr lang="en-US" dirty="0"/>
              <a:t>Apply and provide permissions to file related utilities and filter based utilities. </a:t>
            </a:r>
          </a:p>
          <a:p>
            <a:pPr algn="just"/>
            <a:endParaRPr lang="en-US"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Commands</a:t>
            </a:r>
            <a:endParaRPr lang="en-US" dirty="0"/>
          </a:p>
        </p:txBody>
      </p:sp>
      <p:sp>
        <p:nvSpPr>
          <p:cNvPr id="3" name="Subtitle 2"/>
          <p:cNvSpPr>
            <a:spLocks noGrp="1"/>
          </p:cNvSpPr>
          <p:nvPr>
            <p:ph type="subTitle" idx="1"/>
          </p:nvPr>
        </p:nvSpPr>
        <p:spPr/>
        <p:txBody>
          <a:bodyPr/>
          <a:lstStyle/>
          <a:p>
            <a:r>
              <a:rPr lang="en-US" dirty="0" smtClean="0"/>
              <a:t>What is UNIX?</a:t>
            </a:r>
            <a:endParaRPr lang="en-US" dirty="0"/>
          </a:p>
        </p:txBody>
      </p:sp>
    </p:spTree>
    <p:extLst>
      <p:ext uri="{BB962C8B-B14F-4D97-AF65-F5344CB8AC3E}">
        <p14:creationId xmlns:p14="http://schemas.microsoft.com/office/powerpoint/2010/main" val="320743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UNIX?</a:t>
            </a:r>
            <a:endParaRPr lang="en-US" dirty="0"/>
          </a:p>
        </p:txBody>
      </p:sp>
      <p:sp>
        <p:nvSpPr>
          <p:cNvPr id="2" name="TextBox 1"/>
          <p:cNvSpPr txBox="1"/>
          <p:nvPr/>
        </p:nvSpPr>
        <p:spPr>
          <a:xfrm>
            <a:off x="762000" y="1219209"/>
            <a:ext cx="8077200" cy="2031325"/>
          </a:xfrm>
          <a:prstGeom prst="rect">
            <a:avLst/>
          </a:prstGeom>
          <a:noFill/>
        </p:spPr>
        <p:txBody>
          <a:bodyPr wrap="square" rtlCol="0">
            <a:spAutoFit/>
          </a:bodyPr>
          <a:lstStyle/>
          <a:p>
            <a:r>
              <a:rPr lang="en-US" dirty="0"/>
              <a:t>Unix:</a:t>
            </a:r>
          </a:p>
          <a:p>
            <a:pPr marL="742950" lvl="1" indent="-285750">
              <a:buFont typeface="Arial" panose="020B0604020202020204" pitchFamily="34" charset="0"/>
              <a:buChar char="•"/>
            </a:pPr>
            <a:r>
              <a:rPr lang="en-US" dirty="0"/>
              <a:t>UNIX is an operating system </a:t>
            </a:r>
          </a:p>
          <a:p>
            <a:pPr marL="742950" lvl="1" indent="-285750">
              <a:buFont typeface="Arial" panose="020B0604020202020204" pitchFamily="34" charset="0"/>
              <a:buChar char="•"/>
            </a:pPr>
            <a:r>
              <a:rPr lang="en-US" dirty="0"/>
              <a:t>Open-source</a:t>
            </a:r>
          </a:p>
          <a:p>
            <a:pPr marL="742950" lvl="1" indent="-285750">
              <a:buFont typeface="Arial" panose="020B0604020202020204" pitchFamily="34" charset="0"/>
              <a:buChar char="•"/>
            </a:pPr>
            <a:r>
              <a:rPr lang="en-US" dirty="0"/>
              <a:t>It is a stable, multi-user, multi-tasking system for servers, desktops and laptops. </a:t>
            </a:r>
          </a:p>
          <a:p>
            <a:pPr lvl="1"/>
            <a:endParaRPr lang="en-US" dirty="0"/>
          </a:p>
          <a:p>
            <a:endParaRPr lang="en-US" dirty="0">
              <a:solidFill>
                <a:prstClr val="black"/>
              </a:solidFill>
            </a:endParaRPr>
          </a:p>
        </p:txBody>
      </p:sp>
      <p:pic>
        <p:nvPicPr>
          <p:cNvPr id="4" name="Picture 3" descr="Features.jpg"/>
          <p:cNvPicPr>
            <a:picLocks noChangeAspect="1"/>
          </p:cNvPicPr>
          <p:nvPr/>
        </p:nvPicPr>
        <p:blipFill>
          <a:blip r:embed="rId3"/>
          <a:stretch>
            <a:fillRect/>
          </a:stretch>
        </p:blipFill>
        <p:spPr>
          <a:xfrm>
            <a:off x="2209800" y="2819418"/>
            <a:ext cx="3048000" cy="2750949"/>
          </a:xfrm>
          <a:prstGeom prst="rect">
            <a:avLst/>
          </a:prstGeom>
        </p:spPr>
      </p:pic>
    </p:spTree>
    <p:extLst>
      <p:ext uri="{BB962C8B-B14F-4D97-AF65-F5344CB8AC3E}">
        <p14:creationId xmlns:p14="http://schemas.microsoft.com/office/powerpoint/2010/main" val="114966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Block Diagram of Unix OS</a:t>
            </a:r>
          </a:p>
        </p:txBody>
      </p:sp>
      <p:sp>
        <p:nvSpPr>
          <p:cNvPr id="2" name="TextBox 1"/>
          <p:cNvSpPr txBox="1"/>
          <p:nvPr/>
        </p:nvSpPr>
        <p:spPr>
          <a:xfrm>
            <a:off x="762000" y="1307068"/>
            <a:ext cx="8077200" cy="369332"/>
          </a:xfrm>
          <a:prstGeom prst="rect">
            <a:avLst/>
          </a:prstGeom>
          <a:noFill/>
        </p:spPr>
        <p:txBody>
          <a:bodyPr wrap="square" rtlCol="0">
            <a:spAutoFit/>
          </a:bodyPr>
          <a:lstStyle/>
          <a:p>
            <a:endParaRPr lang="en-US" dirty="0">
              <a:solidFill>
                <a:prstClr val="black"/>
              </a:solidFill>
            </a:endParaRPr>
          </a:p>
        </p:txBody>
      </p:sp>
      <p:pic>
        <p:nvPicPr>
          <p:cNvPr id="5" name="Content Placeholder 3" descr="unix_architecture.jpg"/>
          <p:cNvPicPr>
            <a:picLocks noChangeAspect="1"/>
          </p:cNvPicPr>
          <p:nvPr/>
        </p:nvPicPr>
        <p:blipFill>
          <a:blip r:embed="rId3"/>
          <a:srcRect/>
          <a:stretch>
            <a:fillRect/>
          </a:stretch>
        </p:blipFill>
        <p:spPr>
          <a:xfrm>
            <a:off x="2090740" y="1112843"/>
            <a:ext cx="4959350" cy="4960937"/>
          </a:xfrm>
          <a:prstGeom prst="rect">
            <a:avLst/>
          </a:prstGeom>
        </p:spPr>
      </p:pic>
    </p:spTree>
    <p:extLst>
      <p:ext uri="{BB962C8B-B14F-4D97-AF65-F5344CB8AC3E}">
        <p14:creationId xmlns:p14="http://schemas.microsoft.com/office/powerpoint/2010/main" val="288198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Block Diagram of Unix OS</a:t>
            </a:r>
          </a:p>
        </p:txBody>
      </p:sp>
      <p:sp>
        <p:nvSpPr>
          <p:cNvPr id="2" name="TextBox 1"/>
          <p:cNvSpPr txBox="1"/>
          <p:nvPr/>
        </p:nvSpPr>
        <p:spPr>
          <a:xfrm>
            <a:off x="762000" y="1219201"/>
            <a:ext cx="8077200" cy="1477328"/>
          </a:xfrm>
          <a:prstGeom prst="rect">
            <a:avLst/>
          </a:prstGeom>
          <a:noFill/>
        </p:spPr>
        <p:txBody>
          <a:bodyPr wrap="square" rtlCol="0">
            <a:spAutoFit/>
          </a:bodyPr>
          <a:lstStyle/>
          <a:p>
            <a:r>
              <a:rPr lang="en-US" dirty="0"/>
              <a:t>Shell</a:t>
            </a:r>
          </a:p>
          <a:p>
            <a:pPr marL="742950" lvl="1" indent="-285750">
              <a:buFont typeface="Arial" panose="020B0604020202020204" pitchFamily="34" charset="0"/>
              <a:buChar char="•"/>
            </a:pPr>
            <a:r>
              <a:rPr lang="en-US" dirty="0"/>
              <a:t>It’s a text based command line driven program </a:t>
            </a:r>
          </a:p>
          <a:p>
            <a:pPr marL="742950" lvl="1" indent="-285750">
              <a:buFont typeface="Arial" panose="020B0604020202020204" pitchFamily="34" charset="0"/>
              <a:buChar char="•"/>
            </a:pPr>
            <a:r>
              <a:rPr lang="en-US" dirty="0"/>
              <a:t>Provides an Interface to the </a:t>
            </a:r>
            <a:r>
              <a:rPr lang="en-US" dirty="0" err="1"/>
              <a:t>unix</a:t>
            </a:r>
            <a:r>
              <a:rPr lang="en-US" dirty="0"/>
              <a:t> OS</a:t>
            </a:r>
          </a:p>
          <a:p>
            <a:pPr marL="742950" lvl="1" indent="-285750">
              <a:buFont typeface="Arial" panose="020B0604020202020204" pitchFamily="34" charset="0"/>
              <a:buChar char="•"/>
            </a:pPr>
            <a:r>
              <a:rPr lang="en-US" dirty="0"/>
              <a:t>Primary function is to read the commands and pass it  on the kernel for execution.</a:t>
            </a:r>
          </a:p>
        </p:txBody>
      </p:sp>
      <p:pic>
        <p:nvPicPr>
          <p:cNvPr id="7" name="Picture 6" descr="korn0101.gif"/>
          <p:cNvPicPr>
            <a:picLocks noChangeAspect="1"/>
          </p:cNvPicPr>
          <p:nvPr/>
        </p:nvPicPr>
        <p:blipFill>
          <a:blip r:embed="rId3"/>
          <a:srcRect l="5322" t="11940" r="9534" b="12438"/>
          <a:stretch>
            <a:fillRect/>
          </a:stretch>
        </p:blipFill>
        <p:spPr>
          <a:xfrm>
            <a:off x="2514600" y="3581418"/>
            <a:ext cx="4343400" cy="1719263"/>
          </a:xfrm>
          <a:prstGeom prst="rect">
            <a:avLst/>
          </a:prstGeom>
          <a:ln>
            <a:solidFill>
              <a:srgbClr val="9E420E"/>
            </a:solidFill>
          </a:ln>
        </p:spPr>
      </p:pic>
    </p:spTree>
    <p:extLst>
      <p:ext uri="{BB962C8B-B14F-4D97-AF65-F5344CB8AC3E}">
        <p14:creationId xmlns:p14="http://schemas.microsoft.com/office/powerpoint/2010/main" val="3268312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Features of </a:t>
            </a:r>
            <a:r>
              <a:rPr lang="en-US" dirty="0" smtClean="0"/>
              <a:t>Unix</a:t>
            </a:r>
            <a:endParaRPr lang="en-US" dirty="0"/>
          </a:p>
        </p:txBody>
      </p:sp>
      <p:sp>
        <p:nvSpPr>
          <p:cNvPr id="2" name="TextBox 1"/>
          <p:cNvSpPr txBox="1"/>
          <p:nvPr/>
        </p:nvSpPr>
        <p:spPr>
          <a:xfrm>
            <a:off x="762000" y="1219200"/>
            <a:ext cx="8077200" cy="2308324"/>
          </a:xfrm>
          <a:prstGeom prst="rect">
            <a:avLst/>
          </a:prstGeom>
          <a:noFill/>
        </p:spPr>
        <p:txBody>
          <a:bodyPr wrap="square" rtlCol="0">
            <a:spAutoFit/>
          </a:bodyPr>
          <a:lstStyle/>
          <a:p>
            <a:r>
              <a:rPr lang="en-US" dirty="0"/>
              <a:t>Features of Unix:</a:t>
            </a:r>
          </a:p>
          <a:p>
            <a:pPr marL="742950" lvl="1" indent="-285750">
              <a:buFont typeface="Arial" panose="020B0604020202020204" pitchFamily="34" charset="0"/>
              <a:buChar char="•"/>
            </a:pPr>
            <a:r>
              <a:rPr lang="en-US" dirty="0"/>
              <a:t>Multi-user</a:t>
            </a:r>
          </a:p>
          <a:p>
            <a:pPr marL="742950" lvl="1" indent="-285750">
              <a:buFont typeface="Arial" panose="020B0604020202020204" pitchFamily="34" charset="0"/>
              <a:buChar char="•"/>
            </a:pPr>
            <a:r>
              <a:rPr lang="en-US" dirty="0"/>
              <a:t>Multi-tasking</a:t>
            </a:r>
          </a:p>
          <a:p>
            <a:pPr marL="742950" lvl="1" indent="-285750">
              <a:buFont typeface="Arial" panose="020B0604020202020204" pitchFamily="34" charset="0"/>
              <a:buChar char="•"/>
            </a:pPr>
            <a:r>
              <a:rPr lang="en-US" dirty="0"/>
              <a:t>Portability</a:t>
            </a:r>
          </a:p>
          <a:p>
            <a:pPr marL="742950" lvl="1" indent="-285750">
              <a:buFont typeface="Arial" panose="020B0604020202020204" pitchFamily="34" charset="0"/>
              <a:buChar char="•"/>
            </a:pPr>
            <a:r>
              <a:rPr lang="en-US" dirty="0"/>
              <a:t>Communication</a:t>
            </a:r>
          </a:p>
          <a:p>
            <a:pPr marL="742950" lvl="1" indent="-285750">
              <a:buFont typeface="Arial" panose="020B0604020202020204" pitchFamily="34" charset="0"/>
              <a:buChar char="•"/>
            </a:pPr>
            <a:r>
              <a:rPr lang="en-US" dirty="0"/>
              <a:t>Files in Unix</a:t>
            </a:r>
          </a:p>
          <a:p>
            <a:pPr marL="742950" lvl="1" indent="-285750">
              <a:buFont typeface="Arial" panose="020B0604020202020204" pitchFamily="34" charset="0"/>
              <a:buChar char="•"/>
            </a:pPr>
            <a:r>
              <a:rPr lang="en-US" dirty="0"/>
              <a:t>Security</a:t>
            </a:r>
          </a:p>
          <a:p>
            <a:endParaRPr lang="en-US" dirty="0" smtClean="0"/>
          </a:p>
        </p:txBody>
      </p:sp>
      <p:pic>
        <p:nvPicPr>
          <p:cNvPr id="8" name="Picture 7" descr="shell1.jpg"/>
          <p:cNvPicPr>
            <a:picLocks noChangeAspect="1"/>
          </p:cNvPicPr>
          <p:nvPr/>
        </p:nvPicPr>
        <p:blipFill>
          <a:blip r:embed="rId3"/>
          <a:stretch>
            <a:fillRect/>
          </a:stretch>
        </p:blipFill>
        <p:spPr>
          <a:xfrm>
            <a:off x="4419609" y="1447800"/>
            <a:ext cx="4146067" cy="3567112"/>
          </a:xfrm>
          <a:prstGeom prst="rect">
            <a:avLst/>
          </a:prstGeom>
        </p:spPr>
      </p:pic>
    </p:spTree>
    <p:extLst>
      <p:ext uri="{BB962C8B-B14F-4D97-AF65-F5344CB8AC3E}">
        <p14:creationId xmlns:p14="http://schemas.microsoft.com/office/powerpoint/2010/main" val="416690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Features of </a:t>
            </a:r>
            <a:r>
              <a:rPr lang="en-US" dirty="0" smtClean="0"/>
              <a:t>Unix</a:t>
            </a:r>
            <a:endParaRPr lang="en-US" dirty="0"/>
          </a:p>
        </p:txBody>
      </p:sp>
      <p:sp>
        <p:nvSpPr>
          <p:cNvPr id="3" name="TextBox 2"/>
          <p:cNvSpPr txBox="1"/>
          <p:nvPr/>
        </p:nvSpPr>
        <p:spPr>
          <a:xfrm>
            <a:off x="838200" y="1447800"/>
            <a:ext cx="7467600" cy="1477328"/>
          </a:xfrm>
          <a:prstGeom prst="rect">
            <a:avLst/>
          </a:prstGeom>
          <a:noFill/>
        </p:spPr>
        <p:txBody>
          <a:bodyPr wrap="square" rtlCol="0">
            <a:spAutoFit/>
          </a:bodyPr>
          <a:lstStyle/>
          <a:p>
            <a:r>
              <a:rPr lang="en-US" dirty="0"/>
              <a:t>	</a:t>
            </a:r>
            <a:r>
              <a:rPr lang="en-US" sz="2400" dirty="0"/>
              <a:t>Features of Unix:</a:t>
            </a:r>
          </a:p>
          <a:p>
            <a:pPr marL="742950" lvl="1" indent="-285750">
              <a:buFont typeface="Arial" panose="020B0604020202020204" pitchFamily="34" charset="0"/>
              <a:buChar char="•"/>
            </a:pPr>
            <a:r>
              <a:rPr lang="en-US" sz="2400" dirty="0" smtClean="0"/>
              <a:t>	Multi-user</a:t>
            </a:r>
            <a:endParaRPr lang="en-US" sz="2400" dirty="0"/>
          </a:p>
          <a:p>
            <a:pPr marL="742950" lvl="1" indent="-285750">
              <a:buFont typeface="Arial" panose="020B0604020202020204" pitchFamily="34" charset="0"/>
              <a:buChar char="•"/>
            </a:pPr>
            <a:r>
              <a:rPr lang="en-US" sz="2400" dirty="0" smtClean="0"/>
              <a:t>	Multi-tasking</a:t>
            </a:r>
            <a:endParaRPr lang="en-US" sz="2400" dirty="0"/>
          </a:p>
          <a:p>
            <a:endParaRPr lang="en-US" dirty="0"/>
          </a:p>
        </p:txBody>
      </p:sp>
    </p:spTree>
    <p:extLst>
      <p:ext uri="{BB962C8B-B14F-4D97-AF65-F5344CB8AC3E}">
        <p14:creationId xmlns:p14="http://schemas.microsoft.com/office/powerpoint/2010/main" val="4166902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Commands</a:t>
            </a:r>
            <a:endParaRPr lang="en-US" dirty="0"/>
          </a:p>
        </p:txBody>
      </p:sp>
      <p:sp>
        <p:nvSpPr>
          <p:cNvPr id="3" name="Subtitle 2"/>
          <p:cNvSpPr>
            <a:spLocks noGrp="1"/>
          </p:cNvSpPr>
          <p:nvPr>
            <p:ph type="subTitle" idx="1"/>
          </p:nvPr>
        </p:nvSpPr>
        <p:spPr/>
        <p:txBody>
          <a:bodyPr/>
          <a:lstStyle/>
          <a:p>
            <a:r>
              <a:rPr lang="en-US" dirty="0" smtClean="0"/>
              <a:t>General UNIX Utilities</a:t>
            </a:r>
            <a:endParaRPr lang="en-US" dirty="0"/>
          </a:p>
        </p:txBody>
      </p:sp>
    </p:spTree>
    <p:extLst>
      <p:ext uri="{BB962C8B-B14F-4D97-AF65-F5344CB8AC3E}">
        <p14:creationId xmlns:p14="http://schemas.microsoft.com/office/powerpoint/2010/main" val="2690808932"/>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3.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4.xml><?xml version="1.0" encoding="utf-8"?>
<a:theme xmlns:a="http://schemas.openxmlformats.org/drawingml/2006/main" name="3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2357</Words>
  <Application>Microsoft Office PowerPoint</Application>
  <PresentationFormat>On-screen Show (4:3)</PresentationFormat>
  <Paragraphs>348</Paragraphs>
  <Slides>18</Slides>
  <Notes>11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18</vt:i4>
      </vt:variant>
    </vt:vector>
  </HeadingPairs>
  <TitlesOfParts>
    <vt:vector size="25" baseType="lpstr">
      <vt:lpstr>Arial</vt:lpstr>
      <vt:lpstr>Calibri</vt:lpstr>
      <vt:lpstr>Wingdings</vt:lpstr>
      <vt:lpstr>Global</vt:lpstr>
      <vt:lpstr>1_Global</vt:lpstr>
      <vt:lpstr>2_Global</vt:lpstr>
      <vt:lpstr>3_Global</vt:lpstr>
      <vt:lpstr>UNIX Commands</vt:lpstr>
      <vt:lpstr>Objectives</vt:lpstr>
      <vt:lpstr>UNIX Commands</vt:lpstr>
      <vt:lpstr>What is UNIX?</vt:lpstr>
      <vt:lpstr>Block Diagram of Unix OS</vt:lpstr>
      <vt:lpstr>Block Diagram of Unix OS</vt:lpstr>
      <vt:lpstr>Features of Unix</vt:lpstr>
      <vt:lpstr>Features of Unix</vt:lpstr>
      <vt:lpstr>UNIX Commands</vt:lpstr>
      <vt:lpstr>General UNIX Utilities</vt:lpstr>
      <vt:lpstr>General UNIX Utilities</vt:lpstr>
      <vt:lpstr>UNIX Commands</vt:lpstr>
      <vt:lpstr>Directory related and File Handling Utilities</vt:lpstr>
      <vt:lpstr>File Handling Utilities</vt:lpstr>
      <vt:lpstr>UNIX Commands</vt:lpstr>
      <vt:lpstr>Filtering Utilities</vt:lpstr>
      <vt:lpstr>Filtering Utilities</vt:lpstr>
      <vt:lpstr>PowerPoint Presentation</vt:lpstr>
    </vt:vector>
  </TitlesOfParts>
  <Company>Syntel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Selvaraj, Janarthanan2</cp:lastModifiedBy>
  <cp:revision>47</cp:revision>
  <dcterms:created xsi:type="dcterms:W3CDTF">2017-03-08T09:35:50Z</dcterms:created>
  <dcterms:modified xsi:type="dcterms:W3CDTF">2018-02-19T05:26:45Z</dcterms:modified>
</cp:coreProperties>
</file>