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4" y="102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SYNT_MASTER_3COLOR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48" y="288349"/>
            <a:ext cx="2841429" cy="676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8" y="2425701"/>
            <a:ext cx="6547440" cy="1684190"/>
          </a:xfrm>
        </p:spPr>
        <p:txBody>
          <a:bodyPr rIns="0" anchor="ctr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7" y="5753100"/>
            <a:ext cx="654744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9030" y="-1"/>
            <a:ext cx="12221030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9049" y="1491338"/>
            <a:ext cx="5597683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42108" y="0"/>
            <a:ext cx="1372307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6942108" y="5512683"/>
            <a:ext cx="1372307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5566441" y="2751362"/>
            <a:ext cx="662556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5400" y="1352543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-25400" y="5367541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5560089" y="4125736"/>
            <a:ext cx="1372307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5560089" y="1352543"/>
            <a:ext cx="1372307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8195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4514" y="-3785"/>
            <a:ext cx="12225109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9841858" y="6429689"/>
            <a:ext cx="2027817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23850" y="395288"/>
            <a:ext cx="27096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969" y="266700"/>
            <a:ext cx="1114311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1" y="1137424"/>
            <a:ext cx="11622024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47651" y="657260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© 2017, Syntel, Inc.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6017452" y="65572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cument_Object_Model" TargetMode="External"/><Relationship Id="rId2" Type="http://schemas.openxmlformats.org/officeDocument/2006/relationships/hyperlink" Target="http://en.wikipedia.org/wiki/X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XSL_Transformations" TargetMode="External"/><Relationship Id="rId5" Type="http://schemas.openxmlformats.org/officeDocument/2006/relationships/hyperlink" Target="http://en.wikipedia.org/wiki/StAX" TargetMode="External"/><Relationship Id="rId4" Type="http://schemas.openxmlformats.org/officeDocument/2006/relationships/hyperlink" Target="http://en.wikipedia.org/wiki/Simple_API_for_X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7/docs/api/javax/xml/parsers/DocumentBuilderFactory.html" TargetMode="External"/><Relationship Id="rId2" Type="http://schemas.openxmlformats.org/officeDocument/2006/relationships/hyperlink" Target="http://download.oracle.com/javase/7/docs/api/javax/xml/parsers/DocumentBuilder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../Session%20Demos/DOM%20Parser%20Example.docx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download.oracle.com/javase/7/docs/api/org/w3c/dom/Document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7/docs/api/javax/xml/parsers/SAXParserFactory.html" TargetMode="External"/><Relationship Id="rId2" Type="http://schemas.openxmlformats.org/officeDocument/2006/relationships/hyperlink" Target="http://download.oracle.com/javase/7/docs/api/javax/xml/parsers/SAXParser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://download.oracle.com/javase/7/docs/api/org/xml/sax/helpers/DefaultHandler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Session%20Demos/SAX%20Parser%20Example.docx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../Session%20Demos/Unmarshall%20XML%20to%20Object.docx" TargetMode="External"/><Relationship Id="rId3" Type="http://schemas.openxmlformats.org/officeDocument/2006/relationships/hyperlink" Target="http://en.wikipedia.org/wiki/Class_(computer_science)" TargetMode="External"/><Relationship Id="rId7" Type="http://schemas.openxmlformats.org/officeDocument/2006/relationships/hyperlink" Target="../Session%20Demos/Marshal%20the%20Java.docx" TargetMode="External"/><Relationship Id="rId2" Type="http://schemas.openxmlformats.org/officeDocument/2006/relationships/hyperlink" Target="http://en.wikipedia.org/wiki/Java_(programming_language)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Object_(computer_science)" TargetMode="External"/><Relationship Id="rId5" Type="http://schemas.openxmlformats.org/officeDocument/2006/relationships/hyperlink" Target="http://en.wikipedia.org/wiki/Serialization" TargetMode="External"/><Relationship Id="rId4" Type="http://schemas.openxmlformats.org/officeDocument/2006/relationships/hyperlink" Target="http://en.wikipedia.org/wiki/X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 more reasons to use : Web services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19200"/>
            <a:ext cx="7772400" cy="45354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Developers will be able to integrate applications: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Quickly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Easily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Inexpensively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Software development and maintenance time will be reduced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Increase efficiency 30% – Gartner</a:t>
            </a:r>
          </a:p>
          <a:p>
            <a:pPr eaLnBrk="1" hangingPunct="1">
              <a:lnSpc>
                <a:spcPct val="80000"/>
              </a:lnSpc>
            </a:pPr>
            <a:endParaRPr lang="en-US" sz="2400" b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Data can be </a:t>
            </a:r>
            <a:r>
              <a:rPr lang="en-US" sz="2400" b="0"/>
              <a:t>secured using industry standard security methods: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Secure Socket Layer (SSL)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Public-key certificates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WS-Security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issues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772400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Not a silver bullet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Web services provide plumbing between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However, plumbing is essential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Easy to write, hard to get right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Distributed and asynchronous software is the hardest to develop and debug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However, not impossible</a:t>
            </a:r>
          </a:p>
          <a:p>
            <a:pPr eaLnBrk="1" hangingPunct="1">
              <a:lnSpc>
                <a:spcPct val="80000"/>
              </a:lnSpc>
            </a:pPr>
            <a:endParaRPr lang="en-US" sz="2400" b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XML is wordy</a:t>
            </a:r>
            <a:endParaRPr lang="en-US" sz="2400" b="0"/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Takes up a lot of processor time</a:t>
            </a:r>
            <a:br>
              <a:rPr lang="en-US" sz="2000">
                <a:cs typeface="Times New Roman" panose="02020603050405020304" pitchFamily="18" charset="0"/>
              </a:rPr>
            </a:br>
            <a:r>
              <a:rPr lang="en-US" sz="2000">
                <a:cs typeface="Times New Roman" panose="02020603050405020304" pitchFamily="18" charset="0"/>
              </a:rPr>
              <a:t>and bandwidth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However, up to a 90% 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31625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/>
              <a:t>Web services technologies(all based on XML) </a:t>
            </a:r>
          </a:p>
        </p:txBody>
      </p:sp>
      <p:graphicFrame>
        <p:nvGraphicFramePr>
          <p:cNvPr id="108825" name="Group 281"/>
          <p:cNvGraphicFramePr>
            <a:graphicFrameLocks noGrp="1"/>
          </p:cNvGraphicFramePr>
          <p:nvPr>
            <p:ph type="tbl" idx="1"/>
          </p:nvPr>
        </p:nvGraphicFramePr>
        <p:xfrm>
          <a:off x="1905001" y="1524000"/>
          <a:ext cx="8310563" cy="4273552"/>
        </p:xfrm>
        <a:graphic>
          <a:graphicData uri="http://schemas.openxmlformats.org/drawingml/2006/table">
            <a:tbl>
              <a:tblPr/>
              <a:tblGrid>
                <a:gridCol w="3262313"/>
                <a:gridCol w="2251075"/>
                <a:gridCol w="2797175"/>
              </a:tblGrid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Abbreviation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Use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Extensible Markup Language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XML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Language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Universal Description, Discovery, and Integration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UDDI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Discovery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Web Services Description Language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WSDL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Simple Object Access Protocol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SOAP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Request and receive messages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5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Ordering at a restaurant diagram</a:t>
            </a:r>
          </a:p>
        </p:txBody>
      </p:sp>
      <p:pic>
        <p:nvPicPr>
          <p:cNvPr id="16387" name="Picture 27" descr="Ordering at a restaurant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295401"/>
            <a:ext cx="6846888" cy="4570413"/>
          </a:xfrm>
          <a:noFill/>
        </p:spPr>
      </p:pic>
    </p:spTree>
    <p:extLst>
      <p:ext uri="{BB962C8B-B14F-4D97-AF65-F5344CB8AC3E}">
        <p14:creationId xmlns:p14="http://schemas.microsoft.com/office/powerpoint/2010/main" val="36497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Calling a Web service diagram</a:t>
            </a:r>
          </a:p>
        </p:txBody>
      </p:sp>
      <p:pic>
        <p:nvPicPr>
          <p:cNvPr id="17411" name="Picture 13" descr="Calling a Web Service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219201"/>
            <a:ext cx="6846888" cy="4570413"/>
          </a:xfrm>
          <a:noFill/>
        </p:spPr>
      </p:pic>
    </p:spTree>
    <p:extLst>
      <p:ext uri="{BB962C8B-B14F-4D97-AF65-F5344CB8AC3E}">
        <p14:creationId xmlns:p14="http://schemas.microsoft.com/office/powerpoint/2010/main" val="11569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Universal Description, Discovery, and Integration (UDDI)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143000"/>
            <a:ext cx="7961313" cy="4840288"/>
          </a:xfrm>
        </p:spPr>
        <p:txBody>
          <a:bodyPr/>
          <a:lstStyle/>
          <a:p>
            <a:pPr eaLnBrk="1" hangingPunct="1"/>
            <a:r>
              <a:rPr lang="en-US" sz="2400" b="0"/>
              <a:t>“Discovery”</a:t>
            </a:r>
          </a:p>
          <a:p>
            <a:pPr eaLnBrk="1" hangingPunct="1"/>
            <a:r>
              <a:rPr lang="en-US" sz="2400" b="0"/>
              <a:t>Web service equivalent of the Yellow Pages</a:t>
            </a:r>
          </a:p>
          <a:p>
            <a:pPr eaLnBrk="1" hangingPunct="1"/>
            <a:r>
              <a:rPr lang="en-US" sz="2400" b="0"/>
              <a:t>Organizations register their Web services in a global directory so clients can find them</a:t>
            </a:r>
          </a:p>
          <a:p>
            <a:pPr eaLnBrk="1" hangingPunct="1"/>
            <a:r>
              <a:rPr lang="en-US" sz="2400" b="0"/>
              <a:t>The hype:</a:t>
            </a:r>
          </a:p>
          <a:p>
            <a:pPr lvl="1" eaLnBrk="1" hangingPunct="1"/>
            <a:r>
              <a:rPr lang="en-US" sz="2000"/>
              <a:t>Applications will be able to dynamically discover</a:t>
            </a:r>
            <a:br>
              <a:rPr lang="en-US" sz="2000"/>
            </a:br>
            <a:r>
              <a:rPr lang="en-US" sz="2000"/>
              <a:t>new Web services and automatically call them</a:t>
            </a:r>
          </a:p>
          <a:p>
            <a:pPr eaLnBrk="1" hangingPunct="1"/>
            <a:r>
              <a:rPr lang="en-US" sz="2400" b="0"/>
              <a:t>The reality:</a:t>
            </a:r>
          </a:p>
          <a:p>
            <a:pPr lvl="1" eaLnBrk="1" hangingPunct="1"/>
            <a:r>
              <a:rPr lang="en-US" sz="2000"/>
              <a:t>Provides a layer of software abstraction between</a:t>
            </a:r>
            <a:br>
              <a:rPr lang="en-US" sz="2000"/>
            </a:br>
            <a:r>
              <a:rPr lang="en-US" sz="2000"/>
              <a:t>Web services and client applications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/>
              <a:t>	Example – The URL address of a Web service changes</a:t>
            </a:r>
          </a:p>
          <a:p>
            <a:pPr eaLnBrk="1" hangingPunct="1"/>
            <a:r>
              <a:rPr lang="en-US" sz="2400" b="0"/>
              <a:t>UDDI is a Web service (uses XML and SOAP)</a:t>
            </a:r>
          </a:p>
        </p:txBody>
      </p:sp>
    </p:spTree>
    <p:extLst>
      <p:ext uri="{BB962C8B-B14F-4D97-AF65-F5344CB8AC3E}">
        <p14:creationId xmlns:p14="http://schemas.microsoft.com/office/powerpoint/2010/main" val="41042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/>
              <a:t>Universal Description, Discovery, and Integration (UDDI) continued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534400" cy="5181600"/>
          </a:xfrm>
        </p:spPr>
        <p:txBody>
          <a:bodyPr/>
          <a:lstStyle/>
          <a:p>
            <a:pPr eaLnBrk="1" hangingPunct="1"/>
            <a:r>
              <a:rPr lang="en-US" sz="2800" b="0"/>
              <a:t>Root UDDI directory</a:t>
            </a:r>
          </a:p>
          <a:p>
            <a:pPr lvl="1" eaLnBrk="1" hangingPunct="1"/>
            <a:r>
              <a:rPr lang="en-US" sz="2400"/>
              <a:t>www.uddi.org</a:t>
            </a:r>
          </a:p>
          <a:p>
            <a:pPr eaLnBrk="1" hangingPunct="1"/>
            <a:r>
              <a:rPr lang="en-US" sz="2800" b="0"/>
              <a:t>Other directories exist:</a:t>
            </a:r>
          </a:p>
          <a:p>
            <a:pPr lvl="1" eaLnBrk="1" hangingPunct="1"/>
            <a:r>
              <a:rPr lang="en-US" sz="2400"/>
              <a:t>uddi.microsoft.com</a:t>
            </a:r>
          </a:p>
          <a:p>
            <a:pPr lvl="1" eaLnBrk="1" hangingPunct="1"/>
            <a:r>
              <a:rPr lang="en-US" sz="2400"/>
              <a:t>uddi.ibm.com</a:t>
            </a:r>
          </a:p>
          <a:p>
            <a:pPr lvl="1" eaLnBrk="1" hangingPunct="1"/>
            <a:r>
              <a:rPr lang="en-US" sz="2400"/>
              <a:t>www.xmethods.net</a:t>
            </a:r>
          </a:p>
          <a:p>
            <a:pPr lvl="1" eaLnBrk="1" hangingPunct="1"/>
            <a:r>
              <a:rPr lang="en-US" sz="2400"/>
              <a:t>www.salcentral.com</a:t>
            </a:r>
          </a:p>
          <a:p>
            <a:pPr eaLnBrk="1" hangingPunct="1"/>
            <a:r>
              <a:rPr lang="en-US" sz="2800" b="0"/>
              <a:t>Organizations can set up their own UDDI servers for internal use</a:t>
            </a:r>
          </a:p>
          <a:p>
            <a:pPr lvl="1" eaLnBrk="1" hangingPunct="1"/>
            <a:r>
              <a:rPr lang="en-US" sz="2400"/>
              <a:t>Similar to an office telephone list</a:t>
            </a:r>
          </a:p>
        </p:txBody>
      </p:sp>
    </p:spTree>
    <p:extLst>
      <p:ext uri="{BB962C8B-B14F-4D97-AF65-F5344CB8AC3E}">
        <p14:creationId xmlns:p14="http://schemas.microsoft.com/office/powerpoint/2010/main" val="1446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Web Service Description Language (WSDL)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1219200"/>
            <a:ext cx="7961313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0"/>
              <a:t>“Description”</a:t>
            </a:r>
          </a:p>
          <a:p>
            <a:pPr eaLnBrk="1" hangingPunct="1">
              <a:lnSpc>
                <a:spcPct val="90000"/>
              </a:lnSpc>
            </a:pPr>
            <a:endParaRPr lang="en-US" sz="2800" b="0"/>
          </a:p>
          <a:p>
            <a:pPr eaLnBrk="1" hangingPunct="1">
              <a:lnSpc>
                <a:spcPct val="90000"/>
              </a:lnSpc>
            </a:pPr>
            <a:r>
              <a:rPr lang="en-US" sz="2800" b="0"/>
              <a:t>Web service equivalent of a menu</a:t>
            </a:r>
          </a:p>
          <a:p>
            <a:pPr eaLnBrk="1" hangingPunct="1">
              <a:lnSpc>
                <a:spcPct val="90000"/>
              </a:lnSpc>
            </a:pPr>
            <a:endParaRPr lang="en-US" sz="2800" b="0"/>
          </a:p>
          <a:p>
            <a:pPr eaLnBrk="1" hangingPunct="1">
              <a:lnSpc>
                <a:spcPct val="90000"/>
              </a:lnSpc>
            </a:pPr>
            <a:r>
              <a:rPr lang="en-US" sz="2800" b="0"/>
              <a:t>Uses XML to describe what the Web service can do: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Interface information (available functions)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Function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Function location information (URL address)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Choice of application transfer protocol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027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Object Access Protocol (SOAP)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295400"/>
            <a:ext cx="7961313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“Request and receive messages”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Web service equivalent of an order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Remote Procedure Call (RPC)that consists of XML sent over HTTP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Other transport protocols can be used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Similar in structure to a letter: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message is written in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message is wrapped in an XML envelope</a:t>
            </a:r>
          </a:p>
        </p:txBody>
      </p:sp>
    </p:spTree>
    <p:extLst>
      <p:ext uri="{BB962C8B-B14F-4D97-AF65-F5344CB8AC3E}">
        <p14:creationId xmlns:p14="http://schemas.microsoft.com/office/powerpoint/2010/main" val="4581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Sample SOAP request message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961312" cy="45926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&lt;?xml version="1.0" encoding="UTF-8" ?&gt;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&lt;soap:Envelope xmlns:soap=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  "http://schemas.xmlsoap.org/soap/envelope/"&gt;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&lt;soap:Body&gt;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&lt;GetAirportInformation&gt;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&lt;AirportIdentifier&gt;</a:t>
            </a:r>
            <a:r>
              <a:rPr lang="en-US" smtClean="0">
                <a:solidFill>
                  <a:schemeClr val="hlink"/>
                </a:solidFill>
              </a:rPr>
              <a:t>N99</a:t>
            </a:r>
            <a:r>
              <a:rPr lang="en-US" smtClean="0">
                <a:solidFill>
                  <a:schemeClr val="tx2"/>
                </a:solidFill>
              </a:rPr>
              <a:t>&lt;/AirportIdentifier&gt;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&lt;/GetAirportInformation&gt;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&lt;/soap:Body&gt;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37914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990600"/>
            <a:ext cx="8674100" cy="4960937"/>
          </a:xfrm>
          <a:prstGeom prst="rect">
            <a:avLst/>
          </a:prstGeom>
        </p:spPr>
        <p:txBody>
          <a:bodyPr/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Variable Declaration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Constants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Arrays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Conditional and Looping Statements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Shell Scripting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Dictionary Objects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Functions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File Handling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Database Handling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Working with XML &amp; Excel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3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0"/>
            <a:ext cx="8678863" cy="838200"/>
          </a:xfrm>
        </p:spPr>
        <p:txBody>
          <a:bodyPr/>
          <a:lstStyle/>
          <a:p>
            <a:pPr eaLnBrk="1" hangingPunct="1"/>
            <a:r>
              <a:rPr lang="en-US" sz="2400"/>
              <a:t>Sample SOAP response message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143000"/>
            <a:ext cx="7961313" cy="4840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&lt;?xml version="1.0" encoding="UTF-8" ?&gt;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&lt;soap:Envelope xmlns:soap=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  "http://schemas.xmlsoap.org/soap/envelope/"&gt;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&lt;soap:Body&gt;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&lt;GetAirportInformationResponse&gt;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&lt;GetAirportInformationResult&gt;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  &lt;Name&gt;</a:t>
            </a:r>
            <a:r>
              <a:rPr lang="en-US" smtClean="0">
                <a:solidFill>
                  <a:schemeClr val="hlink"/>
                </a:solidFill>
              </a:rPr>
              <a:t>Brandywine Airport</a:t>
            </a:r>
            <a:r>
              <a:rPr lang="en-US" smtClean="0">
                <a:solidFill>
                  <a:schemeClr val="tx2"/>
                </a:solidFill>
              </a:rPr>
              <a:t>&lt;/Name&gt;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  &lt;Location&gt;</a:t>
            </a:r>
            <a:r>
              <a:rPr lang="en-US" smtClean="0">
                <a:solidFill>
                  <a:schemeClr val="hlink"/>
                </a:solidFill>
              </a:rPr>
              <a:t>West Chester, PA</a:t>
            </a:r>
            <a:r>
              <a:rPr lang="en-US" smtClean="0">
                <a:solidFill>
                  <a:schemeClr val="tx2"/>
                </a:solidFill>
              </a:rPr>
              <a:t>&lt;/Location&gt;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  &lt;Length unit="feet"&gt;</a:t>
            </a:r>
            <a:r>
              <a:rPr lang="en-US" smtClean="0">
                <a:solidFill>
                  <a:schemeClr val="hlink"/>
                </a:solidFill>
              </a:rPr>
              <a:t>3347</a:t>
            </a:r>
            <a:r>
              <a:rPr lang="en-US" smtClean="0">
                <a:solidFill>
                  <a:schemeClr val="tx2"/>
                </a:solidFill>
              </a:rPr>
              <a:t>&lt;/Length&gt;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&lt;/GetAirportInformationResult&gt;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&lt;/GetAirportInformationResponse&gt;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&lt;/soap:Body&gt;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1443760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Distributed application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0"/>
              <a:t>Developers writing distributed applications need a way to provide: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Message integrity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Message confidentiality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Authentication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Authorization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Non-repudiation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495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WS-Security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143000"/>
            <a:ext cx="7961313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most important WSA security protocol because the other security protocols use 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Provides message integrity: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XML Signature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Uses an algorithm to create a message digest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The recipient compares the digest to the message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The digest needs to be encrypted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Security tokens (identity authentication)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Username and password (needs SSL or VPN)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X.509 certificate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Kerberos ticket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Provides message confidentiality: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XML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Security tokens (same as above)</a:t>
            </a:r>
          </a:p>
        </p:txBody>
      </p:sp>
    </p:spTree>
    <p:extLst>
      <p:ext uri="{BB962C8B-B14F-4D97-AF65-F5344CB8AC3E}">
        <p14:creationId xmlns:p14="http://schemas.microsoft.com/office/powerpoint/2010/main" val="3916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sz="2400"/>
              <a:t>Sample SOAP message with WSA information in the header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9400" y="1066801"/>
            <a:ext cx="7678738" cy="4589463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&lt;?xml version="1.0" encoding="UTF-8" ?&gt;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&lt;soap:Envelope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xmlns:soap="http://schemas.xmlsoap.org/soap/envelope/"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xmlns:ds="http://www.w3.org/2000/09/xmldsig#"&gt;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hlink"/>
                </a:solidFill>
              </a:rPr>
              <a:t>  &lt;soap:Header&gt;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&lt;m:path xmlns:m="http://schemas.xmlsoap.org/rp"&gt;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&lt;m:action&gt;http://ws.c3daero.com/getairportinformation&lt;/m:action&gt;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&lt;m:to&gt;soap://c3daero.com/airports&lt;/m:to&gt;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&lt;m:from&gt;mailto:craig.duncan@c3daero.com&lt;/m:from&gt;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&lt;m:id&gt;uuid:84b9f5d0-33fb-4a81-b02b-5b760641c1d6&lt;/m:id&gt;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&lt;/m:path&gt;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&lt;wsse:Security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xmlns:wsse="http://schemas.xmlsoap.org/ws/2002/04/secext"&gt;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&lt;ds:Signature&gt;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  &lt;ds:SignatureValue&gt;DJbchm5gK...&lt;/ds:SignatureValue&gt;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  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&lt;/ds:Signature&gt;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&lt;/wsse:Security&gt;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hlink"/>
                </a:solidFill>
              </a:rPr>
              <a:t>  &lt;/soap:Header&gt;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&lt;soap:Body id="MsgBody"&gt;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 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&lt;/soap:Body&gt;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&lt;/soap:Envelope&gt;</a:t>
            </a:r>
          </a:p>
        </p:txBody>
      </p:sp>
      <p:pic>
        <p:nvPicPr>
          <p:cNvPr id="26628" name="Picture 13" descr="Picture1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752601"/>
            <a:ext cx="292100" cy="1249363"/>
          </a:xfrm>
          <a:noFill/>
        </p:spPr>
      </p:pic>
      <p:pic>
        <p:nvPicPr>
          <p:cNvPr id="26629" name="Picture 17" descr="Pictur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1"/>
            <a:ext cx="2921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9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 organizations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143000"/>
            <a:ext cx="7961313" cy="4840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/>
              <a:t>Standards organizations: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World Wide Web Consortium (W3C)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Web Services Interoperability Organization (WS-I)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Organization for the Advancement of</a:t>
            </a:r>
            <a:br>
              <a:rPr lang="en-US" sz="2000"/>
            </a:br>
            <a:r>
              <a:rPr lang="en-US" sz="2000"/>
              <a:t>Structured Information Standards (OASIS)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Vendors: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Microsoft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IBM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Sun Microsystems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Companies exposing data as Web services: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Amazon.com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Google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Companies writing Web services for the</a:t>
            </a:r>
            <a:br>
              <a:rPr lang="en-US" sz="2400" b="0"/>
            </a:br>
            <a:r>
              <a:rPr lang="en-US" sz="2400" b="0"/>
              <a:t>aviation industry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C3D Aero</a:t>
            </a:r>
          </a:p>
        </p:txBody>
      </p:sp>
    </p:spTree>
    <p:extLst>
      <p:ext uri="{BB962C8B-B14F-4D97-AF65-F5344CB8AC3E}">
        <p14:creationId xmlns:p14="http://schemas.microsoft.com/office/powerpoint/2010/main" val="1164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b="0"/>
              <a:t>The Java API for XML Processing (JAXP)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3581400"/>
          </a:xfrm>
        </p:spPr>
        <p:txBody>
          <a:bodyPr/>
          <a:lstStyle/>
          <a:p>
            <a:r>
              <a:rPr lang="en-US" sz="1800" b="0"/>
              <a:t>The Java API for XML Processing (JAXP) is for processing XML data using applications written in the Java programming language.</a:t>
            </a:r>
          </a:p>
          <a:p>
            <a:r>
              <a:rPr lang="en-US" sz="1800" b="0"/>
              <a:t>It provides the capability of validating and parsing </a:t>
            </a:r>
            <a:r>
              <a:rPr lang="en-US" sz="1800" b="0">
                <a:hlinkClick r:id="rId2" action="ppaction://hlinkfile" tooltip="XML"/>
              </a:rPr>
              <a:t>XML</a:t>
            </a:r>
            <a:r>
              <a:rPr lang="en-US" sz="1800" b="0"/>
              <a:t> documents. The three basic parsing interfaces are:</a:t>
            </a:r>
          </a:p>
          <a:p>
            <a:pPr lvl="1"/>
            <a:r>
              <a:rPr lang="en-US"/>
              <a:t>The </a:t>
            </a:r>
            <a:r>
              <a:rPr lang="en-US">
                <a:hlinkClick r:id="rId3" action="ppaction://hlinkfile" tooltip="Document Object Model"/>
              </a:rPr>
              <a:t>Document Object Model</a:t>
            </a:r>
            <a:r>
              <a:rPr lang="en-US"/>
              <a:t> parsing interface or DOM interface</a:t>
            </a:r>
          </a:p>
          <a:p>
            <a:pPr lvl="1"/>
            <a:r>
              <a:rPr lang="en-US"/>
              <a:t>The </a:t>
            </a:r>
            <a:r>
              <a:rPr lang="en-US">
                <a:hlinkClick r:id="rId4" action="ppaction://hlinkfile" tooltip="Simple API for XML"/>
              </a:rPr>
              <a:t>Simple API for XML</a:t>
            </a:r>
            <a:r>
              <a:rPr lang="en-US"/>
              <a:t> parsing interface or SAX interface</a:t>
            </a:r>
          </a:p>
          <a:p>
            <a:pPr lvl="1"/>
            <a:r>
              <a:rPr lang="en-US"/>
              <a:t>The </a:t>
            </a:r>
            <a:r>
              <a:rPr lang="en-US">
                <a:hlinkClick r:id="rId5" action="ppaction://hlinkfile" tooltip="StAX"/>
              </a:rPr>
              <a:t>Streaming API for XML</a:t>
            </a:r>
            <a:r>
              <a:rPr lang="en-US"/>
              <a:t> or StAX interface (part of JDK 6; separate jar available for JDK 5)</a:t>
            </a:r>
          </a:p>
          <a:p>
            <a:r>
              <a:rPr lang="en-US" sz="1800" b="0"/>
              <a:t>In addition to the parsing interfaces, the API provides an </a:t>
            </a:r>
            <a:r>
              <a:rPr lang="en-US" sz="1800" b="0">
                <a:hlinkClick r:id="rId6" action="ppaction://hlinkfile" tooltip="XSL Transformations"/>
              </a:rPr>
              <a:t>XSLT</a:t>
            </a:r>
            <a:r>
              <a:rPr lang="en-US" sz="1800" b="0"/>
              <a:t> interface to provide data and structural transformations on an XML document.</a:t>
            </a:r>
          </a:p>
          <a:p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319521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DOM interface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991600" cy="2362200"/>
          </a:xfrm>
        </p:spPr>
        <p:txBody>
          <a:bodyPr/>
          <a:lstStyle/>
          <a:p>
            <a:r>
              <a:rPr lang="en-US" sz="1600" b="0"/>
              <a:t>The DOM interface is perhaps the easiest to understand. It parses an entire XML document and constructs a complete in-memory representation of the document.</a:t>
            </a:r>
          </a:p>
          <a:p>
            <a:endParaRPr lang="en-US" sz="1600" b="0"/>
          </a:p>
          <a:p>
            <a:r>
              <a:rPr lang="en-US" sz="1600" b="0"/>
              <a:t>The DOM parser is called a DocumentBuilder, as it builds an in-memory Document representation. The </a:t>
            </a:r>
            <a:r>
              <a:rPr lang="en-US" sz="1600" b="0">
                <a:hlinkClick r:id="rId2"/>
              </a:rPr>
              <a:t>javax.xml.parsers.DocumentBuilder</a:t>
            </a:r>
            <a:r>
              <a:rPr lang="en-US" sz="1600" b="0"/>
              <a:t> is created by the </a:t>
            </a:r>
            <a:r>
              <a:rPr lang="en-US" sz="1600" b="0">
                <a:hlinkClick r:id="rId3"/>
              </a:rPr>
              <a:t>javax.xml.parsers.DocumentBuilderFactory</a:t>
            </a:r>
            <a:r>
              <a:rPr lang="en-US" sz="1600" b="0"/>
              <a:t>. The DocumentBuilder creates an </a:t>
            </a:r>
            <a:r>
              <a:rPr lang="en-US" sz="1600" b="0">
                <a:hlinkClick r:id="rId4"/>
              </a:rPr>
              <a:t>org.w3c.dom.Document</a:t>
            </a:r>
            <a:r>
              <a:rPr lang="en-US" sz="1600" b="0"/>
              <a:t> instance, which is a tree structure containing nodes in the XML Document.</a:t>
            </a:r>
          </a:p>
        </p:txBody>
      </p:sp>
      <p:pic>
        <p:nvPicPr>
          <p:cNvPr id="29700" name="Picture 2" descr="C:\Documents and Settings\MR5002108\Desktop\DOM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52801"/>
            <a:ext cx="4800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>
            <a:hlinkClick r:id="rId6" action="ppaction://hlinkfile"/>
          </p:cNvPr>
          <p:cNvSpPr txBox="1">
            <a:spLocks noChangeArrowheads="1"/>
          </p:cNvSpPr>
          <p:nvPr/>
        </p:nvSpPr>
        <p:spPr bwMode="auto">
          <a:xfrm>
            <a:off x="8991600" y="5867401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444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SAX interface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991600" cy="2362200"/>
          </a:xfrm>
        </p:spPr>
        <p:txBody>
          <a:bodyPr/>
          <a:lstStyle/>
          <a:p>
            <a:r>
              <a:rPr lang="en-US" sz="1600"/>
              <a:t>The SAX parser is called the </a:t>
            </a:r>
            <a:r>
              <a:rPr lang="en-US" sz="1600">
                <a:hlinkClick r:id="rId2"/>
              </a:rPr>
              <a:t>SAXParser</a:t>
            </a:r>
            <a:r>
              <a:rPr lang="en-US" sz="1600"/>
              <a:t> and is created by the </a:t>
            </a:r>
            <a:r>
              <a:rPr lang="en-US" sz="1600">
                <a:hlinkClick r:id="rId3"/>
              </a:rPr>
              <a:t>javax.xml.parsers.SAXParserFactory</a:t>
            </a:r>
            <a:r>
              <a:rPr lang="en-US" sz="1600"/>
              <a:t>. </a:t>
            </a:r>
          </a:p>
          <a:p>
            <a:r>
              <a:rPr lang="en-US" sz="1600"/>
              <a:t>Unlike the DOM parser, the SAX parser does not create an in-memory representation of the XML document and so is faster and uses less memory.</a:t>
            </a:r>
          </a:p>
          <a:p>
            <a:r>
              <a:rPr lang="en-US" sz="1600"/>
              <a:t>Instead, the SAX parser informs clients of the XML document structure by invoking callbacks, that is, by invoking methods on a </a:t>
            </a:r>
            <a:r>
              <a:rPr lang="en-US" sz="1600">
                <a:hlinkClick r:id="rId4"/>
              </a:rPr>
              <a:t>org.xml.sax.helpers.DefaultHandler</a:t>
            </a:r>
            <a:r>
              <a:rPr lang="en-US" sz="1600"/>
              <a:t> instance provided to the parser.</a:t>
            </a:r>
            <a:endParaRPr lang="en-US" sz="1600" b="0"/>
          </a:p>
        </p:txBody>
      </p:sp>
      <p:pic>
        <p:nvPicPr>
          <p:cNvPr id="30724" name="Picture 2" descr="C:\Documents and Settings\MR5002108\Desktop\SAX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533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7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SAX interface . . . . . </a:t>
            </a:r>
            <a:r>
              <a:rPr lang="en-US" sz="2000"/>
              <a:t>contd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991600" cy="3048000"/>
          </a:xfrm>
        </p:spPr>
        <p:txBody>
          <a:bodyPr/>
          <a:lstStyle/>
          <a:p>
            <a:r>
              <a:rPr lang="en-US" smtClean="0"/>
              <a:t>The most important methods in this interface are:</a:t>
            </a:r>
          </a:p>
          <a:p>
            <a:pPr lvl="1"/>
            <a:r>
              <a:rPr lang="en-US" sz="2000">
                <a:solidFill>
                  <a:srgbClr val="0070C0"/>
                </a:solidFill>
              </a:rPr>
              <a:t>startDocument() and endDocument() </a:t>
            </a:r>
            <a:r>
              <a:rPr lang="en-US" sz="2000"/>
              <a:t>methods that are called at the start and end of a XML document.</a:t>
            </a:r>
          </a:p>
          <a:p>
            <a:pPr lvl="1"/>
            <a:r>
              <a:rPr lang="en-US" sz="2000">
                <a:solidFill>
                  <a:srgbClr val="0070C0"/>
                </a:solidFill>
              </a:rPr>
              <a:t>startElement() and endElement() </a:t>
            </a:r>
            <a:r>
              <a:rPr lang="en-US" sz="2000"/>
              <a:t>methods that are called at the start and end of a document element.</a:t>
            </a:r>
          </a:p>
          <a:p>
            <a:pPr lvl="1"/>
            <a:r>
              <a:rPr lang="en-US" sz="2000">
                <a:solidFill>
                  <a:srgbClr val="0070C0"/>
                </a:solidFill>
              </a:rPr>
              <a:t>characters() </a:t>
            </a:r>
            <a:r>
              <a:rPr lang="en-US" sz="2000"/>
              <a:t>method that is called with the text data contents contained between the start and end tags of an XML document element.</a:t>
            </a:r>
          </a:p>
        </p:txBody>
      </p:sp>
      <p:sp>
        <p:nvSpPr>
          <p:cNvPr id="31748" name="TextBox 4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8991600" y="5867401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58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0"/>
              <a:t>The Java API for XML Binding (JAXB) overview</a:t>
            </a:r>
            <a:endParaRPr lang="en-US" sz="20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991600" cy="3048000"/>
          </a:xfrm>
        </p:spPr>
        <p:txBody>
          <a:bodyPr>
            <a:normAutofit fontScale="92500"/>
          </a:bodyPr>
          <a:lstStyle/>
          <a:p>
            <a:r>
              <a:rPr lang="en-US" smtClean="0"/>
              <a:t>Java Architecture for XML Binding (JAXB) allows </a:t>
            </a:r>
            <a:r>
              <a:rPr lang="en-US" smtClean="0">
                <a:hlinkClick r:id="rId2" action="ppaction://hlinkfile" tooltip="Java (programming language)"/>
              </a:rPr>
              <a:t>Java</a:t>
            </a:r>
            <a:r>
              <a:rPr lang="en-US" smtClean="0"/>
              <a:t> developers to map Java </a:t>
            </a:r>
            <a:r>
              <a:rPr lang="en-US" smtClean="0">
                <a:hlinkClick r:id="rId3" action="ppaction://hlinkfile" tooltip="Class (computer science)"/>
              </a:rPr>
              <a:t>classes</a:t>
            </a:r>
            <a:r>
              <a:rPr lang="en-US" smtClean="0"/>
              <a:t> to </a:t>
            </a:r>
            <a:r>
              <a:rPr lang="en-US" smtClean="0">
                <a:hlinkClick r:id="rId4" action="ppaction://hlinkfile" tooltip="XML"/>
              </a:rPr>
              <a:t>XML</a:t>
            </a:r>
            <a:r>
              <a:rPr lang="en-US" smtClean="0"/>
              <a:t> representations. </a:t>
            </a:r>
          </a:p>
          <a:p>
            <a:endParaRPr lang="en-US" smtClean="0"/>
          </a:p>
          <a:p>
            <a:r>
              <a:rPr lang="en-US" smtClean="0"/>
              <a:t>JAXB provides two main features: the ability to </a:t>
            </a:r>
            <a:r>
              <a:rPr lang="en-US" i="1" smtClean="0">
                <a:hlinkClick r:id="rId5" action="ppaction://hlinkfile" tooltip="Serialization"/>
              </a:rPr>
              <a:t>marshal</a:t>
            </a:r>
            <a:r>
              <a:rPr lang="en-US" smtClean="0"/>
              <a:t> Java </a:t>
            </a:r>
            <a:r>
              <a:rPr lang="en-US" smtClean="0">
                <a:hlinkClick r:id="rId6" action="ppaction://hlinkfile" tooltip="Object (computer science)"/>
              </a:rPr>
              <a:t>objects</a:t>
            </a:r>
            <a:r>
              <a:rPr lang="en-US" smtClean="0"/>
              <a:t> into XML and the inverse, i.e. to </a:t>
            </a:r>
            <a:r>
              <a:rPr lang="en-US" i="1" smtClean="0"/>
              <a:t>unmarshal</a:t>
            </a:r>
            <a:r>
              <a:rPr lang="en-US" smtClean="0"/>
              <a:t> XML back into Java objects. </a:t>
            </a:r>
          </a:p>
          <a:p>
            <a:endParaRPr lang="en-US" smtClean="0"/>
          </a:p>
          <a:p>
            <a:r>
              <a:rPr lang="en-US" smtClean="0"/>
              <a:t>In other words, JAXB allows storing and retrieving data in memory in any XML format, without the need to implement a specific set of XML loading and saving routines for the program's class structure.</a:t>
            </a:r>
          </a:p>
        </p:txBody>
      </p:sp>
      <p:sp>
        <p:nvSpPr>
          <p:cNvPr id="32772" name="TextBox 4">
            <a:hlinkClick r:id="rId7" action="ppaction://hlinkfile"/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0000"/>
                </a:solidFill>
              </a:rPr>
              <a:t>Marshall Demo</a:t>
            </a:r>
          </a:p>
        </p:txBody>
      </p:sp>
      <p:sp>
        <p:nvSpPr>
          <p:cNvPr id="32773" name="TextBox 4">
            <a:hlinkClick r:id="rId8" action="ppaction://hlinkfile"/>
          </p:cNvPr>
          <p:cNvSpPr txBox="1">
            <a:spLocks noChangeArrowheads="1"/>
          </p:cNvSpPr>
          <p:nvPr/>
        </p:nvSpPr>
        <p:spPr bwMode="auto">
          <a:xfrm>
            <a:off x="8305800" y="586740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0000"/>
                </a:solidFill>
              </a:rPr>
              <a:t>UnMarshall Demo</a:t>
            </a:r>
          </a:p>
        </p:txBody>
      </p:sp>
    </p:spTree>
    <p:extLst>
      <p:ext uri="{BB962C8B-B14F-4D97-AF65-F5344CB8AC3E}">
        <p14:creationId xmlns:p14="http://schemas.microsoft.com/office/powerpoint/2010/main" val="24211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Webservice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0"/>
              <a:t>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cs typeface="Times New Roman" panose="02020603050405020304" pitchFamily="18" charset="0"/>
              </a:rPr>
              <a:t>Software components that can be run over the Internet using XML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 b="0"/>
              <a:t>Reasons to use 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Applications can be built that are platform-independent, distributed, and secure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/>
              <a:t>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XML, UDDI, WSDL, and SOAP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/>
              <a:t>Web Services Architecture (WSA)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Set of protocols that solve the problems that every distributed application faces</a:t>
            </a:r>
          </a:p>
          <a:p>
            <a:r>
              <a:rPr lang="en-US" b="0" smtClean="0"/>
              <a:t>The Java API for XML Processing (JAXP) overview</a:t>
            </a:r>
          </a:p>
          <a:p>
            <a:r>
              <a:rPr lang="en-US" b="0" smtClean="0"/>
              <a:t>The Java API for XML Binding (JAXB) overview</a:t>
            </a:r>
          </a:p>
        </p:txBody>
      </p:sp>
    </p:spTree>
    <p:extLst>
      <p:ext uri="{BB962C8B-B14F-4D97-AF65-F5344CB8AC3E}">
        <p14:creationId xmlns:p14="http://schemas.microsoft.com/office/powerpoint/2010/main" val="4117768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7772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0" smtClean="0"/>
              <a:t>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cs typeface="Times New Roman" panose="02020603050405020304" pitchFamily="18" charset="0"/>
              </a:rPr>
              <a:t>Software components that can be run over the Internet using XML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b="0" smtClean="0"/>
              <a:t>Reasons to use 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Applications can be built that are platform-independent, distributed, and secure</a:t>
            </a:r>
          </a:p>
          <a:p>
            <a:pPr eaLnBrk="1" hangingPunct="1">
              <a:lnSpc>
                <a:spcPct val="90000"/>
              </a:lnSpc>
            </a:pPr>
            <a:r>
              <a:rPr lang="en-US" b="0" smtClean="0"/>
              <a:t>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XML, UDDI, WSDL, and SOAP</a:t>
            </a:r>
          </a:p>
          <a:p>
            <a:r>
              <a:rPr lang="en-US" b="0" smtClean="0"/>
              <a:t>The Java API for XML Processing (JAXP) is for processing XML data using applications written in the Java programming language.</a:t>
            </a:r>
          </a:p>
          <a:p>
            <a:r>
              <a:rPr lang="en-US" b="0" smtClean="0"/>
              <a:t>Java Architecture for XML Binding (JAXB) allows Java developers to map Java classes to XML representations. </a:t>
            </a:r>
          </a:p>
          <a:p>
            <a:endParaRPr lang="en-US" b="0" smtClean="0"/>
          </a:p>
          <a:p>
            <a:pPr eaLnBrk="1" hangingPunct="1">
              <a:lnSpc>
                <a:spcPct val="90000"/>
              </a:lnSpc>
            </a:pPr>
            <a:endParaRPr lang="en-US" sz="1100" b="0"/>
          </a:p>
          <a:p>
            <a:pPr eaLnBrk="1" hangingPunct="1">
              <a:lnSpc>
                <a:spcPct val="90000"/>
              </a:lnSpc>
            </a:pPr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253302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Difference between SAX and DOM</a:t>
            </a:r>
          </a:p>
          <a:p>
            <a:r>
              <a:rPr lang="en-US" smtClean="0"/>
              <a:t>WSDL stands for ________________________</a:t>
            </a:r>
          </a:p>
          <a:p>
            <a:r>
              <a:rPr lang="en-US" smtClean="0"/>
              <a:t>State purpose of following terms involved in web service </a:t>
            </a:r>
          </a:p>
          <a:p>
            <a:pPr lvl="1"/>
            <a:r>
              <a:rPr lang="en-US"/>
              <a:t>UDDI</a:t>
            </a:r>
          </a:p>
          <a:p>
            <a:pPr lvl="1"/>
            <a:r>
              <a:rPr lang="en-US"/>
              <a:t>SOAP</a:t>
            </a:r>
          </a:p>
          <a:p>
            <a:pPr lvl="1"/>
            <a:r>
              <a:rPr lang="en-US"/>
              <a:t>XML</a:t>
            </a:r>
          </a:p>
          <a:p>
            <a:pPr lvl="1"/>
            <a:r>
              <a:rPr lang="en-US"/>
              <a:t>WSDL</a:t>
            </a:r>
          </a:p>
          <a:p>
            <a:r>
              <a:rPr lang="en-US" smtClean="0"/>
              <a:t>Purpose of </a:t>
            </a:r>
            <a:r>
              <a:rPr lang="en-US" sz="1000"/>
              <a:t>	</a:t>
            </a:r>
          </a:p>
          <a:p>
            <a:pPr lvl="1"/>
            <a:r>
              <a:rPr lang="en-US"/>
              <a:t>JAXB Marshalling</a:t>
            </a:r>
          </a:p>
          <a:p>
            <a:pPr lvl="1"/>
            <a:r>
              <a:rPr lang="en-US"/>
              <a:t>JAXB UnMarshalling</a:t>
            </a:r>
          </a:p>
          <a:p>
            <a:pPr lvl="1"/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4571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4535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b="0">
                <a:cs typeface="Times New Roman" panose="02020603050405020304" pitchFamily="18" charset="0"/>
              </a:rPr>
              <a:t>Definition: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cs typeface="Times New Roman" panose="02020603050405020304" pitchFamily="18" charset="0"/>
              </a:rPr>
              <a:t>	Software components that can be published, located, and run over the Internet using Extensible Markup Language (XML)</a:t>
            </a:r>
          </a:p>
          <a:p>
            <a:pPr eaLnBrk="1" hangingPunct="1">
              <a:lnSpc>
                <a:spcPct val="90000"/>
              </a:lnSpc>
            </a:pPr>
            <a:endParaRPr lang="en-US" sz="1800" b="0"/>
          </a:p>
          <a:p>
            <a:pPr eaLnBrk="1" hangingPunct="1">
              <a:lnSpc>
                <a:spcPct val="90000"/>
              </a:lnSpc>
            </a:pPr>
            <a:r>
              <a:rPr lang="en-US" sz="1800" b="0"/>
              <a:t>Used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Allow other applications to call modules of code remotely with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Expose data in a database as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Send XML messages</a:t>
            </a:r>
          </a:p>
        </p:txBody>
      </p:sp>
    </p:spTree>
    <p:extLst>
      <p:ext uri="{BB962C8B-B14F-4D97-AF65-F5344CB8AC3E}">
        <p14:creationId xmlns:p14="http://schemas.microsoft.com/office/powerpoint/2010/main" val="4555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Extensible Markup Language (XML)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05800" cy="4840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Definition: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>
                <a:cs typeface="Times New Roman" panose="02020603050405020304" pitchFamily="18" charset="0"/>
              </a:rPr>
              <a:t>	</a:t>
            </a:r>
            <a:r>
              <a:rPr lang="en-US" sz="2000"/>
              <a:t>A markup language that describes data in a structured and human-readable text format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Example:</a:t>
            </a:r>
            <a:br>
              <a:rPr lang="en-US" sz="2400" b="0"/>
            </a:br>
            <a:r>
              <a:rPr lang="en-US" b="0" smtClean="0"/>
              <a:t>    &lt;pilot&gt;</a:t>
            </a:r>
            <a:br>
              <a:rPr lang="en-US" b="0" smtClean="0"/>
            </a:br>
            <a:r>
              <a:rPr lang="en-US" b="0" smtClean="0"/>
              <a:t>        &lt;name&gt;Craig Duncan&lt;/name&gt;</a:t>
            </a:r>
            <a:br>
              <a:rPr lang="en-US" b="0" smtClean="0"/>
            </a:br>
            <a:r>
              <a:rPr lang="en-US" b="0" smtClean="0"/>
              <a:t>        &lt;status&gt;student&lt;/status&gt;</a:t>
            </a:r>
            <a:br>
              <a:rPr lang="en-US" b="0" smtClean="0"/>
            </a:br>
            <a:r>
              <a:rPr lang="en-US" b="0" smtClean="0"/>
              <a:t>        &lt;hours type=“dual”&gt;37.3&lt;/hours&gt;</a:t>
            </a:r>
            <a:br>
              <a:rPr lang="en-US" b="0" smtClean="0"/>
            </a:br>
            <a:r>
              <a:rPr lang="en-US" b="0" smtClean="0"/>
              <a:t>    &lt;/pilot&gt;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Related to HTML, but more powerful because XML can be modified and extended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Has become the de facto standard </a:t>
            </a:r>
            <a:r>
              <a:rPr lang="en-US" sz="2400" b="0"/>
              <a:t>for representation of information content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Has become the language of choice for information exchange</a:t>
            </a:r>
          </a:p>
        </p:txBody>
      </p:sp>
    </p:spTree>
    <p:extLst>
      <p:ext uri="{BB962C8B-B14F-4D97-AF65-F5344CB8AC3E}">
        <p14:creationId xmlns:p14="http://schemas.microsoft.com/office/powerpoint/2010/main" val="16367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Architecture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524001" y="5791200"/>
            <a:ext cx="8912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Note: Simple Object Access Protocol (SOAP) is an XML message format</a:t>
            </a:r>
          </a:p>
        </p:txBody>
      </p:sp>
      <p:pic>
        <p:nvPicPr>
          <p:cNvPr id="9220" name="Picture 5" descr="C:\Documents and Settings\MR5002108\Desktop\WebServices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6400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8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diagram</a:t>
            </a:r>
          </a:p>
        </p:txBody>
      </p:sp>
      <p:pic>
        <p:nvPicPr>
          <p:cNvPr id="10243" name="Picture 3" descr="Web service reuse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295400"/>
            <a:ext cx="8574088" cy="4167188"/>
          </a:xfrm>
          <a:noFill/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652589" y="6397625"/>
            <a:ext cx="8912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Note: Simple Object Access Protocol (SOAP) is an XML message format</a:t>
            </a:r>
          </a:p>
        </p:txBody>
      </p:sp>
    </p:spTree>
    <p:extLst>
      <p:ext uri="{BB962C8B-B14F-4D97-AF65-F5344CB8AC3E}">
        <p14:creationId xmlns:p14="http://schemas.microsoft.com/office/powerpoint/2010/main" val="20423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Reasons to use Web services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7772400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/>
              <a:t>Applications can be built that 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Platform-independent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Distributed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Secure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Web services will become the common architecture for system and application integration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Based on open industry standards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Companies and government agencies will be able to easily communicate with customers and external partners</a:t>
            </a:r>
          </a:p>
        </p:txBody>
      </p:sp>
    </p:spTree>
    <p:extLst>
      <p:ext uri="{BB962C8B-B14F-4D97-AF65-F5344CB8AC3E}">
        <p14:creationId xmlns:p14="http://schemas.microsoft.com/office/powerpoint/2010/main" val="41226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reasons to use : Web services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7772400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/>
              <a:t>Loosely-coupled and flexible systems are more useful than hard-wired and monolithic ones: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Example – World Wide Web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Service Oriented Architecture (SOA) 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Companies and government agencies will be able to access software remotely that they or others have already built (reuse)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Organizations will be able to extend the life and value of legacy systems by exposing existing data as XML</a:t>
            </a:r>
          </a:p>
        </p:txBody>
      </p:sp>
    </p:spTree>
    <p:extLst>
      <p:ext uri="{BB962C8B-B14F-4D97-AF65-F5344CB8AC3E}">
        <p14:creationId xmlns:p14="http://schemas.microsoft.com/office/powerpoint/2010/main" val="24623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_Widescreen [Read-Only]" id="{6399141C-D257-4F00-B50B-2F18604F6777}" vid="{EC7B36C2-099E-485F-9AE1-CEEE791AFD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VB Scripting.pptx</Template>
  <TotalTime>12</TotalTime>
  <Words>1542</Words>
  <Application>Microsoft Office PowerPoint</Application>
  <PresentationFormat>Widescreen</PresentationFormat>
  <Paragraphs>283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Times New Roman</vt:lpstr>
      <vt:lpstr>Verdana</vt:lpstr>
      <vt:lpstr>Wingdings</vt:lpstr>
      <vt:lpstr>Global</vt:lpstr>
      <vt:lpstr>Web Services Overview</vt:lpstr>
      <vt:lpstr>Agenda</vt:lpstr>
      <vt:lpstr>Objectives Webservice</vt:lpstr>
      <vt:lpstr>Web services</vt:lpstr>
      <vt:lpstr>Extensible Markup Language (XML)</vt:lpstr>
      <vt:lpstr>Web services Architecture</vt:lpstr>
      <vt:lpstr>Web services diagram</vt:lpstr>
      <vt:lpstr>Reasons to use Web services</vt:lpstr>
      <vt:lpstr>More reasons to use : Web services</vt:lpstr>
      <vt:lpstr>Even more reasons to use : Web services</vt:lpstr>
      <vt:lpstr>Web services issues</vt:lpstr>
      <vt:lpstr>Web services technologies(all based on XML) </vt:lpstr>
      <vt:lpstr>Ordering at a restaurant diagram</vt:lpstr>
      <vt:lpstr>Calling a Web service diagram</vt:lpstr>
      <vt:lpstr>Universal Description, Discovery, and Integration (UDDI)</vt:lpstr>
      <vt:lpstr>Universal Description, Discovery, and Integration (UDDI) continued</vt:lpstr>
      <vt:lpstr>Web Service Description Language (WSDL)</vt:lpstr>
      <vt:lpstr>Simple Object Access Protocol (SOAP)</vt:lpstr>
      <vt:lpstr>Sample SOAP request message</vt:lpstr>
      <vt:lpstr>Sample SOAP response message</vt:lpstr>
      <vt:lpstr>Distributed application problems</vt:lpstr>
      <vt:lpstr>WS-Security</vt:lpstr>
      <vt:lpstr>Sample SOAP message with WSA information in the header</vt:lpstr>
      <vt:lpstr>Web service organizations</vt:lpstr>
      <vt:lpstr>The Java API for XML Processing (JAXP)</vt:lpstr>
      <vt:lpstr>DOM interface</vt:lpstr>
      <vt:lpstr>SAX interface</vt:lpstr>
      <vt:lpstr>SAX interface . . . . . contd</vt:lpstr>
      <vt:lpstr>The Java API for XML Binding (JAXB) overview</vt:lpstr>
      <vt:lpstr>Summary</vt:lpstr>
      <vt:lpstr>Quiz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 Scripting</dc:title>
  <dc:creator>Kumar, Sneha</dc:creator>
  <cp:lastModifiedBy>Chinchole, Pradeep</cp:lastModifiedBy>
  <cp:revision>3</cp:revision>
  <dcterms:created xsi:type="dcterms:W3CDTF">2017-03-10T12:39:37Z</dcterms:created>
  <dcterms:modified xsi:type="dcterms:W3CDTF">2017-04-03T09:18:10Z</dcterms:modified>
</cp:coreProperties>
</file>