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65" r:id="rId3"/>
    <p:sldId id="258" r:id="rId4"/>
    <p:sldId id="274" r:id="rId5"/>
    <p:sldId id="260" r:id="rId6"/>
    <p:sldId id="261" r:id="rId7"/>
    <p:sldId id="262" r:id="rId8"/>
    <p:sldId id="275" r:id="rId9"/>
    <p:sldId id="263" r:id="rId10"/>
    <p:sldId id="264" r:id="rId11"/>
    <p:sldId id="266" r:id="rId12"/>
    <p:sldId id="276" r:id="rId13"/>
    <p:sldId id="277" r:id="rId14"/>
    <p:sldId id="267" r:id="rId15"/>
    <p:sldId id="321" r:id="rId16"/>
    <p:sldId id="268" r:id="rId17"/>
    <p:sldId id="269" r:id="rId18"/>
    <p:sldId id="270" r:id="rId19"/>
    <p:sldId id="271" r:id="rId20"/>
    <p:sldId id="272" r:id="rId21"/>
    <p:sldId id="278" r:id="rId22"/>
    <p:sldId id="279" r:id="rId23"/>
    <p:sldId id="280" r:id="rId24"/>
    <p:sldId id="282" r:id="rId25"/>
    <p:sldId id="281" r:id="rId26"/>
    <p:sldId id="283" r:id="rId27"/>
    <p:sldId id="287" r:id="rId28"/>
    <p:sldId id="288" r:id="rId29"/>
    <p:sldId id="284" r:id="rId30"/>
    <p:sldId id="285" r:id="rId31"/>
    <p:sldId id="286" r:id="rId32"/>
    <p:sldId id="290" r:id="rId33"/>
    <p:sldId id="289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22" r:id="rId57"/>
    <p:sldId id="323" r:id="rId58"/>
    <p:sldId id="324" r:id="rId59"/>
    <p:sldId id="325" r:id="rId60"/>
    <p:sldId id="326" r:id="rId61"/>
    <p:sldId id="327" r:id="rId62"/>
    <p:sldId id="328" r:id="rId63"/>
    <p:sldId id="316" r:id="rId64"/>
    <p:sldId id="317" r:id="rId65"/>
    <p:sldId id="318" r:id="rId66"/>
    <p:sldId id="319" r:id="rId67"/>
    <p:sldId id="329" r:id="rId68"/>
    <p:sldId id="330" r:id="rId69"/>
    <p:sldId id="331" r:id="rId70"/>
    <p:sldId id="332" r:id="rId71"/>
    <p:sldId id="333" r:id="rId72"/>
    <p:sldId id="335" r:id="rId73"/>
    <p:sldId id="334" r:id="rId74"/>
    <p:sldId id="336" r:id="rId75"/>
    <p:sldId id="337" r:id="rId76"/>
    <p:sldId id="338" r:id="rId77"/>
    <p:sldId id="339" r:id="rId78"/>
    <p:sldId id="340" r:id="rId79"/>
    <p:sldId id="341" r:id="rId80"/>
    <p:sldId id="342" r:id="rId81"/>
    <p:sldId id="343" r:id="rId82"/>
    <p:sldId id="320" r:id="rId8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D5B0EE-8903-4798-932A-99D34655E9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34CB184-E00A-4BAF-AA6E-0A99FAF974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A4450EE-6CC3-407B-9941-342AEB3AE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BBEA5-BE0D-4668-A559-F584104EF39A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94A7455-E17D-44BC-A095-F0C7C754E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557F4B8-8803-4ED6-8B48-2A59A9676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0E22-F876-4897-B3F1-CE4CC69CE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4771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3DF37F4-C66E-4257-B48B-DD8F15949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7A44D11-371B-412A-9E09-D6283170C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3A3CC95-E9F5-41D9-AE0D-7D3F22862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BBEA5-BE0D-4668-A559-F584104EF39A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8FD1E06-052C-4E2B-ACA9-A768D127D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BED9CA7-38DC-4647-96B3-02BB5907D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0E22-F876-4897-B3F1-CE4CC69CE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5337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BDF884F5-4106-478D-A245-6E65016046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3DBFCE7-A12D-4978-A4C3-E3AEDB665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D051558-A306-4C6F-9EF3-8BD7E6296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BBEA5-BE0D-4668-A559-F584104EF39A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FDD1B53-4310-40D6-B1F8-0333F60C5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6E429DE-79AD-4CF9-BD13-115E51635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0E22-F876-4897-B3F1-CE4CC69CE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3172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73F5ED-34C9-4DA7-98B7-3D327E0DA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239A790-6CEE-4A6F-8A16-A91A678F2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CEFF5A7-9315-4A29-824A-01D430555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BBEA5-BE0D-4668-A559-F584104EF39A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10C778D-FEDD-421E-A23C-1F000962E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6D92C15-1F48-4ABA-BF53-3097AE1B9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0E22-F876-4897-B3F1-CE4CC69CE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576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E5D85D8-0533-42C0-B223-A8DDD721C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82F2AB3-60A8-406D-9833-9ADAB17CC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7BAA587-8A17-4062-89A6-87167A92F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BBEA5-BE0D-4668-A559-F584104EF39A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92CB187-97F2-44E7-8989-764DB621D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FDFAD7B-2B26-48A3-8BB2-AEB053C94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0E22-F876-4897-B3F1-CE4CC69CE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600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D758FC-D294-4828-9AB2-95FD3110D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93A343A-0983-4625-8081-DCFC2CDDF3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2E24E67-2E7B-4538-B532-54660D6C04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9C1E72A-B821-4556-903E-C23B83FEF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BBEA5-BE0D-4668-A559-F584104EF39A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B7AAB0B-4B49-4B89-8F3F-383E565B5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6EA081F-6299-4791-8278-48EEDD41E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0E22-F876-4897-B3F1-CE4CC69CE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5343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5C4F867-3E35-4912-B27C-22F4544FA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EDFFE70-6D9B-49A5-884A-1AC3065C7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A2875BB-C396-421D-9157-9E0B12F22C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B3A15809-25A7-49BA-A7FA-17C74730A0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3757A836-2CCD-455C-B834-9FAB58CB40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2B6C7587-20C4-4A74-85AE-2EFC65F03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BBEA5-BE0D-4668-A559-F584104EF39A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8DC1C576-5467-4052-80E0-020E51B8E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6F9349E-6DF6-411C-8B2F-CBECD1861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0E22-F876-4897-B3F1-CE4CC69CE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867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79F465D-CA87-4666-B812-BE93318F6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9AF94BB-DAA0-4259-BDED-40DF1D6FC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BBEA5-BE0D-4668-A559-F584104EF39A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72FF944-81F8-4232-B4F5-B225516D2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E974A4A-2199-46B3-90C5-E30F0AC7A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0E22-F876-4897-B3F1-CE4CC69CE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34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984E86C-77CF-4E22-859E-2FACEA4A1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BBEA5-BE0D-4668-A559-F584104EF39A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680D6AEF-15E6-419D-83BC-FEECDA734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CD7EA68-071B-4A64-A0B6-1B2258AE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0E22-F876-4897-B3F1-CE4CC69CE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089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79DBC1-C04C-467A-88B4-B4DCEEC66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907559A-57F5-4210-B005-8C662BDE8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01D46D3-3BBA-4EFA-995B-8F614963A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8340133-C738-49D5-A319-3860DC006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BBEA5-BE0D-4668-A559-F584104EF39A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EAB32DC-B380-4427-9D71-5CA5F5A5C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689AE56-D377-4491-BD80-1DDA61277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0E22-F876-4897-B3F1-CE4CC69CE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55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B9BD5E1-EF17-437C-B521-D05044541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1314FA5F-C1C6-4752-891B-206D0D9995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1A0CF2D-5C3A-40BB-8AD8-9A38E5EC5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661BD8C-9081-4FDC-B470-B13E00BC6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BBEA5-BE0D-4668-A559-F584104EF39A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FB1FC68-8FE4-4569-AA7D-96C9C1386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42C1D3A-14D7-45E1-96FE-3A4434CEF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0E22-F876-4897-B3F1-CE4CC69CE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531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FE4CD8D6-B135-4539-BC5D-4D88808E8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C6C9B12-467C-41EB-B9A5-28DED7628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69CA97D-0D6A-483D-BD85-6D1E6FD675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BBEA5-BE0D-4668-A559-F584104EF39A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1D50F18-084A-4ECA-8904-76BA7B63EA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9B63A36-29D3-4C7C-94AB-E99BD539FB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A0E22-F876-4897-B3F1-CE4CC69CE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073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emf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Embedded Hardware: Hardware Building Blocks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Unit -2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540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8664"/>
            <a:ext cx="10515600" cy="1325563"/>
          </a:xfrm>
        </p:spPr>
        <p:txBody>
          <a:bodyPr/>
          <a:lstStyle/>
          <a:p>
            <a:r>
              <a:rPr lang="en-IN" dirty="0"/>
              <a:t>Von Neumann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lvl="1" algn="just"/>
            <a:endParaRPr lang="en-US" dirty="0"/>
          </a:p>
          <a:p>
            <a:pPr lvl="1" algn="just"/>
            <a:endParaRPr lang="en-US" dirty="0"/>
          </a:p>
          <a:p>
            <a:pPr lvl="1" algn="just"/>
            <a:endParaRPr lang="en-US" dirty="0"/>
          </a:p>
          <a:p>
            <a:pPr lvl="1" algn="just"/>
            <a:endParaRPr lang="en-US" dirty="0"/>
          </a:p>
          <a:p>
            <a:pPr lvl="1" algn="just"/>
            <a:endParaRPr lang="en-US" dirty="0"/>
          </a:p>
          <a:p>
            <a:pPr lvl="1" algn="just"/>
            <a:endParaRPr lang="en-US" dirty="0"/>
          </a:p>
          <a:p>
            <a:pPr lvl="1" algn="just"/>
            <a:endParaRPr lang="en-US" dirty="0"/>
          </a:p>
          <a:p>
            <a:pPr lvl="1" algn="just"/>
            <a:endParaRPr lang="en-US" dirty="0"/>
          </a:p>
          <a:p>
            <a:pPr lvl="1" algn="just"/>
            <a:endParaRPr lang="en-US" dirty="0"/>
          </a:p>
          <a:p>
            <a:pPr lvl="1" algn="just"/>
            <a:endParaRPr lang="en-US" dirty="0"/>
          </a:p>
          <a:p>
            <a:pPr lvl="1" algn="just"/>
            <a:endParaRPr lang="en-IN" i="1" dirty="0"/>
          </a:p>
          <a:p>
            <a:pPr marL="457200" lvl="1" indent="0">
              <a:buNone/>
            </a:pP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444092" y="6176963"/>
            <a:ext cx="4419600" cy="5023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IN" dirty="0"/>
              <a:t>Embedded system board organization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2E0802D6-CC11-42B2-BDA1-6772FFC91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029" y="1157288"/>
            <a:ext cx="9229725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287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 Silicon ARM7 reference board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4836" y="1690688"/>
            <a:ext cx="7051964" cy="450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693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F9BA8D-1979-43FA-AA7C-2A7238C2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Components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745F52A-D029-4FC8-A7FB-ACABFF14A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major components of embedded board, lets see basic components.</a:t>
            </a:r>
          </a:p>
          <a:p>
            <a:r>
              <a:rPr lang="en-US" dirty="0"/>
              <a:t>Embedded board is made of interconnected basic electronic devices</a:t>
            </a:r>
          </a:p>
          <a:p>
            <a:pPr lvl="1"/>
            <a:r>
              <a:rPr lang="en-US" dirty="0"/>
              <a:t>Wires, resistors, capacitors, inductors, and diodes</a:t>
            </a:r>
          </a:p>
          <a:p>
            <a:r>
              <a:rPr lang="en-US" dirty="0"/>
              <a:t>Components can be classified into </a:t>
            </a:r>
          </a:p>
          <a:p>
            <a:pPr lvl="1"/>
            <a:r>
              <a:rPr lang="en-US" b="1" dirty="0"/>
              <a:t>Active components: </a:t>
            </a:r>
            <a:r>
              <a:rPr lang="en-US" dirty="0"/>
              <a:t>components capable of delivering, receiving and storing power.</a:t>
            </a:r>
          </a:p>
          <a:p>
            <a:pPr marL="457200" lvl="1" indent="0">
              <a:buNone/>
            </a:pPr>
            <a:r>
              <a:rPr lang="en-US" dirty="0"/>
              <a:t>	 </a:t>
            </a:r>
            <a:r>
              <a:rPr lang="en-US" dirty="0" err="1"/>
              <a:t>Eg</a:t>
            </a:r>
            <a:r>
              <a:rPr lang="en-US" dirty="0"/>
              <a:t>: transistors, diodes</a:t>
            </a:r>
          </a:p>
          <a:p>
            <a:pPr lvl="1"/>
            <a:r>
              <a:rPr lang="en-US" dirty="0"/>
              <a:t> </a:t>
            </a:r>
            <a:r>
              <a:rPr lang="en-US" b="1" dirty="0"/>
              <a:t>Passive</a:t>
            </a:r>
            <a:r>
              <a:rPr lang="en-US" dirty="0"/>
              <a:t> </a:t>
            </a:r>
            <a:r>
              <a:rPr lang="en-US" b="1" dirty="0"/>
              <a:t>components: </a:t>
            </a:r>
            <a:r>
              <a:rPr lang="en-US" dirty="0"/>
              <a:t>components which can only receive and store power 	</a:t>
            </a:r>
            <a:r>
              <a:rPr lang="en-US" dirty="0" err="1"/>
              <a:t>Eg.</a:t>
            </a:r>
            <a:r>
              <a:rPr lang="en-US" dirty="0"/>
              <a:t>: wires, capacitors, resistors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727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6D3730D-DD15-4BFA-9B28-D431203F4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Hardware Materials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56BD104-B355-4504-801B-C038190D1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Conductors: </a:t>
            </a:r>
            <a:r>
              <a:rPr lang="en-US" dirty="0"/>
              <a:t>fewer impediments to an electric current. </a:t>
            </a:r>
            <a:r>
              <a:rPr lang="en-US" dirty="0" err="1"/>
              <a:t>Eg.</a:t>
            </a:r>
            <a:r>
              <a:rPr lang="en-US" dirty="0"/>
              <a:t> Metals – easily loose/gain valence electrons</a:t>
            </a:r>
            <a:endParaRPr lang="en-US" b="1" dirty="0"/>
          </a:p>
          <a:p>
            <a:r>
              <a:rPr lang="en-US" b="1" dirty="0"/>
              <a:t>Insulators: </a:t>
            </a:r>
            <a:r>
              <a:rPr lang="en-US" dirty="0"/>
              <a:t>impede electric current. Paper – less likely to loose/gain valence electrons</a:t>
            </a:r>
            <a:endParaRPr lang="en-US" b="1" dirty="0"/>
          </a:p>
          <a:p>
            <a:r>
              <a:rPr lang="en-US" b="1" dirty="0"/>
              <a:t>Semiconductors: </a:t>
            </a:r>
            <a:r>
              <a:rPr lang="en-US" dirty="0"/>
              <a:t>base elements have a conductive nature that can be altered by introducing other elements into </a:t>
            </a:r>
            <a:r>
              <a:rPr lang="en-IN" dirty="0"/>
              <a:t>their structure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28972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Semiconductors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/>
              <a:t>Materials whose base elements have a conductive nature that can be altered by introducing other elements (impurities) into their structure.</a:t>
            </a:r>
          </a:p>
          <a:p>
            <a:r>
              <a:rPr lang="en-US" sz="3200" dirty="0"/>
              <a:t>Example- </a:t>
            </a:r>
            <a:r>
              <a:rPr lang="en-IN" sz="3200" dirty="0"/>
              <a:t>silicon, germanium </a:t>
            </a:r>
            <a:r>
              <a:rPr lang="en-US" sz="3200" dirty="0"/>
              <a:t>etc.</a:t>
            </a:r>
          </a:p>
          <a:p>
            <a:r>
              <a:rPr lang="en-US" sz="3200" dirty="0"/>
              <a:t>It can be of 2 basic types: </a:t>
            </a:r>
          </a:p>
          <a:p>
            <a:pPr lvl="1"/>
            <a:r>
              <a:rPr lang="en-US" sz="2800" dirty="0"/>
              <a:t>P-type</a:t>
            </a:r>
          </a:p>
          <a:p>
            <a:pPr lvl="2"/>
            <a:r>
              <a:rPr lang="en-US" sz="2100" dirty="0"/>
              <a:t>Impurities called acceptors, such as boron, produce a shortage of electrons, creating a P-type semiconductor material.</a:t>
            </a:r>
          </a:p>
          <a:p>
            <a:pPr lvl="1"/>
            <a:r>
              <a:rPr lang="en-US" sz="2800" dirty="0"/>
              <a:t>N-type</a:t>
            </a:r>
          </a:p>
          <a:p>
            <a:pPr lvl="2"/>
            <a:r>
              <a:rPr lang="en-US" dirty="0"/>
              <a:t>Impurities (like arsenic, phosphorus, antimony, etc.), called donors, create a surplus of electrons creating an N-type semiconductor.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6602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1511" y="760164"/>
            <a:ext cx="8449939" cy="580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688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Building Blocks </a:t>
            </a:r>
            <a:r>
              <a:rPr lang="en-IN" dirty="0"/>
              <a:t>of Processors and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P-type and N-type semiconductors must be combined </a:t>
            </a:r>
            <a:r>
              <a:rPr lang="en-US" dirty="0"/>
              <a:t>to be able to do anything practical.</a:t>
            </a:r>
          </a:p>
          <a:p>
            <a:r>
              <a:rPr lang="en-US" dirty="0"/>
              <a:t>When P-type and N-type semiconductors are combined, the contact point, called the P-N Junction,</a:t>
            </a:r>
          </a:p>
          <a:p>
            <a:pPr lvl="1"/>
            <a:r>
              <a:rPr lang="en-US" dirty="0"/>
              <a:t>Acts as a one-way gate</a:t>
            </a:r>
          </a:p>
          <a:p>
            <a:pPr lvl="1"/>
            <a:r>
              <a:rPr lang="en-US" dirty="0"/>
              <a:t>Allow electrons to flow within the device in a direction dependent on the polarity of the materials.</a:t>
            </a:r>
          </a:p>
          <a:p>
            <a:r>
              <a:rPr lang="en-US" dirty="0"/>
              <a:t>P and N-type form some of the most common basic electronic devices that act as the main building blocks in processor and memory chips: </a:t>
            </a:r>
          </a:p>
          <a:p>
            <a:pPr lvl="1"/>
            <a:r>
              <a:rPr lang="en-US" dirty="0"/>
              <a:t>Diodes </a:t>
            </a:r>
          </a:p>
          <a:p>
            <a:pPr lvl="1"/>
            <a:r>
              <a:rPr lang="en-IN" dirty="0"/>
              <a:t>Transistors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346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Cntd</a:t>
            </a:r>
            <a:r>
              <a:rPr lang="en-US" dirty="0"/>
              <a:t>…)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5952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IN" b="1" dirty="0"/>
              <a:t>Diodes-</a:t>
            </a:r>
          </a:p>
          <a:p>
            <a:pPr lvl="1"/>
            <a:r>
              <a:rPr lang="en-US" dirty="0"/>
              <a:t>Semiconductor device made up of two materials, one P-type and one N-type joined together. A terminal is connected to each of the materials, called an anode and a cathode. </a:t>
            </a:r>
          </a:p>
          <a:p>
            <a:pPr lvl="1"/>
            <a:endParaRPr lang="en-US" dirty="0"/>
          </a:p>
          <a:p>
            <a:pPr lvl="3"/>
            <a:r>
              <a:rPr lang="en-IN" dirty="0" smtClean="0"/>
              <a:t>                                               Rectifier diode(AC to DC),PIN as switches, </a:t>
            </a:r>
            <a:r>
              <a:rPr lang="en-IN" dirty="0" err="1" smtClean="0"/>
              <a:t>zener</a:t>
            </a:r>
            <a:r>
              <a:rPr lang="en-IN" dirty="0" smtClean="0"/>
              <a:t> diodes for voltage regulation etc.,</a:t>
            </a:r>
          </a:p>
          <a:p>
            <a:pPr lvl="3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Forward biasing</a:t>
            </a:r>
          </a:p>
          <a:p>
            <a:pPr lvl="1"/>
            <a:r>
              <a:rPr lang="en-IN" dirty="0"/>
              <a:t>Current flows </a:t>
            </a:r>
            <a:r>
              <a:rPr lang="en-US" dirty="0"/>
              <a:t>through a diode from the anode to cathode as long as the anode has a higher (positive) voltage</a:t>
            </a:r>
          </a:p>
          <a:p>
            <a:r>
              <a:rPr lang="en-IN" dirty="0"/>
              <a:t>Reverse biasing</a:t>
            </a:r>
          </a:p>
          <a:p>
            <a:pPr lvl="1"/>
            <a:r>
              <a:rPr lang="en-US" dirty="0"/>
              <a:t>When current will not flow through the diode because the cathode has a higher (positive) voltage than the </a:t>
            </a:r>
            <a:r>
              <a:rPr lang="en-US" dirty="0" smtClean="0"/>
              <a:t>anode</a:t>
            </a:r>
          </a:p>
          <a:p>
            <a:pPr lvl="1"/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222"/>
          <a:stretch/>
        </p:blipFill>
        <p:spPr>
          <a:xfrm>
            <a:off x="1380185" y="2406268"/>
            <a:ext cx="3299980" cy="10804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44999" y="3476955"/>
            <a:ext cx="3726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Diode and light emitting diode (LED)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2422" y="5280478"/>
            <a:ext cx="6361927" cy="197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652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Cntd</a:t>
            </a:r>
            <a:r>
              <a:rPr lang="en-US" dirty="0"/>
              <a:t>…)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Transistor</a:t>
            </a:r>
          </a:p>
          <a:p>
            <a:pPr lvl="1"/>
            <a:r>
              <a:rPr lang="en-US" dirty="0"/>
              <a:t>current-</a:t>
            </a:r>
            <a:r>
              <a:rPr lang="en-US" b="1" dirty="0"/>
              <a:t>tran</a:t>
            </a:r>
            <a:r>
              <a:rPr lang="en-US" dirty="0"/>
              <a:t>sferring re</a:t>
            </a:r>
            <a:r>
              <a:rPr lang="en-US" b="1" dirty="0"/>
              <a:t>sistor</a:t>
            </a:r>
            <a:r>
              <a:rPr lang="en-US" dirty="0"/>
              <a:t>		</a:t>
            </a:r>
          </a:p>
          <a:p>
            <a:pPr lvl="1"/>
            <a:r>
              <a:rPr lang="en-US" dirty="0"/>
              <a:t>Made up of some combination of P-type and N-type semiconductor material, with three terminals(</a:t>
            </a:r>
            <a:r>
              <a:rPr lang="en-US" i="1" dirty="0"/>
              <a:t>emitter</a:t>
            </a:r>
            <a:r>
              <a:rPr lang="en-US" dirty="0"/>
              <a:t>, </a:t>
            </a:r>
            <a:r>
              <a:rPr lang="en-US" i="1" dirty="0"/>
              <a:t>base</a:t>
            </a:r>
            <a:r>
              <a:rPr lang="en-US" dirty="0"/>
              <a:t>, and a </a:t>
            </a:r>
            <a:r>
              <a:rPr lang="en-US" i="1" dirty="0"/>
              <a:t>collector</a:t>
            </a:r>
            <a:r>
              <a:rPr lang="en-US" dirty="0"/>
              <a:t>) connecting to each of the three materials.</a:t>
            </a:r>
          </a:p>
          <a:p>
            <a:pPr lvl="1"/>
            <a:r>
              <a:rPr lang="en-IN" dirty="0"/>
              <a:t>used for a variety </a:t>
            </a:r>
            <a:r>
              <a:rPr lang="en-US" dirty="0"/>
              <a:t>of purposes, </a:t>
            </a:r>
          </a:p>
          <a:p>
            <a:pPr lvl="2"/>
            <a:r>
              <a:rPr lang="en-US" dirty="0"/>
              <a:t>current amplifiers (amplification), </a:t>
            </a:r>
          </a:p>
          <a:p>
            <a:pPr lvl="2"/>
            <a:r>
              <a:rPr lang="en-US" dirty="0"/>
              <a:t>in oscillators (oscillation),</a:t>
            </a:r>
          </a:p>
          <a:p>
            <a:pPr lvl="2"/>
            <a:r>
              <a:rPr lang="en-US" dirty="0"/>
              <a:t>in high-speed integrated circuits (ICs)</a:t>
            </a:r>
          </a:p>
          <a:p>
            <a:pPr lvl="2"/>
            <a:r>
              <a:rPr lang="en-US" dirty="0"/>
              <a:t>and/or in switching circuits</a:t>
            </a:r>
            <a:r>
              <a:rPr lang="en-IN" dirty="0"/>
              <a:t>(DIP switches, push buttons)</a:t>
            </a:r>
          </a:p>
        </p:txBody>
      </p:sp>
    </p:spTree>
    <p:extLst>
      <p:ext uri="{BB962C8B-B14F-4D97-AF65-F5344CB8AC3E}">
        <p14:creationId xmlns:p14="http://schemas.microsoft.com/office/powerpoint/2010/main" val="4079886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Cntd</a:t>
            </a:r>
            <a:r>
              <a:rPr lang="en-US" dirty="0"/>
              <a:t>…)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main types of transistors are:</a:t>
            </a:r>
          </a:p>
          <a:p>
            <a:pPr lvl="1"/>
            <a:r>
              <a:rPr lang="en-US" dirty="0"/>
              <a:t>Bipolar junction transistor (BJT) </a:t>
            </a:r>
          </a:p>
          <a:p>
            <a:pPr lvl="2"/>
            <a:r>
              <a:rPr lang="en-US" dirty="0"/>
              <a:t>Made up of three alternating types of P-type and N-type material,</a:t>
            </a:r>
          </a:p>
          <a:p>
            <a:pPr lvl="2"/>
            <a:r>
              <a:rPr lang="en-US" dirty="0"/>
              <a:t>Are sub-classed based on the combination of these materials.</a:t>
            </a:r>
          </a:p>
          <a:p>
            <a:pPr lvl="3"/>
            <a:r>
              <a:rPr lang="en-US" u="sng" dirty="0"/>
              <a:t>NPN BJT</a:t>
            </a:r>
            <a:r>
              <a:rPr lang="en-US" dirty="0"/>
              <a:t> </a:t>
            </a:r>
          </a:p>
          <a:p>
            <a:pPr lvl="4"/>
            <a:r>
              <a:rPr lang="en-US" dirty="0"/>
              <a:t>is made up of two sections of N-type material, separated by a thin section of P-type material</a:t>
            </a:r>
            <a:endParaRPr lang="en-US" u="sng" dirty="0"/>
          </a:p>
          <a:p>
            <a:pPr lvl="3"/>
            <a:r>
              <a:rPr lang="en-US" u="sng" dirty="0"/>
              <a:t>PNP BJT </a:t>
            </a:r>
          </a:p>
          <a:p>
            <a:pPr lvl="4"/>
            <a:r>
              <a:rPr lang="en-US" dirty="0"/>
              <a:t>is made up of two sections of P-type materials, separated by a thin section of N-type material</a:t>
            </a:r>
          </a:p>
          <a:p>
            <a:pPr lvl="2"/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291" y="4864244"/>
            <a:ext cx="594360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28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to be discussed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Basic Notations describing hardware design </a:t>
            </a:r>
          </a:p>
          <a:p>
            <a:pPr lvl="1"/>
            <a:r>
              <a:rPr lang="en-IN" dirty="0"/>
              <a:t>Diagrams</a:t>
            </a:r>
          </a:p>
          <a:p>
            <a:pPr lvl="1"/>
            <a:r>
              <a:rPr lang="en-IN" dirty="0"/>
              <a:t>Symbols</a:t>
            </a:r>
          </a:p>
          <a:p>
            <a:r>
              <a:rPr lang="en-US" dirty="0"/>
              <a:t>Embedded Board </a:t>
            </a:r>
          </a:p>
          <a:p>
            <a:r>
              <a:rPr lang="en-US" dirty="0"/>
              <a:t>Von-Neumann Model</a:t>
            </a:r>
          </a:p>
          <a:p>
            <a:r>
              <a:rPr lang="en-US" dirty="0"/>
              <a:t>Semiconductors</a:t>
            </a:r>
          </a:p>
          <a:p>
            <a:r>
              <a:rPr lang="en-US" dirty="0"/>
              <a:t>Active Building Blocks </a:t>
            </a:r>
            <a:r>
              <a:rPr lang="en-IN" dirty="0"/>
              <a:t>of Processors and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363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Cntd</a:t>
            </a:r>
            <a:r>
              <a:rPr lang="en-US" dirty="0"/>
              <a:t>…)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79727" cy="4351338"/>
          </a:xfrm>
        </p:spPr>
        <p:txBody>
          <a:bodyPr/>
          <a:lstStyle/>
          <a:p>
            <a:r>
              <a:rPr lang="en-US" dirty="0"/>
              <a:t>Field effect transistor (FET)</a:t>
            </a:r>
          </a:p>
          <a:p>
            <a:pPr lvl="1"/>
            <a:r>
              <a:rPr lang="en-US" dirty="0"/>
              <a:t>Made up of some combination of P-type and N-type semiconductor material, with three terminals</a:t>
            </a:r>
          </a:p>
          <a:p>
            <a:pPr lvl="1"/>
            <a:r>
              <a:rPr lang="en-US" dirty="0"/>
              <a:t>The terminals are called a source, a drain/sink, and a gate.</a:t>
            </a:r>
          </a:p>
          <a:p>
            <a:pPr lvl="1"/>
            <a:r>
              <a:rPr lang="en-US" dirty="0"/>
              <a:t>FETs do not require a biasing current, and are controlled via voltage alone.</a:t>
            </a:r>
          </a:p>
          <a:p>
            <a:pPr lvl="1"/>
            <a:r>
              <a:rPr lang="en-US" dirty="0"/>
              <a:t>The 2 most common types:</a:t>
            </a:r>
          </a:p>
          <a:p>
            <a:pPr lvl="2"/>
            <a:r>
              <a:rPr lang="en-US" dirty="0"/>
              <a:t>Metal-Oxide-Semiconductor FET(MOSFET) </a:t>
            </a:r>
          </a:p>
          <a:p>
            <a:pPr lvl="2"/>
            <a:r>
              <a:rPr lang="en-US" dirty="0"/>
              <a:t>Junction field-effect transistor (JFET).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0072" y="3768436"/>
            <a:ext cx="5577319" cy="26739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543" y="4836404"/>
            <a:ext cx="4696951" cy="186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552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6F48324-E4C3-4AD8-A715-F77AAA92A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Processors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44EC625-458F-4D12-AEBD-BC75F2C77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000" dirty="0"/>
              <a:t>Topics to be discussed:</a:t>
            </a:r>
          </a:p>
          <a:p>
            <a:pPr lvl="1"/>
            <a:r>
              <a:rPr lang="en-US" sz="2600" dirty="0"/>
              <a:t>Introduction </a:t>
            </a:r>
          </a:p>
          <a:p>
            <a:pPr lvl="1"/>
            <a:r>
              <a:rPr lang="en-US" sz="2600" dirty="0"/>
              <a:t>ISA Architecture Models</a:t>
            </a:r>
          </a:p>
          <a:p>
            <a:pPr lvl="1"/>
            <a:r>
              <a:rPr lang="en-IN" sz="2600" dirty="0"/>
              <a:t>Internal processor design </a:t>
            </a:r>
          </a:p>
          <a:p>
            <a:pPr lvl="1"/>
            <a:r>
              <a:rPr lang="en-IN" sz="2600" dirty="0"/>
              <a:t>Processor Performance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24358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7B2F50-299B-4832-85C8-1FAF18E7F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Processors- 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BEF8585-93C2-4839-BE44-40F4CAA63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Processors: </a:t>
            </a:r>
          </a:p>
          <a:p>
            <a:pPr lvl="1"/>
            <a:r>
              <a:rPr lang="en-US" dirty="0"/>
              <a:t>main functional units</a:t>
            </a:r>
          </a:p>
          <a:p>
            <a:pPr lvl="1"/>
            <a:r>
              <a:rPr lang="en-US" dirty="0"/>
              <a:t>primarily responsible for processing instructions and data. </a:t>
            </a:r>
          </a:p>
          <a:p>
            <a:r>
              <a:rPr lang="en-US" dirty="0"/>
              <a:t>An electronic device contains at least one master processor,</a:t>
            </a:r>
          </a:p>
          <a:p>
            <a:r>
              <a:rPr lang="en-US" dirty="0"/>
              <a:t>There can be additional slave processors, controlled by the master processor. </a:t>
            </a:r>
          </a:p>
          <a:p>
            <a:r>
              <a:rPr lang="en-US" dirty="0"/>
              <a:t>Slave processors may either extend the instruction set of the master processor or act to manage memory, buses, and I/O devices.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05604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356CC4-1271-4609-A83A-C7A1ACEF0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2084EB3-7615-4554-9CD7-914E7862C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US" dirty="0"/>
              <a:t>complexity of the master processor usually determines whether it is classified as a </a:t>
            </a:r>
            <a:r>
              <a:rPr lang="en-US" b="1" i="1" dirty="0"/>
              <a:t>microprocessor </a:t>
            </a:r>
            <a:r>
              <a:rPr lang="en-US" dirty="0"/>
              <a:t>or a </a:t>
            </a:r>
            <a:r>
              <a:rPr lang="en-US" b="1" i="1" dirty="0"/>
              <a:t>microcontroller</a:t>
            </a:r>
            <a:r>
              <a:rPr lang="en-US" dirty="0"/>
              <a:t>. </a:t>
            </a:r>
          </a:p>
          <a:p>
            <a:r>
              <a:rPr lang="en-US" dirty="0"/>
              <a:t>Traditionally, Microprocessors contain a minimal set of integrated memory and I/O components</a:t>
            </a:r>
          </a:p>
          <a:p>
            <a:r>
              <a:rPr lang="en-US" dirty="0"/>
              <a:t>Microcontrollers have most of the system memory and I/O components integrated on the chip.</a:t>
            </a:r>
          </a:p>
          <a:p>
            <a:r>
              <a:rPr lang="en-US" dirty="0"/>
              <a:t>Though traditional definitions may not strictly apply to recent processor designs.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69240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98B2BB0-5C31-4520-86D7-CE5A37421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E9A371B-C519-4FCC-AEED-1691C1180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Embedded processors can be separated into various “groups” called architectures. </a:t>
            </a:r>
            <a:endParaRPr lang="en-IN" dirty="0"/>
          </a:p>
          <a:p>
            <a:r>
              <a:rPr lang="en-IN" dirty="0"/>
              <a:t>What </a:t>
            </a:r>
            <a:r>
              <a:rPr lang="en-US" dirty="0"/>
              <a:t>differentiates one processor group’s architecture from another is the </a:t>
            </a:r>
            <a:r>
              <a:rPr lang="en-US" b="1" dirty="0"/>
              <a:t>set of machine code instructions </a:t>
            </a:r>
            <a:r>
              <a:rPr lang="en-US" dirty="0"/>
              <a:t>that the processors within the architecture group can execute.</a:t>
            </a:r>
          </a:p>
          <a:p>
            <a:r>
              <a:rPr lang="en-IN" dirty="0"/>
              <a:t>Processors are </a:t>
            </a:r>
            <a:r>
              <a:rPr lang="en-US" dirty="0"/>
              <a:t>considered to be of the same architecture when they can execute the same set of machine </a:t>
            </a:r>
            <a:r>
              <a:rPr lang="en-IN" dirty="0"/>
              <a:t>code instructions.</a:t>
            </a:r>
          </a:p>
        </p:txBody>
      </p:sp>
    </p:spTree>
    <p:extLst>
      <p:ext uri="{BB962C8B-B14F-4D97-AF65-F5344CB8AC3E}">
        <p14:creationId xmlns:p14="http://schemas.microsoft.com/office/powerpoint/2010/main" val="6207573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ABE809C-1A88-4D4A-8BAE-519DDC906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ISA Architecture Models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1DC0AE3-D708-4F40-81E1-D07D459DE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/>
              <a:t>Instruction Set Architecture </a:t>
            </a:r>
            <a:r>
              <a:rPr lang="en-US" dirty="0"/>
              <a:t>or </a:t>
            </a:r>
            <a:r>
              <a:rPr lang="en-US" b="1" i="1" dirty="0"/>
              <a:t>ISA</a:t>
            </a:r>
            <a:endParaRPr lang="en-US" dirty="0"/>
          </a:p>
          <a:p>
            <a:r>
              <a:rPr lang="en-US" dirty="0"/>
              <a:t>The </a:t>
            </a:r>
            <a:r>
              <a:rPr lang="en-US" i="1" dirty="0"/>
              <a:t>features </a:t>
            </a:r>
            <a:r>
              <a:rPr lang="en-US" dirty="0"/>
              <a:t>that are built into an architecture’s instruction set</a:t>
            </a:r>
            <a:r>
              <a:rPr lang="en-US" b="1" i="1" dirty="0"/>
              <a:t>.</a:t>
            </a:r>
          </a:p>
          <a:p>
            <a:r>
              <a:rPr lang="en-US" dirty="0"/>
              <a:t>defines such features as:</a:t>
            </a:r>
          </a:p>
          <a:p>
            <a:pPr lvl="1"/>
            <a:r>
              <a:rPr lang="en-US" dirty="0"/>
              <a:t>the operations, </a:t>
            </a:r>
          </a:p>
          <a:p>
            <a:pPr lvl="1"/>
            <a:r>
              <a:rPr lang="en-US" dirty="0"/>
              <a:t>the operands (data), </a:t>
            </a:r>
          </a:p>
          <a:p>
            <a:pPr lvl="1"/>
            <a:r>
              <a:rPr lang="en-US" dirty="0"/>
              <a:t>storage, </a:t>
            </a:r>
          </a:p>
          <a:p>
            <a:pPr lvl="1"/>
            <a:r>
              <a:rPr lang="en-US" dirty="0"/>
              <a:t>addressing modes, and </a:t>
            </a:r>
          </a:p>
          <a:p>
            <a:pPr lvl="1"/>
            <a:r>
              <a:rPr lang="en-US" dirty="0"/>
              <a:t>the handling of interrupts.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56635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A6F74F-4D12-43E0-91B8-67AB7BA1D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57CC848-AD2A-4FEE-B6CD-DBBBAE743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Operations </a:t>
            </a:r>
            <a:r>
              <a:rPr lang="en-US" dirty="0"/>
              <a:t>are made up of one or more instructions that execute certain commands.</a:t>
            </a:r>
          </a:p>
          <a:p>
            <a:r>
              <a:rPr lang="en-IN" dirty="0"/>
              <a:t>Different processors can </a:t>
            </a:r>
            <a:r>
              <a:rPr lang="en-US" dirty="0"/>
              <a:t>execute </a:t>
            </a:r>
            <a:r>
              <a:rPr lang="en-US" b="1" dirty="0"/>
              <a:t>the exact same operations using a different number and different types of instructions </a:t>
            </a:r>
          </a:p>
          <a:p>
            <a:r>
              <a:rPr lang="en-US" dirty="0"/>
              <a:t>Functions that can be performed on the data, and they typically include computations (math operations), movement, branches, input/output operations, and context-switching operations</a:t>
            </a:r>
          </a:p>
          <a:p>
            <a:r>
              <a:rPr lang="en-US" dirty="0" err="1"/>
              <a:t>Eg.</a:t>
            </a:r>
            <a:r>
              <a:rPr lang="en-US" dirty="0"/>
              <a:t>: 8051 – over 100 instructions for all operations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08217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0A2E027-71F3-43A6-B269-77324274E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E3C7205-2674-4EF0-B2F5-20892544A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972E3D7-42DC-4290-B6D5-CF88BFDC6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877" y="2772888"/>
            <a:ext cx="837247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7577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764E571-B5C5-40EB-BE70-910C3C068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Operation Formats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4D0B663-5B50-4150-9563-F73AAD8CB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format of an operation is the actual number and combination of bits (1’s and 0’s) that </a:t>
            </a:r>
            <a:r>
              <a:rPr lang="en-IN" dirty="0"/>
              <a:t>represent the operation.</a:t>
            </a:r>
          </a:p>
          <a:p>
            <a:r>
              <a:rPr lang="en-IN" dirty="0"/>
              <a:t>Referred as ‘Operation code’ or ‘opcode’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0A4D69F-F797-4F2C-95ED-CDD7962DD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506" y="3654384"/>
            <a:ext cx="894397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9695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366E0D-AC92-4726-936E-6B45D55EA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Operands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A26E12F-8676-447E-B12D-7AF6A8FA7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Data that operations manipulate. </a:t>
            </a:r>
          </a:p>
          <a:p>
            <a:r>
              <a:rPr lang="en-US" dirty="0"/>
              <a:t>An ISA defines the types and formats of operands for a particular architecture.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DDC263C4-4D61-4AA8-B987-1A8054B01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2" y="3429000"/>
            <a:ext cx="4811301" cy="251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15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Engineering Hardware drawings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Created by hardware engineers </a:t>
            </a:r>
          </a:p>
          <a:p>
            <a:pPr marL="0" indent="0">
              <a:buNone/>
            </a:pPr>
            <a:r>
              <a:rPr lang="en-US" dirty="0"/>
              <a:t>Used to describe the hardware designs to the outside world.</a:t>
            </a:r>
          </a:p>
          <a:p>
            <a:r>
              <a:rPr lang="en-US" b="1" dirty="0"/>
              <a:t>Block diagram </a:t>
            </a:r>
          </a:p>
          <a:p>
            <a:pPr lvl="1"/>
            <a:r>
              <a:rPr lang="en-US" dirty="0"/>
              <a:t>Major components of board – processors, buses, I/O, memory</a:t>
            </a:r>
          </a:p>
          <a:p>
            <a:pPr lvl="1"/>
            <a:r>
              <a:rPr lang="en-US" dirty="0"/>
              <a:t>A basic overview of the hardware, with implementation details abstracted out.</a:t>
            </a:r>
          </a:p>
          <a:p>
            <a:pPr lvl="1"/>
            <a:r>
              <a:rPr lang="en-US" b="1" dirty="0"/>
              <a:t>Pros: </a:t>
            </a:r>
            <a:r>
              <a:rPr lang="en-US" dirty="0"/>
              <a:t>Simple, basic overview – basis for detailed hardware diagrams</a:t>
            </a:r>
          </a:p>
          <a:p>
            <a:pPr lvl="1"/>
            <a:r>
              <a:rPr lang="en-US" b="1" dirty="0"/>
              <a:t>Cons: </a:t>
            </a:r>
            <a:r>
              <a:rPr lang="en-US" dirty="0"/>
              <a:t>Not detailed enough for software engineer</a:t>
            </a:r>
          </a:p>
          <a:p>
            <a:r>
              <a:rPr lang="en-US" b="1" dirty="0"/>
              <a:t>Schematics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Electronic circuit diagrams that provide a more detailed view of all of the devices within a circuit or within a single component—everything from processors down to resistors.</a:t>
            </a:r>
          </a:p>
          <a:p>
            <a:pPr lvl="1"/>
            <a:r>
              <a:rPr lang="en-US" dirty="0"/>
              <a:t>Depicts the flow of data in the system.</a:t>
            </a:r>
          </a:p>
          <a:p>
            <a:pPr lvl="1"/>
            <a:r>
              <a:rPr lang="en-US" dirty="0"/>
              <a:t>Schematic symbols are used to depict all components.</a:t>
            </a:r>
          </a:p>
          <a:p>
            <a:pPr lvl="1"/>
            <a:r>
              <a:rPr lang="en-US" dirty="0"/>
              <a:t>Helpful in debugging – hardware and software.</a:t>
            </a:r>
          </a:p>
        </p:txBody>
      </p:sp>
    </p:spTree>
    <p:extLst>
      <p:ext uri="{BB962C8B-B14F-4D97-AF65-F5344CB8AC3E}">
        <p14:creationId xmlns:p14="http://schemas.microsoft.com/office/powerpoint/2010/main" val="31148835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6048AB-3CF8-41E2-8702-0907939DA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Operand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7F1ED26-0EF2-4980-B97E-87534281D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ISA also defines the operand formats (how the data looks) that a particular architecture can support, such as binary, decimal and hexadecimal</a:t>
            </a:r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5D5AD9F3-500F-4F71-A546-6079B309A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065" y="3779075"/>
            <a:ext cx="10716735" cy="148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6606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DD6A7BB-7E4D-4093-83C5-D171E134E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B1CF12C-5B75-47D7-9F34-267D05433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Features of programmable storage as per ISA: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The organization of memory used to store operands:</a:t>
            </a:r>
          </a:p>
          <a:p>
            <a:pPr lvl="1"/>
            <a:r>
              <a:rPr lang="en-US" dirty="0"/>
              <a:t>Memory – array of storage that stores data</a:t>
            </a:r>
          </a:p>
          <a:p>
            <a:pPr lvl="1"/>
            <a:r>
              <a:rPr lang="en-US" dirty="0"/>
              <a:t>Indices – memory addresses</a:t>
            </a:r>
          </a:p>
          <a:p>
            <a:pPr lvl="1"/>
            <a:r>
              <a:rPr lang="en-US" dirty="0"/>
              <a:t>Actual range of addresses available to processor – address space</a:t>
            </a:r>
          </a:p>
          <a:p>
            <a:pPr lvl="1"/>
            <a:r>
              <a:rPr lang="en-US" dirty="0"/>
              <a:t>Characteristics:</a:t>
            </a:r>
          </a:p>
          <a:p>
            <a:pPr lvl="2"/>
            <a:r>
              <a:rPr lang="en-US" dirty="0"/>
              <a:t>Linear</a:t>
            </a:r>
          </a:p>
          <a:p>
            <a:pPr lvl="2"/>
            <a:r>
              <a:rPr lang="en-US" dirty="0"/>
              <a:t>Segmented</a:t>
            </a:r>
          </a:p>
          <a:p>
            <a:pPr lvl="1"/>
            <a:r>
              <a:rPr lang="en-US" dirty="0"/>
              <a:t>ISA defines where data is stored and how it is stored in memory.</a:t>
            </a:r>
          </a:p>
          <a:p>
            <a:pPr lvl="2"/>
            <a:r>
              <a:rPr lang="en-US" dirty="0" err="1"/>
              <a:t>Eg.</a:t>
            </a:r>
            <a:r>
              <a:rPr lang="en-US" dirty="0"/>
              <a:t> Big-endian or little endian</a:t>
            </a:r>
          </a:p>
        </p:txBody>
      </p:sp>
    </p:spTree>
    <p:extLst>
      <p:ext uri="{BB962C8B-B14F-4D97-AF65-F5344CB8AC3E}">
        <p14:creationId xmlns:p14="http://schemas.microsoft.com/office/powerpoint/2010/main" val="26169505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32CABF-3A86-4AA9-930A-5B9C95581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03ACA2F-1526-487A-8FBE-0145A2305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2. Register Set</a:t>
            </a:r>
          </a:p>
          <a:p>
            <a:pPr lvl="1"/>
            <a:r>
              <a:rPr lang="en-US" dirty="0"/>
              <a:t>A register is simply fast programmable memory normally used to store operands that are immediately or frequently used.</a:t>
            </a:r>
          </a:p>
          <a:p>
            <a:pPr lvl="1"/>
            <a:r>
              <a:rPr lang="en-US" dirty="0"/>
              <a:t>A processor’s set of registers is commonly referred to as the </a:t>
            </a:r>
            <a:r>
              <a:rPr lang="en-US" b="1" i="1" dirty="0"/>
              <a:t>register set </a:t>
            </a:r>
            <a:r>
              <a:rPr lang="en-US" dirty="0"/>
              <a:t>or the </a:t>
            </a:r>
            <a:r>
              <a:rPr lang="en-US" b="1" i="1" dirty="0"/>
              <a:t>register file.</a:t>
            </a:r>
          </a:p>
          <a:p>
            <a:pPr lvl="1"/>
            <a:r>
              <a:rPr lang="en-US" i="1" dirty="0"/>
              <a:t>Depends on processor – register size will vary</a:t>
            </a:r>
          </a:p>
          <a:p>
            <a:pPr marL="0" indent="0">
              <a:buNone/>
            </a:pPr>
            <a:r>
              <a:rPr lang="en-US" i="1" dirty="0"/>
              <a:t>3. How Registers are used</a:t>
            </a:r>
          </a:p>
          <a:p>
            <a:pPr lvl="1"/>
            <a:r>
              <a:rPr lang="en-IN" dirty="0"/>
              <a:t>ISA defines which register can be used for what transactions.</a:t>
            </a:r>
          </a:p>
          <a:p>
            <a:pPr lvl="2"/>
            <a:r>
              <a:rPr lang="en-IN" dirty="0" err="1"/>
              <a:t>Eg.</a:t>
            </a:r>
            <a:r>
              <a:rPr lang="en-IN" dirty="0"/>
              <a:t>: Special purpose, floating point, general purpose</a:t>
            </a:r>
          </a:p>
          <a:p>
            <a:pPr lvl="2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33545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452B2B0-B336-4E4E-9418-3EA1CDE0D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B919371F-5F93-4861-A7D8-7FE9FC7C4A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7595" y="752536"/>
            <a:ext cx="6838286" cy="590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5018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A992A5-B248-4899-A6FF-A64FE6820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Addressing Modes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EE3DCEA-2734-4AD3-8B93-BB1E4DC22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Addressing modes define how the processor can access operand storage.</a:t>
            </a:r>
          </a:p>
          <a:p>
            <a:r>
              <a:rPr lang="en-US" dirty="0"/>
              <a:t>Memory addressing modes define usage of memory and registers.</a:t>
            </a:r>
          </a:p>
          <a:p>
            <a:r>
              <a:rPr lang="en-US" dirty="0"/>
              <a:t>Two common types of addressing mode models:</a:t>
            </a:r>
          </a:p>
          <a:p>
            <a:pPr lvl="1"/>
            <a:r>
              <a:rPr lang="en-US" b="1" dirty="0"/>
              <a:t>Load-Store Architectures</a:t>
            </a:r>
            <a:r>
              <a:rPr lang="en-US" dirty="0"/>
              <a:t>: only allows operations to process data in registers, not anywhere else in memory.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Eg.</a:t>
            </a:r>
            <a:r>
              <a:rPr lang="en-US" dirty="0"/>
              <a:t>: PowerPC: </a:t>
            </a:r>
            <a:r>
              <a:rPr lang="en-IN" dirty="0"/>
              <a:t>load and store instructions: register plus displacement</a:t>
            </a:r>
          </a:p>
          <a:p>
            <a:pPr marL="457200" lvl="1" indent="0">
              <a:buNone/>
            </a:pPr>
            <a:endParaRPr lang="en-IN" dirty="0"/>
          </a:p>
          <a:p>
            <a:pPr lvl="1"/>
            <a:r>
              <a:rPr lang="en-IN" b="1" dirty="0"/>
              <a:t>Register-Memory Architectures:</a:t>
            </a:r>
            <a:r>
              <a:rPr lang="en-IN" dirty="0"/>
              <a:t> allows operations to be processed both within register and other types of memory.</a:t>
            </a:r>
          </a:p>
          <a:p>
            <a:pPr lvl="1"/>
            <a:r>
              <a:rPr lang="en-IN" dirty="0" err="1"/>
              <a:t>Eg.</a:t>
            </a:r>
            <a:r>
              <a:rPr lang="en-IN" dirty="0"/>
              <a:t>: Intel’s i960 </a:t>
            </a:r>
            <a:r>
              <a:rPr lang="en-IN" dirty="0" err="1"/>
              <a:t>Jx</a:t>
            </a:r>
            <a:r>
              <a:rPr lang="en-IN" dirty="0"/>
              <a:t> processor: </a:t>
            </a:r>
            <a:r>
              <a:rPr lang="en-US" dirty="0"/>
              <a:t>based upon the register-memory model (absolute, register-indirect)</a:t>
            </a:r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83714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DE2DA54-BB39-4584-85F5-C9BE6F0CD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Interrupts and Exception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D9794A5-4854-44C3-B969-BA6163105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Interrupts: mechanisms </a:t>
            </a:r>
            <a:r>
              <a:rPr lang="en-US" dirty="0"/>
              <a:t>that stop the standard flow of the program.</a:t>
            </a:r>
          </a:p>
          <a:p>
            <a:r>
              <a:rPr lang="en-US" dirty="0"/>
              <a:t>Execute another set of code in response to some event, such as problems with the hardware, resets, and so forth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47064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D35802-B768-4BCB-98CC-1C9867ED1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Application-Specific ISA Models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28577AC-F893-4684-AB15-29FD05F06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Controller Model</a:t>
            </a:r>
          </a:p>
          <a:p>
            <a:pPr lvl="1"/>
            <a:r>
              <a:rPr lang="en-US" dirty="0"/>
              <a:t>Implemented in processors that are not required to perform complex data manipulation, </a:t>
            </a:r>
          </a:p>
          <a:p>
            <a:pPr lvl="1"/>
            <a:r>
              <a:rPr lang="en-US" dirty="0"/>
              <a:t>Example-video and audio processors (used as slave processors on a TV board)</a:t>
            </a:r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544085C-C0AB-483F-A18C-F132FD644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975" y="3553258"/>
            <a:ext cx="649605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7430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FCB39CA-7CC8-48D2-83D7-0671FA3E9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684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Datapath Model</a:t>
            </a:r>
          </a:p>
          <a:p>
            <a:r>
              <a:rPr lang="en-US" dirty="0"/>
              <a:t>implemented in processors whose purpose is to </a:t>
            </a:r>
            <a:r>
              <a:rPr lang="en-US" i="1" dirty="0"/>
              <a:t>repeatedly perform fixed computations</a:t>
            </a:r>
            <a:r>
              <a:rPr lang="en-US" dirty="0"/>
              <a:t> on different sets of data.</a:t>
            </a:r>
          </a:p>
          <a:p>
            <a:r>
              <a:rPr lang="en-US" dirty="0" err="1"/>
              <a:t>Eg.</a:t>
            </a:r>
            <a:r>
              <a:rPr lang="en-US" dirty="0"/>
              <a:t> DSP processors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4E279CA-A8DC-4DDF-B2BE-3154193F3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788" y="2686979"/>
            <a:ext cx="7142142" cy="360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5941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2141A41-A29B-4464-B16B-39DB416CE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309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Finite State Machine with Datapath (FSDM) Model</a:t>
            </a:r>
          </a:p>
          <a:p>
            <a:r>
              <a:rPr lang="en-US" dirty="0"/>
              <a:t>Combination of the Datapath ISA and the Controller ISA </a:t>
            </a:r>
          </a:p>
          <a:p>
            <a:r>
              <a:rPr lang="en-US" dirty="0"/>
              <a:t>Used for processors that are not required to perform complex data manipulation and must repeatedly perform fixed computations on different sets of data. </a:t>
            </a:r>
          </a:p>
          <a:p>
            <a:r>
              <a:rPr lang="en-US" dirty="0" err="1"/>
              <a:t>Eg.</a:t>
            </a:r>
            <a:r>
              <a:rPr lang="en-US" dirty="0"/>
              <a:t> - application-specific integrated circuits (ASICs), programmable logic devices (PLDs), and field-programmable gate-arrays (FPGAs).</a:t>
            </a:r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48EA140C-8890-48E3-A7F9-6036484CA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9353" y="3993187"/>
            <a:ext cx="4578990" cy="246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5770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AE52364-BB73-4702-815D-5FF12BE30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90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Java Virtual Machine (JVM) Model </a:t>
            </a:r>
          </a:p>
          <a:p>
            <a:r>
              <a:rPr lang="en-US" dirty="0"/>
              <a:t>The JVM ISA is based upon one of the Java Virtual Machine standards (</a:t>
            </a:r>
            <a:r>
              <a:rPr lang="en-US" i="1" dirty="0"/>
              <a:t>Sun Microsystem’s Java Language)</a:t>
            </a:r>
            <a:r>
              <a:rPr lang="en-US" dirty="0"/>
              <a:t>. </a:t>
            </a:r>
          </a:p>
          <a:p>
            <a:r>
              <a:rPr lang="en-US" dirty="0"/>
              <a:t>Real-world JVMs can be implemented in an embedded system via hardware, such as in </a:t>
            </a:r>
            <a:r>
              <a:rPr lang="en-US" dirty="0" err="1"/>
              <a:t>aJile’s</a:t>
            </a:r>
            <a:r>
              <a:rPr lang="en-US" dirty="0"/>
              <a:t> </a:t>
            </a:r>
            <a:r>
              <a:rPr lang="en-IN" dirty="0"/>
              <a:t>aj-80 and aj-100 processors,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C0387BB7-858F-40AA-A011-18F4B3C81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0527" y="3317575"/>
            <a:ext cx="5744106" cy="345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728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776597B-AB7C-4E9F-BE2C-5C81F8E35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74A5A2E-8EBD-4871-BEA1-9E8343680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Wiring diagrams</a:t>
            </a:r>
            <a:endParaRPr lang="en-US" b="1" dirty="0"/>
          </a:p>
          <a:p>
            <a:pPr lvl="1"/>
            <a:r>
              <a:rPr lang="en-US" dirty="0"/>
              <a:t>Represent the </a:t>
            </a:r>
            <a:r>
              <a:rPr lang="en-US" i="1" dirty="0"/>
              <a:t>bus (represented by </a:t>
            </a:r>
            <a:r>
              <a:rPr lang="en-IN" dirty="0"/>
              <a:t>vertical and horizontal lines</a:t>
            </a:r>
            <a:r>
              <a:rPr lang="en-US" i="1" dirty="0"/>
              <a:t>) </a:t>
            </a:r>
            <a:r>
              <a:rPr lang="en-US" dirty="0"/>
              <a:t>connections between the major and minor components on a board or within a chip. </a:t>
            </a:r>
          </a:p>
          <a:p>
            <a:pPr lvl="1"/>
            <a:r>
              <a:rPr lang="en-US" dirty="0"/>
              <a:t>Approximate depiction of the physical layout of component/board.</a:t>
            </a:r>
            <a:endParaRPr lang="en-IN" dirty="0"/>
          </a:p>
          <a:p>
            <a:r>
              <a:rPr lang="en-US" b="1" dirty="0"/>
              <a:t>Logic diagrams</a:t>
            </a:r>
          </a:p>
          <a:p>
            <a:pPr lvl="1"/>
            <a:r>
              <a:rPr lang="en-US" dirty="0"/>
              <a:t>Show a wide variety of circuit information using logical symbols (AND, OR, NOT, XOR, and so on), and logical inputs and outputs (the 1’s and 0’s).</a:t>
            </a:r>
          </a:p>
          <a:p>
            <a:r>
              <a:rPr lang="en-US" b="1" dirty="0"/>
              <a:t>Timing diagrams </a:t>
            </a:r>
          </a:p>
          <a:p>
            <a:pPr lvl="1"/>
            <a:r>
              <a:rPr lang="en-US" dirty="0"/>
              <a:t>display timing graphs of various input and output signals of a circuit, as well as the relationships between the various signals.</a:t>
            </a:r>
            <a:endParaRPr lang="en-IN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06180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390AEB-DC15-45D8-A744-4F48148F2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General Purpose ISA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B7F738E-A963-4BF4-85FB-6E4937BD2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311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Complex Instruction Set Computing (CISC) Model</a:t>
            </a:r>
          </a:p>
          <a:p>
            <a:pPr lvl="1"/>
            <a:r>
              <a:rPr lang="en-US" dirty="0"/>
              <a:t>Defines complex operations made up of several instructions.</a:t>
            </a:r>
          </a:p>
          <a:p>
            <a:pPr lvl="1"/>
            <a:r>
              <a:rPr lang="en-US" dirty="0"/>
              <a:t>CISCs typically have multiple-cycle operations.  </a:t>
            </a:r>
          </a:p>
          <a:p>
            <a:pPr lvl="1"/>
            <a:r>
              <a:rPr lang="en-US" dirty="0"/>
              <a:t>Examples of architectures that implement a CISC ISA –</a:t>
            </a:r>
          </a:p>
          <a:p>
            <a:pPr lvl="2"/>
            <a:r>
              <a:rPr lang="en-US" dirty="0"/>
              <a:t>Intel’s x86 and Motorola/Freescale’s 68000 families of processors.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18A1F86-0D75-4547-A3D7-A9E828E7E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234" y="3509200"/>
            <a:ext cx="7315834" cy="312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1480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620A465-574A-4123-8115-72C00B5DE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434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Reduced Instruction Set Model (RISC) Model </a:t>
            </a:r>
          </a:p>
          <a:p>
            <a:pPr lvl="1"/>
            <a:r>
              <a:rPr lang="en-US" dirty="0"/>
              <a:t>Architecture with simpler and/or fewer operations made up of fewer instructions.</a:t>
            </a:r>
          </a:p>
          <a:p>
            <a:pPr lvl="1"/>
            <a:r>
              <a:rPr lang="en-US" dirty="0"/>
              <a:t>architecture that has a reduced number of cycles per available operation.</a:t>
            </a:r>
          </a:p>
          <a:p>
            <a:pPr lvl="1"/>
            <a:r>
              <a:rPr lang="en-US" dirty="0"/>
              <a:t>Many RISC processors have only one-cycle operations, </a:t>
            </a:r>
          </a:p>
          <a:p>
            <a:pPr lvl="1"/>
            <a:r>
              <a:rPr lang="en-IN" dirty="0" err="1"/>
              <a:t>Eg.</a:t>
            </a:r>
            <a:r>
              <a:rPr lang="en-IN" dirty="0"/>
              <a:t>:- </a:t>
            </a:r>
            <a:r>
              <a:rPr lang="en-US" dirty="0"/>
              <a:t>ARM, PowerPC, SPARC, and MIPS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E7831452-DE39-49C0-AE22-52A7951F0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7085" y="2929546"/>
            <a:ext cx="5243014" cy="381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6185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6ED5488-7E74-414D-9C3F-52229CBEB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Instruction-Level Parallelism ISA Models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B4221A1-6BE4-43BC-B07E-71E224140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</a:t>
            </a:r>
            <a:r>
              <a:rPr lang="en-IN" dirty="0"/>
              <a:t>ISA architectures </a:t>
            </a:r>
            <a:r>
              <a:rPr lang="en-US" b="1" dirty="0"/>
              <a:t>execute multiple instructions in parallel</a:t>
            </a:r>
            <a:r>
              <a:rPr lang="en-US" dirty="0"/>
              <a:t>, as the name implies.</a:t>
            </a:r>
          </a:p>
          <a:p>
            <a:r>
              <a:rPr lang="en-US" dirty="0"/>
              <a:t>Considered as higher evolutions of the RISC ISA.</a:t>
            </a:r>
          </a:p>
          <a:p>
            <a:r>
              <a:rPr lang="en-US" dirty="0"/>
              <a:t>Example-</a:t>
            </a:r>
          </a:p>
          <a:p>
            <a:pPr lvl="2"/>
            <a:r>
              <a:rPr lang="en-IN" dirty="0"/>
              <a:t>Single Instruction Multiple Data (SIMD) Model,</a:t>
            </a:r>
          </a:p>
          <a:p>
            <a:pPr lvl="2"/>
            <a:r>
              <a:rPr lang="en-IN" dirty="0"/>
              <a:t>Superscalar Machine Model,</a:t>
            </a:r>
          </a:p>
          <a:p>
            <a:pPr lvl="2"/>
            <a:r>
              <a:rPr lang="en-US" dirty="0"/>
              <a:t>Very Long Instruction Word Computing (VLIW) Model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87361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1FBF411-A692-4464-B977-CB4818EDD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684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Single Instruction Multiple Data (SIMD) Model</a:t>
            </a:r>
          </a:p>
          <a:p>
            <a:r>
              <a:rPr lang="en-US" dirty="0"/>
              <a:t>Designed to process an instruction simultaneously on multiple data components that require action to be performed on them.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660D80E5-08FF-4B69-B375-9BA6AADC5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5" y="2172195"/>
            <a:ext cx="638175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4700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1FBF411-A692-4464-B977-CB4818EDD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684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Superscalar Machine Model</a:t>
            </a:r>
          </a:p>
          <a:p>
            <a:pPr marL="0" indent="0">
              <a:buNone/>
            </a:pPr>
            <a:r>
              <a:rPr lang="en-US" dirty="0"/>
              <a:t>Able to process multiple instructions simultaneously within one clock cycle through the implementation of multiple functional components </a:t>
            </a:r>
            <a:r>
              <a:rPr lang="en-IN" dirty="0"/>
              <a:t>within the processor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60C605BC-4A60-4A0E-9C14-4E910938A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3514" y="2537692"/>
            <a:ext cx="599122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0781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1FBF411-A692-4464-B977-CB4818EDD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684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Very Long Instruction Word Computing (VLIW) Model</a:t>
            </a:r>
          </a:p>
          <a:p>
            <a:pPr lvl="1"/>
            <a:r>
              <a:rPr lang="en-US" dirty="0"/>
              <a:t>The VLIW ISA defines an architecture in which a very long instruction word is made up of multiple operations. </a:t>
            </a:r>
          </a:p>
          <a:p>
            <a:pPr lvl="1"/>
            <a:r>
              <a:rPr lang="en-US" dirty="0"/>
              <a:t>These operations are then broken down and processed in parallel by multiple execution units within the processor.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C80388B5-35F7-47A7-99BE-C74883DBF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254" y="2522146"/>
            <a:ext cx="6317674" cy="422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0167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843F0CD-7314-43A3-BFFB-D6838518D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Internal Processor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D4728B3-4378-4B2E-A074-54963FA94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ISA defines </a:t>
            </a:r>
            <a:r>
              <a:rPr lang="en-US" b="1" i="1" dirty="0"/>
              <a:t>what </a:t>
            </a:r>
            <a:r>
              <a:rPr lang="en-US" dirty="0"/>
              <a:t>a processor can do, and it is the processor’s internal interconnected hardware components that physically implement the ISA’s features.</a:t>
            </a:r>
          </a:p>
          <a:p>
            <a:r>
              <a:rPr lang="en-US" dirty="0"/>
              <a:t>Components of ISA &lt;=&gt; Components of embedded board</a:t>
            </a:r>
          </a:p>
          <a:p>
            <a:pPr lvl="1"/>
            <a:r>
              <a:rPr lang="en-US" dirty="0"/>
              <a:t>CPU </a:t>
            </a:r>
          </a:p>
          <a:p>
            <a:pPr lvl="1"/>
            <a:r>
              <a:rPr lang="en-US" dirty="0"/>
              <a:t>Memory</a:t>
            </a:r>
          </a:p>
          <a:p>
            <a:pPr lvl="1"/>
            <a:r>
              <a:rPr lang="en-US" dirty="0"/>
              <a:t>I/O components</a:t>
            </a:r>
          </a:p>
          <a:p>
            <a:pPr lvl="1"/>
            <a:r>
              <a:rPr lang="en-US" dirty="0"/>
              <a:t>Buses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65968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160CEB-374A-48B0-9D51-8A7CECF73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Von-Neumann vs Harvard Architectures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5591DE26-0EE7-4E21-9E7B-B47F9F9B03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3675" y="1825265"/>
            <a:ext cx="938212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6169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26A4B5-D552-4C54-99AB-34EEA10F1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Von-Neuman &amp; Processor Pins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CAC5209-A23D-401C-B51C-961D9B394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09509" cy="4351338"/>
          </a:xfrm>
        </p:spPr>
        <p:txBody>
          <a:bodyPr/>
          <a:lstStyle/>
          <a:p>
            <a:r>
              <a:rPr lang="en-US" dirty="0"/>
              <a:t>Processors typically have address and data signals to read and write data to and from memory. </a:t>
            </a:r>
          </a:p>
          <a:p>
            <a:r>
              <a:rPr lang="en-US" dirty="0"/>
              <a:t>In order to communicate to memory or I/O, a processor usually has some type of READ and WRITE pins to indicate it wants to retrieve or transmit data.</a:t>
            </a:r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45C89541-3EE4-4F36-B438-F14349C79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5996" y="1882084"/>
            <a:ext cx="4436438" cy="309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461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CF69E5-7E9B-4177-A6D0-C1F84D486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Central Processing Unit (CPU)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A12FCCD-0414-4D6F-839C-E89582376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66841" cy="4351338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processing unit </a:t>
            </a:r>
            <a:r>
              <a:rPr lang="en-US" dirty="0"/>
              <a:t>within a processor. </a:t>
            </a:r>
          </a:p>
          <a:p>
            <a:r>
              <a:rPr lang="en-US" dirty="0"/>
              <a:t>The CPU is responsible for executing the cycle of fetching, decoding, and executing </a:t>
            </a:r>
            <a:r>
              <a:rPr lang="en-IN" dirty="0"/>
              <a:t>instructions.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7B2FCA3-88FD-458D-A9F1-DBD5C9B5C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0657" y="1690688"/>
            <a:ext cx="6600825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743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Symbols, Conventions &amp;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8533"/>
            <a:ext cx="10515600" cy="5129357"/>
          </a:xfrm>
        </p:spPr>
        <p:txBody>
          <a:bodyPr/>
          <a:lstStyle/>
          <a:p>
            <a:r>
              <a:rPr lang="en-US" dirty="0"/>
              <a:t>Regardless of the type, in order to understand how to read and interpret these diagrams, it is first important to </a:t>
            </a:r>
            <a:r>
              <a:rPr lang="en-US" i="1" dirty="0"/>
              <a:t>learn </a:t>
            </a:r>
            <a:r>
              <a:rPr lang="en-US" dirty="0"/>
              <a:t>the standard </a:t>
            </a:r>
            <a:r>
              <a:rPr lang="en-US" b="1" dirty="0"/>
              <a:t>symbols</a:t>
            </a:r>
            <a:r>
              <a:rPr lang="en-US" dirty="0"/>
              <a:t>, </a:t>
            </a:r>
            <a:r>
              <a:rPr lang="en-US" b="1" dirty="0"/>
              <a:t>conventions</a:t>
            </a:r>
            <a:r>
              <a:rPr lang="en-US" dirty="0"/>
              <a:t>, and </a:t>
            </a:r>
            <a:r>
              <a:rPr lang="en-US" b="1" dirty="0"/>
              <a:t>rules </a:t>
            </a:r>
            <a:r>
              <a:rPr lang="en-US" dirty="0"/>
              <a:t>used.</a:t>
            </a:r>
            <a:endParaRPr lang="en-IN" dirty="0"/>
          </a:p>
          <a:p>
            <a:r>
              <a:rPr lang="en-IN" i="1" u="sng" dirty="0"/>
              <a:t>Timing diagrams symbol table</a:t>
            </a:r>
            <a:endParaRPr lang="en-IN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147" y="3437659"/>
            <a:ext cx="610552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9505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2F13C9-2261-4959-98D3-08EE74784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CPU- von-Neumann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C65DAD1-D21F-4294-A8F2-084E86E1F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CPU components</a:t>
            </a:r>
          </a:p>
          <a:p>
            <a:r>
              <a:rPr lang="en-US" dirty="0"/>
              <a:t>the arithmetic logic unit (ALU) – </a:t>
            </a:r>
            <a:r>
              <a:rPr lang="en-US" i="1" dirty="0"/>
              <a:t>implements the ISA’s operations</a:t>
            </a:r>
          </a:p>
          <a:p>
            <a:r>
              <a:rPr lang="en-US" dirty="0"/>
              <a:t> registers – </a:t>
            </a:r>
            <a:r>
              <a:rPr lang="en-US" i="1" dirty="0"/>
              <a:t>a type of fast memory</a:t>
            </a:r>
          </a:p>
          <a:p>
            <a:r>
              <a:rPr lang="en-US" dirty="0"/>
              <a:t>the control unit (CU) – </a:t>
            </a:r>
            <a:r>
              <a:rPr lang="en-US" i="1" dirty="0"/>
              <a:t>manages the entire fetching and execution cycle</a:t>
            </a:r>
          </a:p>
          <a:p>
            <a:r>
              <a:rPr lang="en-US" dirty="0"/>
              <a:t> the internal CPU buses – </a:t>
            </a:r>
            <a:r>
              <a:rPr lang="en-US" i="1" dirty="0"/>
              <a:t>interconnect the ALU, registers, and the CU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09319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A7557F-621B-4E1F-A625-C136EA0D1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Internal CPU buses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2F70E04-F82F-492B-84E8-5609E606D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mechanisms that interconnect the CPU’s other components: the ALU, </a:t>
            </a:r>
            <a:r>
              <a:rPr lang="en-IN" dirty="0"/>
              <a:t>the CU, and registers.</a:t>
            </a:r>
          </a:p>
          <a:p>
            <a:r>
              <a:rPr lang="en-IN" dirty="0"/>
              <a:t>Bus types:</a:t>
            </a:r>
          </a:p>
          <a:p>
            <a:pPr lvl="1"/>
            <a:r>
              <a:rPr lang="en-IN" i="1" dirty="0"/>
              <a:t>Data bus </a:t>
            </a:r>
            <a:r>
              <a:rPr lang="en-IN" dirty="0"/>
              <a:t>– carries data, </a:t>
            </a:r>
            <a:r>
              <a:rPr lang="en-US" dirty="0"/>
              <a:t>bi-directionally, between registers and the ALU</a:t>
            </a:r>
          </a:p>
          <a:p>
            <a:pPr lvl="1"/>
            <a:r>
              <a:rPr lang="en-US" i="1" dirty="0"/>
              <a:t>Address bus </a:t>
            </a:r>
            <a:r>
              <a:rPr lang="en-US" dirty="0"/>
              <a:t>- which carries the locations of the registers that contain the data to be transferred</a:t>
            </a:r>
          </a:p>
          <a:p>
            <a:pPr lvl="1"/>
            <a:r>
              <a:rPr lang="en-US" i="1" dirty="0"/>
              <a:t>Control bus </a:t>
            </a:r>
            <a:r>
              <a:rPr lang="en-US" dirty="0"/>
              <a:t>- which carries control signal information, such as timing and control signals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39897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907323E-8122-47AF-8AD5-A08F7AB26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56B97A7-73BC-419D-B6B3-EB3100F8B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arithmetic logic unit (ALU) implements the comparison, mathematical and logical operations </a:t>
            </a:r>
            <a:r>
              <a:rPr lang="en-IN" dirty="0"/>
              <a:t>defined by the ISA.</a:t>
            </a:r>
          </a:p>
          <a:p>
            <a:r>
              <a:rPr lang="en-IN" dirty="0"/>
              <a:t>ALU is responsible </a:t>
            </a:r>
            <a:r>
              <a:rPr lang="en-US" dirty="0"/>
              <a:t>for accepting </a:t>
            </a:r>
            <a:r>
              <a:rPr lang="en-US" b="1" dirty="0"/>
              <a:t>multiple </a:t>
            </a:r>
            <a:r>
              <a:rPr lang="en-US" b="1" i="1" dirty="0"/>
              <a:t>n</a:t>
            </a:r>
            <a:r>
              <a:rPr lang="en-US" b="1" dirty="0"/>
              <a:t>-bit binary operands</a:t>
            </a:r>
            <a:r>
              <a:rPr lang="en-US" dirty="0"/>
              <a:t> and </a:t>
            </a:r>
            <a:r>
              <a:rPr lang="en-US" b="1" dirty="0"/>
              <a:t>performing</a:t>
            </a:r>
            <a:r>
              <a:rPr lang="en-US" dirty="0"/>
              <a:t> any logical (AND, OR, NOT, etc.), mathematical (+, –, *, etc.), and comparison (=, &lt;, &gt;, etc.) </a:t>
            </a:r>
            <a:r>
              <a:rPr lang="en-US" b="1" dirty="0"/>
              <a:t>operations on these operands.</a:t>
            </a:r>
          </a:p>
          <a:p>
            <a:r>
              <a:rPr lang="en-US" dirty="0"/>
              <a:t>Basic building block - Full-adders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4939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873A6E-7263-412E-B5ED-0D3A5AFAA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36EEEEC-56C8-4568-AAAD-FDAA484F1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Registers are simply a combination of various flip-flops that can be used to temporarily store data or to delay signals.</a:t>
            </a:r>
          </a:p>
          <a:p>
            <a:pPr lvl="1"/>
            <a:r>
              <a:rPr lang="en-IN" b="1" dirty="0"/>
              <a:t>Storage register - </a:t>
            </a:r>
            <a:r>
              <a:rPr lang="en-IN" dirty="0"/>
              <a:t>fast programmable internal processor </a:t>
            </a:r>
            <a:r>
              <a:rPr lang="en-US" dirty="0"/>
              <a:t>memory usually used to temporarily store, copy, and modify operands</a:t>
            </a:r>
          </a:p>
          <a:p>
            <a:pPr lvl="1"/>
            <a:r>
              <a:rPr lang="en-US" b="1" dirty="0"/>
              <a:t>Shift register - </a:t>
            </a:r>
            <a:r>
              <a:rPr lang="en-US" dirty="0"/>
              <a:t>delay signals by passing the signals between the various internal flip-flops with every clock pulse</a:t>
            </a:r>
          </a:p>
          <a:p>
            <a:r>
              <a:rPr lang="en-US" i="1" dirty="0"/>
              <a:t>the number of flip-flops in each register </a:t>
            </a:r>
            <a:r>
              <a:rPr lang="en-US" dirty="0"/>
              <a:t>that is actually used to describe a processor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Eg.</a:t>
            </a:r>
            <a:r>
              <a:rPr lang="en-US" dirty="0">
                <a:sym typeface="Wingdings" panose="05000000000000000000" pitchFamily="2" charset="2"/>
              </a:rPr>
              <a:t>: 32 bit register size = 32 flipflop = 32 bit processor</a:t>
            </a:r>
          </a:p>
          <a:p>
            <a:r>
              <a:rPr lang="en-IN" dirty="0"/>
              <a:t>General purpose &amp; special purpose – using flags</a:t>
            </a:r>
          </a:p>
        </p:txBody>
      </p:sp>
    </p:spTree>
    <p:extLst>
      <p:ext uri="{BB962C8B-B14F-4D97-AF65-F5344CB8AC3E}">
        <p14:creationId xmlns:p14="http://schemas.microsoft.com/office/powerpoint/2010/main" val="277262670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82A6AD5-DB53-4F40-87AB-D049E445B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Control Unit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307551-8CAF-45E5-8F38-097CE1B1C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control unit (CU) is primarily responsible for generating timing signals.</a:t>
            </a:r>
          </a:p>
          <a:p>
            <a:r>
              <a:rPr lang="en-US" dirty="0"/>
              <a:t>controlling and coordinating the fetching, decoding, and execution of instructions in the </a:t>
            </a:r>
            <a:r>
              <a:rPr lang="en-IN" dirty="0"/>
              <a:t>CPU.</a:t>
            </a:r>
          </a:p>
        </p:txBody>
      </p:sp>
    </p:spTree>
    <p:extLst>
      <p:ext uri="{BB962C8B-B14F-4D97-AF65-F5344CB8AC3E}">
        <p14:creationId xmlns:p14="http://schemas.microsoft.com/office/powerpoint/2010/main" val="25505738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CD1419-8A15-467A-AA9F-A08EE6A40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CPU &amp; Master (System) clock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0AB4988-E4AF-4616-9C29-679F4C803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processor’s execution is ultimately synchronized by an external </a:t>
            </a:r>
            <a:r>
              <a:rPr lang="en-US" i="1" dirty="0"/>
              <a:t>system </a:t>
            </a:r>
            <a:r>
              <a:rPr lang="en-US" dirty="0"/>
              <a:t>or </a:t>
            </a:r>
            <a:r>
              <a:rPr lang="en-US" i="1" dirty="0"/>
              <a:t>master clock, </a:t>
            </a:r>
            <a:r>
              <a:rPr lang="en-IN" dirty="0"/>
              <a:t>located on the board.</a:t>
            </a:r>
          </a:p>
          <a:p>
            <a:r>
              <a:rPr lang="en-US" dirty="0"/>
              <a:t>Fixed frequency sequence of regular on/off pulse signals </a:t>
            </a:r>
            <a:r>
              <a:rPr lang="en-IN" dirty="0"/>
              <a:t>(square waves).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EDCED52F-9BA2-40BC-BB08-2490CC578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980" y="4415436"/>
            <a:ext cx="6543933" cy="207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8002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On-Chip Memory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4364" y="2451280"/>
            <a:ext cx="4537200" cy="19322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27906"/>
            <a:ext cx="5930200" cy="50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8721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Common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MROM</a:t>
            </a:r>
          </a:p>
          <a:p>
            <a:r>
              <a:rPr lang="en-US" i="1" dirty="0" smtClean="0"/>
              <a:t>PROMs</a:t>
            </a:r>
          </a:p>
          <a:p>
            <a:r>
              <a:rPr lang="en-US" i="1" dirty="0" smtClean="0"/>
              <a:t>EPROM</a:t>
            </a:r>
          </a:p>
          <a:p>
            <a:r>
              <a:rPr lang="en-US" dirty="0" smtClean="0"/>
              <a:t>EEPROM-Flash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87120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Bipoloar</a:t>
            </a:r>
            <a:r>
              <a:rPr lang="en-IN" dirty="0" smtClean="0"/>
              <a:t> Memory cells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549" y="2082187"/>
            <a:ext cx="5595612" cy="16084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3971" y="1549320"/>
            <a:ext cx="6407800" cy="530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92630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SRAM &amp; DRAM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37432" y="2121272"/>
            <a:ext cx="5572000" cy="39142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7117" y="2638093"/>
            <a:ext cx="4497400" cy="191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292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/>
              <a:t>Timing diagram example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6727" y="2286000"/>
            <a:ext cx="6727248" cy="344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1064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16Kx8 SRAM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1604" y="2244266"/>
            <a:ext cx="51349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18129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Memory Managers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Memory controller</a:t>
            </a:r>
          </a:p>
          <a:p>
            <a:pPr lvl="1"/>
            <a:r>
              <a:rPr lang="en-US" dirty="0"/>
              <a:t>provide </a:t>
            </a:r>
            <a:r>
              <a:rPr lang="en-US" dirty="0" err="1"/>
              <a:t>glueless</a:t>
            </a:r>
            <a:r>
              <a:rPr lang="en-US" dirty="0"/>
              <a:t> interfaces to the </a:t>
            </a:r>
            <a:r>
              <a:rPr lang="en-US" dirty="0" smtClean="0"/>
              <a:t>different types </a:t>
            </a:r>
            <a:r>
              <a:rPr lang="en-US" dirty="0"/>
              <a:t>of memory in the system, such as cache, SRAM, and DRAM, </a:t>
            </a:r>
            <a:endParaRPr lang="en-US" dirty="0" smtClean="0"/>
          </a:p>
          <a:p>
            <a:pPr lvl="1"/>
            <a:r>
              <a:rPr lang="en-US" dirty="0" smtClean="0"/>
              <a:t>synchronizing </a:t>
            </a:r>
            <a:r>
              <a:rPr lang="en-US" dirty="0"/>
              <a:t>access </a:t>
            </a:r>
            <a:r>
              <a:rPr lang="en-US" dirty="0" smtClean="0"/>
              <a:t>to memory </a:t>
            </a:r>
            <a:r>
              <a:rPr lang="en-US" dirty="0"/>
              <a:t>and verifying the integrity of the data being </a:t>
            </a:r>
            <a:r>
              <a:rPr lang="en-US" dirty="0" smtClean="0"/>
              <a:t>transferred.</a:t>
            </a:r>
            <a:endParaRPr lang="en-IN" dirty="0" smtClean="0"/>
          </a:p>
          <a:p>
            <a:r>
              <a:rPr lang="en-IN" dirty="0" smtClean="0"/>
              <a:t>MMU</a:t>
            </a:r>
          </a:p>
          <a:p>
            <a:pPr lvl="1"/>
            <a:r>
              <a:rPr lang="en-US" dirty="0"/>
              <a:t>used to translate logical addresses into </a:t>
            </a:r>
            <a:r>
              <a:rPr lang="en-US" dirty="0" smtClean="0"/>
              <a:t>physical addresses </a:t>
            </a:r>
            <a:r>
              <a:rPr lang="en-US" dirty="0"/>
              <a:t>(</a:t>
            </a:r>
            <a:r>
              <a:rPr lang="en-US" i="1" dirty="0"/>
              <a:t>memory mapping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handles </a:t>
            </a:r>
            <a:r>
              <a:rPr lang="en-US" dirty="0"/>
              <a:t>memory security, control cache, </a:t>
            </a:r>
            <a:endParaRPr lang="en-US" dirty="0" smtClean="0"/>
          </a:p>
          <a:p>
            <a:pPr lvl="1"/>
            <a:r>
              <a:rPr lang="en-US" dirty="0"/>
              <a:t>h</a:t>
            </a:r>
            <a:r>
              <a:rPr lang="en-US" dirty="0" smtClean="0"/>
              <a:t>andles bus </a:t>
            </a:r>
            <a:r>
              <a:rPr lang="en-US" dirty="0"/>
              <a:t>arbitration between the CPU and memory, and </a:t>
            </a:r>
            <a:endParaRPr lang="en-US" dirty="0" smtClean="0"/>
          </a:p>
          <a:p>
            <a:pPr lvl="1"/>
            <a:r>
              <a:rPr lang="en-US" dirty="0"/>
              <a:t>g</a:t>
            </a:r>
            <a:r>
              <a:rPr lang="en-US" dirty="0" smtClean="0"/>
              <a:t>enerates </a:t>
            </a:r>
            <a:r>
              <a:rPr lang="en-US" dirty="0"/>
              <a:t>appropriate exceptions</a:t>
            </a:r>
          </a:p>
        </p:txBody>
      </p:sp>
    </p:spTree>
    <p:extLst>
      <p:ext uri="{BB962C8B-B14F-4D97-AF65-F5344CB8AC3E}">
        <p14:creationId xmlns:p14="http://schemas.microsoft.com/office/powerpoint/2010/main" val="292358191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8500" y="2402714"/>
            <a:ext cx="4975000" cy="319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81784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1786E1B-9E3F-47FE-A2EE-67E6307E0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Processor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282F71C-86F4-4B49-ABB3-9B26CD478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Amount of work CPU completes in given time –</a:t>
            </a:r>
            <a:r>
              <a:rPr lang="en-IN" b="1" dirty="0"/>
              <a:t> throughput</a:t>
            </a:r>
          </a:p>
          <a:p>
            <a:r>
              <a:rPr lang="en-IN" dirty="0"/>
              <a:t>Processor’s execution – synchronized with master clock</a:t>
            </a:r>
          </a:p>
          <a:p>
            <a:r>
              <a:rPr lang="en-IN" dirty="0"/>
              <a:t>Clock cycles/clock rate - &gt; to control and coordinate with fetching, decoding and execution of instructions.</a:t>
            </a:r>
          </a:p>
          <a:p>
            <a:r>
              <a:rPr lang="en-IN" dirty="0"/>
              <a:t>CPU’s clock rate is expressed in </a:t>
            </a:r>
            <a:r>
              <a:rPr lang="en-IN" dirty="0" err="1"/>
              <a:t>MHz.</a:t>
            </a:r>
            <a:endParaRPr lang="en-IN" dirty="0"/>
          </a:p>
          <a:p>
            <a:r>
              <a:rPr lang="en-IN" dirty="0"/>
              <a:t>CPU’s execution time </a:t>
            </a:r>
            <a:r>
              <a:rPr lang="en-IN" dirty="0">
                <a:sym typeface="Wingdings" panose="05000000000000000000" pitchFamily="2" charset="2"/>
              </a:rPr>
              <a:t> Total time the processor takes </a:t>
            </a:r>
            <a:r>
              <a:rPr lang="en-US" dirty="0"/>
              <a:t>to process some program in seconds.</a:t>
            </a:r>
          </a:p>
          <a:p>
            <a:r>
              <a:rPr lang="en-US" dirty="0"/>
              <a:t>length of time a CPU takes to complete a clock cycle = inverse of the clock rate (1/clock rate) </a:t>
            </a:r>
            <a:r>
              <a:rPr lang="en-US" dirty="0">
                <a:sym typeface="Wingdings" panose="05000000000000000000" pitchFamily="2" charset="2"/>
              </a:rPr>
              <a:t> clock period or cycle time</a:t>
            </a:r>
          </a:p>
          <a:p>
            <a:r>
              <a:rPr lang="en-US" dirty="0">
                <a:sym typeface="Wingdings" panose="05000000000000000000" pitchFamily="2" charset="2"/>
              </a:rPr>
              <a:t>Unit of CPC – seconds per cycle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207865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8A32261-7516-4FBF-AFA9-75A69658F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5A5A13E4-B529-4794-82A2-6675DC8555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IN" dirty="0"/>
                  <a:t>CPI (Clock cycles per Instruction)</a:t>
                </a:r>
              </a:p>
              <a:p>
                <a:pPr marL="0" indent="0">
                  <a:buNone/>
                </a:pPr>
                <a:r>
                  <a:rPr lang="en-IN" dirty="0"/>
                  <a:t>	</a:t>
                </a:r>
                <a:r>
                  <a:rPr lang="en-IN" b="1" dirty="0"/>
                  <a:t>CPI =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𝜮</m:t>
                    </m:r>
                  </m:oMath>
                </a14:m>
                <a:r>
                  <a:rPr lang="en-IN" b="1" dirty="0"/>
                  <a:t>(CPI per instruction * instruction frequency)</a:t>
                </a:r>
              </a:p>
              <a:p>
                <a:r>
                  <a:rPr lang="en-US" b="1" i="1" dirty="0"/>
                  <a:t>CPU execution time in seconds per program </a:t>
                </a:r>
                <a:endParaRPr lang="en-US" i="1" dirty="0"/>
              </a:p>
              <a:p>
                <a:pPr marL="457200" lvl="1" indent="0">
                  <a:buNone/>
                </a:pPr>
                <a:r>
                  <a:rPr lang="en-US" i="1" dirty="0"/>
                  <a:t>=(total number of instructions per program or instruction count) * (CPI in 	number of cycle cycles/instruction) * (clock period in seconds per cycle) </a:t>
                </a:r>
              </a:p>
              <a:p>
                <a:pPr marL="457200" lvl="1" indent="0">
                  <a:buNone/>
                </a:pPr>
                <a:r>
                  <a:rPr lang="en-US" i="1" dirty="0"/>
                  <a:t>= ((instruction count) * (CPI in number of cycle cycles/instruction)) / (clock rate 	in MHz)</a:t>
                </a:r>
              </a:p>
              <a:p>
                <a:r>
                  <a:rPr lang="en-US" b="1" dirty="0"/>
                  <a:t>CPU </a:t>
                </a:r>
                <a:r>
                  <a:rPr lang="en-US" b="1" dirty="0" err="1"/>
                  <a:t>thorughput</a:t>
                </a:r>
                <a:r>
                  <a:rPr lang="en-US" b="1" dirty="0"/>
                  <a:t> </a:t>
                </a:r>
                <a:r>
                  <a:rPr lang="en-US" i="1" dirty="0"/>
                  <a:t>(in bytes/sec or MB/sec)  </a:t>
                </a:r>
              </a:p>
              <a:p>
                <a:pPr marL="457200" lvl="1" indent="0">
                  <a:buNone/>
                </a:pPr>
                <a:r>
                  <a:rPr lang="en-US" i="1" dirty="0"/>
                  <a:t>= 1 / CPU execution time = CPU performance</a:t>
                </a:r>
                <a:endParaRPr lang="en-IN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5A13E4-B529-4794-82A2-6675DC8555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 r="-14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799605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7DC52E-260F-4DDE-A887-2F9FB7183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Other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2C08C06-10FD-4B7B-9D89-08023C045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Latency: </a:t>
            </a:r>
            <a:r>
              <a:rPr lang="en-US" b="1" dirty="0"/>
              <a:t> </a:t>
            </a:r>
            <a:r>
              <a:rPr lang="en-US" dirty="0"/>
              <a:t>length of elapsed time a processor takes to respond to some event.</a:t>
            </a:r>
          </a:p>
          <a:p>
            <a:r>
              <a:rPr lang="en-US" b="1" i="1" dirty="0"/>
              <a:t>Availability: </a:t>
            </a:r>
            <a:r>
              <a:rPr lang="en-US" dirty="0"/>
              <a:t>the amount of time the processor normally runs </a:t>
            </a:r>
            <a:r>
              <a:rPr lang="en-IN" dirty="0"/>
              <a:t>without failure</a:t>
            </a:r>
          </a:p>
          <a:p>
            <a:r>
              <a:rPr lang="en-US" b="1" i="1" dirty="0"/>
              <a:t>Reliability: </a:t>
            </a:r>
            <a:r>
              <a:rPr lang="en-US" dirty="0"/>
              <a:t> the average time between failures or MTBF (mean time </a:t>
            </a:r>
            <a:r>
              <a:rPr lang="en-IN" dirty="0"/>
              <a:t>between failures)</a:t>
            </a:r>
          </a:p>
          <a:p>
            <a:r>
              <a:rPr lang="en-US" b="1" i="1" dirty="0"/>
              <a:t>Recoverability: </a:t>
            </a:r>
            <a:r>
              <a:rPr lang="en-US" dirty="0"/>
              <a:t> the average time the CPU takes to recover from failure or MTTR (mean time to recover).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724049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91F20C-245D-44C1-962C-577044D3D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MIPS and Myths!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15B5AAB-33DD-40E2-8B81-C6F4E6DD0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MIPS = Instruction Count / (CPU execution time * 106) </a:t>
            </a:r>
          </a:p>
          <a:p>
            <a:pPr marL="0" indent="0">
              <a:buNone/>
            </a:pPr>
            <a:r>
              <a:rPr lang="en-US" dirty="0"/>
              <a:t>	   = Clock Rate / (CPI * 106)</a:t>
            </a:r>
          </a:p>
          <a:p>
            <a:r>
              <a:rPr lang="en-US" dirty="0"/>
              <a:t>Faster processor – higher MIPS?</a:t>
            </a:r>
          </a:p>
          <a:p>
            <a:r>
              <a:rPr lang="en-US" dirty="0"/>
              <a:t>Instruction complexity and functionality aren’t taken in the MIPS formula, So, MIPS cannot compare the capabilities of processors with different ISAs.</a:t>
            </a:r>
          </a:p>
          <a:p>
            <a:r>
              <a:rPr lang="en-US" dirty="0"/>
              <a:t>MIPS can vary on the same processor when running different programs (with varying instruction counts and different types of instructions).</a:t>
            </a:r>
          </a:p>
          <a:p>
            <a:r>
              <a:rPr lang="en-US" dirty="0"/>
              <a:t>Software programs called </a:t>
            </a:r>
            <a:r>
              <a:rPr lang="en-US" b="1" i="1" dirty="0"/>
              <a:t>benchmarks </a:t>
            </a:r>
            <a:r>
              <a:rPr lang="en-US" dirty="0"/>
              <a:t>can be run on a processor to measure its performance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885762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Board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Different categories of I/O components:</a:t>
            </a:r>
          </a:p>
          <a:p>
            <a:pPr lvl="1"/>
            <a:r>
              <a:rPr lang="en-US" dirty="0"/>
              <a:t>Networking and communications I/O </a:t>
            </a:r>
            <a:endParaRPr lang="en-US" dirty="0" smtClean="0"/>
          </a:p>
          <a:p>
            <a:pPr lvl="1"/>
            <a:r>
              <a:rPr lang="en-US" dirty="0" smtClean="0"/>
              <a:t>Input </a:t>
            </a:r>
            <a:r>
              <a:rPr lang="en-US" dirty="0"/>
              <a:t>(keyboard, mouse, remote control, vocal, etc.)</a:t>
            </a:r>
          </a:p>
          <a:p>
            <a:pPr lvl="1"/>
            <a:r>
              <a:rPr lang="en-US" dirty="0" smtClean="0"/>
              <a:t>Graphics </a:t>
            </a:r>
            <a:r>
              <a:rPr lang="en-US" dirty="0"/>
              <a:t>and output I/O (touch screen, CRT, printers, LEDs, etc.)</a:t>
            </a:r>
          </a:p>
          <a:p>
            <a:pPr lvl="1"/>
            <a:r>
              <a:rPr lang="en-US" dirty="0" smtClean="0"/>
              <a:t>Storage </a:t>
            </a:r>
            <a:r>
              <a:rPr lang="en-US" dirty="0"/>
              <a:t>I/O (optical disk controllers, magnetic disk controllers, magnetic tape </a:t>
            </a:r>
            <a:r>
              <a:rPr lang="en-US" dirty="0" err="1" smtClean="0"/>
              <a:t>controllers,etc</a:t>
            </a:r>
            <a:r>
              <a:rPr lang="en-US" dirty="0"/>
              <a:t>.)</a:t>
            </a:r>
          </a:p>
          <a:p>
            <a:pPr lvl="1"/>
            <a:r>
              <a:rPr lang="en-US" dirty="0" smtClean="0"/>
              <a:t>Debugging </a:t>
            </a:r>
            <a:r>
              <a:rPr lang="en-US" dirty="0"/>
              <a:t>I/O (BDM, JTAG, serial port, parallel port, etc.)</a:t>
            </a:r>
          </a:p>
          <a:p>
            <a:pPr lvl="1"/>
            <a:r>
              <a:rPr lang="en-US" dirty="0" smtClean="0"/>
              <a:t>Real </a:t>
            </a:r>
            <a:r>
              <a:rPr lang="en-US" dirty="0"/>
              <a:t>time and miscellaneous I/O (timers/counters, analog-to-digital converters </a:t>
            </a:r>
            <a:r>
              <a:rPr lang="en-US" dirty="0" smtClean="0"/>
              <a:t>and digital-to-analog </a:t>
            </a:r>
            <a:r>
              <a:rPr lang="en-US" dirty="0"/>
              <a:t>converters, key switches, and so on)</a:t>
            </a:r>
          </a:p>
        </p:txBody>
      </p:sp>
    </p:spTree>
    <p:extLst>
      <p:ext uri="{BB962C8B-B14F-4D97-AF65-F5344CB8AC3E}">
        <p14:creationId xmlns:p14="http://schemas.microsoft.com/office/powerpoint/2010/main" val="43862047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7615" y="2280492"/>
            <a:ext cx="8420598" cy="427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64399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4447"/>
            <a:ext cx="10515600" cy="1325563"/>
          </a:xfrm>
        </p:spPr>
        <p:txBody>
          <a:bodyPr/>
          <a:lstStyle/>
          <a:p>
            <a:r>
              <a:rPr lang="en-IN" dirty="0" smtClean="0"/>
              <a:t>I/O systems –Logical components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61459" y="1147153"/>
            <a:ext cx="6089400" cy="248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1872867"/>
            <a:ext cx="46702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 smtClean="0"/>
              <a:t>Communication Interface</a:t>
            </a:r>
          </a:p>
          <a:p>
            <a:pPr marL="342900" indent="-342900">
              <a:buAutoNum type="arabicPeriod"/>
            </a:pPr>
            <a:r>
              <a:rPr lang="en-IN" dirty="0" smtClean="0"/>
              <a:t>Transmission Medium</a:t>
            </a:r>
          </a:p>
          <a:p>
            <a:pPr marL="342900" indent="-342900">
              <a:buAutoNum type="arabicPeriod"/>
            </a:pPr>
            <a:r>
              <a:rPr lang="en-IN" dirty="0" smtClean="0"/>
              <a:t>Communication port</a:t>
            </a:r>
          </a:p>
          <a:p>
            <a:pPr marL="342900" indent="-342900">
              <a:buAutoNum type="arabicPeriod"/>
            </a:pPr>
            <a:r>
              <a:rPr lang="en-IN" dirty="0" smtClean="0"/>
              <a:t>I/O Controller</a:t>
            </a:r>
          </a:p>
          <a:p>
            <a:pPr marL="342900" indent="-342900">
              <a:buAutoNum type="arabicPeriod"/>
            </a:pPr>
            <a:r>
              <a:rPr lang="en-IN" dirty="0" smtClean="0"/>
              <a:t>I/O bus</a:t>
            </a:r>
          </a:p>
          <a:p>
            <a:pPr marL="342900" indent="-342900">
              <a:buAutoNum type="arabicPeriod"/>
            </a:pPr>
            <a:r>
              <a:rPr lang="en-IN" dirty="0" smtClean="0"/>
              <a:t>Master Processor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9023" y="3756468"/>
            <a:ext cx="4975000" cy="226092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38200" y="424059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i="1" dirty="0"/>
              <a:t>Use of I/O device controller/connectors/ports is depend on the features of I/O device and its performance.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907884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/>
              <a:t>Schematic diagram example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6769" y="1825625"/>
            <a:ext cx="675846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98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Serial  I/O</a:t>
            </a:r>
          </a:p>
          <a:p>
            <a:r>
              <a:rPr lang="en-US" b="1" i="1" dirty="0"/>
              <a:t>Serial </a:t>
            </a:r>
            <a:r>
              <a:rPr lang="en-US" b="1" i="1" dirty="0" smtClean="0"/>
              <a:t>interfaces-</a:t>
            </a:r>
            <a:r>
              <a:rPr lang="en-US" dirty="0" smtClean="0"/>
              <a:t>Manages </a:t>
            </a:r>
            <a:r>
              <a:rPr lang="en-US" dirty="0"/>
              <a:t>the serial data transmission and reception between the master </a:t>
            </a:r>
            <a:r>
              <a:rPr lang="en-US" dirty="0" smtClean="0"/>
              <a:t>CPU and </a:t>
            </a:r>
            <a:r>
              <a:rPr lang="en-US" dirty="0"/>
              <a:t>either the I/O device or its </a:t>
            </a:r>
            <a:r>
              <a:rPr lang="en-US" dirty="0" smtClean="0"/>
              <a:t>controller</a:t>
            </a:r>
          </a:p>
          <a:p>
            <a:pPr lvl="1"/>
            <a:r>
              <a:rPr lang="en-IN" dirty="0" smtClean="0"/>
              <a:t>Buffers, encode/decode the data</a:t>
            </a:r>
          </a:p>
          <a:p>
            <a:r>
              <a:rPr lang="en-IN" dirty="0" smtClean="0"/>
              <a:t>Differs mainly in the direction of data transmission and reception</a:t>
            </a:r>
          </a:p>
          <a:p>
            <a:r>
              <a:rPr lang="en-IN" dirty="0" smtClean="0"/>
              <a:t>Data can be transmitted in any of the three directions</a:t>
            </a:r>
          </a:p>
          <a:p>
            <a:pPr lvl="1"/>
            <a:r>
              <a:rPr lang="en-IN" dirty="0" smtClean="0"/>
              <a:t>One way</a:t>
            </a:r>
          </a:p>
          <a:p>
            <a:pPr lvl="1"/>
            <a:r>
              <a:rPr lang="en-IN" dirty="0" smtClean="0"/>
              <a:t>Two way at separate times</a:t>
            </a:r>
          </a:p>
          <a:p>
            <a:pPr lvl="1"/>
            <a:r>
              <a:rPr lang="en-IN" dirty="0" smtClean="0"/>
              <a:t>Two way simultaneously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73877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2009"/>
            <a:ext cx="10515600" cy="1325563"/>
          </a:xfrm>
        </p:spPr>
        <p:txBody>
          <a:bodyPr/>
          <a:lstStyle/>
          <a:p>
            <a:r>
              <a:rPr lang="en-IN" dirty="0" smtClean="0"/>
              <a:t>Transmission 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202"/>
            <a:ext cx="10515600" cy="5159069"/>
          </a:xfrm>
        </p:spPr>
        <p:txBody>
          <a:bodyPr/>
          <a:lstStyle/>
          <a:p>
            <a:r>
              <a:rPr lang="en-IN" dirty="0" smtClean="0"/>
              <a:t>Simplex</a:t>
            </a:r>
          </a:p>
          <a:p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Half Duplex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Full Duplex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266" y="1547149"/>
            <a:ext cx="5054600" cy="14541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5042" y="3070136"/>
            <a:ext cx="4549048" cy="17394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5042" y="4878446"/>
            <a:ext cx="5174000" cy="184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9072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Serial I/O example:RS232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Compatible devices are called as DCE</a:t>
            </a:r>
            <a:r>
              <a:rPr lang="en-US" dirty="0"/>
              <a:t>(Data Circuit-terminating Equipment)</a:t>
            </a:r>
            <a:r>
              <a:rPr lang="en-IN" dirty="0" smtClean="0"/>
              <a:t>/DTE(</a:t>
            </a:r>
            <a:r>
              <a:rPr lang="en-US" dirty="0"/>
              <a:t>(Data Terminal Equipment</a:t>
            </a:r>
            <a:r>
              <a:rPr lang="en-US" dirty="0" smtClean="0"/>
              <a:t>))</a:t>
            </a:r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700" y="2816460"/>
            <a:ext cx="6248600" cy="122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26256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Synchronous</a:t>
            </a:r>
            <a:r>
              <a:rPr lang="en-US" b="1" dirty="0" smtClean="0"/>
              <a:t>-data transfers at regular interval</a:t>
            </a:r>
          </a:p>
          <a:p>
            <a:endParaRPr lang="en-US" b="1" dirty="0" smtClean="0"/>
          </a:p>
          <a:p>
            <a:endParaRPr lang="en-US" b="1" i="1" dirty="0" smtClean="0"/>
          </a:p>
          <a:p>
            <a:endParaRPr lang="en-US" b="1" i="1" dirty="0"/>
          </a:p>
          <a:p>
            <a:r>
              <a:rPr lang="en-US" b="1" i="1" dirty="0" smtClean="0"/>
              <a:t>Asynchronous-</a:t>
            </a:r>
            <a:r>
              <a:rPr lang="en-US" b="1" dirty="0" smtClean="0"/>
              <a:t>data</a:t>
            </a:r>
            <a:r>
              <a:rPr lang="en-US" b="1" i="1" dirty="0" smtClean="0"/>
              <a:t> </a:t>
            </a:r>
            <a:r>
              <a:rPr lang="en-US" b="1" dirty="0"/>
              <a:t>transfers at </a:t>
            </a:r>
            <a:r>
              <a:rPr lang="en-US" b="1" dirty="0" smtClean="0"/>
              <a:t>irregular interval</a:t>
            </a:r>
          </a:p>
          <a:p>
            <a:endParaRPr lang="en-US" b="1" dirty="0"/>
          </a:p>
          <a:p>
            <a:endParaRPr lang="en-US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468" y="4350326"/>
            <a:ext cx="5890400" cy="20816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4529" y="2380816"/>
            <a:ext cx="6009800" cy="141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28824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EIA Standards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6499" y="2193554"/>
            <a:ext cx="8159001" cy="361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46518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EIA-574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2749" y="1825625"/>
            <a:ext cx="808650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63435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EIA-561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0263" y="2049245"/>
            <a:ext cx="7363001" cy="2141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0675" y="4726236"/>
            <a:ext cx="7304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 smtClean="0"/>
              <a:t>Two DTE devices are connected with null modem!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25311108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Parallel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Similar to serial I/O</a:t>
            </a:r>
          </a:p>
          <a:p>
            <a:r>
              <a:rPr lang="en-IN" dirty="0" smtClean="0"/>
              <a:t>Example Graphics Engine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3051672"/>
            <a:ext cx="6069376" cy="34372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674" y="911225"/>
            <a:ext cx="5202029" cy="345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1673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Parallel/Serial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52824" y="1800983"/>
            <a:ext cx="7017422" cy="332594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" y="1800983"/>
            <a:ext cx="4983993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Medium Dependent </a:t>
            </a:r>
            <a:r>
              <a:rPr lang="en-US" b="1" dirty="0" smtClean="0"/>
              <a:t>Interface - </a:t>
            </a:r>
            <a:r>
              <a:rPr lang="en-US" dirty="0" smtClean="0"/>
              <a:t>network port</a:t>
            </a:r>
          </a:p>
          <a:p>
            <a:r>
              <a:rPr lang="en-US" b="1" dirty="0" smtClean="0"/>
              <a:t>Medium </a:t>
            </a:r>
            <a:r>
              <a:rPr lang="en-US" b="1" dirty="0"/>
              <a:t>Attachment </a:t>
            </a:r>
            <a:r>
              <a:rPr lang="en-US" b="1" dirty="0" smtClean="0"/>
              <a:t>Unit - </a:t>
            </a:r>
            <a:r>
              <a:rPr lang="en-US" dirty="0" smtClean="0"/>
              <a:t>transceiver </a:t>
            </a:r>
            <a:endParaRPr lang="en-US" dirty="0"/>
          </a:p>
          <a:p>
            <a:r>
              <a:rPr lang="en-US" b="1" dirty="0" smtClean="0"/>
              <a:t>Physical Medium Attachment - </a:t>
            </a:r>
            <a:r>
              <a:rPr lang="en-US" dirty="0" smtClean="0"/>
              <a:t>Conversion of code</a:t>
            </a:r>
          </a:p>
          <a:p>
            <a:r>
              <a:rPr lang="en-US" b="1" dirty="0" smtClean="0"/>
              <a:t>Attachment Unit Interface - </a:t>
            </a:r>
            <a:r>
              <a:rPr lang="en-US" dirty="0" smtClean="0"/>
              <a:t>carry signals</a:t>
            </a:r>
          </a:p>
          <a:p>
            <a:r>
              <a:rPr lang="en-US" b="1" dirty="0" smtClean="0"/>
              <a:t>Physical </a:t>
            </a:r>
            <a:r>
              <a:rPr lang="en-US" b="1" dirty="0"/>
              <a:t>Layer </a:t>
            </a:r>
            <a:r>
              <a:rPr lang="en-US" b="1" dirty="0" smtClean="0"/>
              <a:t>Signaling - </a:t>
            </a:r>
            <a:r>
              <a:rPr lang="en-US" dirty="0" smtClean="0"/>
              <a:t>provides carrier signal</a:t>
            </a:r>
          </a:p>
          <a:p>
            <a:r>
              <a:rPr lang="en-US" b="1" dirty="0" smtClean="0"/>
              <a:t>Media Access </a:t>
            </a:r>
            <a:r>
              <a:rPr lang="en-US" b="1" dirty="0"/>
              <a:t>Control </a:t>
            </a:r>
            <a:r>
              <a:rPr lang="en-US" b="1" dirty="0" smtClean="0"/>
              <a:t>– </a:t>
            </a:r>
            <a:r>
              <a:rPr lang="en-US" dirty="0" smtClean="0"/>
              <a:t>initiates transmission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63239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407" y="2318012"/>
            <a:ext cx="5764652" cy="30692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402" y="2318012"/>
            <a:ext cx="5572000" cy="330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401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4BEF26-ACE9-4132-8B24-3AC22E490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 Diagram – Conventions: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BDFDD29-4B2D-4014-B45C-2F8CE9077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Title section : Name, hardware engineer, date, list of revisions</a:t>
            </a:r>
          </a:p>
          <a:p>
            <a:r>
              <a:rPr lang="en-US" dirty="0"/>
              <a:t>Schematic symbols</a:t>
            </a:r>
          </a:p>
          <a:p>
            <a:r>
              <a:rPr lang="en-US" dirty="0"/>
              <a:t>Labels – pin numbers, IC, size, type, power etc.</a:t>
            </a:r>
          </a:p>
          <a:p>
            <a:r>
              <a:rPr lang="en-US" dirty="0" err="1"/>
              <a:t>Abbreviatons</a:t>
            </a:r>
            <a:r>
              <a:rPr lang="en-US" dirty="0"/>
              <a:t> and prefixes: </a:t>
            </a:r>
            <a:r>
              <a:rPr lang="en-US" dirty="0" err="1"/>
              <a:t>Eg.</a:t>
            </a:r>
            <a:r>
              <a:rPr lang="en-US" dirty="0"/>
              <a:t> k –kilo, M – Mega</a:t>
            </a:r>
          </a:p>
          <a:p>
            <a:r>
              <a:rPr lang="en-US" dirty="0"/>
              <a:t>Functional groups of components</a:t>
            </a:r>
          </a:p>
          <a:p>
            <a:r>
              <a:rPr lang="en-US" dirty="0"/>
              <a:t>I/O and Voltage source/Ground terminals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415486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Interfacing an I/O Controller and the Master CPU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1" i="1" dirty="0"/>
              <a:t>An ability of the master CPU to initialize and monitor the I/O </a:t>
            </a:r>
            <a:r>
              <a:rPr lang="en-US" sz="1600" b="1" i="1" dirty="0" smtClean="0"/>
              <a:t>Controller -</a:t>
            </a:r>
            <a:r>
              <a:rPr lang="en-US" sz="1600" i="1" dirty="0"/>
              <a:t>control </a:t>
            </a:r>
            <a:r>
              <a:rPr lang="en-US" sz="1600" i="1" dirty="0" smtClean="0"/>
              <a:t>registers,</a:t>
            </a:r>
            <a:r>
              <a:rPr lang="en-US" sz="1600" i="1" dirty="0"/>
              <a:t> </a:t>
            </a:r>
            <a:r>
              <a:rPr lang="en-US" sz="1600" i="1" dirty="0" smtClean="0"/>
              <a:t>status registers</a:t>
            </a:r>
          </a:p>
          <a:p>
            <a:r>
              <a:rPr lang="en-US" sz="1600" b="1" i="1" dirty="0"/>
              <a:t>A way for the master processor to request </a:t>
            </a:r>
            <a:r>
              <a:rPr lang="en-US" sz="1600" b="1" i="1" dirty="0" smtClean="0"/>
              <a:t>I/O </a:t>
            </a:r>
          </a:p>
          <a:p>
            <a:pPr marL="0" indent="0">
              <a:buNone/>
            </a:pPr>
            <a:r>
              <a:rPr lang="en-US" sz="1600" b="1" i="1" dirty="0"/>
              <a:t>	</a:t>
            </a:r>
            <a:r>
              <a:rPr lang="en-US" sz="1600" b="1" i="1" dirty="0" smtClean="0"/>
              <a:t>- </a:t>
            </a:r>
            <a:r>
              <a:rPr lang="en-US" sz="1600" i="1" dirty="0" smtClean="0"/>
              <a:t>special </a:t>
            </a:r>
            <a:r>
              <a:rPr lang="en-US" sz="1600" i="1" dirty="0"/>
              <a:t>I/O </a:t>
            </a:r>
            <a:r>
              <a:rPr lang="en-US" sz="1600" i="1" dirty="0" smtClean="0"/>
              <a:t>instructions </a:t>
            </a:r>
            <a:r>
              <a:rPr lang="en-US" sz="1600" dirty="0" smtClean="0"/>
              <a:t>(</a:t>
            </a:r>
            <a:r>
              <a:rPr lang="en-US" sz="1600" dirty="0"/>
              <a:t>I/O mapped) </a:t>
            </a:r>
            <a:r>
              <a:rPr lang="en-US" sz="1600" dirty="0" smtClean="0"/>
              <a:t>/ </a:t>
            </a:r>
            <a:r>
              <a:rPr lang="en-US" sz="1600" i="1" dirty="0"/>
              <a:t>memory-mapped I/O</a:t>
            </a:r>
            <a:endParaRPr lang="en-US" sz="1600" b="1" i="1" dirty="0" smtClean="0"/>
          </a:p>
          <a:p>
            <a:r>
              <a:rPr lang="en-US" sz="1600" b="1" i="1" dirty="0"/>
              <a:t>A way for the I/O device to contact the master </a:t>
            </a:r>
            <a:r>
              <a:rPr lang="en-US" sz="1600" b="1" i="1" dirty="0" smtClean="0"/>
              <a:t>CPU</a:t>
            </a:r>
            <a:r>
              <a:rPr lang="en-US" sz="1600" b="1" i="1" dirty="0"/>
              <a:t> </a:t>
            </a:r>
            <a:endParaRPr lang="en-US" sz="1600" b="1" i="1" dirty="0" smtClean="0"/>
          </a:p>
          <a:p>
            <a:pPr marL="0" indent="0">
              <a:buNone/>
            </a:pPr>
            <a:r>
              <a:rPr lang="en-US" sz="1600" b="1" i="1" dirty="0"/>
              <a:t>	</a:t>
            </a:r>
            <a:r>
              <a:rPr lang="en-US" sz="1600" b="1" i="1" dirty="0" smtClean="0"/>
              <a:t>-</a:t>
            </a:r>
            <a:r>
              <a:rPr lang="en-US" sz="1600" dirty="0" smtClean="0"/>
              <a:t> </a:t>
            </a:r>
            <a:r>
              <a:rPr lang="en-US" sz="1600" i="1" dirty="0" smtClean="0"/>
              <a:t>interrupt driven </a:t>
            </a:r>
            <a:r>
              <a:rPr lang="en-US" sz="1600" i="1" dirty="0"/>
              <a:t>I/O</a:t>
            </a:r>
            <a:r>
              <a:rPr lang="en-US" sz="1600" i="1" dirty="0" smtClean="0"/>
              <a:t>.</a:t>
            </a:r>
          </a:p>
          <a:p>
            <a:r>
              <a:rPr lang="en-US" sz="1600" b="1" i="1" dirty="0" smtClean="0"/>
              <a:t>Some </a:t>
            </a:r>
            <a:r>
              <a:rPr lang="en-US" sz="1600" b="1" i="1" dirty="0"/>
              <a:t>mechanism for both to exchange </a:t>
            </a:r>
            <a:r>
              <a:rPr lang="en-US" sz="1600" b="1" i="1" dirty="0" smtClean="0"/>
              <a:t>data</a:t>
            </a:r>
          </a:p>
          <a:p>
            <a:pPr marL="0" indent="0">
              <a:buNone/>
            </a:pPr>
            <a:r>
              <a:rPr lang="en-US" sz="1600" b="1" i="1" dirty="0"/>
              <a:t>	</a:t>
            </a:r>
            <a:r>
              <a:rPr lang="en-US" sz="1600" b="1" i="1" dirty="0" smtClean="0"/>
              <a:t>- </a:t>
            </a:r>
            <a:r>
              <a:rPr lang="en-US" sz="1600" i="1" dirty="0" smtClean="0"/>
              <a:t>programmed transfer</a:t>
            </a:r>
          </a:p>
          <a:p>
            <a:pPr marL="0" indent="0">
              <a:buNone/>
            </a:pPr>
            <a:r>
              <a:rPr lang="en-IN" sz="1600" i="1" dirty="0"/>
              <a:t>	</a:t>
            </a:r>
            <a:r>
              <a:rPr lang="en-IN" sz="1600" i="1" dirty="0" smtClean="0"/>
              <a:t>- </a:t>
            </a:r>
            <a:r>
              <a:rPr lang="en-US" sz="1600" i="1" dirty="0" smtClean="0"/>
              <a:t>memory-mapped </a:t>
            </a:r>
            <a:r>
              <a:rPr lang="en-US" sz="1600" i="1" dirty="0"/>
              <a:t>I/O schemes</a:t>
            </a:r>
            <a:endParaRPr lang="en-US" sz="1600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3367" y="3190540"/>
            <a:ext cx="7108633" cy="312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81557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I/O and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The data rates of the I/O devices</a:t>
            </a:r>
            <a:r>
              <a:rPr lang="en-US" dirty="0" smtClean="0"/>
              <a:t>.</a:t>
            </a:r>
          </a:p>
          <a:p>
            <a:r>
              <a:rPr lang="en-US" b="1" i="1" dirty="0"/>
              <a:t>The speed of the master processor</a:t>
            </a:r>
            <a:r>
              <a:rPr lang="en-US" dirty="0" smtClean="0"/>
              <a:t>.</a:t>
            </a:r>
          </a:p>
          <a:p>
            <a:r>
              <a:rPr lang="en-US" b="1" i="1" dirty="0"/>
              <a:t>How to synchronize the speed of the master processor to the speeds of I/O</a:t>
            </a:r>
            <a:r>
              <a:rPr lang="en-US" b="1" i="1" dirty="0" smtClean="0"/>
              <a:t>.</a:t>
            </a:r>
          </a:p>
          <a:p>
            <a:r>
              <a:rPr lang="en-US" b="1" i="1" dirty="0"/>
              <a:t>How I/O and </a:t>
            </a:r>
            <a:r>
              <a:rPr lang="en-US" b="1" i="1" dirty="0" smtClean="0"/>
              <a:t>the </a:t>
            </a:r>
            <a:r>
              <a:rPr lang="en-US" b="1" i="1" dirty="0"/>
              <a:t>master processor communicate</a:t>
            </a:r>
            <a:r>
              <a:rPr lang="en-US" b="1" i="1" dirty="0" smtClean="0"/>
              <a:t>.</a:t>
            </a:r>
          </a:p>
          <a:p>
            <a:pPr marL="0" indent="0">
              <a:buNone/>
            </a:pPr>
            <a:r>
              <a:rPr lang="en-IN" b="1" i="1" dirty="0"/>
              <a:t>	</a:t>
            </a:r>
            <a:r>
              <a:rPr lang="en-IN" b="1" i="1" dirty="0" smtClean="0"/>
              <a:t>- dedicated I/O controller?</a:t>
            </a:r>
          </a:p>
          <a:p>
            <a:pPr marL="0" indent="0">
              <a:buNone/>
            </a:pPr>
            <a:r>
              <a:rPr lang="en-IN" b="1" i="1" dirty="0"/>
              <a:t>	</a:t>
            </a:r>
            <a:r>
              <a:rPr lang="en-IN" b="1" i="1" dirty="0" smtClean="0"/>
              <a:t>- communication scheme(</a:t>
            </a:r>
            <a:r>
              <a:rPr lang="en-IN" b="1" i="1" dirty="0" err="1" smtClean="0"/>
              <a:t>intdriven</a:t>
            </a:r>
            <a:r>
              <a:rPr lang="en-IN" b="1" i="1" dirty="0" smtClean="0"/>
              <a:t>/mm/</a:t>
            </a:r>
            <a:r>
              <a:rPr lang="en-IN" b="1" i="1" dirty="0" err="1" smtClean="0"/>
              <a:t>prgm</a:t>
            </a:r>
            <a:r>
              <a:rPr lang="en-IN" b="1" i="1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15329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7179B1-E7D0-4542-91B9-2C23978A8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5DBA3E3-E20E-4766-8572-6ABD41A08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Embedded processor – what is made of</a:t>
            </a:r>
          </a:p>
          <a:p>
            <a:r>
              <a:rPr lang="en-IN" dirty="0"/>
              <a:t>Concepts of ISA</a:t>
            </a:r>
          </a:p>
          <a:p>
            <a:r>
              <a:rPr lang="en-IN" dirty="0"/>
              <a:t>Processor design – ISA</a:t>
            </a:r>
          </a:p>
          <a:p>
            <a:r>
              <a:rPr lang="en-IN" dirty="0"/>
              <a:t>Von Neumann model – components of embedded board</a:t>
            </a:r>
          </a:p>
          <a:p>
            <a:r>
              <a:rPr lang="en-IN" dirty="0"/>
              <a:t>Processor performance measures</a:t>
            </a:r>
          </a:p>
        </p:txBody>
      </p:sp>
    </p:spTree>
    <p:extLst>
      <p:ext uri="{BB962C8B-B14F-4D97-AF65-F5344CB8AC3E}">
        <p14:creationId xmlns:p14="http://schemas.microsoft.com/office/powerpoint/2010/main" val="71668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Embedded Board and the von Neumann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embedded devices, all the electronics hardware resides on a board, called printed circuit board (PCB).</a:t>
            </a:r>
          </a:p>
          <a:p>
            <a:r>
              <a:rPr lang="en-US" dirty="0"/>
              <a:t>Major hardware components of most boards can be classified into five major categories:</a:t>
            </a:r>
          </a:p>
          <a:p>
            <a:pPr lvl="1"/>
            <a:r>
              <a:rPr lang="en-US" b="1" dirty="0"/>
              <a:t>Central Processing Unit (CPU) </a:t>
            </a:r>
            <a:r>
              <a:rPr lang="en-US" dirty="0"/>
              <a:t>– the master processor</a:t>
            </a:r>
          </a:p>
          <a:p>
            <a:pPr lvl="1"/>
            <a:r>
              <a:rPr lang="en-US" b="1" dirty="0"/>
              <a:t>Memory</a:t>
            </a:r>
            <a:r>
              <a:rPr lang="en-US" dirty="0"/>
              <a:t> – where the system’s software is stored</a:t>
            </a:r>
          </a:p>
          <a:p>
            <a:pPr lvl="1"/>
            <a:r>
              <a:rPr lang="en-US" b="1" dirty="0"/>
              <a:t>Input Device(s)</a:t>
            </a:r>
            <a:r>
              <a:rPr lang="en-US" dirty="0"/>
              <a:t> – input slave processors and relative electrical components</a:t>
            </a:r>
          </a:p>
          <a:p>
            <a:pPr lvl="1"/>
            <a:r>
              <a:rPr lang="en-US" b="1" dirty="0"/>
              <a:t>Output Device(s) </a:t>
            </a:r>
            <a:r>
              <a:rPr lang="en-US" dirty="0"/>
              <a:t>– output slave processors and relative electrical components</a:t>
            </a:r>
          </a:p>
          <a:p>
            <a:pPr lvl="1"/>
            <a:r>
              <a:rPr lang="en-US" b="1" dirty="0"/>
              <a:t>Data Pathway(s)/Bus(</a:t>
            </a:r>
            <a:r>
              <a:rPr lang="en-US" b="1" dirty="0" err="1"/>
              <a:t>es</a:t>
            </a:r>
            <a:r>
              <a:rPr lang="en-US" b="1" dirty="0"/>
              <a:t>) </a:t>
            </a:r>
            <a:r>
              <a:rPr lang="en-US" dirty="0"/>
              <a:t>– interconnects the other components, providing a “highway” for data to travel on from one component to another, including any wires, bus bridges, and/or bus controllers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9937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1545</TotalTime>
  <Words>3238</Words>
  <Application>Microsoft Office PowerPoint</Application>
  <PresentationFormat>Widescreen</PresentationFormat>
  <Paragraphs>410</Paragraphs>
  <Slides>82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89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Embedded Hardware: Hardware Building Blocks</vt:lpstr>
      <vt:lpstr>Topics to be discussed</vt:lpstr>
      <vt:lpstr>Engineering Hardware drawings</vt:lpstr>
      <vt:lpstr>PowerPoint Presentation</vt:lpstr>
      <vt:lpstr>Symbols, Conventions &amp; Rules</vt:lpstr>
      <vt:lpstr>Timing diagram example</vt:lpstr>
      <vt:lpstr>Schematic diagram example</vt:lpstr>
      <vt:lpstr>Schematic Diagram – Conventions: </vt:lpstr>
      <vt:lpstr>The Embedded Board and the von Neumann Model</vt:lpstr>
      <vt:lpstr>Von Neumann model</vt:lpstr>
      <vt:lpstr>Net Silicon ARM7 reference board</vt:lpstr>
      <vt:lpstr>Basic Components</vt:lpstr>
      <vt:lpstr>Basic Hardware Materials</vt:lpstr>
      <vt:lpstr>Semiconductors</vt:lpstr>
      <vt:lpstr>PowerPoint Presentation</vt:lpstr>
      <vt:lpstr>Active Building Blocks of Processors and Memory</vt:lpstr>
      <vt:lpstr>(Cntd…)</vt:lpstr>
      <vt:lpstr>(Cntd…)</vt:lpstr>
      <vt:lpstr>(Cntd…)</vt:lpstr>
      <vt:lpstr>(Cntd…)</vt:lpstr>
      <vt:lpstr>Embedded Processors</vt:lpstr>
      <vt:lpstr>Embedded Processors- Introduction</vt:lpstr>
      <vt:lpstr>PowerPoint Presentation</vt:lpstr>
      <vt:lpstr>Architectures</vt:lpstr>
      <vt:lpstr>ISA Architecture Models</vt:lpstr>
      <vt:lpstr>Operations</vt:lpstr>
      <vt:lpstr>Operations</vt:lpstr>
      <vt:lpstr>Operation Formats</vt:lpstr>
      <vt:lpstr>Operands</vt:lpstr>
      <vt:lpstr>Operand Format</vt:lpstr>
      <vt:lpstr>Storage</vt:lpstr>
      <vt:lpstr>PowerPoint Presentation</vt:lpstr>
      <vt:lpstr>PowerPoint Presentation</vt:lpstr>
      <vt:lpstr>Addressing Modes</vt:lpstr>
      <vt:lpstr>Interrupts and Exception Handling</vt:lpstr>
      <vt:lpstr>Application-Specific ISA Models </vt:lpstr>
      <vt:lpstr>PowerPoint Presentation</vt:lpstr>
      <vt:lpstr>PowerPoint Presentation</vt:lpstr>
      <vt:lpstr>PowerPoint Presentation</vt:lpstr>
      <vt:lpstr>General Purpose ISA Models</vt:lpstr>
      <vt:lpstr>PowerPoint Presentation</vt:lpstr>
      <vt:lpstr>Instruction-Level Parallelism ISA Models</vt:lpstr>
      <vt:lpstr>PowerPoint Presentation</vt:lpstr>
      <vt:lpstr>PowerPoint Presentation</vt:lpstr>
      <vt:lpstr>PowerPoint Presentation</vt:lpstr>
      <vt:lpstr>Internal Processor Design</vt:lpstr>
      <vt:lpstr>Von-Neumann vs Harvard Architectures</vt:lpstr>
      <vt:lpstr>Von-Neuman &amp; Processor Pins</vt:lpstr>
      <vt:lpstr>Central Processing Unit (CPU)</vt:lpstr>
      <vt:lpstr>CPU- von-Neumann</vt:lpstr>
      <vt:lpstr>Internal CPU buses</vt:lpstr>
      <vt:lpstr>ALU</vt:lpstr>
      <vt:lpstr>Registers</vt:lpstr>
      <vt:lpstr>Control Unit</vt:lpstr>
      <vt:lpstr>CPU &amp; Master (System) clock</vt:lpstr>
      <vt:lpstr>On-Chip Memory</vt:lpstr>
      <vt:lpstr>Common Types</vt:lpstr>
      <vt:lpstr>Bipoloar Memory cells</vt:lpstr>
      <vt:lpstr>SRAM &amp; DRAM</vt:lpstr>
      <vt:lpstr>16Kx8 SRAM</vt:lpstr>
      <vt:lpstr>Memory Managers</vt:lpstr>
      <vt:lpstr>PowerPoint Presentation</vt:lpstr>
      <vt:lpstr>Processor Performance</vt:lpstr>
      <vt:lpstr>PowerPoint Presentation</vt:lpstr>
      <vt:lpstr>Other measures</vt:lpstr>
      <vt:lpstr>MIPS and Myths!</vt:lpstr>
      <vt:lpstr>Board I/O</vt:lpstr>
      <vt:lpstr>PowerPoint Presentation</vt:lpstr>
      <vt:lpstr>I/O systems –Logical components</vt:lpstr>
      <vt:lpstr>Data management</vt:lpstr>
      <vt:lpstr>Transmission Scheme</vt:lpstr>
      <vt:lpstr>Serial I/O example:RS232</vt:lpstr>
      <vt:lpstr>PowerPoint Presentation</vt:lpstr>
      <vt:lpstr>EIA Standards</vt:lpstr>
      <vt:lpstr>EIA-574</vt:lpstr>
      <vt:lpstr>EIA-561</vt:lpstr>
      <vt:lpstr>Parallel I/O</vt:lpstr>
      <vt:lpstr>Parallel/Serial </vt:lpstr>
      <vt:lpstr>PowerPoint Presentation</vt:lpstr>
      <vt:lpstr>Interfacing an I/O Controller and the Master CPU</vt:lpstr>
      <vt:lpstr>I/O and Performance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Embedded System</dc:title>
  <dc:creator>aditishovan@gmail.com</dc:creator>
  <cp:lastModifiedBy>shameedha Begum</cp:lastModifiedBy>
  <cp:revision>98</cp:revision>
  <dcterms:created xsi:type="dcterms:W3CDTF">2022-02-12T01:07:08Z</dcterms:created>
  <dcterms:modified xsi:type="dcterms:W3CDTF">2024-02-22T04:50:24Z</dcterms:modified>
</cp:coreProperties>
</file>