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58" r:id="rId5"/>
    <p:sldId id="259" r:id="rId6"/>
    <p:sldId id="277" r:id="rId7"/>
    <p:sldId id="260" r:id="rId8"/>
    <p:sldId id="261" r:id="rId9"/>
    <p:sldId id="278" r:id="rId10"/>
    <p:sldId id="262" r:id="rId11"/>
    <p:sldId id="263" r:id="rId12"/>
    <p:sldId id="264" r:id="rId13"/>
    <p:sldId id="265" r:id="rId14"/>
    <p:sldId id="266" r:id="rId15"/>
    <p:sldId id="267" r:id="rId16"/>
    <p:sldId id="273" r:id="rId17"/>
    <p:sldId id="275"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15BF-F311-A94D-80CF-C3A3CC76E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05C6BA-3DD7-16E9-512A-76BBAEA6F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E45D8D-D8A3-5F67-A76B-20D075FFE709}"/>
              </a:ext>
            </a:extLst>
          </p:cNvPr>
          <p:cNvSpPr>
            <a:spLocks noGrp="1"/>
          </p:cNvSpPr>
          <p:nvPr>
            <p:ph type="dt" sz="half" idx="10"/>
          </p:nvPr>
        </p:nvSpPr>
        <p:spPr/>
        <p:txBody>
          <a:bodyPr/>
          <a:lstStyle/>
          <a:p>
            <a:fld id="{D744AB8B-8DFE-4C08-A6C5-C83A1B213D93}" type="datetimeFigureOut">
              <a:rPr lang="en-IN" smtClean="0"/>
              <a:t>09-11-2022</a:t>
            </a:fld>
            <a:endParaRPr lang="en-IN"/>
          </a:p>
        </p:txBody>
      </p:sp>
      <p:sp>
        <p:nvSpPr>
          <p:cNvPr id="5" name="Footer Placeholder 4">
            <a:extLst>
              <a:ext uri="{FF2B5EF4-FFF2-40B4-BE49-F238E27FC236}">
                <a16:creationId xmlns:a16="http://schemas.microsoft.com/office/drawing/2014/main" id="{CA35016B-94CD-4F07-24A1-F00590C048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3608BB-0CB4-C6D9-F812-9608D1AF8852}"/>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45475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FD-3754-E028-33B6-283D1E2FAA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D78A59-86F7-015D-26E3-ECAE00563A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046FB-6D5A-D45D-F78B-C86BC721863E}"/>
              </a:ext>
            </a:extLst>
          </p:cNvPr>
          <p:cNvSpPr>
            <a:spLocks noGrp="1"/>
          </p:cNvSpPr>
          <p:nvPr>
            <p:ph type="dt" sz="half" idx="10"/>
          </p:nvPr>
        </p:nvSpPr>
        <p:spPr/>
        <p:txBody>
          <a:bodyPr/>
          <a:lstStyle/>
          <a:p>
            <a:fld id="{D744AB8B-8DFE-4C08-A6C5-C83A1B213D93}" type="datetimeFigureOut">
              <a:rPr lang="en-IN" smtClean="0"/>
              <a:t>09-11-2022</a:t>
            </a:fld>
            <a:endParaRPr lang="en-IN"/>
          </a:p>
        </p:txBody>
      </p:sp>
      <p:sp>
        <p:nvSpPr>
          <p:cNvPr id="5" name="Footer Placeholder 4">
            <a:extLst>
              <a:ext uri="{FF2B5EF4-FFF2-40B4-BE49-F238E27FC236}">
                <a16:creationId xmlns:a16="http://schemas.microsoft.com/office/drawing/2014/main" id="{7A92C25C-B3EF-C28A-E28A-4D3CC53435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5D526-D96A-092B-740A-0A88D06A49F8}"/>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361646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577E1E-A4C6-8A54-19C1-75EAD076E1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EAF177-6134-BB56-4359-6316A5E93D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92BD14-4A92-28F1-BC46-F952D0F34613}"/>
              </a:ext>
            </a:extLst>
          </p:cNvPr>
          <p:cNvSpPr>
            <a:spLocks noGrp="1"/>
          </p:cNvSpPr>
          <p:nvPr>
            <p:ph type="dt" sz="half" idx="10"/>
          </p:nvPr>
        </p:nvSpPr>
        <p:spPr/>
        <p:txBody>
          <a:bodyPr/>
          <a:lstStyle/>
          <a:p>
            <a:fld id="{D744AB8B-8DFE-4C08-A6C5-C83A1B213D93}" type="datetimeFigureOut">
              <a:rPr lang="en-IN" smtClean="0"/>
              <a:t>09-11-2022</a:t>
            </a:fld>
            <a:endParaRPr lang="en-IN"/>
          </a:p>
        </p:txBody>
      </p:sp>
      <p:sp>
        <p:nvSpPr>
          <p:cNvPr id="5" name="Footer Placeholder 4">
            <a:extLst>
              <a:ext uri="{FF2B5EF4-FFF2-40B4-BE49-F238E27FC236}">
                <a16:creationId xmlns:a16="http://schemas.microsoft.com/office/drawing/2014/main" id="{DAFAC8E7-51E2-346D-D982-8329EB569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86BC7-7371-E987-1202-3750196FBCD0}"/>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65749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E010-371A-824F-6BE0-180562B176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7B4484-EBDC-D59A-ED58-58125326B9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CB8B0B-D152-5C88-B21B-6FE6B1633F8D}"/>
              </a:ext>
            </a:extLst>
          </p:cNvPr>
          <p:cNvSpPr>
            <a:spLocks noGrp="1"/>
          </p:cNvSpPr>
          <p:nvPr>
            <p:ph type="dt" sz="half" idx="10"/>
          </p:nvPr>
        </p:nvSpPr>
        <p:spPr/>
        <p:txBody>
          <a:bodyPr/>
          <a:lstStyle/>
          <a:p>
            <a:fld id="{D744AB8B-8DFE-4C08-A6C5-C83A1B213D93}" type="datetimeFigureOut">
              <a:rPr lang="en-IN" smtClean="0"/>
              <a:t>09-11-2022</a:t>
            </a:fld>
            <a:endParaRPr lang="en-IN"/>
          </a:p>
        </p:txBody>
      </p:sp>
      <p:sp>
        <p:nvSpPr>
          <p:cNvPr id="5" name="Footer Placeholder 4">
            <a:extLst>
              <a:ext uri="{FF2B5EF4-FFF2-40B4-BE49-F238E27FC236}">
                <a16:creationId xmlns:a16="http://schemas.microsoft.com/office/drawing/2014/main" id="{C7B9E1AE-C87E-BADD-461B-060A4E7DE3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E12D8-6D3D-B6D6-5999-04C607C6C35B}"/>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49830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FA0D-538F-211A-1ACE-12BA73BFBF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C17E56-E28E-A98D-0A7B-612A784EF8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04AFBA-9932-8A3D-92FB-D75773811A9C}"/>
              </a:ext>
            </a:extLst>
          </p:cNvPr>
          <p:cNvSpPr>
            <a:spLocks noGrp="1"/>
          </p:cNvSpPr>
          <p:nvPr>
            <p:ph type="dt" sz="half" idx="10"/>
          </p:nvPr>
        </p:nvSpPr>
        <p:spPr/>
        <p:txBody>
          <a:bodyPr/>
          <a:lstStyle/>
          <a:p>
            <a:fld id="{D744AB8B-8DFE-4C08-A6C5-C83A1B213D93}" type="datetimeFigureOut">
              <a:rPr lang="en-IN" smtClean="0"/>
              <a:t>09-11-2022</a:t>
            </a:fld>
            <a:endParaRPr lang="en-IN"/>
          </a:p>
        </p:txBody>
      </p:sp>
      <p:sp>
        <p:nvSpPr>
          <p:cNvPr id="5" name="Footer Placeholder 4">
            <a:extLst>
              <a:ext uri="{FF2B5EF4-FFF2-40B4-BE49-F238E27FC236}">
                <a16:creationId xmlns:a16="http://schemas.microsoft.com/office/drawing/2014/main" id="{A776CED0-6E2D-2A9E-1463-D66289D67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614FC0-6086-4206-1C5F-9E2EC4154A1D}"/>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148962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4A47-E52D-EDA4-93E8-116FD81CBE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474C04-6C92-60DC-399B-A65C8C98A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3F51B4-D472-97A9-FA86-76AB810A20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939BE9-55B8-C6CC-54C3-F26AB5BEA665}"/>
              </a:ext>
            </a:extLst>
          </p:cNvPr>
          <p:cNvSpPr>
            <a:spLocks noGrp="1"/>
          </p:cNvSpPr>
          <p:nvPr>
            <p:ph type="dt" sz="half" idx="10"/>
          </p:nvPr>
        </p:nvSpPr>
        <p:spPr/>
        <p:txBody>
          <a:bodyPr/>
          <a:lstStyle/>
          <a:p>
            <a:fld id="{D744AB8B-8DFE-4C08-A6C5-C83A1B213D93}" type="datetimeFigureOut">
              <a:rPr lang="en-IN" smtClean="0"/>
              <a:t>09-11-2022</a:t>
            </a:fld>
            <a:endParaRPr lang="en-IN"/>
          </a:p>
        </p:txBody>
      </p:sp>
      <p:sp>
        <p:nvSpPr>
          <p:cNvPr id="6" name="Footer Placeholder 5">
            <a:extLst>
              <a:ext uri="{FF2B5EF4-FFF2-40B4-BE49-F238E27FC236}">
                <a16:creationId xmlns:a16="http://schemas.microsoft.com/office/drawing/2014/main" id="{B87F6C49-DEBA-8523-B998-9E9F8285B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82F9C-6C3F-FC45-4FC9-80B3D22990C1}"/>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18851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C177-27F5-EFC2-92B7-16FCD4F700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B06769-B9B5-05B9-9ABA-EBEEA711E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30FB88-8BB7-9D18-B2EC-CBDE419373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9EBD88-B014-8796-2339-EC12B4B347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2E54C-F70F-2A9E-2787-51755A33F5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136B2F-B33A-07EB-9BB4-0ED22DF3D75B}"/>
              </a:ext>
            </a:extLst>
          </p:cNvPr>
          <p:cNvSpPr>
            <a:spLocks noGrp="1"/>
          </p:cNvSpPr>
          <p:nvPr>
            <p:ph type="dt" sz="half" idx="10"/>
          </p:nvPr>
        </p:nvSpPr>
        <p:spPr/>
        <p:txBody>
          <a:bodyPr/>
          <a:lstStyle/>
          <a:p>
            <a:fld id="{D744AB8B-8DFE-4C08-A6C5-C83A1B213D93}" type="datetimeFigureOut">
              <a:rPr lang="en-IN" smtClean="0"/>
              <a:t>09-11-2022</a:t>
            </a:fld>
            <a:endParaRPr lang="en-IN"/>
          </a:p>
        </p:txBody>
      </p:sp>
      <p:sp>
        <p:nvSpPr>
          <p:cNvPr id="8" name="Footer Placeholder 7">
            <a:extLst>
              <a:ext uri="{FF2B5EF4-FFF2-40B4-BE49-F238E27FC236}">
                <a16:creationId xmlns:a16="http://schemas.microsoft.com/office/drawing/2014/main" id="{B325301B-F2C7-0B1E-3BB5-47D78B1743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5322B7-AC9F-F1EC-3524-B85240F4C15A}"/>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7597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AF80-1FB8-85BD-A0B0-30D1ED9F01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F1DB97-7DD1-18F0-D7C0-81B98E915A70}"/>
              </a:ext>
            </a:extLst>
          </p:cNvPr>
          <p:cNvSpPr>
            <a:spLocks noGrp="1"/>
          </p:cNvSpPr>
          <p:nvPr>
            <p:ph type="dt" sz="half" idx="10"/>
          </p:nvPr>
        </p:nvSpPr>
        <p:spPr/>
        <p:txBody>
          <a:bodyPr/>
          <a:lstStyle/>
          <a:p>
            <a:fld id="{D744AB8B-8DFE-4C08-A6C5-C83A1B213D93}" type="datetimeFigureOut">
              <a:rPr lang="en-IN" smtClean="0"/>
              <a:t>09-11-2022</a:t>
            </a:fld>
            <a:endParaRPr lang="en-IN"/>
          </a:p>
        </p:txBody>
      </p:sp>
      <p:sp>
        <p:nvSpPr>
          <p:cNvPr id="4" name="Footer Placeholder 3">
            <a:extLst>
              <a:ext uri="{FF2B5EF4-FFF2-40B4-BE49-F238E27FC236}">
                <a16:creationId xmlns:a16="http://schemas.microsoft.com/office/drawing/2014/main" id="{3EC804D7-45D8-2D9C-BB10-B6CB4C5A71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7520B7-B1DE-A4F4-3CB3-E0305261E25C}"/>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326946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B88C3-7F4D-2946-9400-E7835C6E5952}"/>
              </a:ext>
            </a:extLst>
          </p:cNvPr>
          <p:cNvSpPr>
            <a:spLocks noGrp="1"/>
          </p:cNvSpPr>
          <p:nvPr>
            <p:ph type="dt" sz="half" idx="10"/>
          </p:nvPr>
        </p:nvSpPr>
        <p:spPr/>
        <p:txBody>
          <a:bodyPr/>
          <a:lstStyle/>
          <a:p>
            <a:fld id="{D744AB8B-8DFE-4C08-A6C5-C83A1B213D93}" type="datetimeFigureOut">
              <a:rPr lang="en-IN" smtClean="0"/>
              <a:t>09-11-2022</a:t>
            </a:fld>
            <a:endParaRPr lang="en-IN"/>
          </a:p>
        </p:txBody>
      </p:sp>
      <p:sp>
        <p:nvSpPr>
          <p:cNvPr id="3" name="Footer Placeholder 2">
            <a:extLst>
              <a:ext uri="{FF2B5EF4-FFF2-40B4-BE49-F238E27FC236}">
                <a16:creationId xmlns:a16="http://schemas.microsoft.com/office/drawing/2014/main" id="{A51307FA-6FE3-F645-FDA4-E958311585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06C691-3670-F111-E9B4-287271A7FB9C}"/>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322112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DCBF-480B-F916-6629-FF21EFAEBD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B23031-9722-9824-7BC4-A624DE25A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36B7DF-3BBF-7DB7-8696-F8ABC6F40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C65FF-3950-D095-8F80-7E56489FBD3E}"/>
              </a:ext>
            </a:extLst>
          </p:cNvPr>
          <p:cNvSpPr>
            <a:spLocks noGrp="1"/>
          </p:cNvSpPr>
          <p:nvPr>
            <p:ph type="dt" sz="half" idx="10"/>
          </p:nvPr>
        </p:nvSpPr>
        <p:spPr/>
        <p:txBody>
          <a:bodyPr/>
          <a:lstStyle/>
          <a:p>
            <a:fld id="{D744AB8B-8DFE-4C08-A6C5-C83A1B213D93}" type="datetimeFigureOut">
              <a:rPr lang="en-IN" smtClean="0"/>
              <a:t>09-11-2022</a:t>
            </a:fld>
            <a:endParaRPr lang="en-IN"/>
          </a:p>
        </p:txBody>
      </p:sp>
      <p:sp>
        <p:nvSpPr>
          <p:cNvPr id="6" name="Footer Placeholder 5">
            <a:extLst>
              <a:ext uri="{FF2B5EF4-FFF2-40B4-BE49-F238E27FC236}">
                <a16:creationId xmlns:a16="http://schemas.microsoft.com/office/drawing/2014/main" id="{D0F9EE6C-7A2A-0885-0C12-3DE89B275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B3AF1E-414C-6891-EE18-B44EEA7D42DA}"/>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230900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DE45-8A11-9796-E80C-F9B5F0340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B3B4EC-D420-00F2-C786-97156F9D91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3A0BCF-E1A6-9CC0-E422-C7B53C87D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D2475-FC33-24A1-324A-76FD0EE7C988}"/>
              </a:ext>
            </a:extLst>
          </p:cNvPr>
          <p:cNvSpPr>
            <a:spLocks noGrp="1"/>
          </p:cNvSpPr>
          <p:nvPr>
            <p:ph type="dt" sz="half" idx="10"/>
          </p:nvPr>
        </p:nvSpPr>
        <p:spPr/>
        <p:txBody>
          <a:bodyPr/>
          <a:lstStyle/>
          <a:p>
            <a:fld id="{D744AB8B-8DFE-4C08-A6C5-C83A1B213D93}" type="datetimeFigureOut">
              <a:rPr lang="en-IN" smtClean="0"/>
              <a:t>09-11-2022</a:t>
            </a:fld>
            <a:endParaRPr lang="en-IN"/>
          </a:p>
        </p:txBody>
      </p:sp>
      <p:sp>
        <p:nvSpPr>
          <p:cNvPr id="6" name="Footer Placeholder 5">
            <a:extLst>
              <a:ext uri="{FF2B5EF4-FFF2-40B4-BE49-F238E27FC236}">
                <a16:creationId xmlns:a16="http://schemas.microsoft.com/office/drawing/2014/main" id="{0AA82A35-4BCF-4E08-90A0-6DDACFE4BC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A424F-4058-4F55-BE86-07F0B3C80F9A}"/>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21770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F6520-50B9-62A4-03CC-0F5095341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518900-E803-1E26-297E-2F7015BD1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6160DC-86B6-1BFA-3BC6-F985DA26FA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4AB8B-8DFE-4C08-A6C5-C83A1B213D93}" type="datetimeFigureOut">
              <a:rPr lang="en-IN" smtClean="0"/>
              <a:t>09-11-2022</a:t>
            </a:fld>
            <a:endParaRPr lang="en-IN"/>
          </a:p>
        </p:txBody>
      </p:sp>
      <p:sp>
        <p:nvSpPr>
          <p:cNvPr id="5" name="Footer Placeholder 4">
            <a:extLst>
              <a:ext uri="{FF2B5EF4-FFF2-40B4-BE49-F238E27FC236}">
                <a16:creationId xmlns:a16="http://schemas.microsoft.com/office/drawing/2014/main" id="{8CADC93D-4475-B194-6C9D-48F32772BA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791D44-34F2-BDD4-3820-EED6B5344F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AA955-9E88-46E6-A5BE-C5E099550BFF}" type="slidenum">
              <a:rPr lang="en-IN" smtClean="0"/>
              <a:t>‹#›</a:t>
            </a:fld>
            <a:endParaRPr lang="en-IN"/>
          </a:p>
        </p:txBody>
      </p:sp>
    </p:spTree>
    <p:extLst>
      <p:ext uri="{BB962C8B-B14F-4D97-AF65-F5344CB8AC3E}">
        <p14:creationId xmlns:p14="http://schemas.microsoft.com/office/powerpoint/2010/main" val="9677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diankanoon.org/doc/1575408/" TargetMode="External"/><Relationship Id="rId7" Type="http://schemas.openxmlformats.org/officeDocument/2006/relationships/hyperlink" Target="https://www.constitutionofindia.net/constitution_of_india/directive_principles_of_state_policy/articles/Article%2043A#:~:text=Constitution%20of%20India&amp;text=Participation%20of%20workers%20in%20management%20of%20industries.&amp;text=The%20State%20shall%20take%20steps,organisations%20engaged%20in%20any%20industry." TargetMode="External"/><Relationship Id="rId2" Type="http://schemas.openxmlformats.org/officeDocument/2006/relationships/hyperlink" Target="https://legislative.gov.in/sites/default/files/A1946-20.pdf" TargetMode="External"/><Relationship Id="rId1" Type="http://schemas.openxmlformats.org/officeDocument/2006/relationships/slideLayout" Target="../slideLayouts/slideLayout2.xml"/><Relationship Id="rId6" Type="http://schemas.openxmlformats.org/officeDocument/2006/relationships/hyperlink" Target="https://indiankanoon.org/doc/1218090/" TargetMode="External"/><Relationship Id="rId5" Type="http://schemas.openxmlformats.org/officeDocument/2006/relationships/hyperlink" Target="https://indiankanoon.org/doc/237570/" TargetMode="External"/><Relationship Id="rId4" Type="http://schemas.openxmlformats.org/officeDocument/2006/relationships/hyperlink" Target="https://indiankanoon.org/doc/1512414/"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indiankanoon.org/doc/50580743/#:~:text=%E2%80%94A%20registered%20Trade%20Union%20of,connected%2C%20as%20its%20members.%5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ndiankanoon.org/doc/185363/#:~:text=Section%204%20in%20The%20Industrial%20Disputes%20Act%2C%201947&amp;text=(1)%20The%20appropriate%20Government%20may,the%20settlement%20of%20industrial%20disputes." TargetMode="External"/><Relationship Id="rId2" Type="http://schemas.openxmlformats.org/officeDocument/2006/relationships/hyperlink" Target="https://indiankanoon.org/doc/1950513/" TargetMode="External"/><Relationship Id="rId1" Type="http://schemas.openxmlformats.org/officeDocument/2006/relationships/slideLayout" Target="../slideLayouts/slideLayout2.xml"/><Relationship Id="rId6" Type="http://schemas.openxmlformats.org/officeDocument/2006/relationships/hyperlink" Target="https://indiankanoon.org/doc/63501/#:~:text=Section%2020%20in%20The%20Industrial%20Disputes%20Act%2C%201947&amp;text=(1)%20A%20conciliation%20proceeding%20shall,as%20the%20case%20may%20be." TargetMode="External"/><Relationship Id="rId5" Type="http://schemas.openxmlformats.org/officeDocument/2006/relationships/hyperlink" Target="https://indiankanoon.org/doc/708192/" TargetMode="External"/><Relationship Id="rId4" Type="http://schemas.openxmlformats.org/officeDocument/2006/relationships/hyperlink" Target="https://indiankanoon.org/doc/746513/#:~:text=Section%205%20in%20The%20Industrial%20Disputes%20Act%2C%201947&amp;text=(1)%20The%20appropriate%20Government%20may,settlement%20of%20an%20industrial%20disput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indiankanoon.org/doc/835880/#:~:text=(1)%20The%20Central%20Government%20may,a%20nature%20that%20industrial%20establishments" TargetMode="External"/><Relationship Id="rId2" Type="http://schemas.openxmlformats.org/officeDocument/2006/relationships/hyperlink" Target="https://indiankanoon.org/doc/658901/#:~:text=(1)%20The%20appropriate%20Government%20may,may%20be%20assigned%20to%20the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ndiankanoon.org/doc/77506/" TargetMode="External"/><Relationship Id="rId2" Type="http://schemas.openxmlformats.org/officeDocument/2006/relationships/hyperlink" Target="https://indiankanoon.org/doc/161626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ndiankanoon.org/doc/509428/" TargetMode="External"/><Relationship Id="rId2" Type="http://schemas.openxmlformats.org/officeDocument/2006/relationships/hyperlink" Target="https://labour.gov.in/sites/default/files/THEINDUSTRIALDISPUTES_ACT1947_0.pdf" TargetMode="External"/><Relationship Id="rId1" Type="http://schemas.openxmlformats.org/officeDocument/2006/relationships/slideLayout" Target="../slideLayouts/slideLayout2.xml"/><Relationship Id="rId4" Type="http://schemas.openxmlformats.org/officeDocument/2006/relationships/hyperlink" Target="https://indiankanoon.org/doc/1465475/"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ndiankanoon.org/doc/1785601/" TargetMode="External"/><Relationship Id="rId2" Type="http://schemas.openxmlformats.org/officeDocument/2006/relationships/hyperlink" Target="https://labour.uk.gov.in/files/Trande_union_Act.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0644-ED9B-8673-7AEC-3A019814A849}"/>
              </a:ext>
            </a:extLst>
          </p:cNvPr>
          <p:cNvSpPr>
            <a:spLocks noGrp="1"/>
          </p:cNvSpPr>
          <p:nvPr>
            <p:ph type="ctrTitle"/>
          </p:nvPr>
        </p:nvSpPr>
        <p:spPr>
          <a:xfrm>
            <a:off x="1524000" y="1122362"/>
            <a:ext cx="9144000" cy="2920719"/>
          </a:xfrm>
        </p:spPr>
        <p:txBody>
          <a:bodyPr/>
          <a:lstStyle/>
          <a:p>
            <a:r>
              <a:rPr lang="en-US" dirty="0">
                <a:latin typeface="Algerian" panose="04020705040A02060702" pitchFamily="82" charset="0"/>
              </a:rPr>
              <a:t>Collective Bargaining</a:t>
            </a:r>
            <a:endParaRPr lang="en-IN" dirty="0">
              <a:latin typeface="Algerian" panose="04020705040A02060702" pitchFamily="82" charset="0"/>
            </a:endParaRPr>
          </a:p>
        </p:txBody>
      </p:sp>
    </p:spTree>
    <p:extLst>
      <p:ext uri="{BB962C8B-B14F-4D97-AF65-F5344CB8AC3E}">
        <p14:creationId xmlns:p14="http://schemas.microsoft.com/office/powerpoint/2010/main" val="158229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8B972-6A71-965E-A927-78CB595B25F3}"/>
              </a:ext>
            </a:extLst>
          </p:cNvPr>
          <p:cNvSpPr>
            <a:spLocks noGrp="1"/>
          </p:cNvSpPr>
          <p:nvPr>
            <p:ph idx="1"/>
          </p:nvPr>
        </p:nvSpPr>
        <p:spPr>
          <a:xfrm>
            <a:off x="340659" y="206188"/>
            <a:ext cx="11600329" cy="6382871"/>
          </a:xfrm>
        </p:spPr>
        <p:txBody>
          <a:bodyPr/>
          <a:lstStyle/>
          <a:p>
            <a:pPr marL="0" indent="0">
              <a:lnSpc>
                <a:spcPts val="2850"/>
              </a:lnSpc>
              <a:spcBef>
                <a:spcPts val="2250"/>
              </a:spcBef>
              <a:spcAft>
                <a:spcPts val="1500"/>
              </a:spcAft>
              <a:buNone/>
            </a:pPr>
            <a:r>
              <a:rPr lang="en-IN" sz="1800" b="1"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The Industrial Employment (Standing Orders) Act, 1946</a:t>
            </a:r>
            <a:endParaRPr lang="en-IN"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195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‘Standing Order’ in this</a:t>
            </a:r>
            <a:r>
              <a:rPr lang="en-IN" sz="18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Act</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is defined in </a:t>
            </a:r>
            <a:r>
              <a:rPr lang="en-IN" sz="18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Section 2(g)</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as the rules related to matters such as classification of workmen, attendance, conditions of granting leaves, manner of intimation to workers about work and wage-related details, etc. As per </a:t>
            </a:r>
            <a:r>
              <a:rPr lang="en-IN" sz="18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Section 3</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of the Act, the employer must first submit the draft of the standing order to the Certifying Officer, and must also conform to the model set for the standing order as far as possible. After that, the Officer forwards copies of the draft to the trade union or to the workmen. If there is no trade union for seeking objections, the officer must give both the parties an opportunity of being heard and then certify the standing order with necessary modifications and send its copies to both parties. Here, it is apparent that the certifying officer acts as the negotiator and the process of framing a standing order involves both employer and employees. This provision essentially employs the method of collective bargaining.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l">
              <a:lnSpc>
                <a:spcPts val="2850"/>
              </a:lnSpc>
              <a:spcBef>
                <a:spcPts val="2250"/>
              </a:spcBef>
              <a:spcAft>
                <a:spcPts val="1500"/>
              </a:spcAft>
              <a:buNone/>
            </a:pPr>
            <a:r>
              <a:rPr lang="en-IN" sz="1800" b="1"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The Constitution of India, 1950</a:t>
            </a:r>
            <a:endParaRPr lang="en-IN"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195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Several provisions enumerated in the </a:t>
            </a:r>
            <a:r>
              <a:rPr lang="en-IN" sz="18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Indian Constitution</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particularly the fundamental rights and the directive principles of state policy justify the concept of collective bargaining. Firstly, </a:t>
            </a:r>
            <a:r>
              <a:rPr lang="en-IN" sz="18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Article 19 </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of the Indian Constitution allows every Indian citizen to form an association, which in turn covers the right to form a trade union as well. In </a:t>
            </a:r>
            <a:r>
              <a:rPr lang="en-IN" sz="18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Article 43 A,</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the state is permitted to make laws that encourage workers to take part in the management.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53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AABB8-B3CB-F736-F8EB-4AE5CB203D73}"/>
              </a:ext>
            </a:extLst>
          </p:cNvPr>
          <p:cNvSpPr>
            <a:spLocks noGrp="1"/>
          </p:cNvSpPr>
          <p:nvPr>
            <p:ph idx="1"/>
          </p:nvPr>
        </p:nvSpPr>
        <p:spPr>
          <a:xfrm>
            <a:off x="170329" y="242047"/>
            <a:ext cx="11779624" cy="6445624"/>
          </a:xfrm>
        </p:spPr>
        <p:txBody>
          <a:bodyPr>
            <a:normAutofit fontScale="92500" lnSpcReduction="20000"/>
          </a:bodyPr>
          <a:lstStyle/>
          <a:p>
            <a:pPr marL="0" indent="0">
              <a:lnSpc>
                <a:spcPts val="3000"/>
              </a:lnSpc>
              <a:spcBef>
                <a:spcPts val="805"/>
              </a:spcBef>
              <a:spcAft>
                <a:spcPts val="805"/>
              </a:spcAft>
              <a:buNone/>
            </a:pPr>
            <a:r>
              <a:rPr lang="en-IN" sz="3900" b="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Stages of collective bargaining </a:t>
            </a:r>
            <a:endParaRPr lang="en-IN" sz="39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ts val="2850"/>
              </a:lnSpc>
              <a:spcBef>
                <a:spcPts val="2250"/>
              </a:spcBef>
              <a:spcAft>
                <a:spcPts val="1500"/>
              </a:spcAft>
            </a:pP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Forming a union</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l">
              <a:spcAft>
                <a:spcPts val="1950"/>
              </a:spcAft>
              <a:buNone/>
            </a:pPr>
            <a:r>
              <a:rPr lang="en-IN" sz="1800" dirty="0">
                <a:solidFill>
                  <a:srgbClr val="222222"/>
                </a:solidFill>
                <a:effectLst/>
                <a:latin typeface="Verdana" panose="020B0604030504040204" pitchFamily="34" charset="0"/>
                <a:ea typeface="Times New Roman" panose="02020603050405020304" pitchFamily="18" charset="0"/>
              </a:rPr>
              <a:t>As per </a:t>
            </a:r>
            <a:r>
              <a:rPr lang="en-IN" sz="1800" u="sng" dirty="0">
                <a:solidFill>
                  <a:srgbClr val="4DB2EC"/>
                </a:solidFill>
                <a:effectLst/>
                <a:latin typeface="Verdana" panose="020B0604030504040204" pitchFamily="34" charset="0"/>
                <a:ea typeface="Times New Roman" panose="02020603050405020304" pitchFamily="18" charset="0"/>
                <a:hlinkClick r:id="rId2"/>
              </a:rPr>
              <a:t>Section 9A</a:t>
            </a:r>
            <a:r>
              <a:rPr lang="en-IN" sz="1800" dirty="0">
                <a:solidFill>
                  <a:srgbClr val="222222"/>
                </a:solidFill>
                <a:effectLst/>
                <a:latin typeface="Verdana" panose="020B0604030504040204" pitchFamily="34" charset="0"/>
                <a:ea typeface="Times New Roman" panose="02020603050405020304" pitchFamily="18" charset="0"/>
              </a:rPr>
              <a:t> of the Trade Unions Act, 1926, the minimum number of employees to constitute a trade union is seven. Though registration of a union is not compulsory, it definitely comes with its advantages such as providing adequate representation for workers, using funds for specific purposes, immunity from civil suits, etc. </a:t>
            </a:r>
            <a:endParaRPr lang="en-IN" sz="1800" dirty="0">
              <a:effectLst/>
              <a:latin typeface="Times New Roman" panose="02020603050405020304" pitchFamily="18" charset="0"/>
              <a:ea typeface="Times New Roman" panose="02020603050405020304" pitchFamily="18" charset="0"/>
            </a:endParaRPr>
          </a:p>
          <a:p>
            <a:pPr algn="l">
              <a:lnSpc>
                <a:spcPts val="2850"/>
              </a:lnSpc>
              <a:spcBef>
                <a:spcPts val="2250"/>
              </a:spcBef>
              <a:spcAft>
                <a:spcPts val="1500"/>
              </a:spcAft>
            </a:pP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Making a charter of demands</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l">
              <a:spcAft>
                <a:spcPts val="1950"/>
              </a:spcAft>
              <a:buNone/>
            </a:pPr>
            <a:r>
              <a:rPr lang="en-IN" sz="1800" dirty="0">
                <a:solidFill>
                  <a:srgbClr val="222222"/>
                </a:solidFill>
                <a:effectLst/>
                <a:latin typeface="Verdana" panose="020B0604030504040204" pitchFamily="34" charset="0"/>
                <a:ea typeface="Times New Roman" panose="02020603050405020304" pitchFamily="18" charset="0"/>
              </a:rPr>
              <a:t>In this stage, either the union or the employer may initiate the proceedings of collective bargaining. The trade union then drafts a charter of demands through several discussions conducted among all of its members. </a:t>
            </a:r>
            <a:endParaRPr lang="en-IN" sz="1800" dirty="0">
              <a:effectLst/>
              <a:latin typeface="Times New Roman" panose="02020603050405020304" pitchFamily="18" charset="0"/>
              <a:ea typeface="Times New Roman" panose="02020603050405020304" pitchFamily="18" charset="0"/>
            </a:endParaRPr>
          </a:p>
          <a:p>
            <a:pPr algn="l">
              <a:lnSpc>
                <a:spcPts val="2850"/>
              </a:lnSpc>
              <a:spcBef>
                <a:spcPts val="2250"/>
              </a:spcBef>
              <a:spcAft>
                <a:spcPts val="1500"/>
              </a:spcAft>
            </a:pP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Negotiation</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The negotiations begin with the submission of the charter of demands. Generally, it is the union that formally presents proposals for changes in the existing labour agreements in the initial meeting. Then, the management gets the opportunity to present counter-proposals. This keeps going on until they can form an agreement. When it becomes impossible for them to reach an agreement, a third party may be appointed as a mediator or an arbitrator. </a:t>
            </a:r>
            <a:endParaRPr lang="en-IN" dirty="0"/>
          </a:p>
        </p:txBody>
      </p:sp>
    </p:spTree>
    <p:extLst>
      <p:ext uri="{BB962C8B-B14F-4D97-AF65-F5344CB8AC3E}">
        <p14:creationId xmlns:p14="http://schemas.microsoft.com/office/powerpoint/2010/main" val="199852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29958F-AC5B-3E85-45CE-9EF0C64B9C69}"/>
              </a:ext>
            </a:extLst>
          </p:cNvPr>
          <p:cNvSpPr>
            <a:spLocks noGrp="1"/>
          </p:cNvSpPr>
          <p:nvPr>
            <p:ph idx="1"/>
          </p:nvPr>
        </p:nvSpPr>
        <p:spPr>
          <a:xfrm>
            <a:off x="286871" y="268941"/>
            <a:ext cx="11447929" cy="6221506"/>
          </a:xfrm>
        </p:spPr>
        <p:txBody>
          <a:bodyPr>
            <a:normAutofit fontScale="92500" lnSpcReduction="20000"/>
          </a:bodyPr>
          <a:lstStyle/>
          <a:p>
            <a:pPr algn="just">
              <a:lnSpc>
                <a:spcPts val="2850"/>
              </a:lnSpc>
              <a:spcBef>
                <a:spcPts val="2250"/>
              </a:spcBef>
              <a:spcAft>
                <a:spcPts val="1500"/>
              </a:spcAft>
            </a:pP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Forming an agreement </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1950"/>
              </a:spcAft>
            </a:pPr>
            <a:r>
              <a:rPr lang="en-IN" sz="1800" dirty="0">
                <a:solidFill>
                  <a:srgbClr val="222222"/>
                </a:solidFill>
                <a:effectLst/>
                <a:latin typeface="Verdana" panose="020B0604030504040204" pitchFamily="34" charset="0"/>
                <a:ea typeface="Times New Roman" panose="02020603050405020304" pitchFamily="18" charset="0"/>
              </a:rPr>
              <a:t>Once a negotiation becomes successful, the management and the union form a written agreement. This agreement is called a collective bargaining agreement. </a:t>
            </a:r>
            <a:endParaRPr lang="en-IN" sz="1800" dirty="0">
              <a:effectLst/>
              <a:latin typeface="Times New Roman" panose="02020603050405020304" pitchFamily="18" charset="0"/>
              <a:ea typeface="Times New Roman" panose="02020603050405020304" pitchFamily="18" charset="0"/>
            </a:endParaRPr>
          </a:p>
          <a:p>
            <a:pPr algn="just">
              <a:lnSpc>
                <a:spcPts val="2850"/>
              </a:lnSpc>
              <a:spcBef>
                <a:spcPts val="2250"/>
              </a:spcBef>
              <a:spcAft>
                <a:spcPts val="1500"/>
              </a:spcAft>
            </a:pP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Strikes </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1950"/>
              </a:spcAft>
            </a:pPr>
            <a:r>
              <a:rPr lang="en-IN" sz="1800" dirty="0">
                <a:solidFill>
                  <a:srgbClr val="222222"/>
                </a:solidFill>
                <a:effectLst/>
                <a:latin typeface="Verdana" panose="020B0604030504040204" pitchFamily="34" charset="0"/>
                <a:ea typeface="Times New Roman" panose="02020603050405020304" pitchFamily="18" charset="0"/>
              </a:rPr>
              <a:t>In case the negotiation process fails, the union may declare a strike. As per </a:t>
            </a:r>
            <a:r>
              <a:rPr lang="en-IN" sz="1800" u="sng" dirty="0">
                <a:solidFill>
                  <a:srgbClr val="4DB2EC"/>
                </a:solidFill>
                <a:effectLst/>
                <a:latin typeface="Verdana" panose="020B0604030504040204" pitchFamily="34" charset="0"/>
                <a:ea typeface="Times New Roman" panose="02020603050405020304" pitchFamily="18" charset="0"/>
                <a:hlinkClick r:id="rId2"/>
              </a:rPr>
              <a:t>Section 22</a:t>
            </a:r>
            <a:r>
              <a:rPr lang="en-IN" sz="1800" dirty="0">
                <a:solidFill>
                  <a:srgbClr val="222222"/>
                </a:solidFill>
                <a:effectLst/>
                <a:latin typeface="Verdana" panose="020B0604030504040204" pitchFamily="34" charset="0"/>
                <a:ea typeface="Times New Roman" panose="02020603050405020304" pitchFamily="18" charset="0"/>
              </a:rPr>
              <a:t> of the Industrial Disputes Act, public utility sector employees must provide six weeks’ notice of a strike, and may strike fourteen days after providing such notice. Neither the management nor the union is permitted to take any industrial action while the conciliation is pending, and not until seven days after the conciliation proceedings conclude, or two months after the legal proceedings conclude. </a:t>
            </a:r>
            <a:endParaRPr lang="en-IN" sz="1800" dirty="0">
              <a:effectLst/>
              <a:latin typeface="Times New Roman" panose="02020603050405020304" pitchFamily="18" charset="0"/>
              <a:ea typeface="Times New Roman" panose="02020603050405020304" pitchFamily="18" charset="0"/>
            </a:endParaRPr>
          </a:p>
          <a:p>
            <a:pPr algn="just">
              <a:lnSpc>
                <a:spcPts val="2850"/>
              </a:lnSpc>
              <a:spcBef>
                <a:spcPts val="2250"/>
              </a:spcBef>
              <a:spcAft>
                <a:spcPts val="1500"/>
              </a:spcAft>
            </a:pP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Conciliation </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1950"/>
              </a:spcAft>
            </a:pPr>
            <a:r>
              <a:rPr lang="en-IN" sz="1800" dirty="0">
                <a:solidFill>
                  <a:srgbClr val="222222"/>
                </a:solidFill>
                <a:effectLst/>
                <a:latin typeface="Verdana" panose="020B0604030504040204" pitchFamily="34" charset="0"/>
                <a:ea typeface="Times New Roman" panose="02020603050405020304" pitchFamily="18" charset="0"/>
              </a:rPr>
              <a:t>The conciliation process begins when the conciliation officer receives a notice of strike. There are two alternatives that can be taken in this step. As per </a:t>
            </a:r>
            <a:r>
              <a:rPr lang="en-IN" sz="1800" u="sng" dirty="0">
                <a:solidFill>
                  <a:srgbClr val="4DB2EC"/>
                </a:solidFill>
                <a:effectLst/>
                <a:latin typeface="Verdana" panose="020B0604030504040204" pitchFamily="34" charset="0"/>
                <a:ea typeface="Times New Roman" panose="02020603050405020304" pitchFamily="18" charset="0"/>
                <a:hlinkClick r:id="rId3"/>
              </a:rPr>
              <a:t>Section 4</a:t>
            </a:r>
            <a:r>
              <a:rPr lang="en-IN" sz="1800" dirty="0">
                <a:solidFill>
                  <a:srgbClr val="222222"/>
                </a:solidFill>
                <a:effectLst/>
                <a:latin typeface="Verdana" panose="020B0604030504040204" pitchFamily="34" charset="0"/>
                <a:ea typeface="Times New Roman" panose="02020603050405020304" pitchFamily="18" charset="0"/>
              </a:rPr>
              <a:t> of the Act, during the cooling-off period, the state government may appoint a conciliation officer for investigating, mediating and promoting settlement. As per </a:t>
            </a:r>
            <a:r>
              <a:rPr lang="en-IN" sz="1800" u="sng" dirty="0">
                <a:solidFill>
                  <a:srgbClr val="4DB2EC"/>
                </a:solidFill>
                <a:effectLst/>
                <a:latin typeface="Verdana" panose="020B0604030504040204" pitchFamily="34" charset="0"/>
                <a:ea typeface="Times New Roman" panose="02020603050405020304" pitchFamily="18" charset="0"/>
                <a:hlinkClick r:id="rId4"/>
              </a:rPr>
              <a:t>Section 5</a:t>
            </a:r>
            <a:r>
              <a:rPr lang="en-IN" sz="1800" dirty="0">
                <a:solidFill>
                  <a:srgbClr val="222222"/>
                </a:solidFill>
                <a:effectLst/>
                <a:latin typeface="Verdana" panose="020B0604030504040204" pitchFamily="34" charset="0"/>
                <a:ea typeface="Times New Roman" panose="02020603050405020304" pitchFamily="18" charset="0"/>
              </a:rPr>
              <a:t> of the Act, the second alternative is that the state government may appoint a Board of Conciliation and it shall be composed of a chairman and either two or four members. Strikes are not organised during the process of conciliation as per </a:t>
            </a:r>
            <a:r>
              <a:rPr lang="en-IN" sz="1800" u="sng" dirty="0">
                <a:solidFill>
                  <a:srgbClr val="4DB2EC"/>
                </a:solidFill>
                <a:effectLst/>
                <a:latin typeface="Verdana" panose="020B0604030504040204" pitchFamily="34" charset="0"/>
                <a:ea typeface="Times New Roman" panose="02020603050405020304" pitchFamily="18" charset="0"/>
                <a:hlinkClick r:id="rId2"/>
              </a:rPr>
              <a:t>Sections 22 </a:t>
            </a:r>
            <a:r>
              <a:rPr lang="en-IN" sz="1800" dirty="0">
                <a:solidFill>
                  <a:srgbClr val="222222"/>
                </a:solidFill>
                <a:effectLst/>
                <a:latin typeface="Verdana" panose="020B0604030504040204" pitchFamily="34" charset="0"/>
                <a:ea typeface="Times New Roman" panose="02020603050405020304" pitchFamily="18" charset="0"/>
              </a:rPr>
              <a:t>and </a:t>
            </a:r>
            <a:r>
              <a:rPr lang="en-IN" sz="1800" u="sng" dirty="0">
                <a:solidFill>
                  <a:srgbClr val="4DB2EC"/>
                </a:solidFill>
                <a:effectLst/>
                <a:latin typeface="Verdana" panose="020B0604030504040204" pitchFamily="34" charset="0"/>
                <a:ea typeface="Times New Roman" panose="02020603050405020304" pitchFamily="18" charset="0"/>
                <a:hlinkClick r:id="rId5"/>
              </a:rPr>
              <a:t>23</a:t>
            </a:r>
            <a:r>
              <a:rPr lang="en-IN" sz="1800" dirty="0">
                <a:solidFill>
                  <a:srgbClr val="222222"/>
                </a:solidFill>
                <a:effectLst/>
                <a:latin typeface="Verdana" panose="020B0604030504040204" pitchFamily="34" charset="0"/>
                <a:ea typeface="Times New Roman" panose="02020603050405020304" pitchFamily="18" charset="0"/>
              </a:rPr>
              <a:t> of the Act. </a:t>
            </a:r>
            <a:r>
              <a:rPr lang="en-IN" sz="1800" u="sng" dirty="0">
                <a:solidFill>
                  <a:srgbClr val="4DB2EC"/>
                </a:solidFill>
                <a:effectLst/>
                <a:latin typeface="Verdana" panose="020B0604030504040204" pitchFamily="34" charset="0"/>
                <a:ea typeface="Times New Roman" panose="02020603050405020304" pitchFamily="18" charset="0"/>
                <a:hlinkClick r:id="rId6"/>
              </a:rPr>
              <a:t>Section 20</a:t>
            </a:r>
            <a:r>
              <a:rPr lang="en-IN" sz="1800" dirty="0">
                <a:solidFill>
                  <a:srgbClr val="222222"/>
                </a:solidFill>
                <a:effectLst/>
                <a:latin typeface="Verdana" panose="020B0604030504040204" pitchFamily="34" charset="0"/>
                <a:ea typeface="Times New Roman" panose="02020603050405020304" pitchFamily="18" charset="0"/>
              </a:rPr>
              <a:t> of the Act provides that this step ends with a settlement or a reference to an industrial tribunal or labour court, and sometimes no settlement is arrived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14387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27521-A150-27C1-DC38-4F2F80718B69}"/>
              </a:ext>
            </a:extLst>
          </p:cNvPr>
          <p:cNvSpPr>
            <a:spLocks noGrp="1"/>
          </p:cNvSpPr>
          <p:nvPr>
            <p:ph idx="1"/>
          </p:nvPr>
        </p:nvSpPr>
        <p:spPr>
          <a:xfrm>
            <a:off x="838200" y="224118"/>
            <a:ext cx="10515600" cy="6284258"/>
          </a:xfrm>
        </p:spPr>
        <p:txBody>
          <a:bodyPr/>
          <a:lstStyle/>
          <a:p>
            <a:pPr>
              <a:lnSpc>
                <a:spcPts val="2850"/>
              </a:lnSpc>
              <a:spcBef>
                <a:spcPts val="2250"/>
              </a:spcBef>
              <a:spcAft>
                <a:spcPts val="1500"/>
              </a:spcAft>
            </a:pPr>
            <a:endParaRPr lang="en-IN" sz="1800" b="1">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2850"/>
              </a:lnSpc>
              <a:spcBef>
                <a:spcPts val="2250"/>
              </a:spcBef>
              <a:spcAft>
                <a:spcPts val="1500"/>
              </a:spcAft>
            </a:pPr>
            <a:r>
              <a:rPr lang="en-IN" sz="1800" b="1">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Arbitration </a:t>
            </a: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or adjudication by industrial tribunals or labour courts </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l">
              <a:spcAft>
                <a:spcPts val="1950"/>
              </a:spcAft>
            </a:pPr>
            <a:r>
              <a:rPr lang="en-IN" sz="1800" dirty="0">
                <a:solidFill>
                  <a:srgbClr val="222222"/>
                </a:solidFill>
                <a:effectLst/>
                <a:latin typeface="Verdana" panose="020B0604030504040204" pitchFamily="34" charset="0"/>
                <a:ea typeface="Times New Roman" panose="02020603050405020304" pitchFamily="18" charset="0"/>
              </a:rPr>
              <a:t>In case of failure of the conciliation process, the parties could go for either a voluntary or compulsory arbitration, and the recommendations of the arbitrator may be binding on the parties. </a:t>
            </a:r>
            <a:r>
              <a:rPr lang="en-IN" sz="1800" u="sng" dirty="0">
                <a:solidFill>
                  <a:srgbClr val="4DB2EC"/>
                </a:solidFill>
                <a:effectLst/>
                <a:latin typeface="Verdana" panose="020B0604030504040204" pitchFamily="34" charset="0"/>
                <a:ea typeface="Times New Roman" panose="02020603050405020304" pitchFamily="18" charset="0"/>
                <a:hlinkClick r:id="rId2"/>
              </a:rPr>
              <a:t>Section 7A</a:t>
            </a:r>
            <a:r>
              <a:rPr lang="en-IN" sz="1800" dirty="0">
                <a:solidFill>
                  <a:srgbClr val="222222"/>
                </a:solidFill>
                <a:effectLst/>
                <a:latin typeface="Verdana" panose="020B0604030504040204" pitchFamily="34" charset="0"/>
                <a:ea typeface="Times New Roman" panose="02020603050405020304" pitchFamily="18" charset="0"/>
              </a:rPr>
              <a:t> of the Act provides for a labour court or industrial tribunal within a state to adjudicate such disputes. </a:t>
            </a:r>
            <a:r>
              <a:rPr lang="en-IN" sz="1800" u="sng" dirty="0">
                <a:solidFill>
                  <a:srgbClr val="4DB2EC"/>
                </a:solidFill>
                <a:effectLst/>
                <a:latin typeface="Verdana" panose="020B0604030504040204" pitchFamily="34" charset="0"/>
                <a:ea typeface="Times New Roman" panose="02020603050405020304" pitchFamily="18" charset="0"/>
                <a:hlinkClick r:id="rId3"/>
              </a:rPr>
              <a:t>Section 7B</a:t>
            </a:r>
            <a:r>
              <a:rPr lang="en-IN" sz="1800" dirty="0">
                <a:solidFill>
                  <a:srgbClr val="222222"/>
                </a:solidFill>
                <a:effectLst/>
                <a:latin typeface="Verdana" panose="020B0604030504040204" pitchFamily="34" charset="0"/>
                <a:ea typeface="Times New Roman" panose="02020603050405020304" pitchFamily="18" charset="0"/>
              </a:rPr>
              <a:t> of the Act provides for the constitution of national tribunals to resolve disputes involving questions of national interest. The employer and the employees may refer the case by a written agreement to a labour court, industrial tribunal or national tribunal for adjudication or arbitration. </a:t>
            </a:r>
            <a:endParaRPr lang="en-IN" sz="1800" dirty="0">
              <a:effectLst/>
              <a:latin typeface="Times New Roman" panose="02020603050405020304" pitchFamily="18" charset="0"/>
              <a:ea typeface="Times New Roman" panose="02020603050405020304" pitchFamily="18" charset="0"/>
            </a:endParaRPr>
          </a:p>
          <a:p>
            <a:pPr algn="l">
              <a:lnSpc>
                <a:spcPts val="3000"/>
              </a:lnSpc>
              <a:spcBef>
                <a:spcPts val="805"/>
              </a:spcBef>
              <a:spcAft>
                <a:spcPts val="805"/>
              </a:spcAft>
            </a:pPr>
            <a:r>
              <a:rPr lang="en-IN" sz="1800" b="0" dirty="0">
                <a:solidFill>
                  <a:srgbClr val="111111"/>
                </a:solidFill>
                <a:effectLst/>
                <a:latin typeface="Arial" panose="020B0604020202020204" pitchFamily="34" charset="0"/>
                <a:ea typeface="Times New Roman" panose="02020603050405020304" pitchFamily="18" charset="0"/>
              </a:rPr>
              <a:t>Collective bargaining agreements</a:t>
            </a:r>
            <a:endParaRPr lang="en-IN" sz="1800" b="1" dirty="0">
              <a:effectLst/>
              <a:latin typeface="Times New Roman" panose="02020603050405020304" pitchFamily="18" charset="0"/>
              <a:ea typeface="Times New Roman" panose="02020603050405020304" pitchFamily="18" charset="0"/>
            </a:endParaRPr>
          </a:p>
          <a:p>
            <a:pPr algn="l">
              <a:spcAft>
                <a:spcPts val="1950"/>
              </a:spcAft>
            </a:pPr>
            <a:r>
              <a:rPr lang="en-IN" sz="1800" dirty="0">
                <a:solidFill>
                  <a:srgbClr val="222222"/>
                </a:solidFill>
                <a:effectLst/>
                <a:latin typeface="Verdana" panose="020B0604030504040204" pitchFamily="34" charset="0"/>
                <a:ea typeface="Times New Roman" panose="02020603050405020304" pitchFamily="18" charset="0"/>
              </a:rPr>
              <a:t>A collective bargaining agreement is essentially a legal agreement in written form between an employer and a trade or labour union representing the employees. It is the agreement that forms after the process of negotiation between the employer and the union or the workmen. It is an important stage in the process of collective bargaining that the employer and the union reach when the negotiation becomes successful.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240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9AD02-DD97-3CAD-E447-C828A0411EEA}"/>
              </a:ext>
            </a:extLst>
          </p:cNvPr>
          <p:cNvSpPr>
            <a:spLocks noGrp="1"/>
          </p:cNvSpPr>
          <p:nvPr>
            <p:ph idx="1"/>
          </p:nvPr>
        </p:nvSpPr>
        <p:spPr>
          <a:xfrm>
            <a:off x="295835" y="385482"/>
            <a:ext cx="11564471" cy="5791481"/>
          </a:xfrm>
        </p:spPr>
        <p:txBody>
          <a:bodyPr>
            <a:normAutofit fontScale="70000" lnSpcReduction="20000"/>
          </a:bodyPr>
          <a:lstStyle/>
          <a:p>
            <a:pPr>
              <a:lnSpc>
                <a:spcPct val="120000"/>
              </a:lnSpc>
              <a:spcBef>
                <a:spcPts val="805"/>
              </a:spcBef>
              <a:spcAft>
                <a:spcPts val="805"/>
              </a:spcAft>
            </a:pPr>
            <a:r>
              <a:rPr lang="en-IN" sz="1800" b="1" u="sng" dirty="0">
                <a:solidFill>
                  <a:srgbClr val="111111"/>
                </a:solidFill>
                <a:effectLst/>
                <a:latin typeface="Arial" panose="020B0604020202020204" pitchFamily="34" charset="0"/>
                <a:ea typeface="Times New Roman" panose="02020603050405020304" pitchFamily="18" charset="0"/>
              </a:rPr>
              <a:t>Types of collective bargaining agreements</a:t>
            </a:r>
            <a:endParaRPr lang="en-IN" sz="1800" b="1" u="sng" dirty="0">
              <a:effectLst/>
              <a:latin typeface="Times New Roman" panose="02020603050405020304" pitchFamily="18" charset="0"/>
              <a:ea typeface="Times New Roman" panose="02020603050405020304" pitchFamily="18" charset="0"/>
            </a:endParaRPr>
          </a:p>
          <a:p>
            <a:pPr algn="l">
              <a:lnSpc>
                <a:spcPct val="120000"/>
              </a:lnSpc>
              <a:spcAft>
                <a:spcPts val="1950"/>
              </a:spcAft>
            </a:pPr>
            <a:r>
              <a:rPr lang="en-IN" sz="1800" dirty="0">
                <a:solidFill>
                  <a:srgbClr val="222222"/>
                </a:solidFill>
                <a:effectLst/>
                <a:latin typeface="Verdana" panose="020B0604030504040204" pitchFamily="34" charset="0"/>
                <a:ea typeface="Times New Roman" panose="02020603050405020304" pitchFamily="18" charset="0"/>
              </a:rPr>
              <a:t>In India, there are mainly three types of collective bargaining agreements, which are listed below:</a:t>
            </a:r>
            <a:endParaRPr lang="en-IN" sz="1800" dirty="0">
              <a:effectLst/>
              <a:latin typeface="Times New Roman" panose="02020603050405020304" pitchFamily="18" charset="0"/>
              <a:ea typeface="Times New Roman" panose="02020603050405020304" pitchFamily="18" charset="0"/>
            </a:endParaRPr>
          </a:p>
          <a:p>
            <a:pPr algn="l">
              <a:lnSpc>
                <a:spcPct val="120000"/>
              </a:lnSpc>
              <a:spcBef>
                <a:spcPts val="2250"/>
              </a:spcBef>
              <a:spcAft>
                <a:spcPts val="1500"/>
              </a:spcAft>
            </a:pP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Bipartite or voluntary agreement </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l">
              <a:lnSpc>
                <a:spcPct val="120000"/>
              </a:lnSpc>
              <a:spcAft>
                <a:spcPts val="1950"/>
              </a:spcAft>
            </a:pPr>
            <a:r>
              <a:rPr lang="en-IN" sz="1800" dirty="0">
                <a:solidFill>
                  <a:srgbClr val="222222"/>
                </a:solidFill>
                <a:effectLst/>
                <a:latin typeface="Verdana" panose="020B0604030504040204" pitchFamily="34" charset="0"/>
                <a:ea typeface="Times New Roman" panose="02020603050405020304" pitchFamily="18" charset="0"/>
              </a:rPr>
              <a:t>Bipartite agreements are those agreements or settlements formed in voluntary negotiations in the process of collective bargaining. As per Section 18 of the Industrial Disputes Act, such agreements are binding on the parties involved. </a:t>
            </a:r>
            <a:endParaRPr lang="en-IN" sz="1800" dirty="0">
              <a:effectLst/>
              <a:latin typeface="Times New Roman" panose="02020603050405020304" pitchFamily="18" charset="0"/>
              <a:ea typeface="Times New Roman" panose="02020603050405020304" pitchFamily="18" charset="0"/>
            </a:endParaRPr>
          </a:p>
          <a:p>
            <a:pPr algn="l">
              <a:lnSpc>
                <a:spcPct val="120000"/>
              </a:lnSpc>
              <a:spcBef>
                <a:spcPts val="2250"/>
              </a:spcBef>
              <a:spcAft>
                <a:spcPts val="1500"/>
              </a:spcAft>
            </a:pP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Settlement </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l">
              <a:lnSpc>
                <a:spcPct val="120000"/>
              </a:lnSpc>
              <a:spcAft>
                <a:spcPts val="1950"/>
              </a:spcAft>
            </a:pPr>
            <a:r>
              <a:rPr lang="en-IN" sz="1800" dirty="0">
                <a:solidFill>
                  <a:srgbClr val="222222"/>
                </a:solidFill>
                <a:effectLst/>
                <a:latin typeface="Verdana" panose="020B0604030504040204" pitchFamily="34" charset="0"/>
                <a:ea typeface="Times New Roman" panose="02020603050405020304" pitchFamily="18" charset="0"/>
              </a:rPr>
              <a:t>A settlement commonly refers to an agreement of tripartite character as a third party is involved in arriving at it. This is the agreement that is arrived at by the employer and the employees with the help of a conciliation officer. If during the process of conciliation, the conciliation officer feels that there is a possibility of reaching a settlement, he withdraws it himself. After that, the parties examine the terms of the agreement and report back to the officer within a specified period. </a:t>
            </a:r>
            <a:endParaRPr lang="en-IN" sz="1800" dirty="0">
              <a:effectLst/>
              <a:latin typeface="Times New Roman" panose="02020603050405020304" pitchFamily="18" charset="0"/>
              <a:ea typeface="Times New Roman" panose="02020603050405020304" pitchFamily="18" charset="0"/>
            </a:endParaRPr>
          </a:p>
          <a:p>
            <a:pPr algn="l">
              <a:lnSpc>
                <a:spcPct val="120000"/>
              </a:lnSpc>
              <a:spcBef>
                <a:spcPts val="2250"/>
              </a:spcBef>
              <a:spcAft>
                <a:spcPts val="1500"/>
              </a:spcAft>
            </a:pP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Consent award </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20000"/>
              </a:lnSpc>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When a dispute is pending before a compulsory adjudicatory authority, the parties can still negotiate between themselves. The agreement that is formed as a result of such a negotiation shall also be incorporated into the authority’s award and it gains a binding force</a:t>
            </a:r>
            <a:endParaRPr lang="en-IN" dirty="0"/>
          </a:p>
        </p:txBody>
      </p:sp>
    </p:spTree>
    <p:extLst>
      <p:ext uri="{BB962C8B-B14F-4D97-AF65-F5344CB8AC3E}">
        <p14:creationId xmlns:p14="http://schemas.microsoft.com/office/powerpoint/2010/main" val="409783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C2B80B-717C-4BEB-1F46-206A0962E88F}"/>
              </a:ext>
            </a:extLst>
          </p:cNvPr>
          <p:cNvSpPr>
            <a:spLocks noGrp="1"/>
          </p:cNvSpPr>
          <p:nvPr>
            <p:ph idx="1"/>
          </p:nvPr>
        </p:nvSpPr>
        <p:spPr>
          <a:xfrm>
            <a:off x="277905" y="448235"/>
            <a:ext cx="11591365" cy="6096000"/>
          </a:xfrm>
        </p:spPr>
        <p:txBody>
          <a:bodyPr>
            <a:normAutofit/>
          </a:bodyPr>
          <a:lstStyle/>
          <a:p>
            <a:pPr>
              <a:lnSpc>
                <a:spcPts val="3000"/>
              </a:lnSpc>
              <a:spcBef>
                <a:spcPts val="805"/>
              </a:spcBef>
              <a:spcAft>
                <a:spcPts val="805"/>
              </a:spcAft>
            </a:pPr>
            <a:r>
              <a:rPr lang="en-IN" sz="1800" b="0" dirty="0">
                <a:solidFill>
                  <a:srgbClr val="111111"/>
                </a:solidFill>
                <a:effectLst/>
                <a:latin typeface="Arial" panose="020B0604020202020204" pitchFamily="34" charset="0"/>
                <a:ea typeface="Times New Roman" panose="02020603050405020304" pitchFamily="18" charset="0"/>
              </a:rPr>
              <a:t>Elements of a collective bargaining agreement</a:t>
            </a:r>
            <a:endParaRPr lang="en-IN" sz="1800" b="1" dirty="0">
              <a:effectLst/>
              <a:latin typeface="Times New Roman" panose="02020603050405020304" pitchFamily="18" charset="0"/>
              <a:ea typeface="Times New Roman" panose="02020603050405020304" pitchFamily="18" charset="0"/>
            </a:endParaRPr>
          </a:p>
          <a:p>
            <a:pPr algn="l">
              <a:spcAft>
                <a:spcPts val="1950"/>
              </a:spcAft>
            </a:pPr>
            <a:r>
              <a:rPr lang="en-IN" sz="1800" dirty="0">
                <a:solidFill>
                  <a:srgbClr val="222222"/>
                </a:solidFill>
                <a:effectLst/>
                <a:latin typeface="Verdana" panose="020B0604030504040204" pitchFamily="34" charset="0"/>
                <a:ea typeface="Times New Roman" panose="02020603050405020304" pitchFamily="18" charset="0"/>
              </a:rPr>
              <a:t>When trade unions and employers enter into collective bargaining agreements, such agreements enumerate the various clauses that govern the relationship between the employees represented by trade unions and employers. The following are some of the clauses that can be found in a collective bargaining agreement: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Duration of the settlement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Settlement terms with respect to matters like wages, benefits, leaves, working hours, rest hours, allowances, concessions,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Conditions with respect to strikes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Obligations of the employees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Obligations of the management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Penalties for non-compliance with the agreement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Dispute resolution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5920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F047-B733-A123-194B-BB310D813958}"/>
              </a:ext>
            </a:extLst>
          </p:cNvPr>
          <p:cNvSpPr>
            <a:spLocks noGrp="1"/>
          </p:cNvSpPr>
          <p:nvPr>
            <p:ph type="title"/>
          </p:nvPr>
        </p:nvSpPr>
        <p:spPr>
          <a:xfrm>
            <a:off x="838200" y="365125"/>
            <a:ext cx="10515600" cy="52238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9DA3413-2ABA-F924-3890-E18208B0352F}"/>
              </a:ext>
            </a:extLst>
          </p:cNvPr>
          <p:cNvSpPr>
            <a:spLocks noGrp="1"/>
          </p:cNvSpPr>
          <p:nvPr>
            <p:ph idx="1"/>
          </p:nvPr>
        </p:nvSpPr>
        <p:spPr>
          <a:xfrm>
            <a:off x="838200" y="1180167"/>
            <a:ext cx="10515600" cy="5050304"/>
          </a:xfrm>
        </p:spPr>
        <p:txBody>
          <a:bodyPr/>
          <a:lstStyle/>
          <a:p>
            <a:pPr algn="just"/>
            <a:r>
              <a:rPr lang="en-US" dirty="0"/>
              <a:t>In countries with developed industrial relations institutions, collective bargaining can take different forms. In ‘single-employer bargaining’, individual employers negotiate agreements at the company or workplace level with labor unions or other worker representatives with legal rights, such as works councils. In ‘multi-employer bargaining’, one or more unions or union confederations negotiate agreements with one or more employers’ associations (Jackson 2005). These agreements can cover the workforce in a particular industry or occupation; or can cover a range of sectors at the national level - often with the involvement of government agencies through ‘tripartite’ arrangements.</a:t>
            </a:r>
            <a:endParaRPr lang="en-IN" dirty="0"/>
          </a:p>
        </p:txBody>
      </p:sp>
    </p:spTree>
    <p:extLst>
      <p:ext uri="{BB962C8B-B14F-4D97-AF65-F5344CB8AC3E}">
        <p14:creationId xmlns:p14="http://schemas.microsoft.com/office/powerpoint/2010/main" val="93846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7B8E-FC64-CD8C-6B9E-0731A0C5E4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FCCC85-938E-97C8-6F5E-4A188346DAE1}"/>
              </a:ext>
            </a:extLst>
          </p:cNvPr>
          <p:cNvSpPr>
            <a:spLocks noGrp="1"/>
          </p:cNvSpPr>
          <p:nvPr>
            <p:ph idx="1"/>
          </p:nvPr>
        </p:nvSpPr>
        <p:spPr/>
        <p:txBody>
          <a:bodyPr/>
          <a:lstStyle/>
          <a:p>
            <a:r>
              <a:rPr lang="en-US" dirty="0"/>
              <a:t>The findings of these studies suggest that collective or representative voice through collective bargaining can improve worker outcomes across different dimensions: pay, job security, and control or discretion, as well as patterns of pay inequality and the distribution of risk. However, these relationships differ across countries and can change over time</a:t>
            </a:r>
            <a:endParaRPr lang="en-IN" dirty="0"/>
          </a:p>
        </p:txBody>
      </p:sp>
    </p:spTree>
    <p:extLst>
      <p:ext uri="{BB962C8B-B14F-4D97-AF65-F5344CB8AC3E}">
        <p14:creationId xmlns:p14="http://schemas.microsoft.com/office/powerpoint/2010/main" val="4006166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7F57-D0D5-106D-4DC4-71659418CA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C1EBE8-FE1A-1391-FB3B-05E4E21001E4}"/>
              </a:ext>
            </a:extLst>
          </p:cNvPr>
          <p:cNvSpPr>
            <a:spLocks noGrp="1"/>
          </p:cNvSpPr>
          <p:nvPr>
            <p:ph idx="1"/>
          </p:nvPr>
        </p:nvSpPr>
        <p:spPr/>
        <p:txBody>
          <a:bodyPr>
            <a:normAutofit lnSpcReduction="10000"/>
          </a:bodyPr>
          <a:lstStyle/>
          <a:p>
            <a:pPr algn="l">
              <a:lnSpc>
                <a:spcPts val="3000"/>
              </a:lnSpc>
              <a:spcBef>
                <a:spcPts val="805"/>
              </a:spcBef>
              <a:spcAft>
                <a:spcPts val="805"/>
              </a:spcAft>
            </a:pPr>
            <a:r>
              <a:rPr lang="en-IN" sz="2800" b="0" dirty="0">
                <a:solidFill>
                  <a:srgbClr val="111111"/>
                </a:solidFill>
                <a:effectLst/>
                <a:latin typeface="Arial" panose="020B0604020202020204" pitchFamily="34" charset="0"/>
                <a:ea typeface="Times New Roman" panose="02020603050405020304" pitchFamily="18" charset="0"/>
              </a:rPr>
              <a:t>Conclusion </a:t>
            </a:r>
            <a:endParaRPr lang="en-IN" sz="2800" b="1" dirty="0">
              <a:effectLst/>
              <a:latin typeface="Times New Roman" panose="02020603050405020304" pitchFamily="18" charset="0"/>
              <a:ea typeface="Times New Roman" panose="02020603050405020304" pitchFamily="18" charset="0"/>
            </a:endParaRPr>
          </a:p>
          <a:p>
            <a:pPr algn="just">
              <a:spcAft>
                <a:spcPts val="1950"/>
              </a:spcAft>
            </a:pPr>
            <a:r>
              <a:rPr lang="en-IN" sz="2800" dirty="0">
                <a:solidFill>
                  <a:srgbClr val="222222"/>
                </a:solidFill>
                <a:effectLst/>
                <a:latin typeface="Verdana" panose="020B0604030504040204" pitchFamily="34" charset="0"/>
                <a:ea typeface="Times New Roman" panose="02020603050405020304" pitchFamily="18" charset="0"/>
              </a:rPr>
              <a:t>To conclude, collective bargaining agreement is an essential step arrived at by the employer and the employees involved in the process of collective bargaining. This is the first resort that employers and unions go to for resolving disputes. It is formed as a result of a successful negotiation of voluntary nature. This helps in resolving disputes without the help of the courts or tribunals and makes the task of negotiating with employers simpler and more efficient. </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6274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D1A06-9EE8-026F-3D4F-4E96E14C22FE}"/>
              </a:ext>
            </a:extLst>
          </p:cNvPr>
          <p:cNvSpPr>
            <a:spLocks noGrp="1"/>
          </p:cNvSpPr>
          <p:nvPr>
            <p:ph type="title"/>
          </p:nvPr>
        </p:nvSpPr>
        <p:spPr>
          <a:xfrm>
            <a:off x="838200" y="365126"/>
            <a:ext cx="10515600" cy="629956"/>
          </a:xfrm>
        </p:spPr>
        <p:txBody>
          <a:bodyPr>
            <a:noAutofit/>
          </a:bodyPr>
          <a:lstStyle/>
          <a:p>
            <a:r>
              <a:rPr lang="en-US" sz="2800" dirty="0">
                <a:latin typeface="Algerian" panose="04020705040A02060702" pitchFamily="82" charset="0"/>
              </a:rPr>
              <a:t>INTRODUCTION</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22631A9D-0481-A9CD-8F7B-5CA9247CDBA6}"/>
              </a:ext>
            </a:extLst>
          </p:cNvPr>
          <p:cNvSpPr>
            <a:spLocks noGrp="1"/>
          </p:cNvSpPr>
          <p:nvPr>
            <p:ph idx="1"/>
          </p:nvPr>
        </p:nvSpPr>
        <p:spPr>
          <a:xfrm>
            <a:off x="1255060" y="995082"/>
            <a:ext cx="9242612" cy="5181881"/>
          </a:xfrm>
        </p:spPr>
        <p:txBody>
          <a:bodyPr>
            <a:normAutofit/>
          </a:bodyPr>
          <a:lstStyle/>
          <a:p>
            <a:endPar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term collective bargaining refers to the process of negotiation that takes place between workers or labourers and their employers on the terms of their contracts. </a:t>
            </a:r>
          </a:p>
          <a:p>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 most instances, the labourers are represented by a trade or labour union. </a:t>
            </a:r>
          </a:p>
          <a:p>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This is usually done in order to achieve certain demands and rights of the labourers, namely those pertaining to working hours, salaries, working conditions, etc. </a:t>
            </a:r>
          </a:p>
          <a:p>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This form of industrial dispute resolution has been revolutionary for labour relations in the Indian industries, both private and public.</a:t>
            </a:r>
          </a:p>
          <a:p>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This is because conflicts in the area of commerce and business are inevitable and it is not practical to resolve all such disputes through courts. Hence, collective bargaining has become a suitable alternative to adjudicate industrial disputes. </a:t>
            </a:r>
          </a:p>
          <a:p>
            <a:endPar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2712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A275-703B-A7E3-9403-265080ED62E5}"/>
              </a:ext>
            </a:extLst>
          </p:cNvPr>
          <p:cNvSpPr>
            <a:spLocks noGrp="1"/>
          </p:cNvSpPr>
          <p:nvPr>
            <p:ph type="title"/>
          </p:nvPr>
        </p:nvSpPr>
        <p:spPr>
          <a:xfrm>
            <a:off x="838200" y="365125"/>
            <a:ext cx="10515600" cy="594099"/>
          </a:xfrm>
        </p:spPr>
        <p:txBody>
          <a:bodyPr>
            <a:normAutofit fontScale="90000"/>
          </a:bodyPr>
          <a:lstStyle/>
          <a:p>
            <a:r>
              <a:rPr lang="en-US" dirty="0"/>
              <a:t>Cont.,</a:t>
            </a:r>
            <a:endParaRPr lang="en-IN" dirty="0"/>
          </a:p>
        </p:txBody>
      </p:sp>
      <p:sp>
        <p:nvSpPr>
          <p:cNvPr id="3" name="Content Placeholder 2">
            <a:extLst>
              <a:ext uri="{FF2B5EF4-FFF2-40B4-BE49-F238E27FC236}">
                <a16:creationId xmlns:a16="http://schemas.microsoft.com/office/drawing/2014/main" id="{CE88AC0C-B005-AA0D-5156-662213E12B78}"/>
              </a:ext>
            </a:extLst>
          </p:cNvPr>
          <p:cNvSpPr>
            <a:spLocks noGrp="1"/>
          </p:cNvSpPr>
          <p:nvPr>
            <p:ph idx="1"/>
          </p:nvPr>
        </p:nvSpPr>
        <p:spPr/>
        <p:txBody>
          <a:bodyPr>
            <a:normAutofit fontScale="92500" lnSpcReduction="20000"/>
          </a:bodyPr>
          <a:lstStyle/>
          <a:p>
            <a:pPr>
              <a:spcAft>
                <a:spcPts val="1950"/>
              </a:spcAft>
            </a:pPr>
            <a:r>
              <a:rPr lang="en-IN" sz="2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“collective bargaining extends to all negotiations which take place between an employer, a group of employers or one or more</a:t>
            </a:r>
          </a:p>
          <a:p>
            <a:pPr marL="0" indent="0">
              <a:spcAft>
                <a:spcPts val="1950"/>
              </a:spcAft>
              <a:buNone/>
            </a:pPr>
            <a:r>
              <a:rPr lang="en-IN" sz="2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employers’ organisations, on the one hand, and one or more workers’ organisations, on the other, for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1950"/>
              </a:spcAft>
            </a:pPr>
            <a:r>
              <a:rPr lang="en-IN" sz="2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 determining working conditions and terms of employment; and/or</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1950"/>
              </a:spcAft>
            </a:pPr>
            <a:r>
              <a:rPr lang="en-IN" sz="2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(b) regulating relations between employers and workers; and/or</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1950"/>
              </a:spcAft>
            </a:pPr>
            <a:r>
              <a:rPr lang="en-IN" sz="2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 regulating relations between employers or their organisations and workers or workers’ organisations”</a:t>
            </a:r>
            <a:r>
              <a:rPr lang="en-IN"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6490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372D-A1B0-9DF0-FD82-1B69C69743E7}"/>
              </a:ext>
            </a:extLst>
          </p:cNvPr>
          <p:cNvSpPr>
            <a:spLocks noGrp="1"/>
          </p:cNvSpPr>
          <p:nvPr>
            <p:ph type="title"/>
          </p:nvPr>
        </p:nvSpPr>
        <p:spPr/>
        <p:txBody>
          <a:bodyPr/>
          <a:lstStyle/>
          <a:p>
            <a:r>
              <a:rPr lang="en-US" dirty="0"/>
              <a:t>HISTORY</a:t>
            </a:r>
            <a:endParaRPr lang="en-IN" dirty="0"/>
          </a:p>
        </p:txBody>
      </p:sp>
      <p:sp>
        <p:nvSpPr>
          <p:cNvPr id="3" name="Content Placeholder 2">
            <a:extLst>
              <a:ext uri="{FF2B5EF4-FFF2-40B4-BE49-F238E27FC236}">
                <a16:creationId xmlns:a16="http://schemas.microsoft.com/office/drawing/2014/main" id="{8DAA315F-2859-691E-BB33-C12C0A4DBCA3}"/>
              </a:ext>
            </a:extLst>
          </p:cNvPr>
          <p:cNvSpPr>
            <a:spLocks noGrp="1"/>
          </p:cNvSpPr>
          <p:nvPr>
            <p:ph idx="1"/>
          </p:nvPr>
        </p:nvSpPr>
        <p:spPr/>
        <p:txBody>
          <a:bodyPr/>
          <a:lstStyle/>
          <a:p>
            <a:pPr algn="just">
              <a:spcAft>
                <a:spcPts val="1950"/>
              </a:spcAft>
            </a:pPr>
            <a:r>
              <a:rPr lang="en-IN" sz="1800" dirty="0">
                <a:solidFill>
                  <a:srgbClr val="222222"/>
                </a:solidFill>
                <a:effectLst/>
                <a:latin typeface="Verdana" panose="020B0604030504040204" pitchFamily="34" charset="0"/>
                <a:ea typeface="Times New Roman" panose="02020603050405020304" pitchFamily="18" charset="0"/>
              </a:rPr>
              <a:t>In the case of </a:t>
            </a:r>
            <a:r>
              <a:rPr lang="en-IN" sz="1800" i="1" u="none" strike="noStrike" dirty="0">
                <a:solidFill>
                  <a:srgbClr val="4DB2EC"/>
                </a:solidFill>
                <a:effectLst/>
                <a:latin typeface="Verdana" panose="020B0604030504040204" pitchFamily="34" charset="0"/>
                <a:ea typeface="Times New Roman" panose="02020603050405020304" pitchFamily="18" charset="0"/>
                <a:hlinkClick r:id="rId2"/>
              </a:rPr>
              <a:t>Ram Prasad </a:t>
            </a:r>
            <a:r>
              <a:rPr lang="en-IN" sz="1800" i="1" u="none" strike="noStrike" dirty="0" err="1">
                <a:solidFill>
                  <a:srgbClr val="4DB2EC"/>
                </a:solidFill>
                <a:effectLst/>
                <a:latin typeface="Verdana" panose="020B0604030504040204" pitchFamily="34" charset="0"/>
                <a:ea typeface="Times New Roman" panose="02020603050405020304" pitchFamily="18" charset="0"/>
                <a:hlinkClick r:id="rId2"/>
              </a:rPr>
              <a:t>Viswakarma</a:t>
            </a:r>
            <a:r>
              <a:rPr lang="en-IN" sz="1800" i="1" u="none" strike="noStrike" dirty="0">
                <a:solidFill>
                  <a:srgbClr val="4DB2EC"/>
                </a:solidFill>
                <a:effectLst/>
                <a:latin typeface="Verdana" panose="020B0604030504040204" pitchFamily="34" charset="0"/>
                <a:ea typeface="Times New Roman" panose="02020603050405020304" pitchFamily="18" charset="0"/>
                <a:hlinkClick r:id="rId2"/>
              </a:rPr>
              <a:t> v. Industrial Tribunal</a:t>
            </a:r>
            <a:r>
              <a:rPr lang="en-IN" sz="1800" i="1" dirty="0">
                <a:solidFill>
                  <a:srgbClr val="222222"/>
                </a:solidFill>
                <a:effectLst/>
                <a:latin typeface="Verdana" panose="020B0604030504040204" pitchFamily="34" charset="0"/>
                <a:ea typeface="Times New Roman" panose="02020603050405020304" pitchFamily="18" charset="0"/>
              </a:rPr>
              <a:t> (1961)</a:t>
            </a:r>
            <a:r>
              <a:rPr lang="en-IN" sz="1800" dirty="0">
                <a:solidFill>
                  <a:srgbClr val="222222"/>
                </a:solidFill>
                <a:effectLst/>
                <a:latin typeface="Verdana" panose="020B0604030504040204" pitchFamily="34" charset="0"/>
                <a:ea typeface="Times New Roman" panose="02020603050405020304" pitchFamily="18" charset="0"/>
              </a:rPr>
              <a:t>, it was observed that before collective bargaining was introduced, labourers found it very difficult to negotiate the terms and conditions of their contracts. With the arrival of trade unions, collective bargaining became the norm. It became more convenient as employers only had to negotiate with the representatives of the labourers instead of engaging with every individual labourer. </a:t>
            </a:r>
            <a:endParaRPr lang="en-IN" sz="1800" dirty="0">
              <a:effectLst/>
              <a:latin typeface="Times New Roman" panose="02020603050405020304" pitchFamily="18" charset="0"/>
              <a:ea typeface="Times New Roman" panose="02020603050405020304" pitchFamily="18" charset="0"/>
            </a:endParaRPr>
          </a:p>
          <a:p>
            <a:pPr algn="just">
              <a:spcAft>
                <a:spcPts val="1950"/>
              </a:spcAft>
            </a:pPr>
            <a:r>
              <a:rPr lang="en-IN" sz="1800" dirty="0">
                <a:solidFill>
                  <a:srgbClr val="222222"/>
                </a:solidFill>
                <a:effectLst/>
                <a:latin typeface="Verdana" panose="020B0604030504040204" pitchFamily="34" charset="0"/>
                <a:ea typeface="Times New Roman" panose="02020603050405020304" pitchFamily="18" charset="0"/>
              </a:rPr>
              <a:t>In the case of </a:t>
            </a:r>
            <a:r>
              <a:rPr lang="en-IN" sz="1800" i="1" u="none" strike="noStrike" dirty="0">
                <a:solidFill>
                  <a:srgbClr val="4DB2EC"/>
                </a:solidFill>
                <a:effectLst/>
                <a:latin typeface="Verdana" panose="020B0604030504040204" pitchFamily="34" charset="0"/>
                <a:ea typeface="Times New Roman" panose="02020603050405020304" pitchFamily="18" charset="0"/>
                <a:hlinkClick r:id="rId3"/>
              </a:rPr>
              <a:t>Bharat Iron Works v. </a:t>
            </a:r>
            <a:r>
              <a:rPr lang="en-IN" sz="1800" i="1" u="none" strike="noStrike" dirty="0" err="1">
                <a:solidFill>
                  <a:srgbClr val="4DB2EC"/>
                </a:solidFill>
                <a:effectLst/>
                <a:latin typeface="Verdana" panose="020B0604030504040204" pitchFamily="34" charset="0"/>
                <a:ea typeface="Times New Roman" panose="02020603050405020304" pitchFamily="18" charset="0"/>
                <a:hlinkClick r:id="rId3"/>
              </a:rPr>
              <a:t>Bhagubhai</a:t>
            </a:r>
            <a:r>
              <a:rPr lang="en-IN" sz="1800" i="1" u="none" strike="noStrike" dirty="0">
                <a:solidFill>
                  <a:srgbClr val="4DB2EC"/>
                </a:solidFill>
                <a:effectLst/>
                <a:latin typeface="Verdana" panose="020B0604030504040204" pitchFamily="34" charset="0"/>
                <a:ea typeface="Times New Roman" panose="02020603050405020304" pitchFamily="18" charset="0"/>
                <a:hlinkClick r:id="rId3"/>
              </a:rPr>
              <a:t> </a:t>
            </a:r>
            <a:r>
              <a:rPr lang="en-IN" sz="1800" i="1" u="none" strike="noStrike" dirty="0" err="1">
                <a:solidFill>
                  <a:srgbClr val="4DB2EC"/>
                </a:solidFill>
                <a:effectLst/>
                <a:latin typeface="Verdana" panose="020B0604030504040204" pitchFamily="34" charset="0"/>
                <a:ea typeface="Times New Roman" panose="02020603050405020304" pitchFamily="18" charset="0"/>
                <a:hlinkClick r:id="rId3"/>
              </a:rPr>
              <a:t>Balubhai</a:t>
            </a:r>
            <a:r>
              <a:rPr lang="en-IN" sz="1800" i="1" u="none" strike="noStrike" dirty="0">
                <a:solidFill>
                  <a:srgbClr val="4DB2EC"/>
                </a:solidFill>
                <a:effectLst/>
                <a:latin typeface="Verdana" panose="020B0604030504040204" pitchFamily="34" charset="0"/>
                <a:ea typeface="Times New Roman" panose="02020603050405020304" pitchFamily="18" charset="0"/>
                <a:hlinkClick r:id="rId3"/>
              </a:rPr>
              <a:t> Patel</a:t>
            </a:r>
            <a:r>
              <a:rPr lang="en-IN" sz="1800" i="1" dirty="0">
                <a:solidFill>
                  <a:srgbClr val="222222"/>
                </a:solidFill>
                <a:effectLst/>
                <a:latin typeface="Verdana" panose="020B0604030504040204" pitchFamily="34" charset="0"/>
                <a:ea typeface="Times New Roman" panose="02020603050405020304" pitchFamily="18" charset="0"/>
              </a:rPr>
              <a:t> (1976)</a:t>
            </a:r>
            <a:r>
              <a:rPr lang="en-IN" sz="1800" dirty="0">
                <a:solidFill>
                  <a:srgbClr val="222222"/>
                </a:solidFill>
                <a:effectLst/>
                <a:latin typeface="Verdana" panose="020B0604030504040204" pitchFamily="34" charset="0"/>
                <a:ea typeface="Times New Roman" panose="02020603050405020304" pitchFamily="18" charset="0"/>
              </a:rPr>
              <a:t>, it was observed that collective bargaining is a part of the modern-day concept of the welfare State. It must be practised in a healthy manner in which there is mutual cooperation between the employers and the employees. Negotiation between the management and trade union helps in reaching a settlement regarding various issues.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0738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2D49D-79BB-02B5-BFEB-1EC57233FB9C}"/>
              </a:ext>
            </a:extLst>
          </p:cNvPr>
          <p:cNvSpPr>
            <a:spLocks noGrp="1"/>
          </p:cNvSpPr>
          <p:nvPr>
            <p:ph idx="1"/>
          </p:nvPr>
        </p:nvSpPr>
        <p:spPr>
          <a:xfrm>
            <a:off x="851647" y="233082"/>
            <a:ext cx="9789459" cy="5916987"/>
          </a:xfrm>
        </p:spPr>
        <p:txBody>
          <a:bodyPr>
            <a:normAutofit fontScale="47500" lnSpcReduction="20000"/>
          </a:bodyPr>
          <a:lstStyle/>
          <a:p>
            <a:pPr marL="0" indent="0">
              <a:lnSpc>
                <a:spcPct val="120000"/>
              </a:lnSpc>
              <a:spcBef>
                <a:spcPts val="2250"/>
              </a:spcBef>
              <a:spcAft>
                <a:spcPts val="1500"/>
              </a:spcAft>
              <a:buNone/>
            </a:pPr>
            <a:r>
              <a:rPr lang="en-IN" sz="72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Aims of collective bargaining </a:t>
            </a:r>
            <a:endParaRPr lang="en-IN" sz="7200" dirty="0">
              <a:effectLst/>
              <a:latin typeface="Times New Roman" panose="02020603050405020304" pitchFamily="18" charset="0"/>
              <a:ea typeface="Times New Roman" panose="02020603050405020304" pitchFamily="18" charset="0"/>
            </a:endParaRPr>
          </a:p>
          <a:p>
            <a:pPr marL="342900" lvl="0" indent="-342900">
              <a:lnSpc>
                <a:spcPct val="120000"/>
              </a:lnSpc>
              <a:spcAft>
                <a:spcPts val="750"/>
              </a:spcAft>
              <a:tabLst>
                <a:tab pos="457200" algn="l"/>
              </a:tabLst>
            </a:pPr>
            <a:r>
              <a:rPr lang="en-IN" sz="72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Upholding industrial democracy </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Aft>
                <a:spcPts val="750"/>
              </a:spcAft>
              <a:tabLst>
                <a:tab pos="457200" algn="l"/>
              </a:tabLst>
            </a:pPr>
            <a:r>
              <a:rPr lang="en-IN" sz="72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Ensuring equality and justice for socially and economically backwards groups</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Aft>
                <a:spcPts val="750"/>
              </a:spcAft>
              <a:tabLst>
                <a:tab pos="457200" algn="l"/>
              </a:tabLst>
            </a:pPr>
            <a:r>
              <a:rPr lang="en-IN" sz="72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Protecting the working class from exploitation</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Aft>
                <a:spcPts val="800"/>
              </a:spcAft>
              <a:tabLst>
                <a:tab pos="457200" algn="l"/>
              </a:tabLst>
            </a:pPr>
            <a:r>
              <a:rPr lang="en-IN" sz="72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Meeting the legitimate expectations of labourers regarding the work they have undertaken </a:t>
            </a:r>
          </a:p>
          <a:p>
            <a:pPr marL="0" lvl="0" indent="0">
              <a:lnSpc>
                <a:spcPct val="120000"/>
              </a:lnSpc>
              <a:spcAft>
                <a:spcPts val="800"/>
              </a:spcAft>
              <a:buNone/>
              <a:tabLst>
                <a:tab pos="457200" algn="l"/>
              </a:tabLst>
            </a:pP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6091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1516A-FFD8-79DF-E4D0-BC9F4BC5751E}"/>
              </a:ext>
            </a:extLst>
          </p:cNvPr>
          <p:cNvSpPr>
            <a:spLocks noGrp="1"/>
          </p:cNvSpPr>
          <p:nvPr>
            <p:ph idx="1"/>
          </p:nvPr>
        </p:nvSpPr>
        <p:spPr>
          <a:xfrm>
            <a:off x="403412" y="466165"/>
            <a:ext cx="10408023" cy="5710798"/>
          </a:xfrm>
        </p:spPr>
        <p:txBody>
          <a:bodyPr>
            <a:normAutofit lnSpcReduction="10000"/>
          </a:bodyPr>
          <a:lstStyle/>
          <a:p>
            <a:pPr marL="0" indent="0" algn="l">
              <a:lnSpc>
                <a:spcPct val="120000"/>
              </a:lnSpc>
              <a:spcBef>
                <a:spcPts val="805"/>
              </a:spcBef>
              <a:spcAft>
                <a:spcPts val="805"/>
              </a:spcAft>
              <a:buNone/>
            </a:pPr>
            <a:r>
              <a:rPr lang="en-IN" sz="2800" b="1" dirty="0">
                <a:solidFill>
                  <a:srgbClr val="111111"/>
                </a:solidFill>
                <a:effectLst/>
                <a:latin typeface="Arial" panose="020B0604020202020204" pitchFamily="34" charset="0"/>
                <a:ea typeface="Times New Roman" panose="02020603050405020304" pitchFamily="18" charset="0"/>
              </a:rPr>
              <a:t>Advantages of collective bargaining </a:t>
            </a:r>
            <a:endParaRPr lang="en-IN" sz="2800" b="1" dirty="0">
              <a:effectLst/>
              <a:latin typeface="Times New Roman" panose="02020603050405020304" pitchFamily="18" charset="0"/>
              <a:ea typeface="Times New Roman" panose="02020603050405020304" pitchFamily="18" charset="0"/>
            </a:endParaRPr>
          </a:p>
          <a:p>
            <a:pPr marL="342900" lvl="0" indent="-342900">
              <a:lnSpc>
                <a:spcPct val="120000"/>
              </a:lnSpc>
              <a:spcAft>
                <a:spcPts val="750"/>
              </a:spcAft>
              <a:buSzPts val="1000"/>
              <a:buFont typeface="Symbol" panose="05050102010706020507" pitchFamily="18" charset="2"/>
              <a:buChar char=""/>
              <a:tabLst>
                <a:tab pos="457200" algn="l"/>
              </a:tabLst>
            </a:pPr>
            <a:r>
              <a:rPr lang="en-IN" sz="2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Being a part of a group helps employees to voice their demands and negotiate better with their employers. It is harder for employers to dismiss the demands of a unified large group of employees or a trade union in comparison with individual employees.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Aft>
                <a:spcPts val="750"/>
              </a:spcAft>
              <a:buSzPts val="1000"/>
              <a:buFont typeface="Symbol" panose="05050102010706020507" pitchFamily="18" charset="2"/>
              <a:buChar char=""/>
              <a:tabLst>
                <a:tab pos="457200" algn="l"/>
              </a:tabLst>
            </a:pPr>
            <a:r>
              <a:rPr lang="en-IN" sz="2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It helps to improve the workplace conditions for employees.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Aft>
                <a:spcPts val="800"/>
              </a:spcAft>
              <a:buSzPts val="1000"/>
              <a:buFont typeface="Symbol" panose="05050102010706020507" pitchFamily="18" charset="2"/>
              <a:buChar char=""/>
              <a:tabLst>
                <a:tab pos="457200" algn="l"/>
              </a:tabLst>
            </a:pPr>
            <a:r>
              <a:rPr lang="en-IN" sz="2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It makes the rights and obligations of both employers and employees clear.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251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BADC8-9FFD-2B55-AD41-C2449E16B245}"/>
              </a:ext>
            </a:extLst>
          </p:cNvPr>
          <p:cNvSpPr>
            <a:spLocks noGrp="1"/>
          </p:cNvSpPr>
          <p:nvPr>
            <p:ph idx="1"/>
          </p:nvPr>
        </p:nvSpPr>
        <p:spPr>
          <a:xfrm>
            <a:off x="645460" y="493059"/>
            <a:ext cx="9834282" cy="5683903"/>
          </a:xfrm>
        </p:spPr>
        <p:txBody>
          <a:bodyPr>
            <a:normAutofit/>
          </a:bodyPr>
          <a:lstStyle/>
          <a:p>
            <a:pPr marL="0" indent="0" algn="l">
              <a:lnSpc>
                <a:spcPct val="120000"/>
              </a:lnSpc>
              <a:spcBef>
                <a:spcPts val="805"/>
              </a:spcBef>
              <a:spcAft>
                <a:spcPts val="805"/>
              </a:spcAft>
              <a:buNone/>
            </a:pPr>
            <a:endParaRPr lang="en-IN" sz="2800" b="0" dirty="0">
              <a:solidFill>
                <a:srgbClr val="111111"/>
              </a:solidFill>
              <a:effectLst/>
              <a:latin typeface="Arial" panose="020B0604020202020204" pitchFamily="34" charset="0"/>
              <a:ea typeface="Times New Roman" panose="02020603050405020304" pitchFamily="18" charset="0"/>
            </a:endParaRPr>
          </a:p>
          <a:p>
            <a:pPr marL="0" indent="0" algn="l">
              <a:lnSpc>
                <a:spcPct val="120000"/>
              </a:lnSpc>
              <a:spcBef>
                <a:spcPts val="805"/>
              </a:spcBef>
              <a:spcAft>
                <a:spcPts val="805"/>
              </a:spcAft>
              <a:buNone/>
            </a:pPr>
            <a:r>
              <a:rPr lang="en-IN" sz="2800" b="0" dirty="0">
                <a:solidFill>
                  <a:srgbClr val="111111"/>
                </a:solidFill>
                <a:effectLst/>
                <a:latin typeface="Arial" panose="020B0604020202020204" pitchFamily="34" charset="0"/>
                <a:ea typeface="Times New Roman" panose="02020603050405020304" pitchFamily="18" charset="0"/>
              </a:rPr>
              <a:t>Disadvantages of collective bargaining </a:t>
            </a:r>
            <a:r>
              <a:rPr lang="en-IN" sz="2800" dirty="0">
                <a:solidFill>
                  <a:srgbClr val="222222"/>
                </a:solidFill>
                <a:effectLst/>
                <a:latin typeface="Verdana" panose="020B0604030504040204" pitchFamily="34"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marL="342900" lvl="0" indent="-342900">
              <a:lnSpc>
                <a:spcPct val="120000"/>
              </a:lnSpc>
              <a:spcAft>
                <a:spcPts val="750"/>
              </a:spcAft>
              <a:buSzPts val="1000"/>
              <a:buFont typeface="Symbol" panose="05050102010706020507" pitchFamily="18" charset="2"/>
              <a:buChar char=""/>
              <a:tabLst>
                <a:tab pos="457200" algn="l"/>
              </a:tabLst>
            </a:pP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is a </a:t>
            </a:r>
            <a:r>
              <a:rPr lang="en-IN" sz="19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long </a:t>
            </a: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complicated process as the union of employees and the employers go back and forth while negotiating. It is </a:t>
            </a:r>
            <a:r>
              <a:rPr lang="en-IN" sz="19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time-consuming</a:t>
            </a: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and requires both parties to take time off of their work.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20000"/>
              </a:lnSpc>
              <a:spcAft>
                <a:spcPts val="750"/>
              </a:spcAft>
              <a:buSzPts val="1000"/>
              <a:buFont typeface="Symbol" panose="05050102010706020507" pitchFamily="18" charset="2"/>
              <a:buChar char=""/>
              <a:tabLst>
                <a:tab pos="457200" algn="l"/>
              </a:tabLst>
            </a:pP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Another issue that stands as a hindrance to the effectiveness of this process is the presence of multiple trade unions in India. Sometimes the </a:t>
            </a:r>
            <a:r>
              <a:rPr lang="en-IN" sz="19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interunion rivalry </a:t>
            </a: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gets in the way of negotiating for better working conditions.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20000"/>
              </a:lnSpc>
              <a:spcAft>
                <a:spcPts val="750"/>
              </a:spcAft>
              <a:buSzPts val="1000"/>
              <a:buFont typeface="Symbol" panose="05050102010706020507" pitchFamily="18" charset="2"/>
              <a:buChar char=""/>
              <a:tabLst>
                <a:tab pos="457200" algn="l"/>
              </a:tabLst>
            </a:pP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Most trade unions are also backed by or associated with a </a:t>
            </a:r>
            <a:r>
              <a:rPr lang="en-IN" sz="19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political party</a:t>
            </a: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Oftentimes, it is the decision of the party that influences the trade union’s demands.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20000"/>
              </a:lnSpc>
              <a:spcAft>
                <a:spcPts val="800"/>
              </a:spcAft>
              <a:buSzPts val="1000"/>
              <a:buFont typeface="Symbol" panose="05050102010706020507" pitchFamily="18" charset="2"/>
              <a:buChar char=""/>
              <a:tabLst>
                <a:tab pos="457200" algn="l"/>
              </a:tabLst>
            </a:pP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There is no way to </a:t>
            </a:r>
            <a:r>
              <a:rPr lang="en-IN" sz="19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determine which union represents</a:t>
            </a: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the employees.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2545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5741F4-C8D6-C2C1-F4A3-74FB2AB4D2BF}"/>
              </a:ext>
            </a:extLst>
          </p:cNvPr>
          <p:cNvSpPr>
            <a:spLocks noGrp="1"/>
          </p:cNvSpPr>
          <p:nvPr>
            <p:ph idx="1"/>
          </p:nvPr>
        </p:nvSpPr>
        <p:spPr>
          <a:xfrm>
            <a:off x="322730" y="277906"/>
            <a:ext cx="10381130" cy="5916987"/>
          </a:xfrm>
        </p:spPr>
        <p:txBody>
          <a:bodyPr>
            <a:normAutofit fontScale="92500" lnSpcReduction="10000"/>
          </a:bodyPr>
          <a:lstStyle/>
          <a:p>
            <a:pPr marL="0" indent="0">
              <a:lnSpc>
                <a:spcPts val="2850"/>
              </a:lnSpc>
              <a:spcBef>
                <a:spcPts val="2250"/>
              </a:spcBef>
              <a:spcAft>
                <a:spcPts val="1500"/>
              </a:spcAft>
              <a:buNone/>
            </a:pPr>
            <a:r>
              <a:rPr lang="en-IN" sz="2600" b="1"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Industrial Disputes Act, 1947</a:t>
            </a:r>
            <a:endParaRPr lang="en-IN" sz="26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950"/>
              </a:spcAft>
            </a:pPr>
            <a:r>
              <a:rPr lang="en-IN" sz="2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This </a:t>
            </a:r>
            <a:r>
              <a:rPr lang="en-IN" sz="26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Act</a:t>
            </a:r>
            <a:r>
              <a:rPr lang="en-IN" sz="2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was enacted for the purpose of governing the </a:t>
            </a:r>
            <a:r>
              <a:rPr lang="en-IN" sz="2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investigation and settlement of industrial disputes</a:t>
            </a:r>
            <a:r>
              <a:rPr lang="en-IN" sz="2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According to </a:t>
            </a:r>
            <a:r>
              <a:rPr lang="en-IN" sz="26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Section 18</a:t>
            </a:r>
            <a:r>
              <a:rPr lang="en-IN" sz="2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of the Act, any settlement other than a conciliation, which is arrived at through an agreement by an employer and his employees shall be binding on them. This essentially means that Section 18 recognises industrial dispute settlement through collective bargaining. </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950"/>
              </a:spcAft>
            </a:pPr>
            <a:r>
              <a:rPr lang="en-IN" sz="2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 the case of</a:t>
            </a:r>
            <a:r>
              <a:rPr lang="en-IN" sz="26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600" i="1" u="none" strike="noStrike"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Karnal Leather </a:t>
            </a:r>
            <a:r>
              <a:rPr lang="en-IN" sz="2600" i="1" u="none" strike="noStrike" dirty="0" err="1">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Karamchari</a:t>
            </a:r>
            <a:r>
              <a:rPr lang="en-IN" sz="2600" i="1" u="none" strike="noStrike"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 </a:t>
            </a:r>
            <a:r>
              <a:rPr lang="en-IN" sz="2600" i="1" u="none" strike="noStrike" dirty="0" err="1">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Sanghatan</a:t>
            </a:r>
            <a:r>
              <a:rPr lang="en-IN" sz="2600" i="1" u="none" strike="noStrike"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 v. Liberty Footwear Company (Regd.) and </a:t>
            </a:r>
            <a:r>
              <a:rPr lang="en-IN" sz="2600" i="1" u="none" strike="noStrike" dirty="0" err="1">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Ors</a:t>
            </a:r>
            <a:r>
              <a:rPr lang="en-IN" sz="2600" i="1" u="none" strike="noStrike"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 </a:t>
            </a:r>
            <a:r>
              <a:rPr lang="en-IN" sz="26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(1990),</a:t>
            </a:r>
            <a:r>
              <a:rPr lang="en-IN" sz="2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the Supreme Court laid down that the Industrial Disputes Act, 1947 was enacted for the purpose of </a:t>
            </a:r>
            <a:r>
              <a:rPr lang="en-IN" sz="2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securing social justice </a:t>
            </a:r>
            <a:r>
              <a:rPr lang="en-IN" sz="2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by means of collective bargaining. The court further stated that arbitration comes within the purview of statutory tribunals. The workers involved must be aware of what is presented before the arbitrator and must be able to share their arguments and claims before him. Even though it is the labour union that helps to resolve the disputes, the labourers must be involved in the process and suggest remedies.</a:t>
            </a:r>
          </a:p>
          <a:p>
            <a:endParaRPr lang="en-IN" dirty="0"/>
          </a:p>
        </p:txBody>
      </p:sp>
    </p:spTree>
    <p:extLst>
      <p:ext uri="{BB962C8B-B14F-4D97-AF65-F5344CB8AC3E}">
        <p14:creationId xmlns:p14="http://schemas.microsoft.com/office/powerpoint/2010/main" val="2167108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344C-A1D0-4454-8932-087FD2314CE6}"/>
              </a:ext>
            </a:extLst>
          </p:cNvPr>
          <p:cNvSpPr>
            <a:spLocks noGrp="1"/>
          </p:cNvSpPr>
          <p:nvPr>
            <p:ph type="title"/>
          </p:nvPr>
        </p:nvSpPr>
        <p:spPr>
          <a:xfrm>
            <a:off x="838200" y="365125"/>
            <a:ext cx="10515600" cy="477557"/>
          </a:xfrm>
        </p:spPr>
        <p:txBody>
          <a:bodyPr>
            <a:normAutofit fontScale="90000"/>
          </a:bodyPr>
          <a:lstStyle/>
          <a:p>
            <a:r>
              <a:rPr lang="en-US" dirty="0"/>
              <a:t>Cont.,</a:t>
            </a:r>
            <a:endParaRPr lang="en-IN" dirty="0"/>
          </a:p>
        </p:txBody>
      </p:sp>
      <p:sp>
        <p:nvSpPr>
          <p:cNvPr id="3" name="Content Placeholder 2">
            <a:extLst>
              <a:ext uri="{FF2B5EF4-FFF2-40B4-BE49-F238E27FC236}">
                <a16:creationId xmlns:a16="http://schemas.microsoft.com/office/drawing/2014/main" id="{108F8E8F-4E5C-FB67-0812-ACB67229ECB1}"/>
              </a:ext>
            </a:extLst>
          </p:cNvPr>
          <p:cNvSpPr>
            <a:spLocks noGrp="1"/>
          </p:cNvSpPr>
          <p:nvPr>
            <p:ph idx="1"/>
          </p:nvPr>
        </p:nvSpPr>
        <p:spPr>
          <a:xfrm>
            <a:off x="528918" y="1039906"/>
            <a:ext cx="10416989" cy="5137057"/>
          </a:xfrm>
        </p:spPr>
        <p:txBody>
          <a:bodyPr>
            <a:normAutofit/>
          </a:bodyPr>
          <a:lstStyle/>
          <a:p>
            <a:pPr marL="0" indent="0" algn="l">
              <a:lnSpc>
                <a:spcPts val="2850"/>
              </a:lnSpc>
              <a:spcBef>
                <a:spcPts val="2250"/>
              </a:spcBef>
              <a:spcAft>
                <a:spcPts val="1500"/>
              </a:spcAft>
              <a:buNone/>
            </a:pPr>
            <a:r>
              <a:rPr lang="en-IN" sz="2800" b="1"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Trade Union Act, 1926 </a:t>
            </a:r>
            <a:endParaRPr lang="en-IN" sz="2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950"/>
              </a:spcAft>
            </a:pPr>
            <a:r>
              <a:rPr lang="en-IN"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This </a:t>
            </a:r>
            <a:r>
              <a:rPr lang="en-IN" sz="28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Act</a:t>
            </a:r>
            <a:r>
              <a:rPr lang="en-IN"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deals with the registration, rights, liabilities and immunities of a trade union. The most important function of a trade union is to </a:t>
            </a:r>
            <a:r>
              <a:rPr lang="en-IN" sz="2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regulate the relationship between an employer or management and its employees. </a:t>
            </a:r>
          </a:p>
          <a:p>
            <a:pPr algn="just">
              <a:spcAft>
                <a:spcPts val="1950"/>
              </a:spcAft>
            </a:pPr>
            <a:r>
              <a:rPr lang="en-IN"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 the case of</a:t>
            </a:r>
            <a:r>
              <a:rPr lang="en-IN" sz="2800" i="1" u="none" strike="noStrike"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 D.N. Banerjee v. P.R. Mukherjee </a:t>
            </a:r>
            <a:r>
              <a:rPr lang="en-IN" sz="2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(1952)</a:t>
            </a:r>
            <a:r>
              <a:rPr lang="en-IN"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Justice Chandra Shekhar </a:t>
            </a:r>
            <a:r>
              <a:rPr lang="en-IN" sz="28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Aiyer</a:t>
            </a:r>
            <a:r>
              <a:rPr lang="en-IN"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observed that due to the increased importance of capital and labour in the modern-day world, they have organised themselves into groups to settle disputes. This is based on the theory that </a:t>
            </a:r>
            <a:r>
              <a:rPr lang="en-IN" sz="2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unity is strength </a:t>
            </a:r>
            <a:r>
              <a:rPr lang="en-IN"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and collective bargaining is a result of that.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5678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2370</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Calibri</vt:lpstr>
      <vt:lpstr>Calibri Light</vt:lpstr>
      <vt:lpstr>Symbol</vt:lpstr>
      <vt:lpstr>Times New Roman</vt:lpstr>
      <vt:lpstr>Verdana</vt:lpstr>
      <vt:lpstr>Office Theme</vt:lpstr>
      <vt:lpstr>Collective Bargaining</vt:lpstr>
      <vt:lpstr>INTRODUCTION</vt:lpstr>
      <vt:lpstr>Cont.,</vt:lpstr>
      <vt:lpstr>HISTORY</vt:lpstr>
      <vt:lpstr>PowerPoint Presentation</vt:lpstr>
      <vt:lpstr>PowerPoint Presentation</vt:lpstr>
      <vt:lpstr>PowerPoint Presentation</vt:lpstr>
      <vt:lpstr>PowerPoint Presentation</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Collective Bargaining</dc:title>
  <dc:creator>RENUKA DEVI</dc:creator>
  <cp:lastModifiedBy>RENUKA DEVI</cp:lastModifiedBy>
  <cp:revision>6</cp:revision>
  <dcterms:created xsi:type="dcterms:W3CDTF">2022-11-06T05:56:30Z</dcterms:created>
  <dcterms:modified xsi:type="dcterms:W3CDTF">2022-11-09T14:24:06Z</dcterms:modified>
</cp:coreProperties>
</file>