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256167-12D7-4630-B301-62EC23A41C6B}"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256167-12D7-4630-B301-62EC23A41C6B}"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256167-12D7-4630-B301-62EC23A41C6B}"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256167-12D7-4630-B301-62EC23A41C6B}"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256167-12D7-4630-B301-62EC23A41C6B}" type="datetimeFigureOut">
              <a:rPr lang="en-US" smtClean="0"/>
              <a:pPr/>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C256167-12D7-4630-B301-62EC23A41C6B}"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256167-12D7-4630-B301-62EC23A41C6B}" type="datetimeFigureOut">
              <a:rPr lang="en-US" smtClean="0"/>
              <a:pPr/>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256167-12D7-4630-B301-62EC23A41C6B}" type="datetimeFigureOut">
              <a:rPr lang="en-US" smtClean="0"/>
              <a:pPr/>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256167-12D7-4630-B301-62EC23A41C6B}" type="datetimeFigureOut">
              <a:rPr lang="en-US" smtClean="0"/>
              <a:pPr/>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56167-12D7-4630-B301-62EC23A41C6B}"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56167-12D7-4630-B301-62EC23A41C6B}" type="datetimeFigureOut">
              <a:rPr lang="en-US" smtClean="0"/>
              <a:pPr/>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870FD5-2344-4FB1-8308-921859112EE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256167-12D7-4630-B301-62EC23A41C6B}" type="datetimeFigureOut">
              <a:rPr lang="en-US" smtClean="0"/>
              <a:pPr/>
              <a:t>11/3/2022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870FD5-2344-4FB1-8308-921859112EE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1"/>
            <a:ext cx="8534400" cy="914399"/>
          </a:xfrm>
        </p:spPr>
        <p:txBody>
          <a:bodyPr/>
          <a:lstStyle/>
          <a:p>
            <a:r>
              <a:rPr lang="en-US" b="1" dirty="0"/>
              <a:t>SAFETY AND RISK </a:t>
            </a:r>
          </a:p>
        </p:txBody>
      </p:sp>
      <p:sp>
        <p:nvSpPr>
          <p:cNvPr id="3" name="Subtitle 2"/>
          <p:cNvSpPr>
            <a:spLocks noGrp="1"/>
          </p:cNvSpPr>
          <p:nvPr>
            <p:ph type="subTitle" idx="1"/>
          </p:nvPr>
        </p:nvSpPr>
        <p:spPr>
          <a:xfrm>
            <a:off x="304800" y="1524000"/>
            <a:ext cx="8610600" cy="4876800"/>
          </a:xfrm>
        </p:spPr>
        <p:txBody>
          <a:bodyPr>
            <a:normAutofit/>
          </a:bodyPr>
          <a:lstStyle/>
          <a:p>
            <a:pPr algn="l">
              <a:buFont typeface="Wingdings" pitchFamily="2" charset="2"/>
              <a:buChar char="Ø"/>
            </a:pPr>
            <a:r>
              <a:rPr lang="en-US" sz="2400" dirty="0">
                <a:solidFill>
                  <a:schemeClr val="tx1"/>
                </a:solidFill>
              </a:rPr>
              <a:t>Significant responsibility of an engineer is to ensure the safety of    </a:t>
            </a:r>
          </a:p>
          <a:p>
            <a:pPr algn="l"/>
            <a:r>
              <a:rPr lang="en-US" sz="2400" dirty="0">
                <a:solidFill>
                  <a:schemeClr val="tx1"/>
                </a:solidFill>
              </a:rPr>
              <a:t>       the public – affected by the product he designs</a:t>
            </a:r>
            <a:r>
              <a:rPr lang="en-US" sz="2400" dirty="0"/>
              <a:t>.</a:t>
            </a:r>
          </a:p>
          <a:p>
            <a:pPr algn="l">
              <a:buFont typeface="Wingdings" pitchFamily="2" charset="2"/>
              <a:buChar char="Ø"/>
            </a:pPr>
            <a:endParaRPr lang="en-US" sz="2400" dirty="0"/>
          </a:p>
          <a:p>
            <a:pPr algn="l">
              <a:buFont typeface="Wingdings" pitchFamily="2" charset="2"/>
              <a:buChar char="Ø"/>
            </a:pPr>
            <a:r>
              <a:rPr lang="en-US" sz="2400" dirty="0">
                <a:solidFill>
                  <a:schemeClr val="tx1"/>
                </a:solidFill>
              </a:rPr>
              <a:t>Based on the code of ethics engineers </a:t>
            </a:r>
            <a:r>
              <a:rPr lang="en-US" sz="2400">
                <a:solidFill>
                  <a:schemeClr val="tx1"/>
                </a:solidFill>
              </a:rPr>
              <a:t>role is to  </a:t>
            </a:r>
            <a:r>
              <a:rPr lang="en-US" sz="2400" dirty="0">
                <a:solidFill>
                  <a:schemeClr val="tx1"/>
                </a:solidFill>
              </a:rPr>
              <a:t>– </a:t>
            </a:r>
          </a:p>
          <a:p>
            <a:pPr algn="l"/>
            <a:r>
              <a:rPr lang="en-US" sz="2400" dirty="0">
                <a:solidFill>
                  <a:schemeClr val="tx1"/>
                </a:solidFill>
              </a:rPr>
              <a:t>         1.  Protect  the society </a:t>
            </a:r>
          </a:p>
          <a:p>
            <a:pPr algn="l"/>
            <a:r>
              <a:rPr lang="en-US" sz="2400" dirty="0">
                <a:solidFill>
                  <a:schemeClr val="tx1"/>
                </a:solidFill>
              </a:rPr>
              <a:t>         2.  Produce products that will not harm the society</a:t>
            </a:r>
          </a:p>
          <a:p>
            <a:pPr algn="l">
              <a:buFont typeface="Wingdings" pitchFamily="2" charset="2"/>
              <a:buChar char="Ø"/>
            </a:pPr>
            <a:endParaRPr lang="en-US" sz="2400" dirty="0">
              <a:solidFill>
                <a:schemeClr val="tx1"/>
              </a:solidFill>
            </a:endParaRPr>
          </a:p>
          <a:p>
            <a:pPr algn="l">
              <a:buFont typeface="Wingdings" pitchFamily="2" charset="2"/>
              <a:buChar char="Ø"/>
            </a:pPr>
            <a:r>
              <a:rPr lang="en-US" sz="2400" dirty="0">
                <a:solidFill>
                  <a:schemeClr val="tx1"/>
                </a:solidFill>
              </a:rPr>
              <a:t>Therefore its is significant to be responsible and follow safety   </a:t>
            </a:r>
          </a:p>
          <a:p>
            <a:pPr algn="l"/>
            <a:r>
              <a:rPr lang="en-US" sz="2400" dirty="0">
                <a:solidFill>
                  <a:schemeClr val="tx1"/>
                </a:solidFill>
              </a:rPr>
              <a:t>         rules </a:t>
            </a:r>
          </a:p>
          <a:p>
            <a:pPr algn="l">
              <a:buFont typeface="Wingdings" pitchFamily="2" charset="2"/>
              <a:buChar char="Ø"/>
            </a:pPr>
            <a:r>
              <a:rPr lang="en-US" sz="2400" dirty="0">
                <a:solidFill>
                  <a:schemeClr val="tx1"/>
                </a:solidFill>
              </a:rPr>
              <a:t>  which is an integral part of any engineering design</a:t>
            </a:r>
            <a:r>
              <a:rPr lang="en-US" sz="16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096000"/>
          </a:xfrm>
        </p:spPr>
        <p:txBody>
          <a:bodyPr>
            <a:normAutofit fontScale="85000" lnSpcReduction="20000"/>
          </a:bodyPr>
          <a:lstStyle/>
          <a:p>
            <a:pPr>
              <a:buNone/>
            </a:pPr>
            <a:r>
              <a:rPr lang="en-US" b="1" dirty="0"/>
              <a:t>Effective information on Risk assessment</a:t>
            </a:r>
          </a:p>
          <a:p>
            <a:pPr>
              <a:buNone/>
            </a:pPr>
            <a:endParaRPr lang="en-US" b="1" dirty="0"/>
          </a:p>
          <a:p>
            <a:r>
              <a:rPr lang="en-US" dirty="0"/>
              <a:t>The acceptance of risks also depends on the manner in which </a:t>
            </a:r>
            <a:r>
              <a:rPr lang="en-US" b="1" dirty="0"/>
              <a:t>information</a:t>
            </a:r>
            <a:r>
              <a:rPr lang="en-US" dirty="0"/>
              <a:t> necessary for decision making is presented. A person can be motivated to violate the safety rules by explaining the higher probability of success, whereas the same person can be demotivated from such task, by explaining the probability of failure and the fatal effects of it.</a:t>
            </a:r>
          </a:p>
          <a:p>
            <a:r>
              <a:rPr lang="en-US" dirty="0"/>
              <a:t>Hence, options perceived as yielding firm gains will tend to be preferred over those from which gains are perceived as risky or only probable. Emphasizing firm losses will tend to be avoided in favor of those whose chances of success are perceived as probable. In short, people tend to be more willing to take risks in order to avoid perceived firm losses than they are to win only possible gains.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5821363"/>
          </a:xfrm>
        </p:spPr>
        <p:txBody>
          <a:bodyPr>
            <a:normAutofit fontScale="92500" lnSpcReduction="20000"/>
          </a:bodyPr>
          <a:lstStyle/>
          <a:p>
            <a:pPr>
              <a:buNone/>
            </a:pPr>
            <a:r>
              <a:rPr lang="en-US" b="1" dirty="0"/>
              <a:t>Job-related Risks</a:t>
            </a:r>
          </a:p>
          <a:p>
            <a:endParaRPr lang="en-US" dirty="0"/>
          </a:p>
          <a:p>
            <a:r>
              <a:rPr lang="en-US" dirty="0"/>
              <a:t>In some jobs where the workers are exposed to chemicals, radiations and poisonous gases etc., they are not informed about the probable risks the workers would be facing, in doing their </a:t>
            </a:r>
            <a:r>
              <a:rPr lang="en-US" b="1" dirty="0"/>
              <a:t>jobs</a:t>
            </a:r>
            <a:r>
              <a:rPr lang="en-US" dirty="0"/>
              <a:t>. These are such dangers where the toxic environments cannot readily be seen, smelled, heard or sensed otherwise.</a:t>
            </a:r>
          </a:p>
          <a:p>
            <a:r>
              <a:rPr lang="en-US" dirty="0"/>
              <a:t>The workers at such places are simply bound to their work and what they are told to do. The health condition of a person who gets affected under such environments cannot be neglected because that will be the future condition of co-workers.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2D11-2C90-4D27-C571-1D6A318178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46D5B0-F55C-E396-A862-2FDC31B2456D}"/>
              </a:ext>
            </a:extLst>
          </p:cNvPr>
          <p:cNvSpPr>
            <a:spLocks noGrp="1"/>
          </p:cNvSpPr>
          <p:nvPr>
            <p:ph idx="1"/>
          </p:nvPr>
        </p:nvSpPr>
        <p:spPr/>
        <p:txBody>
          <a:bodyPr>
            <a:normAutofit/>
          </a:bodyPr>
          <a:lstStyle/>
          <a:p>
            <a:pPr marL="0" indent="0">
              <a:buNone/>
            </a:pPr>
            <a:endParaRPr lang="en-IN" dirty="0"/>
          </a:p>
        </p:txBody>
      </p:sp>
    </p:spTree>
    <p:extLst>
      <p:ext uri="{BB962C8B-B14F-4D97-AF65-F5344CB8AC3E}">
        <p14:creationId xmlns:p14="http://schemas.microsoft.com/office/powerpoint/2010/main" val="175577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AND RISK  (cont.,)</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r>
              <a:rPr lang="en-US" dirty="0"/>
              <a:t>The probability of taking safety measures differs.  A product may be safe to one person and not to the others.</a:t>
            </a:r>
          </a:p>
          <a:p>
            <a:r>
              <a:rPr lang="en-US" dirty="0"/>
              <a:t> </a:t>
            </a:r>
            <a:r>
              <a:rPr lang="en-US" dirty="0" err="1"/>
              <a:t>Eg</a:t>
            </a:r>
            <a:r>
              <a:rPr lang="en-US" dirty="0"/>
              <a:t>. 1.  Scissors and powerful saw is safe in the hands of adults and not with children.</a:t>
            </a:r>
          </a:p>
          <a:p>
            <a:pPr>
              <a:buNone/>
            </a:pPr>
            <a:r>
              <a:rPr lang="en-US" dirty="0"/>
              <a:t>           2. air pollution  harms a sick adult a lot when compared to a healthy adult.</a:t>
            </a:r>
          </a:p>
          <a:p>
            <a:pPr>
              <a:buNone/>
            </a:pPr>
            <a:r>
              <a:rPr lang="en-US" dirty="0"/>
              <a:t>           3. climate - fog – general public can work but aircrafts find it difficult to work with it.</a:t>
            </a:r>
          </a:p>
          <a:p>
            <a:r>
              <a:rPr lang="en-US" dirty="0"/>
              <a:t>Professional safety measures may be affect the environment or the public.</a:t>
            </a:r>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Concept of safety</a:t>
            </a:r>
          </a:p>
        </p:txBody>
      </p:sp>
      <p:sp>
        <p:nvSpPr>
          <p:cNvPr id="3" name="Content Placeholder 2"/>
          <p:cNvSpPr>
            <a:spLocks noGrp="1"/>
          </p:cNvSpPr>
          <p:nvPr>
            <p:ph idx="1"/>
          </p:nvPr>
        </p:nvSpPr>
        <p:spPr>
          <a:xfrm>
            <a:off x="304800" y="1600201"/>
            <a:ext cx="8839200" cy="4495800"/>
          </a:xfrm>
        </p:spPr>
        <p:txBody>
          <a:bodyPr>
            <a:normAutofit fontScale="92500" lnSpcReduction="20000"/>
          </a:bodyPr>
          <a:lstStyle/>
          <a:p>
            <a:r>
              <a:rPr lang="en-US" dirty="0"/>
              <a:t>Therefore safety has different connotations.</a:t>
            </a:r>
          </a:p>
          <a:p>
            <a:r>
              <a:rPr lang="en-US" dirty="0"/>
              <a:t>A product or a project is safe with respect to a person or a group at a given time.</a:t>
            </a:r>
          </a:p>
          <a:p>
            <a:r>
              <a:rPr lang="en-US" dirty="0"/>
              <a:t>If its risks were fully known and if the risk are judged to be acceptable in the light  of settled perspective.</a:t>
            </a:r>
          </a:p>
          <a:p>
            <a:r>
              <a:rPr lang="en-US" dirty="0"/>
              <a:t>Thus, </a:t>
            </a:r>
            <a:r>
              <a:rPr lang="en-US" dirty="0">
                <a:solidFill>
                  <a:srgbClr val="C00000"/>
                </a:solidFill>
              </a:rPr>
              <a:t>awareness and maintenance of the situation is called safety.</a:t>
            </a:r>
          </a:p>
          <a:p>
            <a:r>
              <a:rPr lang="en-US" dirty="0"/>
              <a:t>Safety can be incorporated during design, pretesting, operation, field applications, analog test and learning from the past or from others.</a:t>
            </a:r>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AND RISK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perception varies from person to person, based on one’s physical condition, age, experience, expertise  and wisdom. </a:t>
            </a:r>
          </a:p>
          <a:p>
            <a:r>
              <a:rPr lang="en-US" dirty="0"/>
              <a:t>examples</a:t>
            </a:r>
          </a:p>
          <a:p>
            <a:pPr>
              <a:buNone/>
            </a:pPr>
            <a:r>
              <a:rPr lang="en-US" dirty="0"/>
              <a:t>   1. a second hand electric heater when purchased by an electrician  can be handled easily but when bought and used by others might give electric shock and damage the human.</a:t>
            </a:r>
          </a:p>
          <a:p>
            <a:pPr>
              <a:buNone/>
            </a:pPr>
            <a:r>
              <a:rPr lang="en-US" dirty="0"/>
              <a:t>   2. Chlorinated municipal water supplied may be considered as unsafe we may judge that the harm to the stomach is unacceptable.    But it may really safeguard against  gastroenteritis.</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RISK</a:t>
            </a:r>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endParaRPr lang="en-US" dirty="0"/>
          </a:p>
          <a:p>
            <a:r>
              <a:rPr lang="en-US" dirty="0"/>
              <a:t>Any work which might lead to harm us and is not considered safe, can be understood as a risk. According to a popular definition, “</a:t>
            </a:r>
            <a:r>
              <a:rPr lang="en-US" b="1" dirty="0"/>
              <a:t>A risk is the potential that something unwanted and harmful may occur</a:t>
            </a:r>
            <a:r>
              <a:rPr lang="en-US" dirty="0"/>
              <a:t>.” According to William D Rowe, </a:t>
            </a:r>
            <a:r>
              <a:rPr lang="en-US" b="1" dirty="0"/>
              <a:t>potential for the realization of unwanted consequences from impending events</a:t>
            </a:r>
            <a:r>
              <a:rPr lang="en-US" dirty="0"/>
              <a:t>.</a:t>
            </a:r>
          </a:p>
          <a:p>
            <a:pPr>
              <a:buNone/>
            </a:pP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a:t>CONT.,</a:t>
            </a:r>
          </a:p>
        </p:txBody>
      </p:sp>
      <p:sp>
        <p:nvSpPr>
          <p:cNvPr id="3" name="Content Placeholder 2"/>
          <p:cNvSpPr>
            <a:spLocks noGrp="1"/>
          </p:cNvSpPr>
          <p:nvPr>
            <p:ph idx="1"/>
          </p:nvPr>
        </p:nvSpPr>
        <p:spPr>
          <a:xfrm>
            <a:off x="381000" y="990600"/>
            <a:ext cx="8610600" cy="5410200"/>
          </a:xfrm>
        </p:spPr>
        <p:txBody>
          <a:bodyPr>
            <a:noAutofit/>
          </a:bodyPr>
          <a:lstStyle/>
          <a:p>
            <a:endParaRPr lang="en-US" sz="2400" dirty="0"/>
          </a:p>
          <a:p>
            <a:endParaRPr lang="en-US" sz="2400" dirty="0"/>
          </a:p>
          <a:p>
            <a:r>
              <a:rPr lang="en-US" sz="2400" dirty="0"/>
              <a:t>Risk is a broad concept covering many different types of unwanted occurrences. When it comes to technology, it can equally well include </a:t>
            </a:r>
            <a:r>
              <a:rPr lang="en-US" sz="2400" dirty="0">
                <a:solidFill>
                  <a:srgbClr val="C00000"/>
                </a:solidFill>
              </a:rPr>
              <a:t>dangers of bodily harm, of economic loss or of environmental degradation</a:t>
            </a:r>
            <a:r>
              <a:rPr lang="en-US" sz="2400" dirty="0"/>
              <a:t>. </a:t>
            </a:r>
          </a:p>
          <a:p>
            <a:endParaRPr lang="en-US" sz="2400" dirty="0"/>
          </a:p>
          <a:p>
            <a:r>
              <a:rPr lang="en-US" sz="2400" dirty="0"/>
              <a:t>These in turn can be caused by delayed job completion, faulty products or systems or economically or environmentally injurious solutions to technological problems.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RISK</a:t>
            </a:r>
          </a:p>
        </p:txBody>
      </p:sp>
      <p:sp>
        <p:nvSpPr>
          <p:cNvPr id="3" name="Content Placeholder 2"/>
          <p:cNvSpPr>
            <a:spLocks noGrp="1"/>
          </p:cNvSpPr>
          <p:nvPr>
            <p:ph idx="1"/>
          </p:nvPr>
        </p:nvSpPr>
        <p:spPr/>
        <p:txBody>
          <a:bodyPr/>
          <a:lstStyle/>
          <a:p>
            <a:pPr>
              <a:buNone/>
            </a:pPr>
            <a:endParaRPr lang="en-US" dirty="0"/>
          </a:p>
          <a:p>
            <a:pPr>
              <a:buNone/>
            </a:pPr>
            <a:endParaRPr lang="en-US" dirty="0"/>
          </a:p>
          <a:p>
            <a:pPr>
              <a:buNone/>
            </a:pPr>
            <a:r>
              <a:rPr lang="en-US" dirty="0"/>
              <a:t>1.  Acceptable risk</a:t>
            </a:r>
          </a:p>
          <a:p>
            <a:pPr>
              <a:buNone/>
            </a:pPr>
            <a:r>
              <a:rPr lang="en-US" dirty="0"/>
              <a:t>2.  Voluntary risk</a:t>
            </a:r>
          </a:p>
          <a:p>
            <a:pPr>
              <a:buNone/>
            </a:pPr>
            <a:r>
              <a:rPr lang="en-US" dirty="0"/>
              <a:t>3.  Job related risk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ACCEPTABLE    RISK</a:t>
            </a:r>
          </a:p>
        </p:txBody>
      </p:sp>
      <p:sp>
        <p:nvSpPr>
          <p:cNvPr id="3" name="Content Placeholder 2"/>
          <p:cNvSpPr>
            <a:spLocks noGrp="1"/>
          </p:cNvSpPr>
          <p:nvPr>
            <p:ph idx="1"/>
          </p:nvPr>
        </p:nvSpPr>
        <p:spPr>
          <a:xfrm>
            <a:off x="457200" y="1066800"/>
            <a:ext cx="8458200" cy="5059363"/>
          </a:xfrm>
        </p:spPr>
        <p:txBody>
          <a:bodyPr>
            <a:normAutofit fontScale="85000" lnSpcReduction="10000"/>
          </a:bodyPr>
          <a:lstStyle/>
          <a:p>
            <a:r>
              <a:rPr lang="en-US" dirty="0"/>
              <a:t> “</a:t>
            </a:r>
            <a:r>
              <a:rPr lang="en-US" b="1" dirty="0"/>
              <a:t>A risk is acceptable when those affected are generally no longer apprehensive about it”</a:t>
            </a:r>
          </a:p>
          <a:p>
            <a:r>
              <a:rPr lang="en-US" u="sng" dirty="0"/>
              <a:t>Influential factors that lead to such apprehension are </a:t>
            </a:r>
            <a:r>
              <a:rPr lang="en-US" dirty="0"/>
              <a:t>−</a:t>
            </a:r>
          </a:p>
          <a:p>
            <a:r>
              <a:rPr lang="en-US" dirty="0"/>
              <a:t>Whether the risk is accepted voluntarily.</a:t>
            </a:r>
          </a:p>
          <a:p>
            <a:r>
              <a:rPr lang="en-US" dirty="0"/>
              <a:t>The effects of knowledge on how the probabilities of harm (or benefit) are known or perceived.</a:t>
            </a:r>
          </a:p>
          <a:p>
            <a:r>
              <a:rPr lang="en-US" dirty="0"/>
              <a:t>If the risks are job-related or other pressures exist that cause people to be aware of or to overlook risks.</a:t>
            </a:r>
          </a:p>
          <a:p>
            <a:r>
              <a:rPr lang="en-US" dirty="0"/>
              <a:t>Whether the effects of a risky activity or situation are immediately noticeable or are close at hand.</a:t>
            </a:r>
          </a:p>
          <a:p>
            <a:r>
              <a:rPr lang="en-US" dirty="0"/>
              <a:t>Whether the potential victims are identifiable beforehand.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Cont.,</a:t>
            </a:r>
          </a:p>
        </p:txBody>
      </p:sp>
      <p:sp>
        <p:nvSpPr>
          <p:cNvPr id="3" name="Content Placeholder 2"/>
          <p:cNvSpPr>
            <a:spLocks noGrp="1"/>
          </p:cNvSpPr>
          <p:nvPr>
            <p:ph idx="1"/>
          </p:nvPr>
        </p:nvSpPr>
        <p:spPr>
          <a:xfrm>
            <a:off x="304800" y="990600"/>
            <a:ext cx="8839200" cy="5867400"/>
          </a:xfrm>
        </p:spPr>
        <p:txBody>
          <a:bodyPr>
            <a:normAutofit fontScale="70000" lnSpcReduction="20000"/>
          </a:bodyPr>
          <a:lstStyle/>
          <a:p>
            <a:endParaRPr lang="en-US" dirty="0"/>
          </a:p>
          <a:p>
            <a:r>
              <a:rPr lang="en-US" dirty="0"/>
              <a:t>The acceptability of risk depends upon the types of risks such as voluntary and involuntary risks, short term and long term consequences, expected probability, reversible effects, threshold levels for risk, delayed and immediate risk, etc.</a:t>
            </a:r>
          </a:p>
          <a:p>
            <a:pPr>
              <a:buNone/>
            </a:pPr>
            <a:endParaRPr lang="en-US" dirty="0"/>
          </a:p>
          <a:p>
            <a:pPr>
              <a:buNone/>
            </a:pPr>
            <a:r>
              <a:rPr lang="en-US" b="1" u="sng" dirty="0"/>
              <a:t>Voluntarism and Control</a:t>
            </a:r>
          </a:p>
          <a:p>
            <a:pPr>
              <a:buNone/>
            </a:pPr>
            <a:endParaRPr lang="en-US" b="1" u="sng" dirty="0"/>
          </a:p>
          <a:p>
            <a:r>
              <a:rPr lang="en-US" dirty="0"/>
              <a:t>In our daily life, we come across many such things where the scopes of risk might or might not be low. The person who breaks a red signal, is prone to be a victim of an accident, but risks. A person who lives near a dumping yard is prone to ill-health, but neglects. A boy who rides a vehicle at a high speed cannot rely on the perfect functioning of the brakes. But these people take </a:t>
            </a:r>
            <a:r>
              <a:rPr lang="en-US" b="1" dirty="0"/>
              <a:t>voluntary</a:t>
            </a:r>
            <a:r>
              <a:rPr lang="en-US" dirty="0"/>
              <a:t> risks thinking they can </a:t>
            </a:r>
            <a:r>
              <a:rPr lang="en-US" b="1" dirty="0"/>
              <a:t>control</a:t>
            </a:r>
            <a:r>
              <a:rPr lang="en-US" dirty="0"/>
              <a:t>.</a:t>
            </a:r>
          </a:p>
          <a:p>
            <a:r>
              <a:rPr lang="en-US" dirty="0"/>
              <a:t>In this manner, they may well display the characteristically unrealistic confidence of most people when they believe hazards to be under their control. Enthusiasts worry less about the risks they might face and hence neglect the dangers behind them. The chance of getting affected is unpredictable in such cases.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TotalTime>
  <Words>1033</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SAFETY AND RISK </vt:lpstr>
      <vt:lpstr>SAFETY AND RISK  (cont.,)</vt:lpstr>
      <vt:lpstr>Concept of safety</vt:lpstr>
      <vt:lpstr>SAFETY AND RISK  (cont.,)</vt:lpstr>
      <vt:lpstr>RISK</vt:lpstr>
      <vt:lpstr>CONT.,</vt:lpstr>
      <vt:lpstr>TYPES OF RISK</vt:lpstr>
      <vt:lpstr>ACCEPTABLE    RISK</vt:lpstr>
      <vt:lpstr>Cont.,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SAFETY AND RISK</dc:title>
  <dc:creator>Windows User</dc:creator>
  <cp:lastModifiedBy>RENUKA DEVI</cp:lastModifiedBy>
  <cp:revision>30</cp:revision>
  <dcterms:created xsi:type="dcterms:W3CDTF">2022-10-20T03:31:03Z</dcterms:created>
  <dcterms:modified xsi:type="dcterms:W3CDTF">2022-11-03T05:07:25Z</dcterms:modified>
</cp:coreProperties>
</file>