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g1+QJ4GkoPU0eNPeynqFPE7Rh8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A276C9-1138-45C8-8B36-3B70B04B9EF0}">
  <a:tblStyle styleId="{D7A276C9-1138-45C8-8B36-3B70B04B9EF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Backpatching and procedures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Syntax directed definition for if-then</a:t>
            </a:r>
            <a:endParaRPr/>
          </a:p>
        </p:txBody>
      </p:sp>
      <p:graphicFrame>
        <p:nvGraphicFramePr>
          <p:cNvPr id="154" name="Google Shape;154;p10"/>
          <p:cNvGraphicFramePr/>
          <p:nvPr/>
        </p:nvGraphicFramePr>
        <p:xfrm>
          <a:off x="607286" y="16958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{D7A276C9-1138-45C8-8B36-3B70B04B9EF0}</a:tableStyleId>
              </a:tblPr>
              <a:tblGrid>
                <a:gridCol w="4580900"/>
                <a:gridCol w="5994400"/>
              </a:tblGrid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Production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Semantic Rules</a:t>
                      </a:r>
                      <a:endParaRPr/>
                    </a:p>
                  </a:txBody>
                  <a:tcPr marT="60950" marB="60950" marR="121925" marL="121925"/>
                </a:tc>
              </a:tr>
              <a:tr h="1950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i="0" lang="en-US" sz="2400"/>
                        <a:t>S → </a:t>
                      </a:r>
                      <a:r>
                        <a:rPr b="1" i="0" lang="en-US" sz="2400"/>
                        <a:t>if</a:t>
                      </a:r>
                      <a:r>
                        <a:rPr i="0" lang="en-US" sz="2400"/>
                        <a:t> E </a:t>
                      </a:r>
                      <a:r>
                        <a:rPr b="1" i="0" lang="en-US" sz="2400"/>
                        <a:t>then</a:t>
                      </a:r>
                      <a:r>
                        <a:rPr i="0" lang="en-US" sz="2400"/>
                        <a:t> M</a:t>
                      </a:r>
                      <a:r>
                        <a:rPr baseline="-25000" i="0" lang="en-US" sz="2400"/>
                        <a:t>1</a:t>
                      </a:r>
                      <a:r>
                        <a:rPr i="0" lang="en-US" sz="2400"/>
                        <a:t> S</a:t>
                      </a:r>
                      <a:r>
                        <a:rPr baseline="-25000" i="0" lang="en-US" sz="2400"/>
                        <a:t>1</a:t>
                      </a:r>
                      <a:r>
                        <a:rPr i="0" lang="en-US" sz="2400"/>
                        <a:t> N </a:t>
                      </a:r>
                      <a:r>
                        <a:rPr b="1" i="0" lang="en-US" sz="2400"/>
                        <a:t>else</a:t>
                      </a:r>
                      <a:r>
                        <a:rPr i="0" lang="en-US" sz="2400"/>
                        <a:t> M</a:t>
                      </a:r>
                      <a:r>
                        <a:rPr baseline="-25000" i="0" lang="en-US" sz="2400"/>
                        <a:t>2</a:t>
                      </a:r>
                      <a:r>
                        <a:rPr i="0" lang="en-US" sz="2400"/>
                        <a:t> S</a:t>
                      </a:r>
                      <a:r>
                        <a:rPr baseline="-25000" i="0" lang="en-US" sz="2400"/>
                        <a:t>2</a:t>
                      </a:r>
                      <a:r>
                        <a:rPr b="1" i="0" lang="en-US" sz="2400"/>
                        <a:t>	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2400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{ backpatch(E.truelist, M</a:t>
                      </a:r>
                      <a:r>
                        <a:rPr baseline="-25000" i="0" lang="en-US" sz="2400"/>
                        <a:t>1</a:t>
                      </a:r>
                      <a:r>
                        <a:rPr i="0" lang="en-US" sz="2400"/>
                        <a:t>.quad);   backpatch(E.falselist, M</a:t>
                      </a:r>
                      <a:r>
                        <a:rPr baseline="-25000" i="0" lang="en-US" sz="2400"/>
                        <a:t>2</a:t>
                      </a:r>
                      <a:r>
                        <a:rPr i="0" lang="en-US" sz="2400"/>
                        <a:t>.quad);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S.nextlist := merge(S</a:t>
                      </a:r>
                      <a:r>
                        <a:rPr baseline="-25000" i="0" lang="en-US" sz="2400"/>
                        <a:t>1</a:t>
                      </a:r>
                      <a:r>
                        <a:rPr i="0" lang="en-US" sz="2400"/>
                        <a:t>.nextlist,                                                                  merge(N.nextlist, S</a:t>
                      </a:r>
                      <a:r>
                        <a:rPr baseline="-25000" i="0" lang="en-US" sz="2400"/>
                        <a:t>2</a:t>
                      </a:r>
                      <a:r>
                        <a:rPr i="0" lang="en-US" sz="2400"/>
                        <a:t>.nextlist)) }</a:t>
                      </a:r>
                      <a:br>
                        <a:rPr i="0" lang="en-US" sz="2400"/>
                      </a:br>
                      <a:endParaRPr i="0" sz="2400"/>
                    </a:p>
                  </a:txBody>
                  <a:tcPr marT="60950" marB="60950" marR="121925" marL="121925"/>
                </a:tc>
              </a:tr>
              <a:tr h="1584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S →</a:t>
                      </a:r>
                      <a:r>
                        <a:rPr b="1" i="0" lang="en-US" sz="2400"/>
                        <a:t> while </a:t>
                      </a:r>
                      <a:r>
                        <a:rPr i="0" lang="en-US" sz="2400"/>
                        <a:t>M</a:t>
                      </a:r>
                      <a:r>
                        <a:rPr baseline="-25000" i="0" lang="en-US" sz="2400"/>
                        <a:t>1</a:t>
                      </a:r>
                      <a:r>
                        <a:rPr i="0" lang="en-US" sz="2400"/>
                        <a:t> E </a:t>
                      </a:r>
                      <a:r>
                        <a:rPr b="1" i="0" lang="en-US" sz="2400"/>
                        <a:t>do </a:t>
                      </a:r>
                      <a:r>
                        <a:rPr i="0" lang="en-US" sz="2400"/>
                        <a:t>M</a:t>
                      </a:r>
                      <a:r>
                        <a:rPr baseline="-25000" i="0" lang="en-US" sz="2400"/>
                        <a:t>2</a:t>
                      </a:r>
                      <a:r>
                        <a:rPr i="0" lang="en-US" sz="2400"/>
                        <a:t> S</a:t>
                      </a:r>
                      <a:r>
                        <a:rPr baseline="-25000" i="0" lang="en-US" sz="2400"/>
                        <a:t>1</a:t>
                      </a:r>
                      <a:endParaRPr i="0" sz="2400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{ backpatch(S</a:t>
                      </a:r>
                      <a:r>
                        <a:rPr baseline="-25000" i="0" lang="en-US" sz="2400"/>
                        <a:t>1</a:t>
                      </a:r>
                      <a:r>
                        <a:rPr i="0" lang="en-US" sz="2400"/>
                        <a:t>.nextlist, M</a:t>
                      </a:r>
                      <a:r>
                        <a:rPr baseline="-25000" i="0" lang="en-US" sz="2400"/>
                        <a:t>1</a:t>
                      </a:r>
                      <a:r>
                        <a:rPr i="0" lang="en-US" sz="2400"/>
                        <a:t>.quad);</a:t>
                      </a:r>
                      <a:br>
                        <a:rPr i="0" lang="en-US" sz="2400"/>
                      </a:br>
                      <a:r>
                        <a:rPr i="0" lang="en-US" sz="2400"/>
                        <a:t>backpatch(E.truelist, M</a:t>
                      </a:r>
                      <a:r>
                        <a:rPr baseline="-25000" i="0" lang="en-US" sz="2400"/>
                        <a:t>2</a:t>
                      </a:r>
                      <a:r>
                        <a:rPr i="0" lang="en-US" sz="2400"/>
                        <a:t>.quad);</a:t>
                      </a:r>
                      <a:br>
                        <a:rPr i="0" lang="en-US" sz="2400"/>
                      </a:br>
                      <a:r>
                        <a:rPr i="0" lang="en-US" sz="2400"/>
                        <a:t>S.nextlist := E.falselist;</a:t>
                      </a:r>
                      <a:br>
                        <a:rPr i="0" lang="en-US" sz="2400"/>
                      </a:br>
                      <a:r>
                        <a:rPr i="0" lang="en-US" sz="2400"/>
                        <a:t>emit(‘</a:t>
                      </a:r>
                      <a:r>
                        <a:rPr b="1" i="0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goto </a:t>
                      </a:r>
                      <a:r>
                        <a:rPr i="0" lang="en-US" sz="2400"/>
                        <a:t>M</a:t>
                      </a:r>
                      <a:r>
                        <a:rPr baseline="-25000" i="0" lang="en-US" sz="2400"/>
                        <a:t>1</a:t>
                      </a:r>
                      <a:r>
                        <a:rPr i="0" lang="en-US" sz="2400"/>
                        <a:t>.quad’) }</a:t>
                      </a:r>
                      <a:endParaRPr i="0" sz="2400"/>
                    </a:p>
                  </a:txBody>
                  <a:tcPr marT="60950" marB="60950" marR="121925" marL="121925"/>
                </a:tc>
              </a:tr>
              <a:tr h="85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400"/>
                        <a:t>N </a:t>
                      </a:r>
                      <a:r>
                        <a:rPr lang="en-US" sz="2400"/>
                        <a:t>→</a:t>
                      </a:r>
                      <a:r>
                        <a:rPr i="1" lang="en-US" sz="2400"/>
                        <a:t> </a:t>
                      </a:r>
                      <a:r>
                        <a:rPr lang="en-US" sz="2400"/>
                        <a:t>ε 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{ </a:t>
                      </a:r>
                      <a:r>
                        <a:rPr i="1" lang="en-US" sz="2400"/>
                        <a:t>N</a:t>
                      </a:r>
                      <a:r>
                        <a:rPr lang="en-US" sz="2400"/>
                        <a:t>.nextlist := </a:t>
                      </a:r>
                      <a:r>
                        <a:rPr i="1" lang="en-US" sz="2400"/>
                        <a:t>makelist</a:t>
                      </a:r>
                      <a:r>
                        <a:rPr lang="en-US" sz="2400"/>
                        <a:t>(</a:t>
                      </a:r>
                      <a:r>
                        <a:rPr i="1" lang="en-US" sz="2400"/>
                        <a:t>nextquad</a:t>
                      </a:r>
                      <a:r>
                        <a:rPr lang="en-US" sz="2400"/>
                        <a:t>());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400"/>
                        <a:t>emit</a:t>
                      </a:r>
                      <a:r>
                        <a:rPr lang="en-US" sz="2400"/>
                        <a:t>(‘</a:t>
                      </a:r>
                      <a:r>
                        <a:rPr b="1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goto _</a:t>
                      </a:r>
                      <a:r>
                        <a:rPr lang="en-US" sz="2400"/>
                        <a:t>’) }</a:t>
                      </a:r>
                      <a:endParaRPr/>
                    </a:p>
                  </a:txBody>
                  <a:tcPr marT="60950" marB="60950" marR="121925" marL="1219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Boolean expression</a:t>
            </a:r>
            <a:endParaRPr/>
          </a:p>
        </p:txBody>
      </p:sp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&lt; b or c &lt; d and e &lt; 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100: if a &lt; b goto ---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101: goto ---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102: if c &lt; d goto ---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103: goto ---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104: if e &lt; f goto ---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105: goto ---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762000" y="-104775"/>
            <a:ext cx="10591800" cy="1162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Annotated tree</a:t>
            </a:r>
            <a:endParaRPr/>
          </a:p>
        </p:txBody>
      </p:sp>
      <p:pic>
        <p:nvPicPr>
          <p:cNvPr id="166" name="Google Shape;1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063" y="676275"/>
            <a:ext cx="8262937" cy="31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2"/>
          <p:cNvSpPr txBox="1"/>
          <p:nvPr/>
        </p:nvSpPr>
        <p:spPr>
          <a:xfrm>
            <a:off x="547688" y="3971924"/>
            <a:ext cx="6762750" cy="274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100: if a &lt; b goto ---(overall true)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101: goto 102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102: if c &lt; d goto 104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103: goto ---(overall false)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104: if e &lt; f goto ---(overall true)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105: goto ---(overall false)</a:t>
            </a:r>
            <a:endParaRPr/>
          </a:p>
        </p:txBody>
      </p:sp>
      <p:sp>
        <p:nvSpPr>
          <p:cNvPr id="168" name="Google Shape;168;p12"/>
          <p:cNvSpPr txBox="1"/>
          <p:nvPr/>
        </p:nvSpPr>
        <p:spPr>
          <a:xfrm>
            <a:off x="419100" y="28860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backpatching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while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while a &lt; b do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if c &lt; d then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		x : = y + z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	else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		x : = y - z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Three address code to start</a:t>
            </a:r>
            <a:endParaRPr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100: if (a&lt;b) goto ---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101: goto ---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102: if (c &lt; d) goto ---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103: goto ---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104: x:= y + z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105: goto ---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106: x:= y – z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107: goto ---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Three address code after backpatch</a:t>
            </a:r>
            <a:endParaRPr sz="4800"/>
          </a:p>
        </p:txBody>
      </p:sp>
      <p:sp>
        <p:nvSpPr>
          <p:cNvPr id="186" name="Google Shape;18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100: if (a&lt;b) goto 102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101: goto 108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102: if (c &lt; d) goto 104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103: goto 106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104: x:= y + z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105: goto 100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106: x:= y – z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107: goto 100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Case statements</a:t>
            </a:r>
            <a:endParaRPr/>
          </a:p>
        </p:txBody>
      </p:sp>
      <p:sp>
        <p:nvSpPr>
          <p:cNvPr id="192" name="Google Shape;192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Switch expression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begin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	case value: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	case value: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	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	default: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end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Switch</a:t>
            </a:r>
            <a:endParaRPr/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Evaluate the expression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Find which value in the list of cases is the same as the value of the expression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Execute the statement associated with the value found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Translation</a:t>
            </a:r>
            <a:endParaRPr/>
          </a:p>
        </p:txBody>
      </p:sp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838200" y="1825625"/>
            <a:ext cx="465716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Code to evaluate E into 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goto test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L1: 	code for S1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goto next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L2:	code for S2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goto next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….</a:t>
            </a:r>
            <a:endParaRPr/>
          </a:p>
        </p:txBody>
      </p:sp>
      <p:sp>
        <p:nvSpPr>
          <p:cNvPr id="205" name="Google Shape;205;p18"/>
          <p:cNvSpPr txBox="1"/>
          <p:nvPr/>
        </p:nvSpPr>
        <p:spPr>
          <a:xfrm>
            <a:off x="6620436" y="1825625"/>
            <a:ext cx="498885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Ln: code for Sn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goto next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test:	if t = V1 goto L1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t = V2 goto L2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…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if t = Vn-1 goto Ln-1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goto Ln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Translating Procedure Calls</a:t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1009650" y="1695894"/>
            <a:ext cx="584008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id (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Elist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b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Elist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Elist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|</a:t>
            </a:r>
            <a:r>
              <a:rPr i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2641601" y="4352926"/>
            <a:ext cx="188077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foo(a+1, b, 7)</a:t>
            </a:r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6849737" y="3517107"/>
            <a:ext cx="2441694" cy="2554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t1 := a + 1</a:t>
            </a:r>
            <a:b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t2 := 7</a:t>
            </a:r>
            <a:b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 t1</a:t>
            </a:r>
            <a:b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 b</a:t>
            </a:r>
            <a:b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param t2</a:t>
            </a:r>
            <a:b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call foo 3</a:t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5689600" y="4352925"/>
            <a:ext cx="812800" cy="6096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Backpatching introduction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SDD is done in two passes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Construct the syntax tree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Walk in DFS to perform SDT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a single pass, labels may not be known hence, introduce a technique called backpatching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Translating Procedure Calls</a:t>
            </a:r>
            <a:endParaRPr/>
          </a:p>
        </p:txBody>
      </p:sp>
      <p:sp>
        <p:nvSpPr>
          <p:cNvPr id="220" name="Google Shape;220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S</a:t>
            </a:r>
            <a:r>
              <a:rPr lang="en-US"/>
              <a:t> → </a:t>
            </a:r>
            <a:r>
              <a:rPr b="1" lang="en-US"/>
              <a:t>call id (</a:t>
            </a:r>
            <a:r>
              <a:rPr lang="en-US"/>
              <a:t> </a:t>
            </a:r>
            <a:r>
              <a:rPr i="1" lang="en-US"/>
              <a:t>Elist</a:t>
            </a:r>
            <a:r>
              <a:rPr lang="en-US"/>
              <a:t> </a:t>
            </a:r>
            <a:r>
              <a:rPr b="1" lang="en-US"/>
              <a:t>)</a:t>
            </a:r>
            <a:r>
              <a:rPr lang="en-US"/>
              <a:t>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	{ </a:t>
            </a:r>
            <a:r>
              <a:rPr b="1" lang="en-US"/>
              <a:t>for</a:t>
            </a:r>
            <a:r>
              <a:rPr lang="en-US"/>
              <a:t> each item </a:t>
            </a:r>
            <a:r>
              <a:rPr i="1" lang="en-US"/>
              <a:t>p</a:t>
            </a:r>
            <a:r>
              <a:rPr lang="en-US"/>
              <a:t> on </a:t>
            </a:r>
            <a:r>
              <a:rPr i="1" lang="en-US"/>
              <a:t>queue</a:t>
            </a:r>
            <a:r>
              <a:rPr lang="en-US"/>
              <a:t> </a:t>
            </a:r>
            <a:r>
              <a:rPr b="1" lang="en-US"/>
              <a:t>do</a:t>
            </a:r>
            <a:br>
              <a:rPr lang="en-US"/>
            </a:br>
            <a:r>
              <a:rPr lang="en-US"/>
              <a:t>			    </a:t>
            </a:r>
            <a:r>
              <a:rPr i="1" lang="en-US"/>
              <a:t>emit</a:t>
            </a:r>
            <a:r>
              <a:rPr lang="en-US"/>
              <a:t>(‘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param</a:t>
            </a:r>
            <a:r>
              <a:rPr lang="en-US"/>
              <a:t>’ </a:t>
            </a:r>
            <a:r>
              <a:rPr i="1" lang="en-US"/>
              <a:t>p</a:t>
            </a:r>
            <a:r>
              <a:rPr lang="en-US"/>
              <a:t>);</a:t>
            </a:r>
            <a:br>
              <a:rPr lang="en-US"/>
            </a:br>
            <a:r>
              <a:rPr lang="en-US"/>
              <a:t>			   </a:t>
            </a:r>
            <a:r>
              <a:rPr i="1" lang="en-US"/>
              <a:t>emit</a:t>
            </a:r>
            <a:r>
              <a:rPr lang="en-US"/>
              <a:t>(‘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-US"/>
              <a:t>’ </a:t>
            </a:r>
            <a:r>
              <a:rPr b="1" lang="en-US"/>
              <a:t>id</a:t>
            </a:r>
            <a:r>
              <a:rPr lang="en-US"/>
              <a:t>.place |</a:t>
            </a:r>
            <a:r>
              <a:rPr i="1" lang="en-US"/>
              <a:t>queue</a:t>
            </a:r>
            <a:r>
              <a:rPr lang="en-US"/>
              <a:t>|) }</a:t>
            </a:r>
            <a:br>
              <a:rPr i="1" lang="en-US"/>
            </a:br>
            <a:r>
              <a:rPr i="1" lang="en-US"/>
              <a:t>Elist</a:t>
            </a:r>
            <a:r>
              <a:rPr lang="en-US"/>
              <a:t> → </a:t>
            </a:r>
            <a:r>
              <a:rPr i="1" lang="en-US"/>
              <a:t>Elist</a:t>
            </a:r>
            <a:r>
              <a:rPr lang="en-US"/>
              <a:t> </a:t>
            </a:r>
            <a:r>
              <a:rPr b="1" lang="en-US"/>
              <a:t>,</a:t>
            </a:r>
            <a:r>
              <a:rPr lang="en-US"/>
              <a:t> </a:t>
            </a:r>
            <a:r>
              <a:rPr i="1" lang="en-US"/>
              <a:t>E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				</a:t>
            </a:r>
            <a:r>
              <a:rPr lang="en-US"/>
              <a:t>{ append </a:t>
            </a:r>
            <a:r>
              <a:rPr i="1" lang="en-US"/>
              <a:t>E</a:t>
            </a:r>
            <a:r>
              <a:rPr lang="en-US"/>
              <a:t>.place to the end of </a:t>
            </a:r>
            <a:r>
              <a:rPr i="1" lang="en-US"/>
              <a:t>queue</a:t>
            </a:r>
            <a:r>
              <a:rPr lang="en-US"/>
              <a:t> }</a:t>
            </a:r>
            <a:br>
              <a:rPr i="1" lang="en-US"/>
            </a:br>
            <a:r>
              <a:rPr i="1" lang="en-US"/>
              <a:t>Elist</a:t>
            </a:r>
            <a:r>
              <a:rPr lang="en-US"/>
              <a:t> → </a:t>
            </a:r>
            <a:r>
              <a:rPr i="1" lang="en-US"/>
              <a:t>E	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i="1" lang="en-US"/>
              <a:t>			</a:t>
            </a:r>
            <a:r>
              <a:rPr lang="en-US"/>
              <a:t>{ initialize </a:t>
            </a:r>
            <a:r>
              <a:rPr i="1" lang="en-US"/>
              <a:t>queue</a:t>
            </a:r>
            <a:r>
              <a:rPr lang="en-US"/>
              <a:t> to contain only </a:t>
            </a:r>
            <a:r>
              <a:rPr i="1" lang="en-US"/>
              <a:t>E</a:t>
            </a:r>
            <a:r>
              <a:rPr lang="en-US"/>
              <a:t>.place }</a:t>
            </a:r>
            <a:endParaRPr i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Mixed mode Boolean expressions</a:t>
            </a:r>
            <a:endParaRPr/>
          </a:p>
        </p:txBody>
      </p:sp>
      <p:sp>
        <p:nvSpPr>
          <p:cNvPr id="226" name="Google Shape;226;p21"/>
          <p:cNvSpPr txBox="1"/>
          <p:nvPr>
            <p:ph idx="1" type="body"/>
          </p:nvPr>
        </p:nvSpPr>
        <p:spPr>
          <a:xfrm>
            <a:off x="838200" y="1690688"/>
            <a:ext cx="9347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Boolean expressions can have arithmetic sub-expressions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Boolean can be considered as arithmetic in languages where true is “1’ and false is “0”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Short-circuit could still be used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Evaluation</a:t>
            </a:r>
            <a:endParaRPr/>
          </a:p>
        </p:txBody>
      </p:sp>
      <p:sp>
        <p:nvSpPr>
          <p:cNvPr id="232" name="Google Shape;23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 🡪 E+E | E and E | E relop E | id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E+E could produce arithmetic result and could be “and” with another boolean expression’s result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Three address code for E 🡪 E1+E2</a:t>
            </a:r>
            <a:endParaRPr sz="4800"/>
          </a:p>
        </p:txBody>
      </p:sp>
      <p:sp>
        <p:nvSpPr>
          <p:cNvPr id="238" name="Google Shape;238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E.Type := arith;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E1.type == arith and E2.type = arith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E.place :=  newtemp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E.code := E1.code || E2.code ||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	gen(E.place ‘:=‘ E1.place ‘+’ E2.place)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type="title"/>
          </p:nvPr>
        </p:nvSpPr>
        <p:spPr>
          <a:xfrm>
            <a:off x="607287" y="4572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/>
              <a:t>Three address code for E 🡪 E1+E2</a:t>
            </a:r>
            <a:endParaRPr sz="4800"/>
          </a:p>
        </p:txBody>
      </p:sp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1066800" y="1600200"/>
            <a:ext cx="10007600" cy="4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7"/>
              <a:buNone/>
            </a:pPr>
            <a:r>
              <a:rPr lang="en-US" sz="3067"/>
              <a:t>else if E1.type = arith and E2.type = bool</a:t>
            </a:r>
            <a:endParaRPr sz="3067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67"/>
              <a:buNone/>
            </a:pPr>
            <a:r>
              <a:rPr lang="en-US" sz="3067"/>
              <a:t>	E.place := newtemp</a:t>
            </a:r>
            <a:endParaRPr sz="3067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67"/>
              <a:buNone/>
            </a:pPr>
            <a:r>
              <a:rPr lang="en-US" sz="3067"/>
              <a:t>	E2.true := newlabel</a:t>
            </a:r>
            <a:endParaRPr sz="3067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67"/>
              <a:buNone/>
            </a:pPr>
            <a:r>
              <a:rPr lang="en-US" sz="3067"/>
              <a:t>	E2.false := newlabel</a:t>
            </a:r>
            <a:endParaRPr sz="3067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67"/>
              <a:buNone/>
            </a:pPr>
            <a:r>
              <a:rPr lang="en-US" sz="3067"/>
              <a:t>	E.code := E1.code || E2.code ||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67"/>
              <a:buNone/>
            </a:pPr>
            <a:r>
              <a:rPr lang="en-US" sz="3067"/>
              <a:t>			gen(E2.true ‘:’ E.place ‘:=‘ E1.place +1)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67"/>
              <a:buNone/>
            </a:pPr>
            <a:r>
              <a:rPr lang="en-US" sz="3067"/>
              <a:t>			gen(‘goto’ nextstat +1)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67"/>
              <a:buNone/>
            </a:pPr>
            <a:r>
              <a:rPr lang="en-US" sz="3067"/>
              <a:t>			gen(E2.false ‘:’ E.place ‘:=‘ E1.place)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67"/>
              <a:buNone/>
            </a:pPr>
            <a:r>
              <a:rPr lang="en-US" sz="3067"/>
              <a:t>else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50" name="Google Shape;250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Control flow statements with backpatching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Boolean expressions with backpatching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three address code for Procedures and case statements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Backpatching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Generate a series of branching statements with the target of jumps unspecified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Put each statement in a list and may use a second pass to fill the labels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Backpatching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makelist</a:t>
            </a:r>
            <a:r>
              <a:rPr lang="en-US"/>
              <a:t>(</a:t>
            </a:r>
            <a:r>
              <a:rPr i="1" lang="en-US"/>
              <a:t>i</a:t>
            </a:r>
            <a:r>
              <a:rPr lang="en-US"/>
              <a:t>) creates a new list containing three-address location </a:t>
            </a:r>
            <a:r>
              <a:rPr i="1" lang="en-US"/>
              <a:t>i</a:t>
            </a:r>
            <a:r>
              <a:rPr lang="en-US"/>
              <a:t>, returns a pointer to the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merge</a:t>
            </a:r>
            <a:r>
              <a:rPr lang="en-US"/>
              <a:t>(</a:t>
            </a:r>
            <a:r>
              <a:rPr i="1" lang="en-US"/>
              <a:t>p</a:t>
            </a:r>
            <a:r>
              <a:rPr baseline="-25000" lang="en-US"/>
              <a:t>1</a:t>
            </a:r>
            <a:r>
              <a:rPr lang="en-US"/>
              <a:t>, </a:t>
            </a:r>
            <a:r>
              <a:rPr i="1" lang="en-US"/>
              <a:t>p</a:t>
            </a:r>
            <a:r>
              <a:rPr baseline="-25000" lang="en-US"/>
              <a:t>2</a:t>
            </a:r>
            <a:r>
              <a:rPr lang="en-US"/>
              <a:t>) concatenates lists pointed to by </a:t>
            </a:r>
            <a:r>
              <a:rPr i="1" lang="en-US"/>
              <a:t>p</a:t>
            </a:r>
            <a:r>
              <a:rPr baseline="-25000" lang="en-US"/>
              <a:t>1</a:t>
            </a:r>
            <a:r>
              <a:rPr lang="en-US"/>
              <a:t> and </a:t>
            </a:r>
            <a:r>
              <a:rPr i="1" lang="en-US"/>
              <a:t>p</a:t>
            </a:r>
            <a:r>
              <a:rPr baseline="-25000" lang="en-US"/>
              <a:t>2</a:t>
            </a:r>
            <a:r>
              <a:rPr lang="en-US"/>
              <a:t>, returns a pointer to the concatenated list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backpatch</a:t>
            </a:r>
            <a:r>
              <a:rPr lang="en-US"/>
              <a:t>(</a:t>
            </a:r>
            <a:r>
              <a:rPr i="1" lang="en-US"/>
              <a:t>p</a:t>
            </a:r>
            <a:r>
              <a:rPr lang="en-US"/>
              <a:t>, </a:t>
            </a:r>
            <a:r>
              <a:rPr i="1" lang="en-US"/>
              <a:t>i</a:t>
            </a:r>
            <a:r>
              <a:rPr lang="en-US"/>
              <a:t>) inserts </a:t>
            </a:r>
            <a:r>
              <a:rPr i="1" lang="en-US"/>
              <a:t>i</a:t>
            </a:r>
            <a:r>
              <a:rPr lang="en-US"/>
              <a:t> as the target label for each of the statements in the list pointed to by </a:t>
            </a:r>
            <a:r>
              <a:rPr i="1" lang="en-US"/>
              <a:t>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Backpatching - Example</a:t>
            </a:r>
            <a:endParaRPr/>
          </a:p>
        </p:txBody>
      </p:sp>
      <p:sp>
        <p:nvSpPr>
          <p:cNvPr id="109" name="Google Shape;109;p5"/>
          <p:cNvSpPr txBox="1"/>
          <p:nvPr/>
        </p:nvSpPr>
        <p:spPr>
          <a:xfrm>
            <a:off x="304802" y="1701801"/>
            <a:ext cx="29562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&lt; b or c &lt; d and e &lt; f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304802" y="3507940"/>
            <a:ext cx="4288353" cy="2554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100: if a &lt; b goto _</a:t>
            </a:r>
            <a:b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101: goto _</a:t>
            </a:r>
            <a:b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102: if c &lt; d goto _</a:t>
            </a:r>
            <a:b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103: goto _</a:t>
            </a:r>
            <a:b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104: if e &lt; f goto _</a:t>
            </a:r>
            <a:b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105: goto _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4834467" y="4472200"/>
            <a:ext cx="812800" cy="6096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5647267" y="3329202"/>
            <a:ext cx="4903907" cy="2554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100: if a &lt; b goto TRUE</a:t>
            </a:r>
            <a:b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101: goto 102</a:t>
            </a:r>
            <a:b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102: if c &lt; d goto 104</a:t>
            </a:r>
            <a:b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103: goto FALSE</a:t>
            </a:r>
            <a:b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104: if e &lt; f goto TRUE</a:t>
            </a:r>
            <a:b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667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105: goto FALSE</a:t>
            </a:r>
            <a:endParaRPr/>
          </a:p>
        </p:txBody>
      </p:sp>
      <p:sp>
        <p:nvSpPr>
          <p:cNvPr id="113" name="Google Shape;113;p5"/>
          <p:cNvSpPr/>
          <p:nvPr/>
        </p:nvSpPr>
        <p:spPr>
          <a:xfrm rot="5400000">
            <a:off x="1727200" y="2313200"/>
            <a:ext cx="609600" cy="8128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4267200" y="3979758"/>
            <a:ext cx="1460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backpatch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5"/>
          <p:cNvCxnSpPr/>
          <p:nvPr/>
        </p:nvCxnSpPr>
        <p:spPr>
          <a:xfrm>
            <a:off x="10566400" y="4777000"/>
            <a:ext cx="812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6" name="Google Shape;116;p5"/>
          <p:cNvCxnSpPr/>
          <p:nvPr/>
        </p:nvCxnSpPr>
        <p:spPr>
          <a:xfrm>
            <a:off x="9042400" y="5081800"/>
            <a:ext cx="2336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7" name="Google Shape;117;p5"/>
          <p:cNvCxnSpPr/>
          <p:nvPr/>
        </p:nvCxnSpPr>
        <p:spPr>
          <a:xfrm>
            <a:off x="10566400" y="3557800"/>
            <a:ext cx="812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  <p:cxnSp>
        <p:nvCxnSpPr>
          <p:cNvPr id="118" name="Google Shape;118;p5"/>
          <p:cNvCxnSpPr/>
          <p:nvPr/>
        </p:nvCxnSpPr>
        <p:spPr>
          <a:xfrm>
            <a:off x="9042400" y="4472200"/>
            <a:ext cx="2336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lg" w="lg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Backpatching - SDD</a:t>
            </a:r>
            <a:endParaRPr/>
          </a:p>
        </p:txBody>
      </p:sp>
      <p:graphicFrame>
        <p:nvGraphicFramePr>
          <p:cNvPr id="124" name="Google Shape;124;p6"/>
          <p:cNvGraphicFramePr/>
          <p:nvPr/>
        </p:nvGraphicFramePr>
        <p:xfrm>
          <a:off x="304800" y="1498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{D7A276C9-1138-45C8-8B36-3B70B04B9EF0}</a:tableStyleId>
              </a:tblPr>
              <a:tblGrid>
                <a:gridCol w="2438400"/>
                <a:gridCol w="6449550"/>
                <a:gridCol w="1881650"/>
              </a:tblGrid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Production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Semantic Rule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Inference</a:t>
                      </a:r>
                      <a:endParaRPr/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M 🡪 </a:t>
                      </a:r>
                      <a:r>
                        <a:rPr i="0" lang="en-US" sz="2400">
                          <a:latin typeface="Arial"/>
                          <a:ea typeface="Arial"/>
                          <a:cs typeface="Arial"/>
                          <a:sym typeface="Arial"/>
                        </a:rPr>
                        <a:t>ε</a:t>
                      </a:r>
                      <a:endParaRPr i="0" sz="2400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{ M.quad := nextquad() }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2400"/>
                    </a:p>
                  </a:txBody>
                  <a:tcPr marT="60950" marB="60950" marR="121925" marL="121925"/>
                </a:tc>
              </a:tr>
              <a:tr h="121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E 🡪 E1 or M E2</a:t>
                      </a:r>
                      <a:endParaRPr i="0" sz="2400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{ backpatch(E</a:t>
                      </a:r>
                      <a:r>
                        <a:rPr baseline="-25000" i="0" lang="en-US" sz="2400"/>
                        <a:t>1</a:t>
                      </a:r>
                      <a:r>
                        <a:rPr i="0" lang="en-US" sz="2400"/>
                        <a:t>.falselist, M.quad);</a:t>
                      </a:r>
                      <a:br>
                        <a:rPr i="0" lang="en-US" sz="2400"/>
                      </a:br>
                      <a:r>
                        <a:rPr i="0" lang="en-US" sz="2400"/>
                        <a:t> E.truelist := merge(E</a:t>
                      </a:r>
                      <a:r>
                        <a:rPr baseline="-25000" i="0" lang="en-US" sz="2400"/>
                        <a:t>1</a:t>
                      </a:r>
                      <a:r>
                        <a:rPr i="0" lang="en-US" sz="2400"/>
                        <a:t>.truelist, E</a:t>
                      </a:r>
                      <a:r>
                        <a:rPr baseline="-25000" i="0" lang="en-US" sz="2400"/>
                        <a:t>2</a:t>
                      </a:r>
                      <a:r>
                        <a:rPr i="0" lang="en-US" sz="2400"/>
                        <a:t>.truelist);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E.falselist := E</a:t>
                      </a:r>
                      <a:r>
                        <a:rPr baseline="-25000" i="0" lang="en-US" sz="2400"/>
                        <a:t>2</a:t>
                      </a:r>
                      <a:r>
                        <a:rPr i="0" lang="en-US" sz="2400"/>
                        <a:t>.falselist }</a:t>
                      </a:r>
                      <a:r>
                        <a:rPr b="1" i="0" lang="en-US" sz="2400"/>
                        <a:t> </a:t>
                      </a:r>
                      <a:endParaRPr i="0" sz="2400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Same as earlier.. Just list formed</a:t>
                      </a:r>
                      <a:endParaRPr/>
                    </a:p>
                  </a:txBody>
                  <a:tcPr marT="60950" marB="60950" marR="121925" marL="121925"/>
                </a:tc>
              </a:tr>
              <a:tr h="121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E 🡪 E1 and M E2</a:t>
                      </a:r>
                      <a:endParaRPr i="0" sz="2400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{ backpatch(E</a:t>
                      </a:r>
                      <a:r>
                        <a:rPr baseline="-25000" i="0" lang="en-US" sz="2400"/>
                        <a:t>1</a:t>
                      </a:r>
                      <a:r>
                        <a:rPr i="0" lang="en-US" sz="2400"/>
                        <a:t>.truelist, M.quad);</a:t>
                      </a:r>
                      <a:br>
                        <a:rPr i="0" lang="en-US" sz="2400"/>
                      </a:br>
                      <a:r>
                        <a:rPr i="0" lang="en-US" sz="2400"/>
                        <a:t>E.truelist := E</a:t>
                      </a:r>
                      <a:r>
                        <a:rPr baseline="-25000" i="0" lang="en-US" sz="2400"/>
                        <a:t>2</a:t>
                      </a:r>
                      <a:r>
                        <a:rPr i="0" lang="en-US" sz="2400"/>
                        <a:t>.truelist;</a:t>
                      </a:r>
                      <a:br>
                        <a:rPr i="0" lang="en-US" sz="2400"/>
                      </a:br>
                      <a:r>
                        <a:rPr i="0" lang="en-US" sz="2400"/>
                        <a:t>  E.falselist := merge(E</a:t>
                      </a:r>
                      <a:r>
                        <a:rPr baseline="-25000" i="0" lang="en-US" sz="2400"/>
                        <a:t>1</a:t>
                      </a:r>
                      <a:r>
                        <a:rPr i="0" lang="en-US" sz="2400"/>
                        <a:t>.falselist, E</a:t>
                      </a:r>
                      <a:r>
                        <a:rPr baseline="-25000" i="0" lang="en-US" sz="2400"/>
                        <a:t>2</a:t>
                      </a:r>
                      <a:r>
                        <a:rPr i="0" lang="en-US" sz="2400"/>
                        <a:t>.falselist); }</a:t>
                      </a:r>
                      <a:endParaRPr i="0" sz="2400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2400"/>
                    </a:p>
                  </a:txBody>
                  <a:tcPr marT="60950" marB="60950" marR="121925" marL="121925"/>
                </a:tc>
              </a:tr>
              <a:tr h="85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E 🡪 not E1 </a:t>
                      </a:r>
                      <a:endParaRPr i="0" sz="2400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{ E.truelist := E</a:t>
                      </a:r>
                      <a:r>
                        <a:rPr baseline="-25000" i="0" lang="en-US" sz="2400"/>
                        <a:t>1</a:t>
                      </a:r>
                      <a:r>
                        <a:rPr i="0" lang="en-US" sz="2400"/>
                        <a:t>.falselist;</a:t>
                      </a:r>
                      <a:br>
                        <a:rPr i="0" lang="en-US" sz="2400"/>
                      </a:br>
                      <a:r>
                        <a:rPr i="0" lang="en-US" sz="2400"/>
                        <a:t> E.falselist := E</a:t>
                      </a:r>
                      <a:r>
                        <a:rPr baseline="-25000" i="0" lang="en-US" sz="2400"/>
                        <a:t>1</a:t>
                      </a:r>
                      <a:r>
                        <a:rPr i="0" lang="en-US" sz="2400"/>
                        <a:t>.truelist }</a:t>
                      </a:r>
                      <a:r>
                        <a:rPr b="1" i="0" lang="en-US" sz="2400"/>
                        <a:t> </a:t>
                      </a:r>
                      <a:endParaRPr i="0" sz="2400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2400"/>
                    </a:p>
                  </a:txBody>
                  <a:tcPr marT="60950" marB="60950" marR="121925" marL="121925"/>
                </a:tc>
              </a:tr>
              <a:tr h="85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E 🡪 (E1)</a:t>
                      </a:r>
                      <a:endParaRPr i="0" sz="2400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{ E.truelist := E</a:t>
                      </a:r>
                      <a:r>
                        <a:rPr baseline="-25000" i="0" lang="en-US" sz="2400"/>
                        <a:t>1</a:t>
                      </a:r>
                      <a:r>
                        <a:rPr i="0" lang="en-US" sz="2400"/>
                        <a:t>.truelist;</a:t>
                      </a:r>
                      <a:br>
                        <a:rPr i="0" lang="en-US" sz="2400"/>
                      </a:br>
                      <a:r>
                        <a:rPr i="0" lang="en-US" sz="2400"/>
                        <a:t>E.falselist := E</a:t>
                      </a:r>
                      <a:r>
                        <a:rPr baseline="-25000" i="0" lang="en-US" sz="2400"/>
                        <a:t>1</a:t>
                      </a:r>
                      <a:r>
                        <a:rPr i="0" lang="en-US" sz="2400"/>
                        <a:t>.falselist }</a:t>
                      </a:r>
                      <a:endParaRPr i="0" sz="2400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2400"/>
                    </a:p>
                  </a:txBody>
                  <a:tcPr marT="60950" marB="60950" marR="121925" marL="1219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" name="Google Shape;129;p7"/>
          <p:cNvGraphicFramePr/>
          <p:nvPr/>
        </p:nvGraphicFramePr>
        <p:xfrm>
          <a:off x="304800" y="139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{D7A276C9-1138-45C8-8B36-3B70B04B9EF0}</a:tableStyleId>
              </a:tblPr>
              <a:tblGrid>
                <a:gridCol w="2438400"/>
                <a:gridCol w="6807200"/>
                <a:gridCol w="1524000"/>
              </a:tblGrid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Production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Semantic Rule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Inference</a:t>
                      </a:r>
                      <a:endParaRPr/>
                    </a:p>
                  </a:txBody>
                  <a:tcPr marT="60950" marB="60950" marR="121925" marL="121925"/>
                </a:tc>
              </a:tr>
              <a:tr h="1584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E 🡪 id1</a:t>
                      </a:r>
                      <a:r>
                        <a:rPr i="0" lang="en-US" sz="2400"/>
                        <a:t> relop id2</a:t>
                      </a:r>
                      <a:endParaRPr i="0" sz="2400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{ E.truelist := makelist(nextquad());</a:t>
                      </a:r>
                      <a:br>
                        <a:rPr i="0" lang="en-US" sz="2400"/>
                      </a:br>
                      <a:r>
                        <a:rPr i="0" lang="en-US" sz="2400"/>
                        <a:t> E.falselist := makelist(nextquad() + 1);		   emit(‘</a:t>
                      </a:r>
                      <a:r>
                        <a:rPr b="1" i="0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</a:t>
                      </a:r>
                      <a:r>
                        <a:rPr i="0" lang="en-US" sz="2400"/>
                        <a:t>’ </a:t>
                      </a:r>
                      <a:r>
                        <a:rPr b="1" i="0" lang="en-US" sz="2400"/>
                        <a:t>id</a:t>
                      </a:r>
                      <a:r>
                        <a:rPr baseline="-25000" i="0" lang="en-US" sz="2400"/>
                        <a:t>1</a:t>
                      </a:r>
                      <a:r>
                        <a:rPr i="0" lang="en-US" sz="2400"/>
                        <a:t>.place </a:t>
                      </a:r>
                      <a:r>
                        <a:rPr b="1" i="0" lang="en-US" sz="2400"/>
                        <a:t>relop</a:t>
                      </a:r>
                      <a:r>
                        <a:rPr i="0" lang="en-US" sz="2400"/>
                        <a:t>.op </a:t>
                      </a:r>
                      <a:r>
                        <a:rPr b="1" i="0" lang="en-US" sz="2400"/>
                        <a:t>id</a:t>
                      </a:r>
                      <a:r>
                        <a:rPr baseline="-25000" i="0" lang="en-US" sz="2400"/>
                        <a:t>2</a:t>
                      </a:r>
                      <a:r>
                        <a:rPr i="0" lang="en-US" sz="2400"/>
                        <a:t>.place ‘</a:t>
                      </a:r>
                      <a:r>
                        <a:rPr b="1" i="0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goto _</a:t>
                      </a:r>
                      <a:r>
                        <a:rPr i="0" lang="en-US" sz="2400"/>
                        <a:t>’);</a:t>
                      </a:r>
                      <a:br>
                        <a:rPr i="0" lang="en-US" sz="2400"/>
                      </a:br>
                      <a:r>
                        <a:rPr i="0" lang="en-US" sz="2400"/>
                        <a:t>emit(‘</a:t>
                      </a:r>
                      <a:r>
                        <a:rPr b="1" i="0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goto _</a:t>
                      </a:r>
                      <a:r>
                        <a:rPr i="0" lang="en-US" sz="2400"/>
                        <a:t>’) }</a:t>
                      </a:r>
                      <a:r>
                        <a:rPr b="1" i="0" lang="en-US" sz="2400"/>
                        <a:t> </a:t>
                      </a:r>
                      <a:endParaRPr i="0" sz="2400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950" marB="60950" marR="121925" marL="121925"/>
                </a:tc>
              </a:tr>
              <a:tr h="934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E🡪 true</a:t>
                      </a:r>
                      <a:endParaRPr i="0" sz="2400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{ E.truelist := makelist(nextquad());</a:t>
                      </a:r>
                      <a:br>
                        <a:rPr i="0" lang="en-US" sz="2400"/>
                      </a:br>
                      <a:r>
                        <a:rPr i="0" lang="en-US" sz="2400"/>
                        <a:t>  emit(‘</a:t>
                      </a:r>
                      <a:r>
                        <a:rPr b="1" i="0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goto _</a:t>
                      </a:r>
                      <a:r>
                        <a:rPr i="0" lang="en-US" sz="2400"/>
                        <a:t>’) }</a:t>
                      </a:r>
                      <a:endParaRPr i="0" sz="2400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950" marB="60950" marR="121925" marL="121925"/>
                </a:tc>
              </a:tr>
              <a:tr h="1219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E 🡪 false</a:t>
                      </a:r>
                      <a:endParaRPr i="0" sz="2400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{ E.falselist := makelist(nextquad());</a:t>
                      </a:r>
                      <a:br>
                        <a:rPr i="0" lang="en-US" sz="2400"/>
                      </a:br>
                      <a:r>
                        <a:rPr i="0" lang="en-US" sz="2400"/>
                        <a:t>emit(‘</a:t>
                      </a:r>
                      <a:r>
                        <a:rPr b="1" i="0" lang="en-US" sz="24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goto _</a:t>
                      </a:r>
                      <a:r>
                        <a:rPr i="0" lang="en-US" sz="2400"/>
                        <a:t>’) }</a:t>
                      </a:r>
                      <a:endParaRPr i="0" sz="2400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60950" marB="60950" marR="121925" marL="1219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Backpatching: Grammar</a:t>
            </a:r>
            <a:endParaRPr/>
          </a:p>
        </p:txBody>
      </p:sp>
      <p:sp>
        <p:nvSpPr>
          <p:cNvPr id="135" name="Google Shape;135;p8"/>
          <p:cNvSpPr/>
          <p:nvPr/>
        </p:nvSpPr>
        <p:spPr>
          <a:xfrm>
            <a:off x="508000" y="1905000"/>
            <a:ext cx="292740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b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b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|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begin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end</a:t>
            </a:r>
            <a:b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|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b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|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4798486" y="1905000"/>
            <a:ext cx="6228693" cy="2144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Synthesized attributes: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.nextlist	backpatch list for jumps to the</a:t>
            </a:r>
            <a:b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next statement after </a:t>
            </a:r>
            <a:r>
              <a:rPr i="1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 nil)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.nextlist	backpatch list for jumps to the</a:t>
            </a:r>
            <a:b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next statement after </a:t>
            </a:r>
            <a:r>
              <a:rPr i="1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(or nil)</a:t>
            </a:r>
            <a:endParaRPr/>
          </a:p>
        </p:txBody>
      </p:sp>
      <p:sp>
        <p:nvSpPr>
          <p:cNvPr id="137" name="Google Shape;137;p8"/>
          <p:cNvSpPr txBox="1"/>
          <p:nvPr/>
        </p:nvSpPr>
        <p:spPr>
          <a:xfrm>
            <a:off x="304800" y="4613433"/>
            <a:ext cx="2850460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baseline="-25000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baseline="-25000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baseline="-25000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baseline="-25000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…</a:t>
            </a:r>
            <a:endParaRPr baseline="-25000" sz="26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8255794" y="4179096"/>
            <a:ext cx="3869329" cy="1734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backpatch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.nextlist, 200)</a:t>
            </a:r>
            <a:b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backpatch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.nextlist, 300)</a:t>
            </a:r>
            <a:b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backpatch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.nextlist, 400)</a:t>
            </a:r>
            <a:b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backpatch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aseline="-25000"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.nextlist, 500)</a:t>
            </a:r>
            <a:endParaRPr/>
          </a:p>
        </p:txBody>
      </p:sp>
      <p:sp>
        <p:nvSpPr>
          <p:cNvPr id="139" name="Google Shape;139;p8"/>
          <p:cNvSpPr txBox="1"/>
          <p:nvPr/>
        </p:nvSpPr>
        <p:spPr>
          <a:xfrm>
            <a:off x="4470401" y="4179096"/>
            <a:ext cx="2800767" cy="1733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100: Code for S1</a:t>
            </a:r>
            <a:br>
              <a:rPr b="1" lang="en-US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200: Code for S2</a:t>
            </a:r>
            <a:br>
              <a:rPr b="1" lang="en-US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300: Code for S3</a:t>
            </a:r>
            <a:br>
              <a:rPr b="1" lang="en-US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400: Code for S4</a:t>
            </a:r>
            <a:br>
              <a:rPr b="1" lang="en-US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500: Code for S5</a:t>
            </a:r>
            <a:endParaRPr/>
          </a:p>
        </p:txBody>
      </p:sp>
      <p:sp>
        <p:nvSpPr>
          <p:cNvPr id="140" name="Google Shape;140;p8"/>
          <p:cNvSpPr/>
          <p:nvPr/>
        </p:nvSpPr>
        <p:spPr>
          <a:xfrm>
            <a:off x="3657600" y="5257800"/>
            <a:ext cx="812800" cy="609600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7349821" y="4499133"/>
            <a:ext cx="694267" cy="228600"/>
          </a:xfrm>
          <a:custGeom>
            <a:rect b="b" l="l" r="r" t="t"/>
            <a:pathLst>
              <a:path extrusionOk="0" h="192" w="328">
                <a:moveTo>
                  <a:pt x="0" y="0"/>
                </a:moveTo>
                <a:cubicBezTo>
                  <a:pt x="96" y="12"/>
                  <a:pt x="192" y="24"/>
                  <a:pt x="240" y="48"/>
                </a:cubicBezTo>
                <a:cubicBezTo>
                  <a:pt x="288" y="72"/>
                  <a:pt x="328" y="120"/>
                  <a:pt x="288" y="144"/>
                </a:cubicBezTo>
                <a:cubicBezTo>
                  <a:pt x="248" y="168"/>
                  <a:pt x="124" y="180"/>
                  <a:pt x="0" y="192"/>
                </a:cubicBezTo>
              </a:path>
            </a:pathLst>
          </a:cu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213602" y="4223584"/>
            <a:ext cx="1135247" cy="748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Jumps</a:t>
            </a:r>
            <a:b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 of S</a:t>
            </a:r>
            <a:r>
              <a:rPr baseline="-25000"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1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607287" y="354106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67"/>
              <a:buFont typeface="Calibri"/>
              <a:buNone/>
            </a:pPr>
            <a:r>
              <a:rPr lang="en-US" sz="4267"/>
              <a:t>Syntax directed definition for flow control </a:t>
            </a:r>
            <a:endParaRPr/>
          </a:p>
        </p:txBody>
      </p:sp>
      <p:graphicFrame>
        <p:nvGraphicFramePr>
          <p:cNvPr id="148" name="Google Shape;148;p9"/>
          <p:cNvGraphicFramePr/>
          <p:nvPr/>
        </p:nvGraphicFramePr>
        <p:xfrm>
          <a:off x="607287" y="2006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{D7A276C9-1138-45C8-8B36-3B70B04B9EF0}</a:tableStyleId>
              </a:tblPr>
              <a:tblGrid>
                <a:gridCol w="3657600"/>
                <a:gridCol w="5892800"/>
              </a:tblGrid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Production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Semantic Rules</a:t>
                      </a:r>
                      <a:endParaRPr/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S → A	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{ S.nextlist := nil }</a:t>
                      </a:r>
                      <a:endParaRPr/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S → </a:t>
                      </a:r>
                      <a:r>
                        <a:rPr b="1" i="0" lang="en-US" sz="2400"/>
                        <a:t>begin </a:t>
                      </a:r>
                      <a:r>
                        <a:rPr i="0" lang="en-US" sz="2400"/>
                        <a:t>L </a:t>
                      </a:r>
                      <a:r>
                        <a:rPr b="1" i="0" lang="en-US" sz="2400"/>
                        <a:t>end</a:t>
                      </a:r>
                      <a:endParaRPr i="0" sz="2400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{ S.nextlist := L.nextlist }</a:t>
                      </a:r>
                      <a:endParaRPr/>
                    </a:p>
                  </a:txBody>
                  <a:tcPr marT="60950" marB="60950" marR="121925" marL="121925"/>
                </a:tc>
              </a:tr>
              <a:tr h="85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S → </a:t>
                      </a:r>
                      <a:r>
                        <a:rPr b="1" i="0" lang="en-US" sz="2400"/>
                        <a:t>if</a:t>
                      </a:r>
                      <a:r>
                        <a:rPr i="0" lang="en-US" sz="2400"/>
                        <a:t> E </a:t>
                      </a:r>
                      <a:r>
                        <a:rPr b="1" i="0" lang="en-US" sz="2400"/>
                        <a:t>then</a:t>
                      </a:r>
                      <a:r>
                        <a:rPr i="0" lang="en-US" sz="2400"/>
                        <a:t> M S</a:t>
                      </a:r>
                      <a:r>
                        <a:rPr baseline="-25000" i="0" lang="en-US" sz="2400"/>
                        <a:t>1</a:t>
                      </a:r>
                      <a:r>
                        <a:rPr b="1" i="0" lang="en-US" sz="2400"/>
                        <a:t>	</a:t>
                      </a:r>
                      <a:endParaRPr i="0" sz="2400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{ backpatch(E.truelist, M.quad);</a:t>
                      </a:r>
                      <a:br>
                        <a:rPr i="0" lang="en-US" sz="2400"/>
                      </a:br>
                      <a:r>
                        <a:rPr i="0" lang="en-US" sz="2400"/>
                        <a:t>S.nextlist := merge(E.falselist, S</a:t>
                      </a:r>
                      <a:r>
                        <a:rPr baseline="-25000" i="0" lang="en-US" sz="2400"/>
                        <a:t>1</a:t>
                      </a:r>
                      <a:r>
                        <a:rPr i="0" lang="en-US" sz="2400"/>
                        <a:t>.nextlist) }</a:t>
                      </a:r>
                      <a:endParaRPr i="0" sz="2400"/>
                    </a:p>
                  </a:txBody>
                  <a:tcPr marT="60950" marB="60950" marR="121925" marL="121925"/>
                </a:tc>
              </a:tr>
              <a:tr h="85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L → L</a:t>
                      </a:r>
                      <a:r>
                        <a:rPr baseline="-25000" i="0" lang="en-US" sz="2400"/>
                        <a:t>1</a:t>
                      </a:r>
                      <a:r>
                        <a:rPr i="0" lang="en-US" sz="2400"/>
                        <a:t> </a:t>
                      </a:r>
                      <a:r>
                        <a:rPr b="1" i="0" lang="en-US" sz="2400"/>
                        <a:t>;</a:t>
                      </a:r>
                      <a:r>
                        <a:rPr i="0" lang="en-US" sz="2400"/>
                        <a:t> M S</a:t>
                      </a:r>
                      <a:endParaRPr i="0" sz="2400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{ backpatch(L</a:t>
                      </a:r>
                      <a:r>
                        <a:rPr baseline="-25000" i="0" lang="en-US" sz="2400"/>
                        <a:t>1</a:t>
                      </a:r>
                      <a:r>
                        <a:rPr i="0" lang="en-US" sz="2400"/>
                        <a:t>.nextlist, M.quad);</a:t>
                      </a:r>
                      <a:br>
                        <a:rPr i="0" lang="en-US" sz="2400"/>
                      </a:br>
                      <a:r>
                        <a:rPr i="0" lang="en-US" sz="2400"/>
                        <a:t> L.nextlist := S.nextlist; }</a:t>
                      </a:r>
                      <a:endParaRPr i="0" sz="2400"/>
                    </a:p>
                  </a:txBody>
                  <a:tcPr marT="60950" marB="60950" marR="121925" marL="121925"/>
                </a:tc>
              </a:tr>
              <a:tr h="494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L → S</a:t>
                      </a:r>
                      <a:endParaRPr i="0" sz="2400"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{ L.nextlist := S.nextlist; }</a:t>
                      </a:r>
                      <a:endParaRPr i="0" sz="2400"/>
                    </a:p>
                  </a:txBody>
                  <a:tcPr marT="60950" marB="60950" marR="121925" marL="121925"/>
                </a:tc>
              </a:tr>
              <a:tr h="85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0" lang="en-US" sz="2400"/>
                        <a:t>M → ε </a:t>
                      </a:r>
                      <a:endParaRPr/>
                    </a:p>
                  </a:txBody>
                  <a:tcPr marT="60950" marB="60950" marR="121925" marL="1219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i="0" lang="en-US" sz="2400"/>
                        <a:t>{ M.quad := nextquad() 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0" sz="2400"/>
                    </a:p>
                  </a:txBody>
                  <a:tcPr marT="60950" marB="60950" marR="121925" marL="1219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2021-09-15T08:26:30Z</dcterms:created>
  <dc:creator>sitara k</dc:creator>
</cp:coreProperties>
</file>