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712" r:id="rId3"/>
    <p:sldId id="713" r:id="rId4"/>
    <p:sldId id="732" r:id="rId5"/>
    <p:sldId id="733" r:id="rId6"/>
    <p:sldId id="714" r:id="rId7"/>
    <p:sldId id="715" r:id="rId8"/>
    <p:sldId id="716" r:id="rId9"/>
    <p:sldId id="726" r:id="rId10"/>
    <p:sldId id="717" r:id="rId11"/>
    <p:sldId id="727" r:id="rId12"/>
    <p:sldId id="719" r:id="rId13"/>
    <p:sldId id="720" r:id="rId14"/>
    <p:sldId id="721" r:id="rId15"/>
    <p:sldId id="728" r:id="rId16"/>
    <p:sldId id="722" r:id="rId17"/>
    <p:sldId id="723" r:id="rId18"/>
    <p:sldId id="724" r:id="rId19"/>
    <p:sldId id="729" r:id="rId20"/>
    <p:sldId id="758" r:id="rId21"/>
    <p:sldId id="759" r:id="rId22"/>
    <p:sldId id="760" r:id="rId23"/>
    <p:sldId id="761" r:id="rId24"/>
    <p:sldId id="7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D0DA9-37D0-4A9D-8FD7-B4F5DC9440B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1C722-9A96-419E-9A66-6D7E520D0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6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784C-7DAA-4FC7-81BD-C597E91F0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9884-55D1-4D72-84F5-A2FA40D03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E06E-83CC-47CC-8F56-11679335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BEC8-DA13-456A-9767-BD091D2F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B919-1681-4AEF-B024-87FE1EF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6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FCD5-1D60-414D-826B-DAEBF5D3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58F1-0908-4FF6-904D-FCAF1C4C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51CE-82D3-45E0-8300-F55AA749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742C-D3C9-460B-B99F-9B760A9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B1F1-D96F-4F96-AA22-BFDB802C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1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ECB45-80E2-40D4-8EC0-FBB2C9D43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610D6-E9CC-4059-B094-6ECA3C807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E893-35A7-451D-8291-FFA1C25D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698A-CFE0-40D5-BD01-043AAB0E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0D5A-BCE9-4E9A-B4E5-22698CD5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6E23-4CDD-4702-B0BA-DB6312E6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B861-38FE-47C4-8DEE-AA97CB62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3B3D-DCC6-413C-B231-5F8E2BCA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E365-4620-48EA-B19C-E2164D08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BAF2-ED14-4CDA-9258-24236361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E279-3F24-48E4-8232-FB69240A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0097-B8B5-4626-9953-14BF6CC8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CFD2-D0B8-4725-BD92-32AA52F3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D676-9880-4C98-BB97-5C89C135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63B84-2DEA-419B-B4E0-E1590EB6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25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3274-FDD4-499A-B366-B7DC0122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9D4-8FF5-41B0-9B26-FCA1403C0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0C04-D6D8-4667-9D05-EFC42839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D0E53-85EE-43D1-AFDF-179F5288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110E2-DDCE-45DD-9066-CB550BDF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0FCA8-7213-4DC6-9316-521E3FD8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8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874B-A174-4340-8715-8A10D720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C1BE4-2763-436E-9AAD-A7DD6465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48297-8685-4547-9B8F-7C7ACA808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A01F0-E7A5-4A5C-9ACC-24C825BAE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60B44-C776-4619-9AE0-D8F763CFC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5F1F8-2E86-48AF-AC82-1E1E5EB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79FCE-E29A-4A3C-907C-08E72884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0E5A9-1913-4B81-8814-D3613842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2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A086-097F-4013-AAF5-90B7C3D5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F7E05-5203-4DB1-A771-A93A4DD3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9FC4F-7877-4B94-9995-056BB471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F7AF9-3C61-45A6-8933-669D851C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2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4FB1F-5F82-4EC1-9593-75CD4588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62444-8A3C-4914-A6FB-6F1EBA9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26DFC-69CD-4BDF-B410-4043B1A5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7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1CB7-E456-43C0-88F5-F4AF5FF1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A866-79AB-4C3B-A552-DE9FE989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124C6-FE1B-4664-915A-2FD5990DA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BDCB4-A214-4AD1-8D49-618C133C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DA18D-1668-4ACF-A263-730B7431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3829-5EAE-4560-B4E6-60992B59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A6F6-4D41-4399-96A2-8F7AD104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0EEE4-B142-4121-BBFB-4FE2E2A71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D5FA7-520F-44E1-BB11-B429A353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875F4-9C46-4CD2-BF20-1F5BE7B2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B9DDE-11EE-48DD-B3A5-F1A89885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2AC18-3EA4-4445-B9F5-837CFA36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6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FF513-2C0E-4586-B093-223E350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ADA9-6106-4D28-A836-47363511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4A7C-FC1C-441F-8663-79F093EFF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0B77-89DF-4D9F-A693-FACFDFA607B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F281-680A-45E3-B1DF-95226A4F5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E2CB0-5FFC-4B4C-8139-9D8B889B6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0504D-2C78-4C20-844F-57D86F73F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6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ACA9-4098-4725-A0E7-A6912F985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Code Generator - 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A69C5-3A4C-4C08-BC3A-E55AC4FF3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8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5EA-2D61-444C-AD81-72AF4C562E9D}" type="slidenum">
              <a:rPr lang="en-US"/>
              <a:pPr/>
              <a:t>10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 - costs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81175"/>
            <a:ext cx="10515600" cy="4395788"/>
          </a:xfrm>
        </p:spPr>
        <p:txBody>
          <a:bodyPr>
            <a:normAutofit/>
          </a:bodyPr>
          <a:lstStyle/>
          <a:p>
            <a:r>
              <a:rPr lang="en-US" dirty="0"/>
              <a:t>Machine is a simple, non-super-scalar processor with fixed instruction costs</a:t>
            </a:r>
          </a:p>
          <a:p>
            <a:r>
              <a:rPr lang="en-US" dirty="0"/>
              <a:t>Realistic machines have deep pipelines, I-cache, D-cache, etc.</a:t>
            </a:r>
          </a:p>
          <a:p>
            <a:r>
              <a:rPr lang="en-US" dirty="0"/>
              <a:t>Define the cost of instruction</a:t>
            </a:r>
            <a:br>
              <a:rPr lang="en-US" dirty="0"/>
            </a:br>
            <a:r>
              <a:rPr lang="en-US" dirty="0"/>
              <a:t>= 1 + cost(</a:t>
            </a:r>
            <a:r>
              <a:rPr lang="en-US" i="1" dirty="0"/>
              <a:t>source</a:t>
            </a:r>
            <a:r>
              <a:rPr lang="en-US" dirty="0"/>
              <a:t>-mode) + cost(</a:t>
            </a:r>
            <a:r>
              <a:rPr lang="en-US" i="1" dirty="0"/>
              <a:t>destination</a:t>
            </a:r>
            <a:r>
              <a:rPr lang="en-US" dirty="0"/>
              <a:t>-mode)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434005"/>
              </p:ext>
            </p:extLst>
          </p:nvPr>
        </p:nvGraphicFramePr>
        <p:xfrm>
          <a:off x="733425" y="1543050"/>
          <a:ext cx="11049000" cy="463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6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655">
                <a:tc>
                  <a:txBody>
                    <a:bodyPr/>
                    <a:lstStyle/>
                    <a:p>
                      <a:r>
                        <a:rPr lang="en-US" sz="2400" dirty="0"/>
                        <a:t>Instruction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7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</a:rPr>
                        <a:t>MOV R0,R1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Store </a:t>
                      </a:r>
                      <a:r>
                        <a:rPr lang="en-US" sz="2400" i="1" dirty="0"/>
                        <a:t>content</a:t>
                      </a:r>
                      <a:r>
                        <a:rPr lang="en-US" sz="2400" dirty="0"/>
                        <a:t>(</a:t>
                      </a:r>
                      <a:r>
                        <a:rPr lang="en-US" sz="2400" b="1" dirty="0">
                          <a:latin typeface="Courier New" pitchFamily="49" charset="0"/>
                        </a:rPr>
                        <a:t>R0</a:t>
                      </a:r>
                      <a:r>
                        <a:rPr lang="en-US" sz="2400" dirty="0"/>
                        <a:t>) into register  </a:t>
                      </a:r>
                      <a:r>
                        <a:rPr lang="en-US" sz="2400" b="1" dirty="0"/>
                        <a:t>R1</a:t>
                      </a:r>
                      <a:r>
                        <a:rPr lang="en-US" sz="2400" dirty="0"/>
                        <a:t>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65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</a:rPr>
                        <a:t>MOV R0,M</a:t>
                      </a:r>
                      <a:r>
                        <a:rPr lang="en-US" sz="2400" dirty="0"/>
                        <a:t>	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Store </a:t>
                      </a:r>
                      <a:r>
                        <a:rPr lang="en-US" sz="2400" i="1" dirty="0"/>
                        <a:t>content</a:t>
                      </a:r>
                      <a:r>
                        <a:rPr lang="en-US" sz="2400" dirty="0"/>
                        <a:t>(</a:t>
                      </a:r>
                      <a:r>
                        <a:rPr lang="en-US" sz="2400" b="1" dirty="0">
                          <a:latin typeface="Courier New" pitchFamily="49" charset="0"/>
                        </a:rPr>
                        <a:t>R0</a:t>
                      </a:r>
                      <a:r>
                        <a:rPr lang="en-US" sz="2400" dirty="0"/>
                        <a:t>) into memory location  </a:t>
                      </a:r>
                      <a:r>
                        <a:rPr lang="en-US" sz="2400" b="1" dirty="0"/>
                        <a:t>M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65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</a:rPr>
                        <a:t>MOV M,R0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Store </a:t>
                      </a:r>
                      <a:r>
                        <a:rPr lang="en-US" sz="2400" i="1" dirty="0"/>
                        <a:t>content</a:t>
                      </a:r>
                      <a:r>
                        <a:rPr lang="en-US" sz="2400" dirty="0"/>
                        <a:t>(</a:t>
                      </a:r>
                      <a:r>
                        <a:rPr lang="en-US" sz="2400" b="1" dirty="0">
                          <a:latin typeface="Courier New" pitchFamily="49" charset="0"/>
                        </a:rPr>
                        <a:t>M</a:t>
                      </a:r>
                      <a:r>
                        <a:rPr lang="en-US" sz="2400" dirty="0"/>
                        <a:t>) </a:t>
                      </a:r>
                      <a:r>
                        <a:rPr lang="en-US" sz="2400" b="1" dirty="0">
                          <a:latin typeface="Courier New" pitchFamily="49" charset="0"/>
                        </a:rPr>
                        <a:t>into</a:t>
                      </a:r>
                      <a:r>
                        <a:rPr lang="en-US" sz="2400" dirty="0"/>
                        <a:t> register </a:t>
                      </a:r>
                      <a:r>
                        <a:rPr lang="en-US" sz="2400" b="1" dirty="0">
                          <a:latin typeface="Courier New" pitchFamily="49" charset="0"/>
                        </a:rPr>
                        <a:t>R0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65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</a:rPr>
                        <a:t>MOV 4(R0),M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Store </a:t>
                      </a:r>
                      <a:r>
                        <a:rPr lang="en-US" sz="2400" i="1" dirty="0"/>
                        <a:t>contents</a:t>
                      </a:r>
                      <a:r>
                        <a:rPr lang="en-US" sz="2400" dirty="0"/>
                        <a:t>(4+</a:t>
                      </a:r>
                      <a:r>
                        <a:rPr lang="en-US" sz="2400" i="1" dirty="0"/>
                        <a:t>contents</a:t>
                      </a:r>
                      <a:r>
                        <a:rPr lang="en-US" sz="2400" dirty="0"/>
                        <a:t>(</a:t>
                      </a:r>
                      <a:r>
                        <a:rPr lang="en-US" sz="2400" b="1" dirty="0">
                          <a:latin typeface="Courier New" pitchFamily="49" charset="0"/>
                        </a:rPr>
                        <a:t>R0</a:t>
                      </a:r>
                      <a:r>
                        <a:rPr lang="en-US" sz="2400" dirty="0"/>
                        <a:t>)) into  </a:t>
                      </a:r>
                      <a:r>
                        <a:rPr lang="en-US" sz="2400" b="1" dirty="0"/>
                        <a:t>M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65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</a:rPr>
                        <a:t>MOV *4(R0),M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Store </a:t>
                      </a:r>
                      <a:r>
                        <a:rPr lang="en-US" sz="2400" i="1" dirty="0"/>
                        <a:t>contents</a:t>
                      </a:r>
                      <a:r>
                        <a:rPr lang="en-US" sz="2400" dirty="0"/>
                        <a:t>(</a:t>
                      </a:r>
                      <a:r>
                        <a:rPr lang="en-US" sz="2400" i="1" dirty="0"/>
                        <a:t>contents</a:t>
                      </a:r>
                      <a:r>
                        <a:rPr lang="en-US" sz="2400" dirty="0"/>
                        <a:t>(4+</a:t>
                      </a:r>
                      <a:r>
                        <a:rPr lang="en-US" sz="2400" i="1" dirty="0"/>
                        <a:t>contents</a:t>
                      </a:r>
                      <a:r>
                        <a:rPr lang="en-US" sz="2400" dirty="0"/>
                        <a:t>(</a:t>
                      </a:r>
                      <a:r>
                        <a:rPr lang="en-US" sz="2400" b="1" dirty="0">
                          <a:latin typeface="Courier New" pitchFamily="49" charset="0"/>
                        </a:rPr>
                        <a:t>R0</a:t>
                      </a:r>
                      <a:r>
                        <a:rPr lang="en-US" sz="2400" dirty="0"/>
                        <a:t>))) to M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65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</a:rPr>
                        <a:t>MOV #1,R0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Store 1 into </a:t>
                      </a:r>
                      <a:r>
                        <a:rPr lang="en-US" sz="2400" b="1" dirty="0">
                          <a:latin typeface="Courier New" pitchFamily="49" charset="0"/>
                        </a:rPr>
                        <a:t>R0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1048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</a:rPr>
                        <a:t>ADD 4(R0),*12(R1)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 </a:t>
                      </a:r>
                      <a:r>
                        <a:rPr lang="en-US" sz="2400" i="1" dirty="0"/>
                        <a:t>contents</a:t>
                      </a:r>
                      <a:r>
                        <a:rPr lang="en-US" sz="2400" dirty="0"/>
                        <a:t>(4+</a:t>
                      </a:r>
                      <a:r>
                        <a:rPr lang="en-US" sz="2400" i="1" dirty="0"/>
                        <a:t>contents</a:t>
                      </a:r>
                      <a:r>
                        <a:rPr lang="en-US" sz="2400" dirty="0"/>
                        <a:t>(</a:t>
                      </a:r>
                      <a:r>
                        <a:rPr lang="en-US" sz="2400" b="1" dirty="0">
                          <a:latin typeface="Courier New" pitchFamily="49" charset="0"/>
                        </a:rPr>
                        <a:t>R0</a:t>
                      </a:r>
                      <a:r>
                        <a:rPr lang="en-US" sz="2400" dirty="0"/>
                        <a:t>)) to </a:t>
                      </a:r>
                      <a:r>
                        <a:rPr lang="en-US" sz="2400" i="1" dirty="0"/>
                        <a:t>contents(contents</a:t>
                      </a:r>
                      <a:r>
                        <a:rPr lang="en-US" sz="2400" dirty="0"/>
                        <a:t>(12+</a:t>
                      </a:r>
                      <a:r>
                        <a:rPr lang="en-US" sz="2400" i="1" dirty="0"/>
                        <a:t>contents</a:t>
                      </a:r>
                      <a:r>
                        <a:rPr lang="en-US" sz="2400" dirty="0"/>
                        <a:t>(</a:t>
                      </a:r>
                      <a:r>
                        <a:rPr lang="en-US" sz="2400" b="1" dirty="0">
                          <a:latin typeface="Courier New" pitchFamily="49" charset="0"/>
                        </a:rPr>
                        <a:t>R1</a:t>
                      </a:r>
                      <a:r>
                        <a:rPr lang="en-US" sz="2400" dirty="0"/>
                        <a:t>)))</a:t>
                      </a:r>
                      <a:r>
                        <a:rPr lang="en-US" sz="2400" b="1" dirty="0">
                          <a:latin typeface="Courier New" pitchFamily="49" charset="0"/>
                        </a:rPr>
                        <a:t>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Selection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Instruction selection is important to obtain efficient code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Suppose we translate three-address code</a:t>
            </a:r>
            <a:br>
              <a:rPr lang="en-US" sz="3733" dirty="0"/>
            </a:br>
            <a:r>
              <a:rPr lang="en-US" sz="3733" dirty="0"/>
              <a:t>	</a:t>
            </a:r>
            <a:r>
              <a:rPr lang="en-US" sz="3200" i="1" dirty="0"/>
              <a:t>x</a:t>
            </a:r>
            <a:r>
              <a:rPr lang="en-US" sz="3200" b="1" dirty="0">
                <a:latin typeface="Courier New" pitchFamily="49" charset="0"/>
              </a:rPr>
              <a:t>:=</a:t>
            </a:r>
            <a:r>
              <a:rPr lang="en-US" sz="3200" i="1" dirty="0" err="1"/>
              <a:t>y</a:t>
            </a:r>
            <a:r>
              <a:rPr lang="en-US" sz="3200" b="1" dirty="0" err="1">
                <a:latin typeface="Courier New" pitchFamily="49" charset="0"/>
              </a:rPr>
              <a:t>+</a:t>
            </a:r>
            <a:r>
              <a:rPr lang="en-US" sz="3200" i="1" dirty="0" err="1"/>
              <a:t>z</a:t>
            </a:r>
            <a:br>
              <a:rPr lang="en-US" sz="3733" dirty="0"/>
            </a:br>
            <a:r>
              <a:rPr lang="en-US" sz="3733" dirty="0"/>
              <a:t>to:	</a:t>
            </a:r>
            <a:r>
              <a:rPr lang="en-US" sz="2667" b="1" dirty="0">
                <a:latin typeface="Courier New" pitchFamily="49" charset="0"/>
              </a:rPr>
              <a:t>MOV </a:t>
            </a:r>
            <a:r>
              <a:rPr lang="en-US" sz="2667" i="1" dirty="0"/>
              <a:t>y</a:t>
            </a:r>
            <a:r>
              <a:rPr lang="en-US" sz="2667" b="1" dirty="0">
                <a:latin typeface="Courier New" pitchFamily="49" charset="0"/>
              </a:rPr>
              <a:t>,R0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	ADD </a:t>
            </a:r>
            <a:r>
              <a:rPr lang="en-US" sz="2667" i="1" dirty="0"/>
              <a:t>z</a:t>
            </a:r>
            <a:r>
              <a:rPr lang="en-US" sz="2667" b="1" dirty="0">
                <a:latin typeface="Courier New" pitchFamily="49" charset="0"/>
              </a:rPr>
              <a:t>,R0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	MOV R0,</a:t>
            </a:r>
            <a:r>
              <a:rPr lang="en-US" sz="2667" i="1" dirty="0"/>
              <a:t>x</a:t>
            </a:r>
          </a:p>
          <a:p>
            <a:pPr>
              <a:lnSpc>
                <a:spcPct val="90000"/>
              </a:lnSpc>
            </a:pPr>
            <a:endParaRPr lang="en-US" sz="2667" i="1" dirty="0"/>
          </a:p>
          <a:p>
            <a:pPr>
              <a:lnSpc>
                <a:spcPct val="90000"/>
              </a:lnSpc>
            </a:pPr>
            <a:endParaRPr lang="en-US" sz="2667" i="1" dirty="0"/>
          </a:p>
          <a:p>
            <a:pPr>
              <a:lnSpc>
                <a:spcPct val="90000"/>
              </a:lnSpc>
            </a:pPr>
            <a:endParaRPr lang="en-US" sz="2667" i="1" dirty="0"/>
          </a:p>
          <a:p>
            <a:pPr>
              <a:lnSpc>
                <a:spcPct val="90000"/>
              </a:lnSpc>
            </a:pPr>
            <a:endParaRPr lang="en-US" sz="2667" i="1" dirty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6197600" y="3886201"/>
            <a:ext cx="1415772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 pitchFamily="49" charset="0"/>
              </a:rPr>
              <a:t>a:=a+1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8737601" y="3810001"/>
            <a:ext cx="2031325" cy="132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 pitchFamily="49" charset="0"/>
              </a:rPr>
              <a:t>MOV a,R0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ADD #1,R0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MOV R0,a</a:t>
            </a: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3962401" y="6019801"/>
            <a:ext cx="182614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 pitchFamily="49" charset="0"/>
              </a:rPr>
              <a:t>ADD #1,a</a:t>
            </a: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6299200" y="6019801"/>
            <a:ext cx="1210588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 pitchFamily="49" charset="0"/>
              </a:rPr>
              <a:t>INC a</a:t>
            </a:r>
          </a:p>
        </p:txBody>
      </p:sp>
      <p:sp>
        <p:nvSpPr>
          <p:cNvPr id="284680" name="AutoShape 8"/>
          <p:cNvSpPr>
            <a:spLocks noChangeArrowheads="1"/>
          </p:cNvSpPr>
          <p:nvPr/>
        </p:nvSpPr>
        <p:spPr bwMode="auto">
          <a:xfrm>
            <a:off x="4536357" y="5486400"/>
            <a:ext cx="711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4681" name="AutoShape 9"/>
          <p:cNvSpPr>
            <a:spLocks noChangeArrowheads="1"/>
          </p:cNvSpPr>
          <p:nvPr/>
        </p:nvSpPr>
        <p:spPr bwMode="auto">
          <a:xfrm rot="16200000">
            <a:off x="7962900" y="3771900"/>
            <a:ext cx="5334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8737600" y="4975265"/>
            <a:ext cx="1288494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Cost = 6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4131472" y="6324520"/>
            <a:ext cx="1288494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/>
              <a:t>Cost = 3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6299201" y="6308725"/>
            <a:ext cx="1288494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/>
              <a:t>Cost = 2</a:t>
            </a:r>
          </a:p>
        </p:txBody>
      </p:sp>
      <p:sp>
        <p:nvSpPr>
          <p:cNvPr id="284687" name="AutoShape 15"/>
          <p:cNvSpPr>
            <a:spLocks noChangeArrowheads="1"/>
          </p:cNvSpPr>
          <p:nvPr/>
        </p:nvSpPr>
        <p:spPr bwMode="auto">
          <a:xfrm>
            <a:off x="6502400" y="5465837"/>
            <a:ext cx="711200" cy="498326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4688" name="Text Box 16"/>
          <p:cNvSpPr txBox="1">
            <a:spLocks noChangeArrowheads="1"/>
          </p:cNvSpPr>
          <p:nvPr/>
        </p:nvSpPr>
        <p:spPr bwMode="auto">
          <a:xfrm>
            <a:off x="4368801" y="5105400"/>
            <a:ext cx="1046312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Better</a:t>
            </a:r>
          </a:p>
        </p:txBody>
      </p:sp>
      <p:sp>
        <p:nvSpPr>
          <p:cNvPr id="284689" name="Text Box 17"/>
          <p:cNvSpPr txBox="1">
            <a:spLocks noChangeArrowheads="1"/>
          </p:cNvSpPr>
          <p:nvPr/>
        </p:nvSpPr>
        <p:spPr bwMode="auto">
          <a:xfrm>
            <a:off x="6345768" y="5105400"/>
            <a:ext cx="1046312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/>
              <a:t>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8" grpId="0"/>
      <p:bldP spid="284679" grpId="0"/>
      <p:bldP spid="284680" grpId="0" animBg="1"/>
      <p:bldP spid="284685" grpId="0"/>
      <p:bldP spid="284686" grpId="0"/>
      <p:bldP spid="284687" grpId="0" animBg="1"/>
      <p:bldP spid="284688" grpId="0"/>
      <p:bldP spid="2846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Instruction Selection: - Addressing Modes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09750"/>
            <a:ext cx="10515600" cy="436721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Suppose we translate </a:t>
            </a:r>
            <a:r>
              <a:rPr lang="en-US" b="1" dirty="0">
                <a:latin typeface="Courier New" pitchFamily="49" charset="0"/>
              </a:rPr>
              <a:t>a:=</a:t>
            </a:r>
            <a:r>
              <a:rPr lang="en-US" b="1" dirty="0" err="1">
                <a:latin typeface="Courier New" pitchFamily="49" charset="0"/>
              </a:rPr>
              <a:t>b+c</a:t>
            </a:r>
            <a:r>
              <a:rPr lang="en-US" sz="3200" dirty="0"/>
              <a:t> into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b="1" dirty="0">
                <a:latin typeface="Courier New" pitchFamily="49" charset="0"/>
              </a:rPr>
              <a:t>MOV b,R0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ADD c,R0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MOV R0,a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Assuming addresses of </a:t>
            </a:r>
            <a:r>
              <a:rPr lang="en-US" b="1" dirty="0">
                <a:latin typeface="Courier New" pitchFamily="49" charset="0"/>
              </a:rPr>
              <a:t>a</a:t>
            </a:r>
            <a:r>
              <a:rPr lang="en-US" sz="3200" dirty="0"/>
              <a:t>, </a:t>
            </a:r>
            <a:r>
              <a:rPr lang="en-US" b="1" dirty="0">
                <a:latin typeface="Courier New" pitchFamily="49" charset="0"/>
              </a:rPr>
              <a:t>b</a:t>
            </a:r>
            <a:r>
              <a:rPr lang="en-US" sz="3200" dirty="0"/>
              <a:t>, and </a:t>
            </a:r>
            <a:r>
              <a:rPr lang="en-US" b="1" dirty="0">
                <a:latin typeface="Courier New" pitchFamily="49" charset="0"/>
              </a:rPr>
              <a:t>c</a:t>
            </a:r>
            <a:r>
              <a:rPr lang="en-US" sz="3200" dirty="0"/>
              <a:t> are stored in </a:t>
            </a:r>
            <a:r>
              <a:rPr lang="en-US" b="1" dirty="0">
                <a:latin typeface="Courier New" pitchFamily="49" charset="0"/>
              </a:rPr>
              <a:t>R0</a:t>
            </a:r>
            <a:r>
              <a:rPr lang="en-US" sz="3200" dirty="0"/>
              <a:t>, </a:t>
            </a:r>
            <a:r>
              <a:rPr lang="en-US" b="1" dirty="0">
                <a:latin typeface="Courier New" pitchFamily="49" charset="0"/>
              </a:rPr>
              <a:t>R1</a:t>
            </a:r>
            <a:r>
              <a:rPr lang="en-US" sz="3200" dirty="0"/>
              <a:t>, and </a:t>
            </a:r>
            <a:r>
              <a:rPr lang="en-US" b="1" dirty="0">
                <a:latin typeface="Courier New" pitchFamily="49" charset="0"/>
              </a:rPr>
              <a:t>R2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b="1" dirty="0">
                <a:latin typeface="Courier New" pitchFamily="49" charset="0"/>
              </a:rPr>
              <a:t>MOV *R1,*R0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ADD *R2,*R0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Assuming </a:t>
            </a:r>
            <a:r>
              <a:rPr lang="en-US" b="1" dirty="0">
                <a:latin typeface="Courier New" pitchFamily="49" charset="0"/>
              </a:rPr>
              <a:t>R1</a:t>
            </a:r>
            <a:r>
              <a:rPr lang="en-US" sz="3200" dirty="0"/>
              <a:t> and </a:t>
            </a:r>
            <a:r>
              <a:rPr lang="en-US" b="1" dirty="0">
                <a:latin typeface="Courier New" pitchFamily="49" charset="0"/>
              </a:rPr>
              <a:t>R2</a:t>
            </a:r>
            <a:r>
              <a:rPr lang="en-US" sz="3200" dirty="0"/>
              <a:t> contain values of </a:t>
            </a:r>
            <a:r>
              <a:rPr lang="en-US" b="1" dirty="0">
                <a:latin typeface="Courier New" pitchFamily="49" charset="0"/>
              </a:rPr>
              <a:t>b</a:t>
            </a:r>
            <a:r>
              <a:rPr lang="en-US" sz="3200" dirty="0"/>
              <a:t> and </a:t>
            </a:r>
            <a:r>
              <a:rPr lang="en-US" b="1" dirty="0">
                <a:latin typeface="Courier New" pitchFamily="49" charset="0"/>
              </a:rPr>
              <a:t>c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b="1" dirty="0">
                <a:latin typeface="Courier New" pitchFamily="49" charset="0"/>
              </a:rPr>
              <a:t>ADD R2,R1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MOV R1,a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Need for Global Code Optimizations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33" dirty="0"/>
              <a:t>Suppose we translate three-address code</a:t>
            </a:r>
            <a:br>
              <a:rPr lang="en-US" sz="3733" dirty="0"/>
            </a:br>
            <a:r>
              <a:rPr lang="en-US" sz="3733" dirty="0"/>
              <a:t>	</a:t>
            </a:r>
            <a:r>
              <a:rPr lang="en-US" sz="3200" i="1" dirty="0"/>
              <a:t>x</a:t>
            </a:r>
            <a:r>
              <a:rPr lang="en-US" sz="3200" b="1" dirty="0">
                <a:latin typeface="Courier New" pitchFamily="49" charset="0"/>
              </a:rPr>
              <a:t>:=</a:t>
            </a:r>
            <a:r>
              <a:rPr lang="en-US" sz="3200" i="1" dirty="0" err="1"/>
              <a:t>y</a:t>
            </a:r>
            <a:r>
              <a:rPr lang="en-US" sz="3200" b="1" dirty="0" err="1">
                <a:latin typeface="Courier New" pitchFamily="49" charset="0"/>
              </a:rPr>
              <a:t>+</a:t>
            </a:r>
            <a:r>
              <a:rPr lang="en-US" sz="3200" i="1" dirty="0" err="1"/>
              <a:t>z</a:t>
            </a:r>
            <a:br>
              <a:rPr lang="en-US" sz="3733" dirty="0"/>
            </a:br>
            <a:r>
              <a:rPr lang="en-US" sz="3733" dirty="0"/>
              <a:t>to:</a:t>
            </a:r>
          </a:p>
          <a:p>
            <a:pPr>
              <a:lnSpc>
                <a:spcPct val="90000"/>
              </a:lnSpc>
              <a:buNone/>
            </a:pPr>
            <a:r>
              <a:rPr lang="en-US" sz="3733" dirty="0"/>
              <a:t>		</a:t>
            </a:r>
            <a:r>
              <a:rPr lang="en-US" sz="2667" b="1" dirty="0">
                <a:latin typeface="Courier New" pitchFamily="49" charset="0"/>
              </a:rPr>
              <a:t>MOV </a:t>
            </a:r>
            <a:r>
              <a:rPr lang="en-US" sz="2667" i="1" dirty="0"/>
              <a:t>y</a:t>
            </a:r>
            <a:r>
              <a:rPr lang="en-US" sz="2667" b="1" dirty="0">
                <a:latin typeface="Courier New" pitchFamily="49" charset="0"/>
              </a:rPr>
              <a:t>,R0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	ADD </a:t>
            </a:r>
            <a:r>
              <a:rPr lang="en-US" sz="2667" i="1" dirty="0"/>
              <a:t>z</a:t>
            </a:r>
            <a:r>
              <a:rPr lang="en-US" sz="2667" b="1" dirty="0">
                <a:latin typeface="Courier New" pitchFamily="49" charset="0"/>
              </a:rPr>
              <a:t>,R0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	MOV R0,</a:t>
            </a:r>
            <a:r>
              <a:rPr lang="en-US" sz="2667" i="1" dirty="0"/>
              <a:t>x</a:t>
            </a:r>
            <a:endParaRPr lang="en-US" sz="3733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Need for Global Code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Then, we translate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3200" b="1" dirty="0">
                <a:latin typeface="Courier New" pitchFamily="49" charset="0"/>
              </a:rPr>
              <a:t>a:=</a:t>
            </a:r>
            <a:r>
              <a:rPr lang="en-US" sz="3200" b="1" dirty="0" err="1">
                <a:latin typeface="Courier New" pitchFamily="49" charset="0"/>
              </a:rPr>
              <a:t>b+c</a:t>
            </a:r>
            <a:br>
              <a:rPr lang="en-US" sz="3200" b="1" dirty="0">
                <a:latin typeface="Courier New" pitchFamily="49" charset="0"/>
              </a:rPr>
            </a:br>
            <a:r>
              <a:rPr lang="en-US" sz="3200" b="1" dirty="0">
                <a:latin typeface="Courier New" pitchFamily="49" charset="0"/>
              </a:rPr>
              <a:t>	d:=</a:t>
            </a:r>
            <a:r>
              <a:rPr lang="en-US" sz="3200" b="1" dirty="0" err="1">
                <a:latin typeface="Courier New" pitchFamily="49" charset="0"/>
              </a:rPr>
              <a:t>a+e</a:t>
            </a:r>
            <a:br>
              <a:rPr lang="en-US" sz="2000" dirty="0"/>
            </a:br>
            <a:r>
              <a:rPr lang="en-US" sz="2400" dirty="0"/>
              <a:t>to:  	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</a:rPr>
              <a:t>		MOV c,R0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ADD b,R0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MOV R0,a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MOV a,R0   Redundant as R0 is used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ADD e,R0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MOV R0,d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ight Brace 3"/>
          <p:cNvSpPr/>
          <p:nvPr/>
        </p:nvSpPr>
        <p:spPr>
          <a:xfrm>
            <a:off x="3559175" y="4147686"/>
            <a:ext cx="304800" cy="711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Register Allocation and Assignment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Efficient utilization of the limited set of registers is important to generate good code</a:t>
            </a:r>
          </a:p>
          <a:p>
            <a:r>
              <a:rPr lang="en-US" dirty="0"/>
              <a:t>Registers are assigned by</a:t>
            </a:r>
          </a:p>
          <a:p>
            <a:pPr lvl="1"/>
            <a:r>
              <a:rPr lang="en-US" i="1" dirty="0"/>
              <a:t>Register allocation</a:t>
            </a:r>
            <a:r>
              <a:rPr lang="en-US" dirty="0"/>
              <a:t> to select the set of variables that will reside in registers at a point in the code</a:t>
            </a:r>
          </a:p>
          <a:p>
            <a:pPr lvl="1"/>
            <a:r>
              <a:rPr lang="en-US" i="1" dirty="0"/>
              <a:t>Register assignment</a:t>
            </a:r>
            <a:r>
              <a:rPr lang="en-US" dirty="0"/>
              <a:t> to pick the specific register that a variable will reside in</a:t>
            </a:r>
          </a:p>
          <a:p>
            <a:r>
              <a:rPr lang="en-US" dirty="0"/>
              <a:t>Finding an optimal register assignment in general is NP-complete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120901" y="1752601"/>
            <a:ext cx="12907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t:=</a:t>
            </a:r>
            <a:r>
              <a:rPr lang="en-US" sz="2400" b="1" dirty="0" err="1">
                <a:latin typeface="Courier New" pitchFamily="49" charset="0"/>
              </a:rPr>
              <a:t>a+b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t:=t*c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t:=t/d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1917701" y="4156392"/>
            <a:ext cx="165942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MOV a,R1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ADD b,R1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MUL c,R1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DIV d,R1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MOV R1,t</a:t>
            </a:r>
          </a:p>
        </p:txBody>
      </p:sp>
      <p:sp>
        <p:nvSpPr>
          <p:cNvPr id="287749" name="AutoShape 5"/>
          <p:cNvSpPr>
            <a:spLocks noChangeArrowheads="1"/>
          </p:cNvSpPr>
          <p:nvPr/>
        </p:nvSpPr>
        <p:spPr bwMode="auto">
          <a:xfrm>
            <a:off x="2527300" y="3657600"/>
            <a:ext cx="711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6917268" y="1695894"/>
            <a:ext cx="12907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t:=a*b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t:=</a:t>
            </a:r>
            <a:r>
              <a:rPr lang="en-US" sz="2400" b="1" dirty="0" err="1">
                <a:latin typeface="Courier New" pitchFamily="49" charset="0"/>
              </a:rPr>
              <a:t>t+a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t:=t/d</a:t>
            </a:r>
          </a:p>
        </p:txBody>
      </p:sp>
      <p:sp>
        <p:nvSpPr>
          <p:cNvPr id="287751" name="AutoShape 7"/>
          <p:cNvSpPr>
            <a:spLocks noChangeArrowheads="1"/>
          </p:cNvSpPr>
          <p:nvPr/>
        </p:nvSpPr>
        <p:spPr bwMode="auto">
          <a:xfrm>
            <a:off x="7404100" y="2983707"/>
            <a:ext cx="711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7752" name="Rectangle 8"/>
          <p:cNvSpPr>
            <a:spLocks noChangeArrowheads="1"/>
          </p:cNvSpPr>
          <p:nvPr/>
        </p:nvSpPr>
        <p:spPr bwMode="auto">
          <a:xfrm>
            <a:off x="6917268" y="3657600"/>
            <a:ext cx="184377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MOV a,R0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MOV R0,R1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MUL b,R1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ADD R0,R1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DIV d,R1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MOV R1,t</a:t>
            </a:r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>
            <a:off x="3238501" y="3648076"/>
            <a:ext cx="1221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{ </a:t>
            </a:r>
            <a:r>
              <a:rPr lang="en-US" sz="2400" b="1">
                <a:latin typeface="Courier New" pitchFamily="49" charset="0"/>
              </a:rPr>
              <a:t>R1</a:t>
            </a:r>
            <a:r>
              <a:rPr lang="en-US" sz="2400"/>
              <a:t>=</a:t>
            </a:r>
            <a:r>
              <a:rPr lang="en-US" sz="2400" b="1">
                <a:latin typeface="Courier New" pitchFamily="49" charset="0"/>
              </a:rPr>
              <a:t>t</a:t>
            </a:r>
            <a:r>
              <a:rPr lang="en-US" sz="2400"/>
              <a:t> }</a:t>
            </a:r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8266355" y="2983708"/>
            <a:ext cx="2074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{ </a:t>
            </a:r>
            <a:r>
              <a:rPr lang="en-US" sz="2400" b="1" dirty="0">
                <a:latin typeface="Courier New" pitchFamily="49" charset="0"/>
              </a:rPr>
              <a:t>R0</a:t>
            </a:r>
            <a:r>
              <a:rPr lang="en-US" sz="2400" dirty="0"/>
              <a:t>=</a:t>
            </a: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dirty="0"/>
              <a:t>, </a:t>
            </a:r>
            <a:r>
              <a:rPr lang="en-US" sz="2400" b="1" dirty="0">
                <a:latin typeface="Courier New" pitchFamily="49" charset="0"/>
              </a:rPr>
              <a:t>R1</a:t>
            </a:r>
            <a:r>
              <a:rPr lang="en-US" sz="2400" dirty="0"/>
              <a:t>=</a:t>
            </a:r>
            <a:r>
              <a:rPr lang="en-US" sz="2400" b="1" dirty="0">
                <a:latin typeface="Courier New" pitchFamily="49" charset="0"/>
              </a:rPr>
              <a:t>t</a:t>
            </a:r>
            <a:r>
              <a:rPr lang="en-US" sz="2400" dirty="0"/>
              <a:t>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9E1A-68D8-4DEA-B4A1-1FA325893B0F}" type="slidenum">
              <a:rPr lang="en-US"/>
              <a:pPr/>
              <a:t>18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 of Evaluation Order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When instructions are independent, their evaluation order can be changed to utilize registers and save on instruction cost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4212168" y="3762376"/>
            <a:ext cx="18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t1:=</a:t>
            </a:r>
            <a:r>
              <a:rPr lang="en-US" sz="2400" b="1" dirty="0" err="1">
                <a:latin typeface="Courier New" pitchFamily="49" charset="0"/>
              </a:rPr>
              <a:t>a+b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t2:=</a:t>
            </a:r>
            <a:r>
              <a:rPr lang="en-US" sz="2400" b="1" dirty="0" err="1">
                <a:latin typeface="Courier New" pitchFamily="49" charset="0"/>
              </a:rPr>
              <a:t>c+d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t3:=e*t2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t4:=t1-t3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1117602" y="4191001"/>
            <a:ext cx="22124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 New" pitchFamily="49" charset="0"/>
              </a:rPr>
              <a:t>a+b</a:t>
            </a:r>
            <a:r>
              <a:rPr lang="en-US" sz="2400" b="1" dirty="0">
                <a:latin typeface="Courier New" pitchFamily="49" charset="0"/>
              </a:rPr>
              <a:t>-(</a:t>
            </a:r>
            <a:r>
              <a:rPr lang="en-US" sz="2400" b="1" dirty="0" err="1">
                <a:latin typeface="Courier New" pitchFamily="49" charset="0"/>
              </a:rPr>
              <a:t>c+d</a:t>
            </a:r>
            <a:r>
              <a:rPr lang="en-US" sz="2400" b="1" dirty="0">
                <a:latin typeface="Courier New" pitchFamily="49" charset="0"/>
              </a:rPr>
              <a:t>)*e</a:t>
            </a:r>
          </a:p>
        </p:txBody>
      </p:sp>
      <p:sp>
        <p:nvSpPr>
          <p:cNvPr id="288774" name="AutoShape 6"/>
          <p:cNvSpPr>
            <a:spLocks noChangeArrowheads="1"/>
          </p:cNvSpPr>
          <p:nvPr/>
        </p:nvSpPr>
        <p:spPr bwMode="auto">
          <a:xfrm rot="16200000">
            <a:off x="3492500" y="4076700"/>
            <a:ext cx="5334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6752168" y="2895600"/>
            <a:ext cx="184377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MOV a,R0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ADD b,R0</a:t>
            </a:r>
          </a:p>
          <a:p>
            <a:r>
              <a:rPr lang="en-US" sz="2400" b="1" dirty="0">
                <a:latin typeface="Courier New" pitchFamily="49" charset="0"/>
              </a:rPr>
              <a:t>MOV R0,t1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MOV c,R1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ADD d,R1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MOV e,R0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MUL R1,R0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MOV t1,R1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SUB R0,R1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MOV R1,t4</a:t>
            </a:r>
          </a:p>
        </p:txBody>
      </p:sp>
      <p:sp>
        <p:nvSpPr>
          <p:cNvPr id="288776" name="AutoShape 8"/>
          <p:cNvSpPr>
            <a:spLocks noChangeArrowheads="1"/>
          </p:cNvSpPr>
          <p:nvPr/>
        </p:nvSpPr>
        <p:spPr bwMode="auto">
          <a:xfrm rot="16200000">
            <a:off x="6032500" y="4076700"/>
            <a:ext cx="5334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Reordered instructions and code</a:t>
            </a:r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idx="1"/>
          </p:nvPr>
        </p:nvSpPr>
        <p:spPr bwMode="auto">
          <a:xfrm>
            <a:off x="361950" y="1247411"/>
            <a:ext cx="3352800" cy="20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16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t2:=</a:t>
            </a:r>
            <a:r>
              <a:rPr lang="en-US" b="1" dirty="0" err="1">
                <a:latin typeface="Courier New" pitchFamily="49" charset="0"/>
              </a:rPr>
              <a:t>c+d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t3:=e*t2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t1:=</a:t>
            </a:r>
            <a:r>
              <a:rPr lang="en-US" b="1" dirty="0" err="1">
                <a:latin typeface="Courier New" pitchFamily="49" charset="0"/>
              </a:rPr>
              <a:t>a+b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t4:=t1-t3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623860" y="1695893"/>
            <a:ext cx="211788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latin typeface="Courier New" pitchFamily="49" charset="0"/>
              </a:rPr>
              <a:t>MOV c,R0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ADD d,R0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MOV e,R1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MUL R0,R1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MOV a,R0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ADD b,R0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SUB R1,R0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MOV R0,t4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 rot="16200000">
            <a:off x="3848100" y="1612900"/>
            <a:ext cx="533400" cy="1524000"/>
          </a:xfrm>
          <a:prstGeom prst="downArrow">
            <a:avLst>
              <a:gd name="adj1" fmla="val 50000"/>
              <a:gd name="adj2" fmla="val 9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Position of a Code Generator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1176867" y="2514600"/>
            <a:ext cx="2133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Front-End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4936067" y="2514600"/>
            <a:ext cx="2133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Code</a:t>
            </a:r>
            <a:br>
              <a:rPr lang="en-US" sz="2400"/>
            </a:br>
            <a:r>
              <a:rPr lang="en-US" sz="2400"/>
              <a:t>Optimizer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-2141" y="2186226"/>
            <a:ext cx="12490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Source</a:t>
            </a:r>
            <a:br>
              <a:rPr lang="en-US" sz="2400" dirty="0"/>
            </a:br>
            <a:r>
              <a:rPr lang="en-US" sz="2400" dirty="0"/>
              <a:t>program</a:t>
            </a:r>
          </a:p>
        </p:txBody>
      </p:sp>
      <p:sp>
        <p:nvSpPr>
          <p:cNvPr id="274439" name="Line 7"/>
          <p:cNvSpPr>
            <a:spLocks noChangeShapeType="1"/>
          </p:cNvSpPr>
          <p:nvPr/>
        </p:nvSpPr>
        <p:spPr bwMode="auto">
          <a:xfrm>
            <a:off x="3310467" y="3048000"/>
            <a:ext cx="162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4440" name="Line 8"/>
          <p:cNvSpPr>
            <a:spLocks noChangeShapeType="1"/>
          </p:cNvSpPr>
          <p:nvPr/>
        </p:nvSpPr>
        <p:spPr bwMode="auto">
          <a:xfrm>
            <a:off x="10828867" y="30480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4441" name="Line 9"/>
          <p:cNvSpPr>
            <a:spLocks noChangeShapeType="1"/>
          </p:cNvSpPr>
          <p:nvPr/>
        </p:nvSpPr>
        <p:spPr bwMode="auto">
          <a:xfrm>
            <a:off x="668867" y="30480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4326467" y="5105400"/>
            <a:ext cx="345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Symbol Table</a:t>
            </a:r>
          </a:p>
        </p:txBody>
      </p:sp>
      <p:sp>
        <p:nvSpPr>
          <p:cNvPr id="274443" name="Line 11"/>
          <p:cNvSpPr>
            <a:spLocks noChangeShapeType="1"/>
          </p:cNvSpPr>
          <p:nvPr/>
        </p:nvSpPr>
        <p:spPr bwMode="auto">
          <a:xfrm flipV="1">
            <a:off x="7476067" y="3581400"/>
            <a:ext cx="12192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 flipH="1" flipV="1">
            <a:off x="3310469" y="3581400"/>
            <a:ext cx="13335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4447" name="Line 15"/>
          <p:cNvSpPr>
            <a:spLocks noChangeShapeType="1"/>
          </p:cNvSpPr>
          <p:nvPr/>
        </p:nvSpPr>
        <p:spPr bwMode="auto">
          <a:xfrm flipH="1">
            <a:off x="2294467" y="3581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1310335" y="4267201"/>
            <a:ext cx="20363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Lexical error</a:t>
            </a:r>
            <a:br>
              <a:rPr lang="en-US" sz="2400"/>
            </a:br>
            <a:r>
              <a:rPr lang="en-US" sz="2400"/>
              <a:t>Syntax error</a:t>
            </a:r>
            <a:br>
              <a:rPr lang="en-US" sz="2400"/>
            </a:br>
            <a:r>
              <a:rPr lang="en-US" sz="2400"/>
              <a:t>Semantic error</a:t>
            </a:r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3282577" y="2186226"/>
            <a:ext cx="1810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Intermediate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  <p:sp>
        <p:nvSpPr>
          <p:cNvPr id="274452" name="Rectangle 20"/>
          <p:cNvSpPr>
            <a:spLocks noChangeArrowheads="1"/>
          </p:cNvSpPr>
          <p:nvPr/>
        </p:nvSpPr>
        <p:spPr bwMode="auto">
          <a:xfrm>
            <a:off x="8695267" y="2514600"/>
            <a:ext cx="2133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Code</a:t>
            </a:r>
            <a:br>
              <a:rPr lang="en-US" sz="2400"/>
            </a:br>
            <a:r>
              <a:rPr lang="en-US" sz="2400"/>
              <a:t>Generator</a:t>
            </a:r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7101044" y="2186226"/>
            <a:ext cx="1810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Intermediate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10860414" y="2186226"/>
            <a:ext cx="12490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Target</a:t>
            </a:r>
            <a:br>
              <a:rPr lang="en-US" sz="2400" dirty="0"/>
            </a:br>
            <a:r>
              <a:rPr lang="en-US" sz="2400" dirty="0"/>
              <a:t>program</a:t>
            </a:r>
          </a:p>
        </p:txBody>
      </p:sp>
      <p:sp>
        <p:nvSpPr>
          <p:cNvPr id="274455" name="Line 23"/>
          <p:cNvSpPr>
            <a:spLocks noChangeShapeType="1"/>
          </p:cNvSpPr>
          <p:nvPr/>
        </p:nvSpPr>
        <p:spPr bwMode="auto">
          <a:xfrm>
            <a:off x="7069667" y="3048000"/>
            <a:ext cx="162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4456" name="Line 24"/>
          <p:cNvSpPr>
            <a:spLocks noChangeShapeType="1"/>
          </p:cNvSpPr>
          <p:nvPr/>
        </p:nvSpPr>
        <p:spPr bwMode="auto">
          <a:xfrm flipV="1">
            <a:off x="6053667" y="3581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Next-Use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r>
              <a:rPr lang="en-US" dirty="0"/>
              <a:t>Next-use information is needed for dead-code elimination and register assignment</a:t>
            </a:r>
          </a:p>
          <a:p>
            <a:r>
              <a:rPr lang="en-US" dirty="0"/>
              <a:t>Next-use is computed by a backward scan of a basic block and performing the following actions on statement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i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dirty="0"/>
              <a:t> := </a:t>
            </a:r>
            <a:r>
              <a:rPr lang="en-US" i="1" dirty="0"/>
              <a:t>y</a:t>
            </a:r>
            <a:r>
              <a:rPr lang="en-US" dirty="0"/>
              <a:t> op </a:t>
            </a:r>
            <a:r>
              <a:rPr lang="en-US" i="1" dirty="0"/>
              <a:t>z</a:t>
            </a:r>
            <a:endParaRPr lang="en-US" dirty="0"/>
          </a:p>
          <a:p>
            <a:pPr lvl="1"/>
            <a:r>
              <a:rPr lang="en-US" dirty="0"/>
              <a:t>Add liveness/next-use information on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and </a:t>
            </a:r>
            <a:r>
              <a:rPr lang="en-US" i="1" dirty="0"/>
              <a:t>z</a:t>
            </a:r>
            <a:r>
              <a:rPr lang="en-US" dirty="0"/>
              <a:t> to statement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/>
              <a:t>In the symbol table set </a:t>
            </a:r>
            <a:r>
              <a:rPr lang="en-US" i="1" dirty="0"/>
              <a:t>x</a:t>
            </a:r>
            <a:r>
              <a:rPr lang="en-US" dirty="0"/>
              <a:t> to “not live” and “no next use”</a:t>
            </a:r>
          </a:p>
          <a:p>
            <a:pPr lvl="1"/>
            <a:r>
              <a:rPr lang="en-US" dirty="0"/>
              <a:t>Set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to “live” and the next uses of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to </a:t>
            </a:r>
            <a:r>
              <a:rPr lang="en-US" i="1" dirty="0" err="1"/>
              <a:t>i</a:t>
            </a:r>
            <a:endParaRPr lang="en-US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Next-Use (Step 1)</a:t>
            </a: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881766" y="2311400"/>
            <a:ext cx="2611612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 dirty="0" err="1"/>
              <a:t>i</a:t>
            </a:r>
            <a:r>
              <a:rPr lang="en-US" sz="2667" dirty="0"/>
              <a:t>:</a:t>
            </a:r>
            <a:r>
              <a:rPr lang="en-US" sz="2667" b="1" dirty="0">
                <a:latin typeface="Courier New" pitchFamily="49" charset="0"/>
              </a:rPr>
              <a:t> a := b + c</a:t>
            </a:r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914401" y="3327401"/>
            <a:ext cx="2676375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67" i="1" dirty="0"/>
              <a:t>j</a:t>
            </a:r>
            <a:r>
              <a:rPr lang="en-US" sz="2667" dirty="0"/>
              <a:t>:</a:t>
            </a:r>
            <a:r>
              <a:rPr lang="en-US" sz="2667" b="1" dirty="0">
                <a:latin typeface="Courier New" pitchFamily="49" charset="0"/>
              </a:rPr>
              <a:t> t := a + b</a:t>
            </a:r>
          </a:p>
        </p:txBody>
      </p:sp>
      <p:sp>
        <p:nvSpPr>
          <p:cNvPr id="308232" name="Text Box 8"/>
          <p:cNvSpPr txBox="1">
            <a:spLocks noChangeArrowheads="1"/>
          </p:cNvSpPr>
          <p:nvPr/>
        </p:nvSpPr>
        <p:spPr bwMode="auto">
          <a:xfrm>
            <a:off x="3743533" y="2917033"/>
            <a:ext cx="661966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[ </a:t>
            </a:r>
            <a:r>
              <a:rPr lang="en-US" sz="2800" i="1" dirty="0"/>
              <a:t>live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a</a:t>
            </a:r>
            <a:r>
              <a:rPr lang="en-US" sz="2800" dirty="0"/>
              <a:t>) = true, </a:t>
            </a:r>
            <a:r>
              <a:rPr lang="en-US" sz="2800" i="1" dirty="0"/>
              <a:t>live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b</a:t>
            </a:r>
            <a:r>
              <a:rPr lang="en-US" sz="2800" dirty="0"/>
              <a:t>) = true, </a:t>
            </a:r>
            <a:r>
              <a:rPr lang="en-US" sz="2800" i="1" dirty="0"/>
              <a:t>live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t</a:t>
            </a:r>
            <a:r>
              <a:rPr lang="en-US" sz="2800" dirty="0"/>
              <a:t>) = true, </a:t>
            </a:r>
            <a:r>
              <a:rPr lang="en-US" sz="2800" i="1" dirty="0" err="1"/>
              <a:t>nextuse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a</a:t>
            </a:r>
            <a:r>
              <a:rPr lang="en-US" sz="2800" dirty="0"/>
              <a:t>) = none, </a:t>
            </a:r>
            <a:r>
              <a:rPr lang="en-US" sz="2800" i="1" dirty="0" err="1"/>
              <a:t>nextuse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b</a:t>
            </a:r>
            <a:r>
              <a:rPr lang="en-US" sz="2800" dirty="0"/>
              <a:t>) = none, </a:t>
            </a:r>
            <a:r>
              <a:rPr lang="en-US" sz="2800" i="1" dirty="0" err="1"/>
              <a:t>nextuse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t</a:t>
            </a:r>
            <a:r>
              <a:rPr lang="en-US" sz="2800" dirty="0"/>
              <a:t>) = none ]</a:t>
            </a:r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524002" y="4648200"/>
            <a:ext cx="61262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Attach current live/next-use information</a:t>
            </a:r>
            <a:br>
              <a:rPr lang="en-US" sz="2400" dirty="0"/>
            </a:br>
            <a:r>
              <a:rPr lang="en-US" sz="2400" dirty="0"/>
              <a:t>Because info is empty, assume variables are live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Next-Use (Step 2)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882833" y="1904937"/>
            <a:ext cx="2611612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 dirty="0" err="1"/>
              <a:t>i</a:t>
            </a:r>
            <a:r>
              <a:rPr lang="en-US" sz="2667" dirty="0"/>
              <a:t>:</a:t>
            </a:r>
            <a:r>
              <a:rPr lang="en-US" sz="2667" b="1" dirty="0">
                <a:latin typeface="Courier New" pitchFamily="49" charset="0"/>
              </a:rPr>
              <a:t> a := b + c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879627" y="3792697"/>
            <a:ext cx="2614818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 dirty="0"/>
              <a:t>j</a:t>
            </a:r>
            <a:r>
              <a:rPr lang="en-US" sz="2667" dirty="0"/>
              <a:t>:</a:t>
            </a:r>
            <a:r>
              <a:rPr lang="en-US" sz="2667" b="1" dirty="0">
                <a:latin typeface="Courier New" pitchFamily="49" charset="0"/>
              </a:rPr>
              <a:t> t := a + b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H="1">
            <a:off x="2438400" y="3124200"/>
            <a:ext cx="2032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2743201" y="4295383"/>
            <a:ext cx="7213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[ </a:t>
            </a:r>
            <a:r>
              <a:rPr lang="en-US" sz="2800" i="1" dirty="0"/>
              <a:t>live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a</a:t>
            </a:r>
            <a:r>
              <a:rPr lang="en-US" sz="2800" dirty="0"/>
              <a:t>) = true, </a:t>
            </a:r>
            <a:r>
              <a:rPr lang="en-US" sz="2800" i="1" dirty="0"/>
              <a:t>live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b</a:t>
            </a:r>
            <a:r>
              <a:rPr lang="en-US" sz="2800" dirty="0"/>
              <a:t>) = true, </a:t>
            </a:r>
            <a:r>
              <a:rPr lang="en-US" sz="2800" i="1" dirty="0"/>
              <a:t>live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t</a:t>
            </a:r>
            <a:r>
              <a:rPr lang="en-US" sz="2800" dirty="0"/>
              <a:t>) = true, </a:t>
            </a:r>
            <a:r>
              <a:rPr lang="en-US" sz="2800" i="1" dirty="0" err="1"/>
              <a:t>nextuse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a</a:t>
            </a:r>
            <a:r>
              <a:rPr lang="en-US" sz="2800" dirty="0"/>
              <a:t>) = none, </a:t>
            </a:r>
            <a:r>
              <a:rPr lang="en-US" sz="2800" i="1" dirty="0" err="1"/>
              <a:t>nextuse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b</a:t>
            </a:r>
            <a:r>
              <a:rPr lang="en-US" sz="2800" dirty="0"/>
              <a:t>) = none, </a:t>
            </a:r>
            <a:r>
              <a:rPr lang="en-US" sz="2800" i="1" dirty="0" err="1"/>
              <a:t>nextuse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t</a:t>
            </a:r>
            <a:r>
              <a:rPr lang="en-US" sz="2800" dirty="0"/>
              <a:t>) = none ]</a:t>
            </a:r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4470401" y="2438480"/>
            <a:ext cx="5596468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/>
              <a:t>live</a:t>
            </a:r>
            <a:r>
              <a:rPr lang="en-US" sz="2800"/>
              <a:t>(</a:t>
            </a:r>
            <a:r>
              <a:rPr lang="en-US" sz="2800" b="1">
                <a:latin typeface="Courier New" pitchFamily="49" charset="0"/>
              </a:rPr>
              <a:t>a</a:t>
            </a:r>
            <a:r>
              <a:rPr lang="en-US" sz="2800"/>
              <a:t>) = true	</a:t>
            </a:r>
            <a:r>
              <a:rPr lang="en-US" sz="2800" i="1"/>
              <a:t>nextuse</a:t>
            </a:r>
            <a:r>
              <a:rPr lang="en-US" sz="2800"/>
              <a:t>(</a:t>
            </a:r>
            <a:r>
              <a:rPr lang="en-US" sz="2800" b="1">
                <a:latin typeface="Courier New" pitchFamily="49" charset="0"/>
              </a:rPr>
              <a:t>a</a:t>
            </a:r>
            <a:r>
              <a:rPr lang="en-US" sz="2800"/>
              <a:t>) = </a:t>
            </a:r>
            <a:r>
              <a:rPr lang="en-US" sz="2800" i="1"/>
              <a:t>j</a:t>
            </a:r>
            <a:br>
              <a:rPr lang="en-US" sz="2800"/>
            </a:br>
            <a:r>
              <a:rPr lang="en-US" sz="2800" i="1"/>
              <a:t>live</a:t>
            </a:r>
            <a:r>
              <a:rPr lang="en-US" sz="2800"/>
              <a:t>(</a:t>
            </a:r>
            <a:r>
              <a:rPr lang="en-US" sz="2800" b="1">
                <a:latin typeface="Courier New" pitchFamily="49" charset="0"/>
              </a:rPr>
              <a:t>b</a:t>
            </a:r>
            <a:r>
              <a:rPr lang="en-US" sz="2800"/>
              <a:t>) = true	</a:t>
            </a:r>
            <a:r>
              <a:rPr lang="en-US" sz="2800" i="1"/>
              <a:t>nextuse</a:t>
            </a:r>
            <a:r>
              <a:rPr lang="en-US" sz="2800"/>
              <a:t>(</a:t>
            </a:r>
            <a:r>
              <a:rPr lang="en-US" sz="2800" b="1">
                <a:latin typeface="Courier New" pitchFamily="49" charset="0"/>
              </a:rPr>
              <a:t>b</a:t>
            </a:r>
            <a:r>
              <a:rPr lang="en-US" sz="2800"/>
              <a:t>) = </a:t>
            </a:r>
            <a:r>
              <a:rPr lang="en-US" sz="2800" i="1"/>
              <a:t>j</a:t>
            </a:r>
            <a:endParaRPr lang="en-US" sz="2800"/>
          </a:p>
          <a:p>
            <a:r>
              <a:rPr lang="en-US" sz="2800" i="1"/>
              <a:t>live</a:t>
            </a:r>
            <a:r>
              <a:rPr lang="en-US" sz="2800"/>
              <a:t>(</a:t>
            </a:r>
            <a:r>
              <a:rPr lang="en-US" sz="2800" b="1">
                <a:latin typeface="Courier New" pitchFamily="49" charset="0"/>
              </a:rPr>
              <a:t>t</a:t>
            </a:r>
            <a:r>
              <a:rPr lang="en-US" sz="2800"/>
              <a:t>) = false	</a:t>
            </a:r>
            <a:r>
              <a:rPr lang="en-US" sz="2800" i="1"/>
              <a:t>nextuse</a:t>
            </a:r>
            <a:r>
              <a:rPr lang="en-US" sz="2800"/>
              <a:t>(</a:t>
            </a:r>
            <a:r>
              <a:rPr lang="en-US" sz="2800" b="1">
                <a:latin typeface="Courier New" pitchFamily="49" charset="0"/>
              </a:rPr>
              <a:t>t</a:t>
            </a:r>
            <a:r>
              <a:rPr lang="en-US" sz="2800"/>
              <a:t>) = none</a:t>
            </a:r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4470400" y="1946038"/>
            <a:ext cx="5924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 live &amp; next-use information at  line  </a:t>
            </a:r>
            <a:r>
              <a:rPr lang="en-US" sz="2400" i="1" dirty="0"/>
              <a:t>j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Next-Use (Step 3)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607287" y="2315368"/>
            <a:ext cx="2611612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 dirty="0" err="1"/>
              <a:t>i</a:t>
            </a:r>
            <a:r>
              <a:rPr lang="en-US" sz="2667" dirty="0"/>
              <a:t>:</a:t>
            </a:r>
            <a:r>
              <a:rPr lang="en-US" sz="2667" b="1" dirty="0">
                <a:latin typeface="Courier New" pitchFamily="49" charset="0"/>
              </a:rPr>
              <a:t> a := b + c</a:t>
            </a: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607287" y="3390940"/>
            <a:ext cx="2614818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 dirty="0"/>
              <a:t>j</a:t>
            </a:r>
            <a:r>
              <a:rPr lang="en-US" sz="2667" dirty="0"/>
              <a:t>:</a:t>
            </a:r>
            <a:r>
              <a:rPr lang="en-US" sz="2667" b="1" dirty="0">
                <a:latin typeface="Courier New" pitchFamily="49" charset="0"/>
              </a:rPr>
              <a:t> t := a + b</a:t>
            </a: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3791836" y="4279503"/>
            <a:ext cx="7191712" cy="132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67" dirty="0"/>
              <a:t>[ </a:t>
            </a:r>
            <a:r>
              <a:rPr lang="en-US" sz="2667" i="1" dirty="0"/>
              <a:t>live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a</a:t>
            </a:r>
            <a:r>
              <a:rPr lang="en-US" sz="2667" dirty="0"/>
              <a:t>) = true, </a:t>
            </a:r>
            <a:r>
              <a:rPr lang="en-US" sz="2667" i="1" dirty="0"/>
              <a:t>live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b</a:t>
            </a:r>
            <a:r>
              <a:rPr lang="en-US" sz="2667" dirty="0"/>
              <a:t>) = true, </a:t>
            </a:r>
            <a:r>
              <a:rPr lang="en-US" sz="2667" i="1" dirty="0"/>
              <a:t>live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c</a:t>
            </a:r>
            <a:r>
              <a:rPr lang="en-US" sz="2667" dirty="0"/>
              <a:t>) = true, </a:t>
            </a:r>
            <a:r>
              <a:rPr lang="en-US" sz="2667" i="1" dirty="0" err="1"/>
              <a:t>nextuse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a</a:t>
            </a:r>
            <a:r>
              <a:rPr lang="en-US" sz="2667" dirty="0"/>
              <a:t>) = none, </a:t>
            </a:r>
            <a:r>
              <a:rPr lang="en-US" sz="2667" i="1" dirty="0" err="1"/>
              <a:t>nextuse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b</a:t>
            </a:r>
            <a:r>
              <a:rPr lang="en-US" sz="2667" dirty="0"/>
              <a:t>) = none, </a:t>
            </a:r>
            <a:r>
              <a:rPr lang="en-US" sz="2667" i="1" dirty="0" err="1"/>
              <a:t>nextuse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c</a:t>
            </a:r>
            <a:r>
              <a:rPr lang="en-US" sz="2667" dirty="0"/>
              <a:t>) = none ]</a:t>
            </a: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4165601" y="1695894"/>
            <a:ext cx="6283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Attach current live/next-use information to  line </a:t>
            </a:r>
            <a:r>
              <a:rPr lang="en-US" sz="2400" i="1" dirty="0" err="1"/>
              <a:t>i</a:t>
            </a:r>
            <a:endParaRPr lang="en-US" sz="2400" dirty="0"/>
          </a:p>
        </p:txBody>
      </p:sp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3791837" y="2315369"/>
            <a:ext cx="76998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[ </a:t>
            </a:r>
            <a:r>
              <a:rPr lang="en-US" sz="2800" i="1" dirty="0"/>
              <a:t>live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a</a:t>
            </a:r>
            <a:r>
              <a:rPr lang="en-US" sz="2800" dirty="0"/>
              <a:t>) = true, </a:t>
            </a:r>
            <a:r>
              <a:rPr lang="en-US" sz="2800" i="1" dirty="0"/>
              <a:t>live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b</a:t>
            </a:r>
            <a:r>
              <a:rPr lang="en-US" sz="2800" dirty="0"/>
              <a:t>) = true, </a:t>
            </a:r>
            <a:r>
              <a:rPr lang="en-US" sz="2800" i="1" dirty="0"/>
              <a:t>live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t</a:t>
            </a:r>
            <a:r>
              <a:rPr lang="en-US" sz="2800" dirty="0"/>
              <a:t>) = false, </a:t>
            </a:r>
            <a:r>
              <a:rPr lang="en-US" sz="2800" i="1" dirty="0" err="1"/>
              <a:t>nextuse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a</a:t>
            </a:r>
            <a:r>
              <a:rPr lang="en-US" sz="2800" dirty="0"/>
              <a:t>) = </a:t>
            </a:r>
            <a:r>
              <a:rPr lang="en-US" sz="2800" i="1" dirty="0"/>
              <a:t>j</a:t>
            </a:r>
            <a:r>
              <a:rPr lang="en-US" sz="2800" dirty="0"/>
              <a:t>, </a:t>
            </a:r>
            <a:r>
              <a:rPr lang="en-US" sz="2800" i="1" dirty="0" err="1"/>
              <a:t>nextuse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b</a:t>
            </a:r>
            <a:r>
              <a:rPr lang="en-US" sz="2800" dirty="0"/>
              <a:t>) = </a:t>
            </a:r>
            <a:r>
              <a:rPr lang="en-US" sz="2800" i="1" dirty="0"/>
              <a:t>j</a:t>
            </a:r>
            <a:r>
              <a:rPr lang="en-US" sz="2800" dirty="0"/>
              <a:t>, </a:t>
            </a:r>
            <a:r>
              <a:rPr lang="en-US" sz="2800" i="1" dirty="0" err="1"/>
              <a:t>nextuse</a:t>
            </a:r>
            <a:r>
              <a:rPr lang="en-US" sz="2800" dirty="0"/>
              <a:t>(</a:t>
            </a:r>
            <a:r>
              <a:rPr lang="en-US" sz="2800" b="1" dirty="0">
                <a:latin typeface="Courier New" pitchFamily="49" charset="0"/>
              </a:rPr>
              <a:t>t</a:t>
            </a:r>
            <a:r>
              <a:rPr lang="en-US" sz="2800" dirty="0"/>
              <a:t>) = none 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Next-Use (Step 4)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86883" y="3733801"/>
            <a:ext cx="2611612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 dirty="0" err="1"/>
              <a:t>i</a:t>
            </a:r>
            <a:r>
              <a:rPr lang="en-US" sz="2667" dirty="0"/>
              <a:t>:</a:t>
            </a:r>
            <a:r>
              <a:rPr lang="en-US" sz="2667" b="1" dirty="0">
                <a:latin typeface="Courier New" pitchFamily="49" charset="0"/>
              </a:rPr>
              <a:t> a := b + c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186883" y="4800601"/>
            <a:ext cx="2614818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 dirty="0"/>
              <a:t>j</a:t>
            </a:r>
            <a:r>
              <a:rPr lang="en-US" sz="2667" dirty="0"/>
              <a:t>:</a:t>
            </a:r>
            <a:r>
              <a:rPr lang="en-US" sz="2667" b="1" dirty="0">
                <a:latin typeface="Courier New" pitchFamily="49" charset="0"/>
              </a:rPr>
              <a:t> t := a + b</a:t>
            </a: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3962401" y="2120986"/>
            <a:ext cx="5470215" cy="1734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 dirty="0"/>
              <a:t>live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a</a:t>
            </a:r>
            <a:r>
              <a:rPr lang="en-US" sz="2667" dirty="0"/>
              <a:t>) = false	</a:t>
            </a:r>
            <a:r>
              <a:rPr lang="en-US" sz="2667" i="1" dirty="0" err="1"/>
              <a:t>nextuse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a</a:t>
            </a:r>
            <a:r>
              <a:rPr lang="en-US" sz="2667" dirty="0"/>
              <a:t>) = none</a:t>
            </a:r>
            <a:br>
              <a:rPr lang="en-US" sz="2667" i="1" dirty="0"/>
            </a:br>
            <a:r>
              <a:rPr lang="en-US" sz="2667" i="1" dirty="0"/>
              <a:t>live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b</a:t>
            </a:r>
            <a:r>
              <a:rPr lang="en-US" sz="2667" dirty="0"/>
              <a:t>) = true		</a:t>
            </a:r>
            <a:r>
              <a:rPr lang="en-US" sz="2667" i="1" dirty="0" err="1"/>
              <a:t>nextuse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b</a:t>
            </a:r>
            <a:r>
              <a:rPr lang="en-US" sz="2667" dirty="0"/>
              <a:t>) = </a:t>
            </a:r>
            <a:r>
              <a:rPr lang="en-US" sz="2667" i="1" dirty="0" err="1"/>
              <a:t>i</a:t>
            </a:r>
            <a:br>
              <a:rPr lang="en-US" sz="2667" dirty="0"/>
            </a:br>
            <a:r>
              <a:rPr lang="en-US" sz="2667" i="1" dirty="0"/>
              <a:t>live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c</a:t>
            </a:r>
            <a:r>
              <a:rPr lang="en-US" sz="2667" dirty="0"/>
              <a:t>) = true		</a:t>
            </a:r>
            <a:r>
              <a:rPr lang="en-US" sz="2667" i="1" dirty="0" err="1"/>
              <a:t>nextuse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c</a:t>
            </a:r>
            <a:r>
              <a:rPr lang="en-US" sz="2667" dirty="0"/>
              <a:t>) = </a:t>
            </a:r>
            <a:r>
              <a:rPr lang="en-US" sz="2667" i="1" dirty="0" err="1"/>
              <a:t>i</a:t>
            </a:r>
            <a:endParaRPr lang="en-US" sz="2667" dirty="0"/>
          </a:p>
          <a:p>
            <a:r>
              <a:rPr lang="en-US" sz="2667" i="1" dirty="0"/>
              <a:t>live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t</a:t>
            </a:r>
            <a:r>
              <a:rPr lang="en-US" sz="2667" dirty="0"/>
              <a:t>) = false	</a:t>
            </a:r>
            <a:r>
              <a:rPr lang="en-US" sz="2667" i="1" dirty="0" err="1"/>
              <a:t>nextuse</a:t>
            </a:r>
            <a:r>
              <a:rPr lang="en-US" sz="2667" dirty="0"/>
              <a:t>(</a:t>
            </a:r>
            <a:r>
              <a:rPr lang="en-US" sz="2667" b="1" dirty="0">
                <a:latin typeface="Courier New" pitchFamily="49" charset="0"/>
              </a:rPr>
              <a:t>t</a:t>
            </a:r>
            <a:r>
              <a:rPr lang="en-US" sz="2667" dirty="0"/>
              <a:t>) = none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3033111" y="5620777"/>
            <a:ext cx="8534400" cy="8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67" dirty="0"/>
              <a:t>[</a:t>
            </a:r>
            <a:r>
              <a:rPr lang="en-US" sz="2400" i="1" dirty="0"/>
              <a:t>live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dirty="0"/>
              <a:t>) = true, </a:t>
            </a:r>
            <a:r>
              <a:rPr lang="en-US" sz="2400" i="1" dirty="0"/>
              <a:t>live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b</a:t>
            </a:r>
            <a:r>
              <a:rPr lang="en-US" sz="2400" dirty="0"/>
              <a:t>) = true, </a:t>
            </a:r>
            <a:r>
              <a:rPr lang="en-US" sz="2400" i="1" dirty="0"/>
              <a:t>live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t</a:t>
            </a:r>
            <a:r>
              <a:rPr lang="en-US" sz="2400" dirty="0"/>
              <a:t>) = true,</a:t>
            </a:r>
            <a:r>
              <a:rPr lang="en-US" sz="2667" dirty="0"/>
              <a:t> </a:t>
            </a:r>
            <a:r>
              <a:rPr lang="en-US" sz="2400" dirty="0"/>
              <a:t> </a:t>
            </a:r>
            <a:r>
              <a:rPr lang="en-US" sz="2400" i="1" dirty="0" err="1"/>
              <a:t>nextuse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dirty="0"/>
              <a:t>) = none, </a:t>
            </a:r>
            <a:r>
              <a:rPr lang="en-US" sz="2400" i="1" dirty="0" err="1"/>
              <a:t>nextuse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b</a:t>
            </a:r>
            <a:r>
              <a:rPr lang="en-US" sz="2400" dirty="0"/>
              <a:t>) = none, </a:t>
            </a:r>
            <a:r>
              <a:rPr lang="en-US" sz="2400" i="1" dirty="0" err="1"/>
              <a:t>nextuse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t</a:t>
            </a:r>
            <a:r>
              <a:rPr lang="en-US" sz="2400" dirty="0"/>
              <a:t>) = none ]</a:t>
            </a:r>
            <a:endParaRPr lang="en-US" sz="2667" dirty="0"/>
          </a:p>
        </p:txBody>
      </p:sp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3033111" y="4636485"/>
            <a:ext cx="76997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[ </a:t>
            </a:r>
            <a:r>
              <a:rPr lang="en-US" sz="2400" i="1" dirty="0"/>
              <a:t>live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dirty="0"/>
              <a:t>) = true, </a:t>
            </a:r>
            <a:r>
              <a:rPr lang="en-US" sz="2400" i="1" dirty="0"/>
              <a:t>live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b</a:t>
            </a:r>
            <a:r>
              <a:rPr lang="en-US" sz="2400" dirty="0"/>
              <a:t>) = true, </a:t>
            </a:r>
            <a:r>
              <a:rPr lang="en-US" sz="2400" i="1" dirty="0"/>
              <a:t>live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t</a:t>
            </a:r>
            <a:r>
              <a:rPr lang="en-US" sz="2400" dirty="0"/>
              <a:t>) = false,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i="1" dirty="0" err="1"/>
              <a:t>nextuse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dirty="0"/>
              <a:t>) = </a:t>
            </a:r>
            <a:r>
              <a:rPr lang="en-US" sz="2400" i="1" dirty="0"/>
              <a:t>j</a:t>
            </a:r>
            <a:r>
              <a:rPr lang="en-US" sz="2400" dirty="0"/>
              <a:t>, </a:t>
            </a:r>
            <a:r>
              <a:rPr lang="en-US" sz="2400" i="1" dirty="0" err="1"/>
              <a:t>nextuse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b</a:t>
            </a:r>
            <a:r>
              <a:rPr lang="en-US" sz="2400" dirty="0"/>
              <a:t>) = </a:t>
            </a:r>
            <a:r>
              <a:rPr lang="en-US" sz="2400" i="1" dirty="0"/>
              <a:t>j</a:t>
            </a:r>
            <a:r>
              <a:rPr lang="en-US" sz="2400" dirty="0"/>
              <a:t>, </a:t>
            </a:r>
            <a:r>
              <a:rPr lang="en-US" sz="2400" i="1" dirty="0" err="1"/>
              <a:t>nextuse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t</a:t>
            </a:r>
            <a:r>
              <a:rPr lang="en-US" sz="2400" dirty="0"/>
              <a:t>) = none ]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186883" y="1695894"/>
            <a:ext cx="56924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 live/next-use information  at  line </a:t>
            </a:r>
            <a:r>
              <a:rPr lang="en-US" sz="2400" i="1" dirty="0" err="1"/>
              <a:t>i</a:t>
            </a:r>
            <a:endParaRPr lang="en-US" sz="2400" dirty="0"/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 flipH="1">
            <a:off x="1930400" y="3003279"/>
            <a:ext cx="2032000" cy="7305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Generation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Code produced by compiler must be correct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 to target program transformation is </a:t>
            </a:r>
            <a:r>
              <a:rPr lang="en-US" i="1" dirty="0"/>
              <a:t>semantics preserving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Code produced by compiler should be of high quality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Effective use of target machine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Heuristic techniques can generate good but suboptimal code, because generating optimal code is </a:t>
            </a:r>
            <a:r>
              <a:rPr lang="en-US" dirty="0" err="1"/>
              <a:t>undecidable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US" sz="5333" dirty="0"/>
              <a:t>ssues in the design of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to the code generator</a:t>
            </a:r>
          </a:p>
          <a:p>
            <a:r>
              <a:rPr lang="en-US" dirty="0"/>
              <a:t>Target program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Instruction selection</a:t>
            </a:r>
          </a:p>
          <a:p>
            <a:r>
              <a:rPr lang="en-US" dirty="0"/>
              <a:t>Register allocation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to the code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representation of the source program</a:t>
            </a:r>
          </a:p>
          <a:p>
            <a:pPr lvl="1"/>
            <a:r>
              <a:rPr lang="en-US" dirty="0"/>
              <a:t>Linear – Postfix</a:t>
            </a:r>
          </a:p>
          <a:p>
            <a:pPr lvl="1"/>
            <a:r>
              <a:rPr lang="en-US" dirty="0"/>
              <a:t>Tables – Quadruples, Triples, Indirect triples</a:t>
            </a:r>
          </a:p>
          <a:p>
            <a:pPr lvl="1"/>
            <a:r>
              <a:rPr lang="en-US" dirty="0"/>
              <a:t>Non-linear – AST, DAG</a:t>
            </a:r>
          </a:p>
          <a:p>
            <a:r>
              <a:rPr lang="en-US" dirty="0"/>
              <a:t>Symbol table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Program Code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back-end code generator of a compiler may generate different forms of code, depending on the requirements:</a:t>
            </a:r>
          </a:p>
          <a:p>
            <a:pPr lvl="1"/>
            <a:r>
              <a:rPr lang="en-US" dirty="0"/>
              <a:t>Absolute machine code - Executable </a:t>
            </a:r>
          </a:p>
          <a:p>
            <a:pPr lvl="1"/>
            <a:r>
              <a:rPr lang="en-US" dirty="0" err="1"/>
              <a:t>Relocatable</a:t>
            </a:r>
            <a:r>
              <a:rPr lang="en-US" dirty="0"/>
              <a:t> machine code - Object files </a:t>
            </a:r>
          </a:p>
          <a:p>
            <a:pPr lvl="1"/>
            <a:r>
              <a:rPr lang="en-US" dirty="0"/>
              <a:t>Assembly language </a:t>
            </a:r>
          </a:p>
          <a:p>
            <a:pPr lvl="1"/>
            <a:r>
              <a:rPr lang="en-US" dirty="0"/>
              <a:t>Byte code forms for interpreters - JVM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171-D613-4EF3-9ED5-304D70CA10B2}" type="slidenum">
              <a:rPr lang="en-US"/>
              <a:pPr/>
              <a:t>7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Target Machine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r>
              <a:rPr lang="en-US" dirty="0"/>
              <a:t>Implementing code generation requires thorough understanding of the target machine architecture and its instruction set</a:t>
            </a:r>
          </a:p>
          <a:p>
            <a:r>
              <a:rPr lang="en-US" dirty="0"/>
              <a:t>Our (hypothetical) machine:</a:t>
            </a:r>
          </a:p>
          <a:p>
            <a:pPr lvl="1"/>
            <a:r>
              <a:rPr lang="en-US" dirty="0"/>
              <a:t>Byte-addressable (word = 4 bytes)</a:t>
            </a:r>
          </a:p>
          <a:p>
            <a:pPr lvl="1"/>
            <a:r>
              <a:rPr lang="en-US" dirty="0"/>
              <a:t>Has </a:t>
            </a:r>
            <a:r>
              <a:rPr lang="en-US" i="1" dirty="0"/>
              <a:t>n</a:t>
            </a:r>
            <a:r>
              <a:rPr lang="en-US" dirty="0"/>
              <a:t> general purpose registers </a:t>
            </a:r>
            <a:r>
              <a:rPr lang="en-US" b="1" dirty="0">
                <a:latin typeface="Courier New" pitchFamily="49" charset="0"/>
              </a:rPr>
              <a:t>R0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R1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</a:rPr>
              <a:t>R</a:t>
            </a:r>
            <a:r>
              <a:rPr lang="en-US" i="1" dirty="0"/>
              <a:t>n-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Two-address instructions of the form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op</a:t>
            </a:r>
            <a:r>
              <a:rPr lang="en-US" dirty="0"/>
              <a:t>  </a:t>
            </a:r>
            <a:r>
              <a:rPr lang="en-US" i="1" dirty="0"/>
              <a:t>source</a:t>
            </a:r>
            <a:r>
              <a:rPr lang="en-US" dirty="0"/>
              <a:t>,  </a:t>
            </a:r>
            <a:r>
              <a:rPr lang="en-US" i="1" dirty="0"/>
              <a:t>destination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3F5A-15E1-4BF4-9D0C-B5268EF905FE}" type="slidenum">
              <a:rPr lang="en-US"/>
              <a:pPr/>
              <a:t>8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Machine : Op-codes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0700"/>
            <a:ext cx="10515600" cy="43862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Op-codes (</a:t>
            </a:r>
            <a:r>
              <a:rPr lang="en-US" sz="3200" i="1" dirty="0"/>
              <a:t>op</a:t>
            </a:r>
            <a:r>
              <a:rPr lang="en-US" sz="3200" dirty="0"/>
              <a:t>), for example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b="1" dirty="0">
                <a:latin typeface="Courier New" pitchFamily="49" charset="0"/>
              </a:rPr>
              <a:t>MOV </a:t>
            </a:r>
            <a:r>
              <a:rPr lang="en-US" dirty="0"/>
              <a:t>(move content of </a:t>
            </a:r>
            <a:r>
              <a:rPr lang="en-US" i="1" dirty="0"/>
              <a:t>source</a:t>
            </a:r>
            <a:r>
              <a:rPr lang="en-US" dirty="0"/>
              <a:t> to </a:t>
            </a:r>
            <a:r>
              <a:rPr lang="en-US" i="1" dirty="0"/>
              <a:t>destination</a:t>
            </a:r>
            <a:r>
              <a:rPr lang="en-US" dirty="0"/>
              <a:t>)</a:t>
            </a:r>
            <a:r>
              <a:rPr lang="en-US" b="1" dirty="0">
                <a:latin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ADD </a:t>
            </a:r>
            <a:r>
              <a:rPr lang="en-US" dirty="0"/>
              <a:t>(add content of </a:t>
            </a:r>
            <a:r>
              <a:rPr lang="en-US" i="1" dirty="0"/>
              <a:t>source</a:t>
            </a:r>
            <a:r>
              <a:rPr lang="en-US" dirty="0"/>
              <a:t> to </a:t>
            </a:r>
            <a:r>
              <a:rPr lang="en-US" i="1" dirty="0"/>
              <a:t>destination</a:t>
            </a:r>
            <a:r>
              <a:rPr lang="en-US" dirty="0"/>
              <a:t>)</a:t>
            </a:r>
            <a:r>
              <a:rPr lang="en-US" b="1" dirty="0">
                <a:latin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SUB </a:t>
            </a:r>
            <a:r>
              <a:rPr lang="en-US" dirty="0"/>
              <a:t>(subtract content of </a:t>
            </a:r>
            <a:r>
              <a:rPr lang="en-US" i="1" dirty="0"/>
              <a:t>source</a:t>
            </a:r>
            <a:r>
              <a:rPr lang="en-US" dirty="0"/>
              <a:t> from </a:t>
            </a:r>
            <a:r>
              <a:rPr lang="en-US" i="1" dirty="0" err="1"/>
              <a:t>dest</a:t>
            </a:r>
            <a:r>
              <a:rPr lang="en-US" i="1" dirty="0"/>
              <a:t>.</a:t>
            </a:r>
            <a:r>
              <a:rPr lang="en-US" dirty="0"/>
              <a:t>)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Target Machine - Addressing modes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421591"/>
              </p:ext>
            </p:extLst>
          </p:nvPr>
        </p:nvGraphicFramePr>
        <p:xfrm>
          <a:off x="1209674" y="1997075"/>
          <a:ext cx="9686924" cy="3327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Mode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Form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Address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Added Cost</a:t>
                      </a: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Absolute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Register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Indexed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c+contents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Indirect register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contents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Indirect indexed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contents(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c+contents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))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Literal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N/A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1678</Words>
  <Application>Microsoft Office PowerPoint</Application>
  <PresentationFormat>Widescreen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</vt:lpstr>
      <vt:lpstr>Office Theme</vt:lpstr>
      <vt:lpstr>Code Generator - Introduction </vt:lpstr>
      <vt:lpstr>Position of a Code Generator</vt:lpstr>
      <vt:lpstr>Code Generation</vt:lpstr>
      <vt:lpstr>Issues in the design of Code Generator</vt:lpstr>
      <vt:lpstr>Input to the code generator</vt:lpstr>
      <vt:lpstr>Target Program Code</vt:lpstr>
      <vt:lpstr>The Target Machine</vt:lpstr>
      <vt:lpstr>Target Machine : Op-codes</vt:lpstr>
      <vt:lpstr>Target Machine - Addressing modes</vt:lpstr>
      <vt:lpstr>Instruction selection - costs</vt:lpstr>
      <vt:lpstr>Examples</vt:lpstr>
      <vt:lpstr>Instruction Selection</vt:lpstr>
      <vt:lpstr>Instruction Selection: - Addressing Modes</vt:lpstr>
      <vt:lpstr>Need for Global Code Optimizations</vt:lpstr>
      <vt:lpstr>Need for Global Code Optimizations</vt:lpstr>
      <vt:lpstr>Register Allocation and Assignment</vt:lpstr>
      <vt:lpstr>Example</vt:lpstr>
      <vt:lpstr>Choice of Evaluation Order</vt:lpstr>
      <vt:lpstr>Reordered instructions and code</vt:lpstr>
      <vt:lpstr>Next-Use</vt:lpstr>
      <vt:lpstr>Next-Use (Step 1)</vt:lpstr>
      <vt:lpstr>Next-Use (Step 2)</vt:lpstr>
      <vt:lpstr>Next-Use (Step 3)</vt:lpstr>
      <vt:lpstr>Next-Use (Step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Generator Introduction </dc:title>
  <dc:creator>sitara k</dc:creator>
  <cp:lastModifiedBy>sitara k</cp:lastModifiedBy>
  <cp:revision>20</cp:revision>
  <dcterms:created xsi:type="dcterms:W3CDTF">2021-09-17T08:00:48Z</dcterms:created>
  <dcterms:modified xsi:type="dcterms:W3CDTF">2023-04-18T14:05:46Z</dcterms:modified>
</cp:coreProperties>
</file>