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10" r:id="rId3"/>
    <p:sldId id="711" r:id="rId4"/>
    <p:sldId id="712" r:id="rId5"/>
    <p:sldId id="726" r:id="rId6"/>
    <p:sldId id="713" r:id="rId7"/>
    <p:sldId id="737" r:id="rId8"/>
    <p:sldId id="715" r:id="rId9"/>
    <p:sldId id="714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8" r:id="rId19"/>
    <p:sldId id="7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08EC-1D64-40E6-8B98-B17F646E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A9F42-B4A6-4BDE-9499-17A8CAD0D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EED2-1BBE-4550-B38D-28E56CD1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96BE-5A1E-4A11-BBD3-18FC2C61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7789A-F2FA-4CA5-96F6-C761FFCE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BF70-3183-4F0E-9077-0D2C9A36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F913D-CFD8-4839-8CAE-6814159B3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D394-9209-46EA-9284-22796738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1E83-6AE1-4F29-A868-2501F76B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D9EC-61EB-4D9E-A344-4646EB4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6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9B40A-1D54-4642-A8F3-392F45F04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66B5-3C42-4160-A21F-1B0BFA55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A69F-DEC9-4115-8651-44F8F5A6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97D7-B30F-41EC-9546-3D7DE7A2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449E-4BD7-4633-B13E-FC38B793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2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27B0-9A31-46D1-A8DE-9839B2E4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40F2-23BD-404D-8320-5B8E9D3B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39C1-779E-4F30-9D1C-17F3076A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6FA9-B487-43AD-A884-E2A824FB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010E-1A34-4834-8459-41F2150B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FCF8-9290-4212-B3F9-A257E4B7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8EBF-B318-4A38-B2ED-9F70EA17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3A32-4947-4CBD-85BC-6EC1B3AE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AB7A-98AD-4D86-B613-5B1A937B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DED2-2156-4073-8097-FBFBBCB9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B4C9-826F-4D49-BA07-464F8786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0DFF-4707-4E61-BC0F-9CBD0E298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29E0-8F95-4CAB-9599-5AEA25D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76A9-A8F2-4014-8BC5-060A750D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4F03-8288-4A7E-91CE-222541CD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99490-BED0-4D6A-BFBE-B7C5C389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3FD6-0ECA-4197-A87A-420DD911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CCD9-4565-4855-B9FF-E4F53FB9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46DFA-B227-4AE0-B1F4-98825830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7D3A-7A4C-44AE-923B-27A08CCE3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A5499-FD3D-4E00-A907-89035754E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F33F4-D631-41DC-B753-6EFD980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2363F-BE3F-41B3-BDE0-32DBF248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1B785-7B30-4C35-864A-CE1AACA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1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8F72-E610-4B92-BF87-00139D8D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7B066-6311-4BE9-A677-A91ECF06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C3A2F-AB62-40A8-897C-DEFD82D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DC813-535D-455A-9D2B-351A0ED3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A7091-3B86-471B-8857-B21E9AB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F2A72-531D-441C-A49E-3B769C14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C7C41-5343-4BD4-9D08-5E6641E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2E19-6B1F-44B7-9D82-E4DAEB6E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CAA3-BFFB-4D7E-A7B9-005EFA83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E70F0-D94F-4AAF-9236-710A961FE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53045-0FCD-494A-83A7-573D35DD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EBBF-1187-410A-A820-127FAC3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D7E9-6A44-4D6E-8569-D38F9F6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FA3E-A94F-4A31-A776-EC960D66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47FF1-16A9-46D8-8A51-A04E6241A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D306-CCA8-482D-A30A-D1607B0F9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A266-8294-4594-B532-21786673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D32EA-465E-4093-AC03-DCA54710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F9A85-B50A-4248-90B1-88669374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6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93105-92E2-4C5D-ABFC-1C6FF957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C8720-F9F7-47FD-9AC6-95A876D1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B14A-A0F3-46DD-B261-834D4D293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939F-DC72-426D-A9F7-0D49E13989B4}" type="datetimeFigureOut">
              <a:rPr lang="en-IN" smtClean="0"/>
              <a:t>19/03/24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D7C9-09E1-4A3C-A917-F5096FF00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C86E-DD8D-4F50-B004-6011203DC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2A8E-765F-451E-A5F5-4B747CF9D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SDT for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D1D2-050B-4F86-B4D6-5408C59BD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8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Elist.ndim</a:t>
            </a:r>
            <a:r>
              <a:rPr lang="en-US" dirty="0"/>
              <a:t> – records the number of dimensions in the </a:t>
            </a:r>
            <a:r>
              <a:rPr lang="en-US" dirty="0" err="1"/>
              <a:t>Elist</a:t>
            </a:r>
            <a:endParaRPr lang="en-US" dirty="0"/>
          </a:p>
          <a:p>
            <a:r>
              <a:rPr lang="en-US" dirty="0"/>
              <a:t>limit(array, j) – returns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number of elements in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dimension of the array</a:t>
            </a:r>
          </a:p>
          <a:p>
            <a:r>
              <a:rPr lang="en-US" dirty="0" err="1"/>
              <a:t>Elist.place</a:t>
            </a:r>
            <a:r>
              <a:rPr lang="en-US" dirty="0"/>
              <a:t> – temporarily hold a value from index expression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BEF2-2CE2-49E2-8A35-2DC2DF092181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4613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Addressing Array Elements: Multi-Dimensional Arrays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3657601" y="2784158"/>
            <a:ext cx="5045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= </a:t>
            </a:r>
            <a:r>
              <a:rPr lang="en-US" sz="2400" i="1" dirty="0" err="1"/>
              <a:t>base</a:t>
            </a:r>
            <a:r>
              <a:rPr lang="en-US" sz="2667" b="1" baseline="-25000" dirty="0" err="1">
                <a:latin typeface="Courier New" pitchFamily="49" charset="0"/>
              </a:rPr>
              <a:t>A</a:t>
            </a:r>
            <a:r>
              <a:rPr lang="en-US" sz="2400" dirty="0"/>
              <a:t> + ((</a:t>
            </a:r>
            <a:r>
              <a:rPr lang="en-US" sz="2400" i="1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- </a:t>
            </a:r>
            <a:r>
              <a:rPr lang="en-US" sz="2400" i="1" dirty="0"/>
              <a:t>low</a:t>
            </a:r>
            <a:r>
              <a:rPr lang="en-US" sz="2400" baseline="-25000" dirty="0"/>
              <a:t>1</a:t>
            </a:r>
            <a:r>
              <a:rPr lang="en-US" sz="2400" dirty="0"/>
              <a:t>) *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i</a:t>
            </a:r>
            <a:r>
              <a:rPr lang="en-US" sz="2400" baseline="-25000" dirty="0"/>
              <a:t>2 </a:t>
            </a:r>
            <a:r>
              <a:rPr lang="en-US" sz="2400" dirty="0"/>
              <a:t>- </a:t>
            </a:r>
            <a:r>
              <a:rPr lang="en-US" sz="2400" i="1" dirty="0"/>
              <a:t>low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i="1" dirty="0"/>
              <a:t> * w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657602" y="3276601"/>
            <a:ext cx="61849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= </a:t>
            </a:r>
            <a:r>
              <a:rPr lang="en-US" sz="2400" dirty="0"/>
              <a:t>((</a:t>
            </a:r>
            <a:r>
              <a:rPr lang="en-US" sz="2400" i="1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*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i="1" dirty="0"/>
              <a:t> + i</a:t>
            </a:r>
            <a:r>
              <a:rPr lang="en-US" sz="2400" baseline="-25000" dirty="0"/>
              <a:t>2</a:t>
            </a:r>
            <a:r>
              <a:rPr lang="en-US" sz="2400" dirty="0"/>
              <a:t>) * </a:t>
            </a:r>
            <a:r>
              <a:rPr lang="en-US" sz="2400" i="1" dirty="0"/>
              <a:t>w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i="1" dirty="0"/>
              <a:t>where</a:t>
            </a:r>
            <a:r>
              <a:rPr lang="en-US" sz="2400" i="1" dirty="0"/>
              <a:t> c = </a:t>
            </a:r>
            <a:r>
              <a:rPr lang="en-US" sz="2400" i="1" dirty="0" err="1"/>
              <a:t>base</a:t>
            </a:r>
            <a:r>
              <a:rPr lang="en-US" sz="2667" b="1" baseline="-25000" dirty="0" err="1">
                <a:latin typeface="Courier New" pitchFamily="49" charset="0"/>
              </a:rPr>
              <a:t>A</a:t>
            </a:r>
            <a:r>
              <a:rPr lang="en-US" sz="2400" i="1" dirty="0"/>
              <a:t> - </a:t>
            </a:r>
            <a:r>
              <a:rPr lang="en-US" sz="2400" dirty="0"/>
              <a:t>((</a:t>
            </a:r>
            <a:r>
              <a:rPr lang="en-US" sz="2400" i="1" dirty="0"/>
              <a:t>low</a:t>
            </a:r>
            <a:r>
              <a:rPr lang="en-US" sz="2400" baseline="-25000" dirty="0"/>
              <a:t>1</a:t>
            </a:r>
            <a:r>
              <a:rPr lang="en-US" sz="2400" i="1" dirty="0"/>
              <a:t> * n</a:t>
            </a:r>
            <a:r>
              <a:rPr lang="en-US" sz="2400" baseline="-25000" dirty="0"/>
              <a:t>2</a:t>
            </a:r>
            <a:r>
              <a:rPr lang="en-US" sz="2400" dirty="0"/>
              <a:t>) + </a:t>
            </a:r>
            <a:r>
              <a:rPr lang="en-US" sz="2400" i="1" dirty="0"/>
              <a:t>low</a:t>
            </a:r>
            <a:r>
              <a:rPr lang="en-US" sz="2400" baseline="-25000" dirty="0"/>
              <a:t>2</a:t>
            </a:r>
            <a:r>
              <a:rPr lang="en-US" sz="2400" dirty="0"/>
              <a:t>) * </a:t>
            </a:r>
            <a:r>
              <a:rPr lang="en-US" sz="2400" i="1" dirty="0"/>
              <a:t>w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i="1" dirty="0"/>
              <a:t>with</a:t>
            </a:r>
            <a:r>
              <a:rPr lang="en-US" sz="2400" i="1" dirty="0"/>
              <a:t> low</a:t>
            </a:r>
            <a:r>
              <a:rPr lang="en-US" sz="2400" baseline="-25000" dirty="0"/>
              <a:t>1</a:t>
            </a:r>
            <a:r>
              <a:rPr lang="en-US" sz="2400" i="1" dirty="0"/>
              <a:t> = </a:t>
            </a:r>
            <a:r>
              <a:rPr lang="en-US" sz="2400" dirty="0"/>
              <a:t>1; </a:t>
            </a:r>
            <a:r>
              <a:rPr lang="en-US" sz="2400" i="1" dirty="0"/>
              <a:t>low</a:t>
            </a:r>
            <a:r>
              <a:rPr lang="en-US" sz="2400" baseline="-25000" dirty="0"/>
              <a:t>2</a:t>
            </a:r>
            <a:r>
              <a:rPr lang="en-US" sz="2400" i="1" dirty="0"/>
              <a:t> = </a:t>
            </a:r>
            <a:r>
              <a:rPr lang="en-US" sz="2400" dirty="0"/>
              <a:t>1;</a:t>
            </a:r>
            <a:r>
              <a:rPr lang="en-US" sz="2400" i="1" dirty="0"/>
              <a:t> n</a:t>
            </a:r>
            <a:r>
              <a:rPr lang="en-US" sz="2400" baseline="-25000" dirty="0"/>
              <a:t>2</a:t>
            </a:r>
            <a:r>
              <a:rPr lang="en-US" sz="2400" i="1" dirty="0"/>
              <a:t> = </a:t>
            </a:r>
            <a:r>
              <a:rPr lang="en-US" sz="2400" dirty="0"/>
              <a:t>3;</a:t>
            </a:r>
            <a:r>
              <a:rPr lang="en-US" sz="2400" i="1" dirty="0"/>
              <a:t> w = </a:t>
            </a:r>
            <a:r>
              <a:rPr lang="en-US" sz="2400" dirty="0"/>
              <a:t>4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914401" y="2181226"/>
            <a:ext cx="80094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A : array [1..2,1..3] of integer; </a:t>
            </a:r>
            <a:r>
              <a:rPr lang="en-US" sz="2400" dirty="0"/>
              <a:t>(Row-major)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</a:rPr>
              <a:t>… := A[</a:t>
            </a:r>
            <a:r>
              <a:rPr lang="en-US" sz="2400" b="1" dirty="0" err="1">
                <a:latin typeface="Courier New" pitchFamily="49" charset="0"/>
              </a:rPr>
              <a:t>i,j</a:t>
            </a:r>
            <a:r>
              <a:rPr lang="en-US" sz="2400" b="1" dirty="0">
                <a:latin typeface="Courier New" pitchFamily="49" charset="0"/>
              </a:rPr>
              <a:t>]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609600" y="3771028"/>
            <a:ext cx="6171882" cy="255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 pitchFamily="49" charset="0"/>
              </a:rPr>
              <a:t>t1 := </a:t>
            </a:r>
            <a:r>
              <a:rPr lang="en-US" sz="2667" b="1" dirty="0" err="1">
                <a:latin typeface="Courier New" pitchFamily="49" charset="0"/>
              </a:rPr>
              <a:t>i</a:t>
            </a:r>
            <a:r>
              <a:rPr lang="en-US" sz="2667" b="1" dirty="0">
                <a:latin typeface="Courier New" pitchFamily="49" charset="0"/>
              </a:rPr>
              <a:t> * 3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t1 := t1 + j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t2 := c	// c = </a:t>
            </a:r>
            <a:r>
              <a:rPr lang="en-US" sz="2400" i="1" dirty="0" err="1"/>
              <a:t>base</a:t>
            </a:r>
            <a:r>
              <a:rPr lang="en-US" sz="2667" b="1" baseline="-25000" dirty="0" err="1">
                <a:latin typeface="Courier New" pitchFamily="49" charset="0"/>
              </a:rPr>
              <a:t>A</a:t>
            </a:r>
            <a:r>
              <a:rPr lang="en-US" sz="2667" b="1" baseline="-25000" dirty="0">
                <a:latin typeface="Courier New" pitchFamily="49" charset="0"/>
              </a:rPr>
              <a:t> </a:t>
            </a:r>
            <a:r>
              <a:rPr lang="en-US" sz="2400" i="1" dirty="0"/>
              <a:t>-</a:t>
            </a:r>
            <a:r>
              <a:rPr lang="en-US" sz="2400" dirty="0"/>
              <a:t> (1 * 3 + 1) * 4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t3 := t1 * 4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t4 := t2[t3]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…  := t4</a:t>
            </a: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 rot="5400000">
            <a:off x="1524000" y="2941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634423"/>
              </p:ext>
            </p:extLst>
          </p:nvPr>
        </p:nvGraphicFramePr>
        <p:xfrm>
          <a:off x="838200" y="1365462"/>
          <a:ext cx="10467112" cy="512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L : = 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 if </a:t>
                      </a:r>
                      <a:r>
                        <a:rPr lang="en-US" sz="2400" dirty="0" err="1"/>
                        <a:t>L.offset</a:t>
                      </a:r>
                      <a:r>
                        <a:rPr lang="en-US" sz="2400" baseline="0" dirty="0"/>
                        <a:t> = null then</a:t>
                      </a:r>
                    </a:p>
                    <a:p>
                      <a:r>
                        <a:rPr lang="en-US" sz="2400" baseline="0" dirty="0"/>
                        <a:t>    emit (</a:t>
                      </a:r>
                      <a:r>
                        <a:rPr lang="en-US" sz="2400" baseline="0" dirty="0" err="1"/>
                        <a:t>L.place</a:t>
                      </a:r>
                      <a:r>
                        <a:rPr lang="en-US" sz="2400" baseline="0" dirty="0"/>
                        <a:t> ‘:=‘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)</a:t>
                      </a:r>
                    </a:p>
                    <a:p>
                      <a:r>
                        <a:rPr lang="en-US" sz="2400" baseline="0" dirty="0"/>
                        <a:t>else</a:t>
                      </a:r>
                    </a:p>
                    <a:p>
                      <a:r>
                        <a:rPr lang="en-US" sz="2400" baseline="0" dirty="0"/>
                        <a:t>    emit (</a:t>
                      </a:r>
                      <a:r>
                        <a:rPr lang="en-US" sz="2400" baseline="0" dirty="0" err="1"/>
                        <a:t>L.place</a:t>
                      </a:r>
                      <a:r>
                        <a:rPr lang="en-US" sz="2400" baseline="0" dirty="0"/>
                        <a:t>’[‘</a:t>
                      </a:r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’]’ ‘:=‘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Checks if the LHS</a:t>
                      </a:r>
                      <a:r>
                        <a:rPr lang="en-US" sz="2400" baseline="0" dirty="0"/>
                        <a:t> variable is an array or not using the offset information and then consider it as an array or a simple variable.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L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{if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 = null then</a:t>
                      </a:r>
                    </a:p>
                    <a:p>
                      <a:r>
                        <a:rPr lang="en-US" sz="2400" dirty="0"/>
                        <a:t>   emit(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‘=‘ </a:t>
                      </a:r>
                      <a:r>
                        <a:rPr lang="en-US" sz="2400" dirty="0" err="1"/>
                        <a:t>L.place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/>
                        <a:t>else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=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newtemp</a:t>
                      </a:r>
                      <a:r>
                        <a:rPr lang="en-US" sz="2400" baseline="0" dirty="0"/>
                        <a:t>()</a:t>
                      </a:r>
                    </a:p>
                    <a:p>
                      <a:r>
                        <a:rPr lang="en-US" sz="2400" baseline="0" dirty="0"/>
                        <a:t>    emit 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</a:t>
                      </a:r>
                      <a:r>
                        <a:rPr lang="en-US" sz="2400" baseline="0" dirty="0" err="1"/>
                        <a:t>L.place</a:t>
                      </a:r>
                      <a:r>
                        <a:rPr lang="en-US" sz="2400" baseline="0" dirty="0"/>
                        <a:t>’[‘</a:t>
                      </a:r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’]’}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LHS non-terminal is an array or not.</a:t>
                      </a:r>
                      <a:r>
                        <a:rPr lang="en-US" sz="2400" baseline="0" dirty="0"/>
                        <a:t> Hence similar to the previous one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Rules for arrays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819028"/>
              </p:ext>
            </p:extLst>
          </p:nvPr>
        </p:nvGraphicFramePr>
        <p:xfrm>
          <a:off x="701675" y="1473836"/>
          <a:ext cx="10972800" cy="501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r>
                        <a:rPr lang="en-US" sz="2400" dirty="0"/>
                        <a:t>L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</a:t>
                      </a:r>
                      <a:r>
                        <a:rPr lang="en-US" sz="2400" dirty="0" err="1">
                          <a:sym typeface="Wingdings" pitchFamily="2" charset="2"/>
                        </a:rPr>
                        <a:t>Elist</a:t>
                      </a:r>
                      <a:r>
                        <a:rPr lang="en-US" sz="2400" dirty="0">
                          <a:sym typeface="Wingdings" pitchFamily="2" charset="2"/>
                        </a:rPr>
                        <a:t>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L.place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 err="1"/>
                        <a:t>L.offset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/>
                        <a:t>emit(</a:t>
                      </a:r>
                      <a:r>
                        <a:rPr lang="en-US" sz="2400" dirty="0" err="1"/>
                        <a:t>L.place</a:t>
                      </a:r>
                      <a:r>
                        <a:rPr lang="en-US" sz="2400" baseline="0" dirty="0"/>
                        <a:t> ‘:=‘ c(</a:t>
                      </a:r>
                      <a:r>
                        <a:rPr lang="en-US" sz="2400" baseline="0" dirty="0" err="1"/>
                        <a:t>Elist.array</a:t>
                      </a:r>
                      <a:r>
                        <a:rPr lang="en-US" sz="2400" baseline="0" dirty="0"/>
                        <a:t>)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 ‘:=‘ </a:t>
                      </a:r>
                      <a:r>
                        <a:rPr lang="en-US" sz="2400" baseline="0" dirty="0" err="1"/>
                        <a:t>Elist.place</a:t>
                      </a:r>
                      <a:r>
                        <a:rPr lang="en-US" sz="2400" baseline="0" dirty="0"/>
                        <a:t> * width(</a:t>
                      </a:r>
                      <a:r>
                        <a:rPr lang="en-US" sz="2400" baseline="0" dirty="0" err="1"/>
                        <a:t>Elist.array</a:t>
                      </a:r>
                      <a:r>
                        <a:rPr lang="en-US" sz="2400" baseline="0" dirty="0"/>
                        <a:t>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c(</a:t>
                      </a:r>
                      <a:r>
                        <a:rPr lang="en-US" sz="2400" dirty="0" err="1"/>
                        <a:t>Elist.array</a:t>
                      </a:r>
                      <a:r>
                        <a:rPr lang="en-US" sz="2400" dirty="0"/>
                        <a:t>)</a:t>
                      </a:r>
                      <a:r>
                        <a:rPr lang="en-US" sz="2400" baseline="0" dirty="0"/>
                        <a:t> returns the base address of the array and width(</a:t>
                      </a:r>
                      <a:r>
                        <a:rPr lang="en-US" sz="2400" baseline="0" dirty="0" err="1"/>
                        <a:t>Elist.array</a:t>
                      </a:r>
                      <a:r>
                        <a:rPr lang="en-US" sz="2400" baseline="0" dirty="0"/>
                        <a:t>) returns the width of data type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r>
                        <a:rPr lang="en-US" sz="2400" dirty="0"/>
                        <a:t>L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L.place</a:t>
                      </a:r>
                      <a:r>
                        <a:rPr lang="en-US" sz="2400" baseline="0" dirty="0"/>
                        <a:t>  := </a:t>
                      </a:r>
                      <a:r>
                        <a:rPr lang="en-US" sz="2400" baseline="0" dirty="0" err="1"/>
                        <a:t>id.place</a:t>
                      </a:r>
                      <a:r>
                        <a:rPr lang="en-US" sz="2400" baseline="0" dirty="0"/>
                        <a:t>;</a:t>
                      </a:r>
                    </a:p>
                    <a:p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 := null}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Termination</a:t>
                      </a:r>
                      <a:r>
                        <a:rPr lang="en-US" sz="2400" baseline="0" dirty="0"/>
                        <a:t> of L with id, where the address of id is used as the place of L and hence offset is set null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E1+E2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as earlier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(E1)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as</a:t>
                      </a:r>
                      <a:r>
                        <a:rPr lang="en-US" sz="2400" baseline="0" dirty="0"/>
                        <a:t> earlier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761135"/>
              </p:ext>
            </p:extLst>
          </p:nvPr>
        </p:nvGraphicFramePr>
        <p:xfrm>
          <a:off x="609600" y="1487382"/>
          <a:ext cx="10972800" cy="5005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Elist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Elist1,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{t :=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/>
                        <a:t>m:= Elist1.ndim+1</a:t>
                      </a:r>
                    </a:p>
                    <a:p>
                      <a:r>
                        <a:rPr lang="en-US" sz="2400" dirty="0"/>
                        <a:t>emit</a:t>
                      </a:r>
                      <a:r>
                        <a:rPr lang="en-US" sz="2400" baseline="0" dirty="0"/>
                        <a:t> (t ‘:=‘ </a:t>
                      </a:r>
                    </a:p>
                    <a:p>
                      <a:r>
                        <a:rPr lang="en-US" sz="2400" baseline="0" dirty="0"/>
                        <a:t>Elist1.place ‘*’ (limit(Elist1.array, m));</a:t>
                      </a:r>
                    </a:p>
                    <a:p>
                      <a:r>
                        <a:rPr lang="en-US" sz="2400" baseline="0" dirty="0"/>
                        <a:t>emit (t ‘:=‘ t ‘+’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);</a:t>
                      </a:r>
                    </a:p>
                    <a:p>
                      <a:r>
                        <a:rPr lang="en-US" sz="2400" baseline="0" dirty="0" err="1"/>
                        <a:t>Elist.array</a:t>
                      </a:r>
                      <a:r>
                        <a:rPr lang="en-US" sz="2400" baseline="0" dirty="0"/>
                        <a:t> := Elist1.array;</a:t>
                      </a:r>
                    </a:p>
                    <a:p>
                      <a:r>
                        <a:rPr lang="en-US" sz="2400" baseline="0" dirty="0" err="1"/>
                        <a:t>Elist.place</a:t>
                      </a:r>
                      <a:r>
                        <a:rPr lang="en-US" sz="2400" baseline="0" dirty="0"/>
                        <a:t> := t</a:t>
                      </a:r>
                    </a:p>
                    <a:p>
                      <a:r>
                        <a:rPr lang="en-US" sz="2400" baseline="0" dirty="0" err="1"/>
                        <a:t>Elist.ndim</a:t>
                      </a:r>
                      <a:r>
                        <a:rPr lang="en-US" sz="2400" baseline="0" dirty="0"/>
                        <a:t> : = m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recursive expression is evaluated</a:t>
                      </a:r>
                      <a:r>
                        <a:rPr lang="en-US" sz="2400" baseline="0" dirty="0"/>
                        <a:t> here. To start with number of dimensions, Elist1 is taken. This production implies a multi dimension array. The first one computes the offset of the first dimension, the last three lines carry forward this to incorporate multiple dimensions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382145"/>
              </p:ext>
            </p:extLst>
          </p:nvPr>
        </p:nvGraphicFramePr>
        <p:xfrm>
          <a:off x="701675" y="1885950"/>
          <a:ext cx="10972800" cy="207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r>
                        <a:rPr lang="en-US" sz="2400" dirty="0" err="1">
                          <a:sym typeface="Wingdings" pitchFamily="2" charset="2"/>
                        </a:rPr>
                        <a:t>Elist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 id [ 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Elist.array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id.place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 err="1"/>
                        <a:t>Elist.place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 err="1"/>
                        <a:t>Elist.ndim</a:t>
                      </a:r>
                      <a:r>
                        <a:rPr lang="en-US" sz="2400" dirty="0"/>
                        <a:t>:</a:t>
                      </a:r>
                      <a:r>
                        <a:rPr lang="en-US" sz="2400" baseline="0" dirty="0"/>
                        <a:t> = 1;}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/>
                        <a:t>Elist.ndim</a:t>
                      </a:r>
                      <a:r>
                        <a:rPr lang="en-US" sz="2400" baseline="0" dirty="0"/>
                        <a:t> returns the dimension of the array and </a:t>
                      </a:r>
                      <a:r>
                        <a:rPr lang="en-US" sz="2400" baseline="0" dirty="0" err="1"/>
                        <a:t>Elist.place</a:t>
                      </a:r>
                      <a:r>
                        <a:rPr lang="en-US" sz="2400" baseline="0" dirty="0"/>
                        <a:t> will get address of first dimension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– 10 x 20 array</a:t>
            </a:r>
          </a:p>
          <a:p>
            <a:r>
              <a:rPr lang="en-US" dirty="0"/>
              <a:t>n1 = 10, n2 = 20</a:t>
            </a:r>
          </a:p>
          <a:p>
            <a:r>
              <a:rPr lang="en-US" dirty="0"/>
              <a:t>W = 4</a:t>
            </a:r>
          </a:p>
          <a:p>
            <a:r>
              <a:rPr lang="en-US" dirty="0"/>
              <a:t>x := A[y, z]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production S </a:t>
            </a:r>
            <a:r>
              <a:rPr lang="en-US" dirty="0">
                <a:sym typeface="Wingdings" pitchFamily="2" charset="2"/>
              </a:rPr>
              <a:t> L := E</a:t>
            </a:r>
          </a:p>
          <a:p>
            <a:r>
              <a:rPr lang="en-US" dirty="0">
                <a:sym typeface="Wingdings" pitchFamily="2" charset="2"/>
              </a:rPr>
              <a:t>L  id</a:t>
            </a:r>
          </a:p>
          <a:p>
            <a:r>
              <a:rPr lang="en-US" dirty="0">
                <a:sym typeface="Wingdings" pitchFamily="2" charset="2"/>
              </a:rPr>
              <a:t>E  L</a:t>
            </a:r>
          </a:p>
          <a:p>
            <a:r>
              <a:rPr lang="en-US" dirty="0">
                <a:sym typeface="Wingdings" pitchFamily="2" charset="2"/>
              </a:rPr>
              <a:t>L  </a:t>
            </a:r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]</a:t>
            </a:r>
          </a:p>
          <a:p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  Elist1, E</a:t>
            </a:r>
          </a:p>
          <a:p>
            <a:r>
              <a:rPr lang="en-US" dirty="0">
                <a:sym typeface="Wingdings" pitchFamily="2" charset="2"/>
              </a:rPr>
              <a:t>Elist1  id [ 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5F7D-5822-BEA0-46B1-F327ECE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CCCA9-722B-0709-FDA7-DEC9EE33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3" y="0"/>
            <a:ext cx="7602069" cy="68508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7C201-E253-76EF-252E-3DD3240345CE}"/>
              </a:ext>
            </a:extLst>
          </p:cNvPr>
          <p:cNvSpPr txBox="1"/>
          <p:nvPr/>
        </p:nvSpPr>
        <p:spPr>
          <a:xfrm>
            <a:off x="295836" y="4742330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BC2FD-E276-3519-24B2-3A95A44AEC42}"/>
              </a:ext>
            </a:extLst>
          </p:cNvPr>
          <p:cNvSpPr txBox="1"/>
          <p:nvPr/>
        </p:nvSpPr>
        <p:spPr>
          <a:xfrm>
            <a:off x="4041284" y="180458"/>
            <a:ext cx="306597" cy="375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8FB3FC-D225-7DCB-9555-87D1FF1C8C81}"/>
              </a:ext>
            </a:extLst>
          </p:cNvPr>
          <p:cNvSpPr txBox="1">
            <a:spLocks/>
          </p:cNvSpPr>
          <p:nvPr/>
        </p:nvSpPr>
        <p:spPr>
          <a:xfrm>
            <a:off x="8328212" y="1825625"/>
            <a:ext cx="3025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t1 : = y * 20</a:t>
            </a:r>
          </a:p>
          <a:p>
            <a:r>
              <a:rPr lang="en-US"/>
              <a:t>t1 : = t1 + z</a:t>
            </a:r>
          </a:p>
          <a:p>
            <a:r>
              <a:rPr lang="en-US"/>
              <a:t>t2 := c</a:t>
            </a:r>
          </a:p>
          <a:p>
            <a:r>
              <a:rPr lang="en-US"/>
              <a:t>t3 := 4 * t1</a:t>
            </a:r>
          </a:p>
          <a:p>
            <a:r>
              <a:rPr lang="en-US"/>
              <a:t>t4 := t2 [t3]</a:t>
            </a:r>
          </a:p>
          <a:p>
            <a:r>
              <a:rPr lang="en-US"/>
              <a:t>x := 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894"/>
            <a:ext cx="10618694" cy="606910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dirty="0" err="1">
                <a:sym typeface="Wingdings" pitchFamily="2" charset="2"/>
              </a:rPr>
              <a:t>newtemp</a:t>
            </a:r>
            <a:r>
              <a:rPr lang="en-US" dirty="0">
                <a:sym typeface="Wingdings" pitchFamily="2" charset="2"/>
              </a:rPr>
              <a:t> ()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If E1.type = int and E2.type = int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 (</a:t>
            </a: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‘:=‘ E1.place ‘int +’ E2.place)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:= int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else if E1.type = real and E2.type = real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 (</a:t>
            </a: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‘:=‘ E1.place ‘real +’ E2.place)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:= </a:t>
            </a:r>
            <a:r>
              <a:rPr lang="en-US" dirty="0">
                <a:sym typeface="Wingdings" pitchFamily="2" charset="2"/>
              </a:rPr>
              <a:t>real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else if E1.type = int and E2.type = real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u := </a:t>
            </a:r>
            <a:r>
              <a:rPr lang="en-US" dirty="0" err="1">
                <a:sym typeface="Wingdings" pitchFamily="2" charset="2"/>
              </a:rPr>
              <a:t>newtemp</a:t>
            </a:r>
            <a:r>
              <a:rPr lang="en-US" dirty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emit(u ‘:=‘ ‘</a:t>
            </a:r>
            <a:r>
              <a:rPr lang="en-US" dirty="0" err="1">
                <a:sym typeface="Wingdings" pitchFamily="2" charset="2"/>
              </a:rPr>
              <a:t>inttoreal</a:t>
            </a:r>
            <a:r>
              <a:rPr lang="en-US" dirty="0">
                <a:sym typeface="Wingdings" pitchFamily="2" charset="2"/>
              </a:rPr>
              <a:t>’ E1.place)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 (</a:t>
            </a: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‘:=‘ u ‘real +’ E2.place)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:= </a:t>
            </a:r>
            <a:r>
              <a:rPr lang="en-US" dirty="0">
                <a:sym typeface="Wingdings" pitchFamily="2" charset="2"/>
              </a:rPr>
              <a:t>real</a:t>
            </a:r>
            <a:endParaRPr lang="en-US" dirty="0"/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else if E1.type = real and E2.type = int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u := </a:t>
            </a:r>
            <a:r>
              <a:rPr lang="en-US" dirty="0" err="1">
                <a:sym typeface="Wingdings" pitchFamily="2" charset="2"/>
              </a:rPr>
              <a:t>newtemp</a:t>
            </a:r>
            <a:r>
              <a:rPr lang="en-US" dirty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emit(u ‘:=‘ ‘</a:t>
            </a:r>
            <a:r>
              <a:rPr lang="en-US" dirty="0" err="1">
                <a:sym typeface="Wingdings" pitchFamily="2" charset="2"/>
              </a:rPr>
              <a:t>inttoreal</a:t>
            </a:r>
            <a:r>
              <a:rPr lang="en-US" dirty="0">
                <a:sym typeface="Wingdings" pitchFamily="2" charset="2"/>
              </a:rPr>
              <a:t>’ E2.place)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 (</a:t>
            </a: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‘:=‘ E1.place ‘real +’ u)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:= </a:t>
            </a:r>
            <a:r>
              <a:rPr lang="en-US" dirty="0">
                <a:sym typeface="Wingdings" pitchFamily="2" charset="2"/>
              </a:rPr>
              <a:t>real</a:t>
            </a:r>
            <a:endParaRPr lang="en-US" dirty="0"/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= </a:t>
            </a:r>
            <a:r>
              <a:rPr lang="en-US" dirty="0" err="1"/>
              <a:t>type_error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can be easily accessed if the elements are in consecutive locations</a:t>
            </a:r>
          </a:p>
          <a:p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=  base + (</a:t>
            </a:r>
            <a:r>
              <a:rPr lang="en-US" dirty="0" err="1"/>
              <a:t>i</a:t>
            </a:r>
            <a:r>
              <a:rPr lang="en-US" dirty="0"/>
              <a:t> –low) * w </a:t>
            </a:r>
          </a:p>
          <a:p>
            <a:r>
              <a:rPr lang="en-US" dirty="0"/>
              <a:t>width = w</a:t>
            </a:r>
          </a:p>
          <a:p>
            <a:r>
              <a:rPr lang="en-US" dirty="0"/>
              <a:t>Base – relative address of A[low]</a:t>
            </a:r>
          </a:p>
          <a:p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= </a:t>
            </a:r>
            <a:r>
              <a:rPr lang="en-US" dirty="0" err="1"/>
              <a:t>i</a:t>
            </a:r>
            <a:r>
              <a:rPr lang="en-US" dirty="0"/>
              <a:t> *w + (base – low * w)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of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* w – evaluated during compile time</a:t>
            </a:r>
          </a:p>
          <a:p>
            <a:r>
              <a:rPr lang="en-US" dirty="0"/>
              <a:t>c = base – low * w is evaluated during run time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– address = </a:t>
            </a:r>
            <a:r>
              <a:rPr lang="en-US" dirty="0" err="1"/>
              <a:t>i</a:t>
            </a:r>
            <a:r>
              <a:rPr lang="en-US" dirty="0"/>
              <a:t> *w + 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Row major</a:t>
            </a:r>
          </a:p>
          <a:p>
            <a:pPr lvl="1"/>
            <a:r>
              <a:rPr lang="en-US" dirty="0"/>
              <a:t>Accessed row by row</a:t>
            </a:r>
          </a:p>
          <a:p>
            <a:pPr lvl="1"/>
            <a:r>
              <a:rPr lang="en-US" dirty="0"/>
              <a:t>For 2 d arrays – for every row, all the columns are accessed and then second row is accessed </a:t>
            </a:r>
          </a:p>
          <a:p>
            <a:r>
              <a:rPr lang="en-US" dirty="0"/>
              <a:t>Column major</a:t>
            </a:r>
          </a:p>
          <a:p>
            <a:pPr lvl="1"/>
            <a:r>
              <a:rPr lang="en-US" dirty="0"/>
              <a:t>Accessed column by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CE98-4A53-430A-90E9-FA62B56821A4}" type="slidenum">
              <a:rPr lang="en-US"/>
              <a:pPr/>
              <a:t>5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4613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Addressing Array Elements: Multi-Dimensional Arrays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914402" y="2181226"/>
            <a:ext cx="626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 : array [1..2,1..3] of integer;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914401" y="3048001"/>
            <a:ext cx="4852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low</a:t>
            </a:r>
            <a:r>
              <a:rPr lang="en-US" sz="2400" baseline="-25000" dirty="0"/>
              <a:t>1</a:t>
            </a:r>
            <a:r>
              <a:rPr lang="en-US" sz="2400" i="1" dirty="0"/>
              <a:t> = </a:t>
            </a:r>
            <a:r>
              <a:rPr lang="en-US" sz="2400" dirty="0"/>
              <a:t>1, </a:t>
            </a:r>
            <a:r>
              <a:rPr lang="en-US" sz="2400" i="1" dirty="0"/>
              <a:t>low</a:t>
            </a:r>
            <a:r>
              <a:rPr lang="en-US" sz="2400" baseline="-25000" dirty="0"/>
              <a:t>2</a:t>
            </a:r>
            <a:r>
              <a:rPr lang="en-US" sz="2400" i="1" dirty="0"/>
              <a:t> = </a:t>
            </a:r>
            <a:r>
              <a:rPr lang="en-US" sz="2400" dirty="0"/>
              <a:t>1,</a:t>
            </a:r>
            <a:r>
              <a:rPr lang="en-US" sz="2400" i="1" dirty="0"/>
              <a:t> n</a:t>
            </a:r>
            <a:r>
              <a:rPr lang="en-US" sz="2400" baseline="-25000" dirty="0"/>
              <a:t>1</a:t>
            </a:r>
            <a:r>
              <a:rPr lang="en-US" sz="2400" i="1" dirty="0"/>
              <a:t> = </a:t>
            </a:r>
            <a:r>
              <a:rPr lang="en-US" sz="2400" dirty="0"/>
              <a:t>2</a:t>
            </a:r>
            <a:r>
              <a:rPr lang="en-US" sz="2400" i="1" dirty="0"/>
              <a:t>, n</a:t>
            </a:r>
            <a:r>
              <a:rPr lang="en-US" sz="2400" baseline="-25000" dirty="0"/>
              <a:t>2</a:t>
            </a:r>
            <a:r>
              <a:rPr lang="en-US" sz="2400" i="1" dirty="0"/>
              <a:t> = </a:t>
            </a:r>
            <a:r>
              <a:rPr lang="en-US" sz="2400" dirty="0"/>
              <a:t>3</a:t>
            </a:r>
            <a:r>
              <a:rPr lang="en-US" sz="2400" i="1" dirty="0"/>
              <a:t>, w = </a:t>
            </a:r>
            <a:r>
              <a:rPr lang="en-US" sz="2400" dirty="0"/>
              <a:t>4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3390900" y="3890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A[1,1]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3390900" y="4271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A[1,2]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3390900" y="4652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A[1,3]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3390900" y="5033963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A[2,1]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3390900" y="5414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A[2,2]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3390900" y="5795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A[2,3]</a:t>
            </a:r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3187702" y="6172201"/>
            <a:ext cx="1555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Row-major</a:t>
            </a:r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7112000" y="3886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A[1,1]</a:t>
            </a:r>
          </a:p>
        </p:txBody>
      </p:sp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7112000" y="4267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A[2,1]</a:t>
            </a:r>
          </a:p>
        </p:txBody>
      </p: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7112000" y="4648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A[1,2]</a:t>
            </a:r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7112000" y="5029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A[2,2]</a:t>
            </a:r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7112000" y="5410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A[1,3]</a:t>
            </a:r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7112000" y="5791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A[2,3]</a:t>
            </a:r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6610353" y="6167440"/>
            <a:ext cx="1980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Column-major</a:t>
            </a:r>
          </a:p>
        </p:txBody>
      </p:sp>
      <p:sp>
        <p:nvSpPr>
          <p:cNvPr id="263193" name="Rectangle 25"/>
          <p:cNvSpPr>
            <a:spLocks noChangeArrowheads="1"/>
          </p:cNvSpPr>
          <p:nvPr/>
        </p:nvSpPr>
        <p:spPr bwMode="auto">
          <a:xfrm>
            <a:off x="2235202" y="3657601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base</a:t>
            </a:r>
            <a:r>
              <a:rPr lang="en-US" sz="2667" b="1" baseline="-25000">
                <a:latin typeface="Courier New" pitchFamily="49" charset="0"/>
              </a:rPr>
              <a:t>A</a:t>
            </a:r>
          </a:p>
        </p:txBody>
      </p:sp>
      <p:sp>
        <p:nvSpPr>
          <p:cNvPr id="263194" name="Rectangle 26"/>
          <p:cNvSpPr>
            <a:spLocks noChangeArrowheads="1"/>
          </p:cNvSpPr>
          <p:nvPr/>
        </p:nvSpPr>
        <p:spPr bwMode="auto">
          <a:xfrm>
            <a:off x="5994402" y="3657601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base</a:t>
            </a:r>
            <a:r>
              <a:rPr lang="en-US" sz="2667" b="1" baseline="-25000">
                <a:latin typeface="Courier New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major</a:t>
            </a:r>
          </a:p>
          <a:p>
            <a:pPr lvl="1"/>
            <a:r>
              <a:rPr lang="en-US" dirty="0"/>
              <a:t>base + ((i</a:t>
            </a:r>
            <a:r>
              <a:rPr lang="en-US" baseline="-25000" dirty="0"/>
              <a:t>1</a:t>
            </a:r>
            <a:r>
              <a:rPr lang="en-US" dirty="0"/>
              <a:t>-low</a:t>
            </a:r>
            <a:r>
              <a:rPr lang="en-US" baseline="-25000" dirty="0"/>
              <a:t>1</a:t>
            </a:r>
            <a:r>
              <a:rPr lang="en-US" dirty="0"/>
              <a:t>) * n</a:t>
            </a:r>
            <a:r>
              <a:rPr lang="en-US" baseline="-25000" dirty="0"/>
              <a:t>2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 – low</a:t>
            </a:r>
            <a:r>
              <a:rPr lang="en-US" baseline="-25000" dirty="0"/>
              <a:t>2</a:t>
            </a:r>
            <a:r>
              <a:rPr lang="en-US" dirty="0"/>
              <a:t>) * w</a:t>
            </a:r>
          </a:p>
          <a:p>
            <a:pPr lvl="1"/>
            <a:r>
              <a:rPr lang="en-US" dirty="0"/>
              <a:t>((i</a:t>
            </a:r>
            <a:r>
              <a:rPr lang="en-US" baseline="-25000" dirty="0"/>
              <a:t>1</a:t>
            </a:r>
            <a:r>
              <a:rPr lang="en-US" dirty="0"/>
              <a:t>*n</a:t>
            </a:r>
            <a:r>
              <a:rPr lang="en-US" baseline="-25000" dirty="0"/>
              <a:t>2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) * w + (base – ((low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) + low</a:t>
            </a:r>
            <a:r>
              <a:rPr lang="en-US" baseline="-25000" dirty="0"/>
              <a:t>2</a:t>
            </a:r>
            <a:r>
              <a:rPr lang="en-US" dirty="0"/>
              <a:t> ) * w)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to many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major</a:t>
            </a:r>
          </a:p>
          <a:p>
            <a:pPr lvl="1"/>
            <a:r>
              <a:rPr lang="en-US" dirty="0"/>
              <a:t>((…((i</a:t>
            </a:r>
            <a:r>
              <a:rPr lang="en-US" baseline="-25000" dirty="0"/>
              <a:t>1</a:t>
            </a:r>
            <a:r>
              <a:rPr lang="en-US" dirty="0"/>
              <a:t>*n</a:t>
            </a:r>
            <a:r>
              <a:rPr lang="en-US" baseline="-25000" dirty="0"/>
              <a:t>2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)*n</a:t>
            </a:r>
            <a:r>
              <a:rPr lang="en-US" baseline="-25000" dirty="0"/>
              <a:t>3</a:t>
            </a:r>
            <a:r>
              <a:rPr lang="en-US" dirty="0"/>
              <a:t> + i</a:t>
            </a:r>
            <a:r>
              <a:rPr lang="en-US" baseline="-25000" dirty="0"/>
              <a:t>3</a:t>
            </a:r>
            <a:r>
              <a:rPr lang="en-US" dirty="0"/>
              <a:t>) … )*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) * w + </a:t>
            </a:r>
          </a:p>
          <a:p>
            <a:pPr marL="457200" lvl="1" indent="0">
              <a:buNone/>
            </a:pPr>
            <a:r>
              <a:rPr lang="en-US" dirty="0"/>
              <a:t>                        (base – ((….((low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) + low</a:t>
            </a:r>
            <a:r>
              <a:rPr lang="en-US" baseline="-25000" dirty="0"/>
              <a:t>2</a:t>
            </a:r>
            <a:r>
              <a:rPr lang="en-US" dirty="0"/>
              <a:t> ) * n</a:t>
            </a:r>
            <a:r>
              <a:rPr lang="en-US" baseline="-25000" dirty="0"/>
              <a:t>3</a:t>
            </a:r>
            <a:r>
              <a:rPr lang="en-US" dirty="0"/>
              <a:t> + low</a:t>
            </a:r>
            <a:r>
              <a:rPr lang="en-US" baseline="-25000" dirty="0"/>
              <a:t>3</a:t>
            </a:r>
            <a:r>
              <a:rPr lang="en-US" dirty="0"/>
              <a:t>)…)*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 + </a:t>
            </a:r>
            <a:r>
              <a:rPr lang="en-US" dirty="0" err="1"/>
              <a:t>low</a:t>
            </a:r>
            <a:r>
              <a:rPr lang="en-US" baseline="-25000" dirty="0" err="1"/>
              <a:t>k</a:t>
            </a:r>
            <a:r>
              <a:rPr lang="en-US" dirty="0"/>
              <a:t>)* w)</a:t>
            </a:r>
          </a:p>
        </p:txBody>
      </p:sp>
    </p:spTree>
    <p:extLst>
      <p:ext uri="{BB962C8B-B14F-4D97-AF65-F5344CB8AC3E}">
        <p14:creationId xmlns:p14="http://schemas.microsoft.com/office/powerpoint/2010/main" val="247045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variable L has two attributes</a:t>
            </a:r>
          </a:p>
          <a:p>
            <a:pPr lvl="1"/>
            <a:r>
              <a:rPr lang="en-US" dirty="0"/>
              <a:t>place – </a:t>
            </a:r>
            <a:r>
              <a:rPr lang="en-US" dirty="0" err="1"/>
              <a:t>ptr</a:t>
            </a:r>
            <a:r>
              <a:rPr lang="en-US" dirty="0"/>
              <a:t> to symbol table</a:t>
            </a:r>
          </a:p>
          <a:p>
            <a:pPr lvl="1"/>
            <a:r>
              <a:rPr lang="en-US" dirty="0"/>
              <a:t>offset – to move through the array index</a:t>
            </a:r>
          </a:p>
          <a:p>
            <a:r>
              <a:rPr lang="en-US" dirty="0"/>
              <a:t>A n-dimension array can be generalized using the recursive expression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1 = </a:t>
            </a:r>
            <a:r>
              <a:rPr lang="en-US" dirty="0"/>
              <a:t>i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m</a:t>
            </a:r>
            <a:r>
              <a:rPr lang="en-US" dirty="0"/>
              <a:t> = e</a:t>
            </a:r>
            <a:r>
              <a:rPr lang="en-US" baseline="-25000" dirty="0"/>
              <a:t>m-1 </a:t>
            </a:r>
            <a:r>
              <a:rPr lang="en-US" dirty="0"/>
              <a:t> * n</a:t>
            </a:r>
            <a:r>
              <a:rPr lang="en-US" baseline="-25000" dirty="0"/>
              <a:t>m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baseline="-25000" dirty="0" err="1"/>
              <a:t>m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for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L : = E</a:t>
            </a:r>
          </a:p>
          <a:p>
            <a:r>
              <a:rPr lang="en-US" dirty="0">
                <a:sym typeface="Wingdings" pitchFamily="2" charset="2"/>
              </a:rPr>
              <a:t>E  E + E | (E)</a:t>
            </a:r>
          </a:p>
          <a:p>
            <a:r>
              <a:rPr lang="en-US" dirty="0">
                <a:sym typeface="Wingdings" pitchFamily="2" charset="2"/>
              </a:rPr>
              <a:t>E  L</a:t>
            </a:r>
            <a:endParaRPr lang="en-US" dirty="0"/>
          </a:p>
          <a:p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] </a:t>
            </a:r>
          </a:p>
          <a:p>
            <a:r>
              <a:rPr lang="en-US" dirty="0">
                <a:sym typeface="Wingdings" pitchFamily="2" charset="2"/>
              </a:rPr>
              <a:t>L  id</a:t>
            </a:r>
          </a:p>
          <a:p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, E</a:t>
            </a:r>
          </a:p>
          <a:p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  id [ 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1302</Words>
  <Application>Microsoft Macintosh PowerPoint</Application>
  <PresentationFormat>Widescreen</PresentationFormat>
  <Paragraphs>167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SDT for Arrays</vt:lpstr>
      <vt:lpstr>Addressing array elements</vt:lpstr>
      <vt:lpstr>Addressing of array elements</vt:lpstr>
      <vt:lpstr>Arrays </vt:lpstr>
      <vt:lpstr>Addressing Array Elements: Multi-Dimensional Arrays</vt:lpstr>
      <vt:lpstr>2d Array</vt:lpstr>
      <vt:lpstr>Generalization to many dimensions</vt:lpstr>
      <vt:lpstr>Array</vt:lpstr>
      <vt:lpstr>Grammar for Array </vt:lpstr>
      <vt:lpstr>Functions</vt:lpstr>
      <vt:lpstr>Addressing Array Elements: Multi-Dimensional Arrays</vt:lpstr>
      <vt:lpstr>Semantic rules</vt:lpstr>
      <vt:lpstr>Semantic Rules for arrays</vt:lpstr>
      <vt:lpstr>Semantic rule</vt:lpstr>
      <vt:lpstr>PowerPoint Presentation</vt:lpstr>
      <vt:lpstr>Example</vt:lpstr>
      <vt:lpstr>Example</vt:lpstr>
      <vt:lpstr>PowerPoint Presentation</vt:lpstr>
      <vt:lpstr>Type conversions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SDT for Arrays</dc:title>
  <dc:creator>sitara k</dc:creator>
  <cp:lastModifiedBy>Anmol Tigga</cp:lastModifiedBy>
  <cp:revision>25</cp:revision>
  <dcterms:created xsi:type="dcterms:W3CDTF">2021-09-13T17:26:04Z</dcterms:created>
  <dcterms:modified xsi:type="dcterms:W3CDTF">2024-03-19T01:48:58Z</dcterms:modified>
</cp:coreProperties>
</file>