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37" r:id="rId3"/>
    <p:sldId id="738" r:id="rId4"/>
    <p:sldId id="739" r:id="rId5"/>
    <p:sldId id="740" r:id="rId6"/>
    <p:sldId id="741" r:id="rId7"/>
    <p:sldId id="743" r:id="rId8"/>
    <p:sldId id="688" r:id="rId9"/>
    <p:sldId id="689" r:id="rId10"/>
    <p:sldId id="690" r:id="rId11"/>
    <p:sldId id="691" r:id="rId12"/>
    <p:sldId id="692" r:id="rId13"/>
    <p:sldId id="695" r:id="rId14"/>
    <p:sldId id="693" r:id="rId15"/>
    <p:sldId id="677" r:id="rId16"/>
    <p:sldId id="675" r:id="rId17"/>
    <p:sldId id="678" r:id="rId18"/>
    <p:sldId id="684" r:id="rId19"/>
    <p:sldId id="679" r:id="rId20"/>
    <p:sldId id="685" r:id="rId21"/>
    <p:sldId id="680" r:id="rId22"/>
    <p:sldId id="686" r:id="rId23"/>
    <p:sldId id="683" r:id="rId24"/>
    <p:sldId id="682" r:id="rId25"/>
    <p:sldId id="681" r:id="rId26"/>
    <p:sldId id="687" r:id="rId27"/>
    <p:sldId id="696" r:id="rId28"/>
    <p:sldId id="694" r:id="rId29"/>
    <p:sldId id="697" r:id="rId30"/>
    <p:sldId id="698" r:id="rId31"/>
    <p:sldId id="700" r:id="rId32"/>
    <p:sldId id="6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E5C2-663F-4202-96B5-FAAACCDA2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6866C-37B7-440A-9976-7AF99D035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22BD-D4DA-4B98-856C-D42A36F8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0851-DCCE-4B12-B83B-CAB60F5C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5E08-471D-4829-9253-956A07C9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6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CEF1-756F-4E00-A705-06BA3EC2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3E23C-B2C9-4E02-A87E-52F0A32C7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C94E-32A9-491A-BFF0-F0F30318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DE80-43BB-48E6-BCF3-0883614D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B2A0-BA8C-472F-920B-566B070E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9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BF75D-7390-4599-863E-6357AF8C9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75067-B8FF-4397-94CF-BA8F3B28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CA1E1-D0E8-4AC1-9E08-AA9FBC21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3FF4-FE9D-4E77-9DD5-8DE61EDB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C250-05AE-43FE-9C27-732A800E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BA76-4550-4C28-9326-02D20EA1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200D-10AE-480D-947F-0BB69039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D263-2CBE-412E-847E-A669F41C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F833-DBEF-496B-939B-D09630BB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FB2-108E-4687-8390-1DAE1843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6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C66A-26DE-401F-94E9-C07D6D80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8D4C7-4D5D-4A20-AD7A-1E58A76E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D740-A329-45E7-97F2-FDD35401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0E042-3D51-4D91-BF2C-0CE93CC7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F8F4-F638-4F08-801B-2248E717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6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8A91-E7E7-4957-8C4B-7FD999B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D1AA-AB7D-4FEF-B29E-F53815BCA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0B7F4-232E-4647-B18C-446CD732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123C2-665C-4B0B-AAA4-4E596BD2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D7FB2-51A4-4996-A26E-E567D55E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50C92-5E86-48F1-B746-E1E10EFF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62CD-973E-4EE3-B185-579D09DF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49734-D2D4-4777-95E3-DFD9245F4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4A3EB-3013-496A-A967-A1B7FECB2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BA10B-88AA-418E-90E2-43154AB36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15CA2-32EF-482A-AFF0-8BA05D4FB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6D733-4A24-4E54-98CF-A76CA6CE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98AD7-6FC3-420C-A543-3BB6026B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95B08-E450-4D17-B565-AD943E21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0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509B-0827-413F-83C9-9FEC7EF5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73AFF-829F-4E61-B48A-9DBDD0AB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F67E1-A35A-479D-9C79-E4749685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20981-6DD2-4D2C-9152-5EFD3D0A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60090-4369-491A-8F59-115F878D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2F55B-83E5-43C8-9D68-5C1B90C0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7DD84-4FE6-4E68-9B06-4898C690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8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1A18-C768-4C4E-AE90-32EB0785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88DB-CC09-4090-AD45-855BCA11F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4D91-EC58-4C71-8B1A-989726B5B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3C7C-C240-4B95-98F9-0B9F4C1B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C08D-E92D-4F72-97EF-DDC53F01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C7FE9-0D83-4451-84C4-849810C1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9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C76D-DBD2-4D07-AF0A-D5B0B012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11D6B-E3BF-493C-A738-20826823E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BFE4B-D8AF-40F4-AFE2-6394704E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5228-F9C1-4777-B5AB-5685FDD7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6C372-666E-439F-BA11-4AEDF3EC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40C21-88CA-4EDE-B9C7-AA21B0CD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F88C6-9482-4363-9E7E-DAFE1FAC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769EC-FCE3-43BE-B69F-807F83C4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1B09-9981-4267-BB11-1CE0595AC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4B06-13D6-4776-95CA-FB629DCCF4D2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053B-0627-4945-81FF-6417C3BC7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4EFDE-D7EC-46FE-827B-EB911D5AE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D22B-08EE-47C4-9304-09BE1A8CA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9481-683D-458B-B14D-6C5F9899A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 statements and Boolean expression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08848-C070-4443-8BA2-DAF682706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2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SDD for 3-address code for </a:t>
            </a:r>
            <a:r>
              <a:rPr lang="en-US" dirty="0" err="1"/>
              <a:t>boolean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962390"/>
              </p:ext>
            </p:extLst>
          </p:nvPr>
        </p:nvGraphicFramePr>
        <p:xfrm>
          <a:off x="304800" y="1695894"/>
          <a:ext cx="10769600" cy="512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E1 or 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E1.true := E.</a:t>
                      </a:r>
                      <a:r>
                        <a:rPr lang="en-US" sz="2400" baseline="0" dirty="0"/>
                        <a:t> true </a:t>
                      </a:r>
                    </a:p>
                    <a:p>
                      <a:r>
                        <a:rPr lang="en-US" sz="2400" baseline="0" dirty="0"/>
                        <a:t>E1.false := </a:t>
                      </a:r>
                      <a:r>
                        <a:rPr lang="en-US" sz="2400" baseline="0" dirty="0" err="1"/>
                        <a:t>newlabel</a:t>
                      </a:r>
                      <a:endParaRPr lang="en-US" sz="2400" baseline="0" dirty="0"/>
                    </a:p>
                    <a:p>
                      <a:r>
                        <a:rPr lang="en-US" sz="2400" baseline="0" dirty="0"/>
                        <a:t>E2.true := </a:t>
                      </a:r>
                      <a:r>
                        <a:rPr lang="en-US" sz="2400" baseline="0" dirty="0" err="1"/>
                        <a:t>E.true</a:t>
                      </a:r>
                      <a:endParaRPr lang="en-US" sz="2400" baseline="0" dirty="0"/>
                    </a:p>
                    <a:p>
                      <a:r>
                        <a:rPr lang="en-US" sz="2400" baseline="0" dirty="0"/>
                        <a:t>E2.false := </a:t>
                      </a:r>
                      <a:r>
                        <a:rPr lang="en-US" sz="2400" baseline="0" dirty="0" err="1"/>
                        <a:t>E.false</a:t>
                      </a:r>
                      <a:endParaRPr lang="en-US" sz="2400" baseline="0" dirty="0"/>
                    </a:p>
                    <a:p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:= E1.code || gen (E1.false ‘:’) ||E2.code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Instead of creating </a:t>
                      </a:r>
                      <a:r>
                        <a:rPr lang="en-US" sz="2400" dirty="0" err="1"/>
                        <a:t>newlabel</a:t>
                      </a:r>
                      <a:r>
                        <a:rPr lang="en-US" sz="2400" baseline="0" dirty="0"/>
                        <a:t>, we directly assign it to </a:t>
                      </a:r>
                      <a:r>
                        <a:rPr lang="en-US" sz="2400" baseline="0" dirty="0" err="1"/>
                        <a:t>E.true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E1 and 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E1.true := </a:t>
                      </a:r>
                      <a:r>
                        <a:rPr lang="en-US" sz="2400" dirty="0" err="1"/>
                        <a:t>newlabel</a:t>
                      </a:r>
                      <a:r>
                        <a:rPr lang="en-US" sz="2400" baseline="0" dirty="0"/>
                        <a:t> </a:t>
                      </a:r>
                    </a:p>
                    <a:p>
                      <a:r>
                        <a:rPr lang="en-US" sz="2400" baseline="0" dirty="0"/>
                        <a:t>E1.false := </a:t>
                      </a:r>
                      <a:r>
                        <a:rPr lang="en-US" sz="2400" baseline="0" dirty="0" err="1"/>
                        <a:t>E.false</a:t>
                      </a:r>
                      <a:endParaRPr lang="en-US" sz="2400" baseline="0" dirty="0"/>
                    </a:p>
                    <a:p>
                      <a:r>
                        <a:rPr lang="en-US" sz="2400" baseline="0" dirty="0"/>
                        <a:t>E2.true := </a:t>
                      </a:r>
                      <a:r>
                        <a:rPr lang="en-US" sz="2400" baseline="0" dirty="0" err="1"/>
                        <a:t>E.true</a:t>
                      </a:r>
                      <a:endParaRPr lang="en-US" sz="2400" baseline="0" dirty="0"/>
                    </a:p>
                    <a:p>
                      <a:r>
                        <a:rPr lang="en-US" sz="2400" baseline="0" dirty="0"/>
                        <a:t>E2.false := </a:t>
                      </a:r>
                      <a:r>
                        <a:rPr lang="en-US" sz="2400" baseline="0" dirty="0" err="1"/>
                        <a:t>E.false</a:t>
                      </a:r>
                      <a:endParaRPr lang="en-US" sz="2400" baseline="0" dirty="0"/>
                    </a:p>
                    <a:p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:= E1.code || gen (E1.true ‘:’) ||  E2.code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000629"/>
              </p:ext>
            </p:extLst>
          </p:nvPr>
        </p:nvGraphicFramePr>
        <p:xfrm>
          <a:off x="304800" y="1397000"/>
          <a:ext cx="10769600" cy="514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not E1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E1.true := E.</a:t>
                      </a:r>
                      <a:r>
                        <a:rPr lang="en-US" sz="2400" baseline="0" dirty="0"/>
                        <a:t> false</a:t>
                      </a:r>
                    </a:p>
                    <a:p>
                      <a:r>
                        <a:rPr lang="en-US" sz="2400" baseline="0" dirty="0"/>
                        <a:t>E1.false := </a:t>
                      </a:r>
                      <a:r>
                        <a:rPr lang="en-US" sz="2400" baseline="0" dirty="0" err="1"/>
                        <a:t>E.true</a:t>
                      </a:r>
                      <a:endParaRPr lang="en-US" sz="2400" baseline="0" dirty="0"/>
                    </a:p>
                    <a:p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:= E1.code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(E1)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E1.true := E.</a:t>
                      </a:r>
                      <a:r>
                        <a:rPr lang="en-US" sz="2400" baseline="0" dirty="0"/>
                        <a:t> true</a:t>
                      </a:r>
                    </a:p>
                    <a:p>
                      <a:r>
                        <a:rPr lang="en-US" sz="2400" baseline="0" dirty="0"/>
                        <a:t>E1.false := </a:t>
                      </a:r>
                      <a:r>
                        <a:rPr lang="en-US" sz="2400" baseline="0" dirty="0" err="1"/>
                        <a:t>E.false</a:t>
                      </a:r>
                      <a:endParaRPr lang="en-US" sz="2400" baseline="0" dirty="0"/>
                    </a:p>
                    <a:p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:= E1.code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id1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sz="2400" baseline="0" dirty="0" err="1">
                          <a:sym typeface="Wingdings" pitchFamily="2" charset="2"/>
                        </a:rPr>
                        <a:t>relop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id2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baseline="0" dirty="0"/>
                        <a:t> := </a:t>
                      </a:r>
                    </a:p>
                    <a:p>
                      <a:r>
                        <a:rPr lang="en-US" sz="2400" baseline="0" dirty="0"/>
                        <a:t>  gen (‘if’ id1.place </a:t>
                      </a:r>
                      <a:r>
                        <a:rPr lang="en-US" sz="2400" baseline="0" dirty="0" err="1"/>
                        <a:t>relop.op</a:t>
                      </a:r>
                      <a:r>
                        <a:rPr lang="en-US" sz="2400" baseline="0" dirty="0"/>
                        <a:t> id2.place ‘</a:t>
                      </a:r>
                      <a:r>
                        <a:rPr lang="en-US" sz="2400" baseline="0" dirty="0" err="1"/>
                        <a:t>goto</a:t>
                      </a:r>
                      <a:r>
                        <a:rPr lang="en-US" sz="2400" baseline="0" dirty="0"/>
                        <a:t>’ </a:t>
                      </a:r>
                      <a:r>
                        <a:rPr lang="en-US" sz="2400" baseline="0" dirty="0" err="1"/>
                        <a:t>E.true</a:t>
                      </a:r>
                      <a:r>
                        <a:rPr lang="en-US" sz="2400" baseline="0" dirty="0"/>
                        <a:t>) || gen (‘</a:t>
                      </a:r>
                      <a:r>
                        <a:rPr lang="en-US" sz="2400" baseline="0" dirty="0" err="1"/>
                        <a:t>goto</a:t>
                      </a:r>
                      <a:r>
                        <a:rPr lang="en-US" sz="2400" baseline="0" dirty="0"/>
                        <a:t>’ </a:t>
                      </a:r>
                      <a:r>
                        <a:rPr lang="en-US" sz="2400" baseline="0" dirty="0" err="1"/>
                        <a:t>E.false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dirty="0">
                          <a:sym typeface="Wingdings" pitchFamily="2" charset="2"/>
                        </a:rPr>
                        <a:t> true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baseline="0" dirty="0"/>
                        <a:t> := gen (‘</a:t>
                      </a:r>
                      <a:r>
                        <a:rPr lang="en-US" sz="2400" baseline="0" dirty="0" err="1"/>
                        <a:t>goto</a:t>
                      </a:r>
                      <a:r>
                        <a:rPr lang="en-US" sz="2400" baseline="0" dirty="0"/>
                        <a:t>’ </a:t>
                      </a:r>
                      <a:r>
                        <a:rPr lang="en-US" sz="2400" baseline="0" dirty="0" err="1"/>
                        <a:t>E.true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false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:= gen (‘</a:t>
                      </a:r>
                      <a:r>
                        <a:rPr lang="en-US" sz="2400" dirty="0" err="1"/>
                        <a:t>goto</a:t>
                      </a:r>
                      <a:r>
                        <a:rPr lang="en-US" sz="2400" dirty="0"/>
                        <a:t>’ </a:t>
                      </a:r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- a &lt; b or c &lt; d and e &lt; 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EFF4E6-3902-437F-824D-009697B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138362"/>
            <a:ext cx="6124575" cy="28990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- a &lt; b or c &lt; d and e &lt;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E1.true = </a:t>
            </a:r>
            <a:r>
              <a:rPr lang="en-US" dirty="0" err="1"/>
              <a:t>E.true</a:t>
            </a:r>
            <a:endParaRPr lang="en-US" dirty="0"/>
          </a:p>
          <a:p>
            <a:r>
              <a:rPr lang="en-US" dirty="0"/>
              <a:t>false label for E1</a:t>
            </a:r>
          </a:p>
          <a:p>
            <a:r>
              <a:rPr lang="en-US" dirty="0"/>
              <a:t>true label for E3</a:t>
            </a:r>
          </a:p>
          <a:p>
            <a:r>
              <a:rPr lang="en-US" dirty="0"/>
              <a:t>E3’s false is E2’s false and E’s false</a:t>
            </a:r>
          </a:p>
          <a:p>
            <a:r>
              <a:rPr lang="en-US" dirty="0"/>
              <a:t>E4’s true is true for E</a:t>
            </a:r>
          </a:p>
          <a:p>
            <a:r>
              <a:rPr lang="en-US" dirty="0"/>
              <a:t>E4’s false is E’s false    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67C5E-5C5A-4CE1-8A44-63AEFA94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3786187"/>
            <a:ext cx="6124575" cy="28990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 a &lt; b or c &lt; d and e &lt;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    if a &lt; b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Ltrue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goto</a:t>
            </a:r>
            <a:r>
              <a:rPr lang="en-US" dirty="0"/>
              <a:t> L1                   </a:t>
            </a:r>
          </a:p>
          <a:p>
            <a:pPr>
              <a:buNone/>
            </a:pPr>
            <a:r>
              <a:rPr lang="en-US" dirty="0"/>
              <a:t>L1: if c &lt; d </a:t>
            </a:r>
            <a:r>
              <a:rPr lang="en-US" dirty="0" err="1"/>
              <a:t>goto</a:t>
            </a:r>
            <a:r>
              <a:rPr lang="en-US" dirty="0"/>
              <a:t> L2 </a:t>
            </a:r>
          </a:p>
          <a:p>
            <a:pPr>
              <a:buNone/>
            </a:pPr>
            <a:r>
              <a:rPr lang="en-US" dirty="0"/>
              <a:t>	 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Lfalse</a:t>
            </a:r>
            <a:r>
              <a:rPr lang="en-US" dirty="0"/>
              <a:t>           </a:t>
            </a:r>
          </a:p>
          <a:p>
            <a:pPr>
              <a:buNone/>
            </a:pPr>
            <a:r>
              <a:rPr lang="en-US" dirty="0"/>
              <a:t>L2: if e &lt; f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Ltrue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Lfalse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statements “E” corresponds to a Boolean expression evaluation</a:t>
            </a:r>
          </a:p>
          <a:p>
            <a:r>
              <a:rPr lang="en-US" dirty="0"/>
              <a:t>This expression E should be converted to three address code as already discussed</a:t>
            </a:r>
          </a:p>
          <a:p>
            <a:r>
              <a:rPr lang="en-US" dirty="0"/>
              <a:t>This is then integrated in the context of control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6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expressions are typically used along with if-then, if-then-else, while-do statement constructs</a:t>
            </a:r>
          </a:p>
          <a:p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if E then S1 | if E then S1 else S2 |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	while E do S1 | do S1 while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9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 statement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36800" y="2006600"/>
          <a:ext cx="5080000" cy="24722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Control flow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E.code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E.true</a:t>
                      </a:r>
                      <a:r>
                        <a:rPr lang="en-US" sz="2400" dirty="0"/>
                        <a:t>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S1.code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213600" y="2616200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13600" y="3225800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1200" y="231140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</a:t>
            </a:r>
            <a:r>
              <a:rPr lang="en-US" sz="2400" dirty="0" err="1"/>
              <a:t>E.true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31200" y="300704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</a:t>
            </a:r>
            <a:r>
              <a:rPr lang="en-US" sz="2400" dirty="0" err="1"/>
              <a:t>E.false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998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directed definition for if-then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20800" y="2819400"/>
          <a:ext cx="9550400" cy="207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r>
                        <a:rPr lang="en-US" sz="2400" dirty="0"/>
                        <a:t>S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if E then S1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E.true</a:t>
                      </a:r>
                      <a:r>
                        <a:rPr lang="en-US" sz="2400" dirty="0"/>
                        <a:t>:= </a:t>
                      </a:r>
                      <a:r>
                        <a:rPr lang="en-US" sz="2400" dirty="0" err="1"/>
                        <a:t>newlabel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S.next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S1.next</a:t>
                      </a:r>
                      <a:r>
                        <a:rPr lang="en-US" sz="2400" baseline="0" dirty="0"/>
                        <a:t> := </a:t>
                      </a:r>
                      <a:r>
                        <a:rPr lang="en-US" sz="2400" baseline="0" dirty="0" err="1"/>
                        <a:t>S.next</a:t>
                      </a:r>
                      <a:endParaRPr lang="en-US" sz="2400" baseline="0" dirty="0"/>
                    </a:p>
                    <a:p>
                      <a:r>
                        <a:rPr lang="en-US" sz="2400" baseline="0" dirty="0" err="1"/>
                        <a:t>S.code</a:t>
                      </a:r>
                      <a:r>
                        <a:rPr lang="en-US" sz="2400" baseline="0" dirty="0"/>
                        <a:t> := </a:t>
                      </a:r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|| gen (</a:t>
                      </a:r>
                      <a:r>
                        <a:rPr lang="en-US" sz="2400" baseline="0" dirty="0" err="1"/>
                        <a:t>E.true</a:t>
                      </a:r>
                      <a:r>
                        <a:rPr lang="en-US" sz="2400" baseline="0" dirty="0"/>
                        <a:t>’:’) || S1.code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68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statement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36800" y="2006600"/>
          <a:ext cx="5080000" cy="34611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Control flow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E.code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E.true</a:t>
                      </a:r>
                      <a:r>
                        <a:rPr lang="en-US" sz="2400" dirty="0"/>
                        <a:t>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S1.code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goto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S.next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S2.code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S.next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213600" y="2616200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13600" y="3225800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1200" y="231140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</a:t>
            </a:r>
            <a:r>
              <a:rPr lang="en-US" sz="2400" dirty="0" err="1"/>
              <a:t>E.true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31200" y="300704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</a:t>
            </a:r>
            <a:r>
              <a:rPr lang="en-US" sz="2400" dirty="0" err="1"/>
              <a:t>E.false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315200" y="4241800"/>
            <a:ext cx="7112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7519459" y="4750859"/>
            <a:ext cx="1013883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7213600" y="5258859"/>
            <a:ext cx="813859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1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logical values for flow of control statements</a:t>
            </a:r>
          </a:p>
          <a:p>
            <a:r>
              <a:rPr lang="en-US" dirty="0"/>
              <a:t>Boolean operator</a:t>
            </a:r>
          </a:p>
          <a:p>
            <a:pPr lvl="1"/>
            <a:r>
              <a:rPr lang="en-US" dirty="0"/>
              <a:t>and, or, not</a:t>
            </a:r>
          </a:p>
          <a:p>
            <a:r>
              <a:rPr lang="en-US" dirty="0"/>
              <a:t>Relational operators</a:t>
            </a:r>
          </a:p>
          <a:p>
            <a:pPr lvl="1"/>
            <a:r>
              <a:rPr lang="en-US" dirty="0"/>
              <a:t>&lt; , &gt;, &lt;=, &gt;=, ==, !=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SDD for if-then - else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7288" y="1600200"/>
          <a:ext cx="9247913" cy="3542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0">
                <a:tc>
                  <a:txBody>
                    <a:bodyPr/>
                    <a:lstStyle/>
                    <a:p>
                      <a:r>
                        <a:rPr lang="en-US" sz="2400" dirty="0"/>
                        <a:t>S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if E then S1 else S2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E.true</a:t>
                      </a:r>
                      <a:r>
                        <a:rPr lang="en-US" sz="2400" dirty="0"/>
                        <a:t>:= </a:t>
                      </a:r>
                      <a:r>
                        <a:rPr lang="en-US" sz="2400" dirty="0" err="1"/>
                        <a:t>newlabel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newlabel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S1.next</a:t>
                      </a:r>
                      <a:r>
                        <a:rPr lang="en-US" sz="2400" baseline="0" dirty="0"/>
                        <a:t> := </a:t>
                      </a:r>
                      <a:r>
                        <a:rPr lang="en-US" sz="2400" baseline="0" dirty="0" err="1"/>
                        <a:t>S.next</a:t>
                      </a:r>
                      <a:endParaRPr lang="en-US" sz="2400" baseline="0" dirty="0"/>
                    </a:p>
                    <a:p>
                      <a:r>
                        <a:rPr lang="en-US" sz="2400" baseline="0" dirty="0"/>
                        <a:t>S2.next := </a:t>
                      </a:r>
                      <a:r>
                        <a:rPr lang="en-US" sz="2400" baseline="0" dirty="0" err="1"/>
                        <a:t>S.next</a:t>
                      </a:r>
                      <a:endParaRPr lang="en-US" sz="2400" baseline="0" dirty="0"/>
                    </a:p>
                    <a:p>
                      <a:r>
                        <a:rPr lang="en-US" sz="2400" baseline="0" dirty="0" err="1"/>
                        <a:t>S.code</a:t>
                      </a:r>
                      <a:r>
                        <a:rPr lang="en-US" sz="2400" baseline="0" dirty="0"/>
                        <a:t> := </a:t>
                      </a:r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|| </a:t>
                      </a:r>
                    </a:p>
                    <a:p>
                      <a:r>
                        <a:rPr lang="en-US" sz="2400" baseline="0" dirty="0"/>
                        <a:t>                   gen (</a:t>
                      </a:r>
                      <a:r>
                        <a:rPr lang="en-US" sz="2400" baseline="0" dirty="0" err="1"/>
                        <a:t>E.true</a:t>
                      </a:r>
                      <a:r>
                        <a:rPr lang="en-US" sz="2400" baseline="0" dirty="0"/>
                        <a:t>’:’) || S1.code ||</a:t>
                      </a:r>
                    </a:p>
                    <a:p>
                      <a:r>
                        <a:rPr lang="en-US" sz="2400" baseline="0" dirty="0"/>
                        <a:t>                   gen (‘</a:t>
                      </a:r>
                      <a:r>
                        <a:rPr lang="en-US" sz="2400" baseline="0" dirty="0" err="1"/>
                        <a:t>goto</a:t>
                      </a:r>
                      <a:r>
                        <a:rPr lang="en-US" sz="2400" baseline="0" dirty="0"/>
                        <a:t>’ </a:t>
                      </a:r>
                      <a:r>
                        <a:rPr lang="en-US" sz="2400" baseline="0" dirty="0" err="1"/>
                        <a:t>S.next</a:t>
                      </a:r>
                      <a:r>
                        <a:rPr lang="en-US" sz="2400" baseline="0" dirty="0"/>
                        <a:t>) ||</a:t>
                      </a:r>
                    </a:p>
                    <a:p>
                      <a:r>
                        <a:rPr lang="en-US" sz="2400" dirty="0"/>
                        <a:t>                   gen (</a:t>
                      </a:r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 ‘:’) || S2.code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44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While-do statement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36800" y="2006600"/>
          <a:ext cx="5080000" cy="29667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Control flow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r>
                        <a:rPr lang="en-US" sz="2400" dirty="0" err="1"/>
                        <a:t>S.begin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E.code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E.true</a:t>
                      </a:r>
                      <a:r>
                        <a:rPr lang="en-US" sz="2400" dirty="0"/>
                        <a:t>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S1.code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goto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S.begin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213600" y="2616200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13600" y="3225800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1200" y="231140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</a:t>
            </a:r>
            <a:r>
              <a:rPr lang="en-US" sz="2400" dirty="0" err="1"/>
              <a:t>E.true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31200" y="300704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</a:t>
            </a:r>
            <a:r>
              <a:rPr lang="en-US" sz="2400" dirty="0" err="1"/>
              <a:t>E.false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31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SDD for while - do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1600200"/>
          <a:ext cx="9245600" cy="3176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0">
                <a:tc>
                  <a:txBody>
                    <a:bodyPr/>
                    <a:lstStyle/>
                    <a:p>
                      <a:r>
                        <a:rPr lang="en-US" sz="2400" dirty="0"/>
                        <a:t>S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while E do S1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S.begin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newlabel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E.true</a:t>
                      </a:r>
                      <a:r>
                        <a:rPr lang="en-US" sz="2400" baseline="0" dirty="0"/>
                        <a:t> := </a:t>
                      </a:r>
                      <a:r>
                        <a:rPr lang="en-US" sz="2400" baseline="0" dirty="0" err="1"/>
                        <a:t>newlabel</a:t>
                      </a:r>
                      <a:endParaRPr lang="en-US" sz="2400" baseline="0" dirty="0"/>
                    </a:p>
                    <a:p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S.next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S1.next</a:t>
                      </a:r>
                      <a:r>
                        <a:rPr lang="en-US" sz="2400" baseline="0" dirty="0"/>
                        <a:t> := </a:t>
                      </a:r>
                      <a:r>
                        <a:rPr lang="en-US" sz="2400" baseline="0" dirty="0" err="1"/>
                        <a:t>S.begin</a:t>
                      </a:r>
                      <a:endParaRPr lang="en-US" sz="2400" baseline="0" dirty="0"/>
                    </a:p>
                    <a:p>
                      <a:r>
                        <a:rPr lang="en-US" sz="2400" baseline="0" dirty="0" err="1"/>
                        <a:t>S.code</a:t>
                      </a:r>
                      <a:r>
                        <a:rPr lang="en-US" sz="2400" baseline="0" dirty="0"/>
                        <a:t> := gen (</a:t>
                      </a:r>
                      <a:r>
                        <a:rPr lang="en-US" sz="2400" baseline="0" dirty="0" err="1"/>
                        <a:t>S.begin</a:t>
                      </a:r>
                      <a:r>
                        <a:rPr lang="en-US" sz="2400" baseline="0" dirty="0"/>
                        <a:t> ‘:’) || </a:t>
                      </a:r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||  </a:t>
                      </a:r>
                    </a:p>
                    <a:p>
                      <a:r>
                        <a:rPr lang="en-US" sz="2400" baseline="0" dirty="0"/>
                        <a:t>                gen (</a:t>
                      </a:r>
                      <a:r>
                        <a:rPr lang="en-US" sz="2400" baseline="0" dirty="0" err="1"/>
                        <a:t>E.true</a:t>
                      </a:r>
                      <a:r>
                        <a:rPr lang="en-US" sz="2400" baseline="0" dirty="0"/>
                        <a:t>’:’) || S1.code ||</a:t>
                      </a:r>
                    </a:p>
                    <a:p>
                      <a:r>
                        <a:rPr lang="en-US" sz="2400" baseline="0" dirty="0"/>
                        <a:t>                gen (‘</a:t>
                      </a:r>
                      <a:r>
                        <a:rPr lang="en-US" sz="2400" baseline="0" dirty="0" err="1"/>
                        <a:t>goto</a:t>
                      </a:r>
                      <a:r>
                        <a:rPr lang="en-US" sz="2400" baseline="0" dirty="0"/>
                        <a:t>’ </a:t>
                      </a:r>
                      <a:r>
                        <a:rPr lang="en-US" sz="2400" baseline="0" dirty="0" err="1"/>
                        <a:t>S.begin</a:t>
                      </a:r>
                      <a:r>
                        <a:rPr lang="en-US" sz="2400" baseline="0" dirty="0"/>
                        <a:t>)         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94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36800" y="2006600"/>
          <a:ext cx="5080000" cy="34611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Label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Control flow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r>
                        <a:rPr lang="en-US" sz="2400" dirty="0" err="1"/>
                        <a:t>E.true</a:t>
                      </a:r>
                      <a:r>
                        <a:rPr lang="en-US" sz="2400" dirty="0"/>
                        <a:t>: / </a:t>
                      </a:r>
                      <a:r>
                        <a:rPr lang="en-US" sz="2400" dirty="0" err="1"/>
                        <a:t>S.begin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S1.code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E.code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goto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S.begin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S.next</a:t>
                      </a:r>
                      <a:r>
                        <a:rPr lang="en-US" sz="2400" dirty="0"/>
                        <a:t> / </a:t>
                      </a:r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: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213600" y="4343400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13600" y="3835400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1200" y="349948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</a:t>
            </a:r>
            <a:r>
              <a:rPr lang="en-US" sz="2400" dirty="0" err="1"/>
              <a:t>E.true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31200" y="3991929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</a:t>
            </a:r>
            <a:r>
              <a:rPr lang="en-US" sz="2400" dirty="0" err="1"/>
              <a:t>E.false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130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28800" y="1600200"/>
          <a:ext cx="9245600" cy="2810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r>
                        <a:rPr lang="en-US" sz="2400" dirty="0"/>
                        <a:t>S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do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S1 </a:t>
                      </a:r>
                      <a:r>
                        <a:rPr lang="en-US" sz="2400" dirty="0">
                          <a:sym typeface="Wingdings" pitchFamily="2" charset="2"/>
                        </a:rPr>
                        <a:t>while 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S.begin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newlabel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E.true</a:t>
                      </a:r>
                      <a:r>
                        <a:rPr lang="en-US" sz="2400" baseline="0" dirty="0"/>
                        <a:t> := </a:t>
                      </a:r>
                      <a:r>
                        <a:rPr lang="en-US" sz="2400" baseline="0" dirty="0" err="1"/>
                        <a:t>S.begin</a:t>
                      </a:r>
                      <a:endParaRPr lang="en-US" sz="2400" baseline="0" dirty="0"/>
                    </a:p>
                    <a:p>
                      <a:r>
                        <a:rPr lang="en-US" sz="2400" dirty="0" err="1"/>
                        <a:t>E.false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S.next</a:t>
                      </a:r>
                      <a:endParaRPr lang="en-US" sz="2400" dirty="0"/>
                    </a:p>
                    <a:p>
                      <a:r>
                        <a:rPr lang="en-US" sz="2400" baseline="0" dirty="0" err="1"/>
                        <a:t>S.code</a:t>
                      </a:r>
                      <a:r>
                        <a:rPr lang="en-US" sz="2400" baseline="0" dirty="0"/>
                        <a:t> := S1.code || </a:t>
                      </a:r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|| </a:t>
                      </a:r>
                    </a:p>
                    <a:p>
                      <a:r>
                        <a:rPr lang="en-US" sz="2400" baseline="0" dirty="0"/>
                        <a:t>                gen (</a:t>
                      </a:r>
                      <a:r>
                        <a:rPr lang="en-US" sz="2400" baseline="0" dirty="0" err="1"/>
                        <a:t>E.true</a:t>
                      </a:r>
                      <a:r>
                        <a:rPr lang="en-US" sz="2400" baseline="0" dirty="0"/>
                        <a:t> ‘:’)  ||</a:t>
                      </a:r>
                    </a:p>
                    <a:p>
                      <a:r>
                        <a:rPr lang="en-US" sz="2400" baseline="0" dirty="0"/>
                        <a:t>                gen (‘</a:t>
                      </a:r>
                      <a:r>
                        <a:rPr lang="en-US" sz="2400" baseline="0" dirty="0" err="1"/>
                        <a:t>goto</a:t>
                      </a:r>
                      <a:r>
                        <a:rPr lang="en-US" sz="2400" baseline="0" dirty="0"/>
                        <a:t>’ </a:t>
                      </a:r>
                      <a:r>
                        <a:rPr lang="en-US" sz="2400" baseline="0" dirty="0" err="1"/>
                        <a:t>S.begin</a:t>
                      </a:r>
                      <a:r>
                        <a:rPr lang="en-US" sz="2400" baseline="0" dirty="0"/>
                        <a:t>)         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736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‘for’ loop construct may be considered as a ‘while’ construct to generate 3-address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8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with </a:t>
            </a:r>
            <a:r>
              <a:rPr lang="en-US" dirty="0" err="1"/>
              <a:t>boolean</a:t>
            </a:r>
            <a:r>
              <a:rPr lang="en-US" dirty="0"/>
              <a:t>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expression E of the control flow statement is </a:t>
            </a:r>
            <a:r>
              <a:rPr lang="en-US" dirty="0" err="1"/>
              <a:t>boolean</a:t>
            </a:r>
            <a:r>
              <a:rPr lang="en-US" dirty="0"/>
              <a:t>, code can be generated by incorporating short circuit information</a:t>
            </a:r>
          </a:p>
          <a:p>
            <a:r>
              <a:rPr lang="en-US" dirty="0"/>
              <a:t>Short circuit avoids computing the full expression involving 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160695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while a &lt; b do</a:t>
            </a:r>
          </a:p>
          <a:p>
            <a:pPr>
              <a:buNone/>
            </a:pPr>
            <a:r>
              <a:rPr lang="en-US" dirty="0"/>
              <a:t>		if c &lt; d then </a:t>
            </a:r>
          </a:p>
          <a:p>
            <a:pPr>
              <a:buNone/>
            </a:pPr>
            <a:r>
              <a:rPr lang="en-US" dirty="0"/>
              <a:t>			x : = y + z</a:t>
            </a:r>
          </a:p>
          <a:p>
            <a:pPr>
              <a:buNone/>
            </a:pPr>
            <a:r>
              <a:rPr lang="en-US" dirty="0"/>
              <a:t>    	else</a:t>
            </a:r>
          </a:p>
          <a:p>
            <a:pPr>
              <a:buNone/>
            </a:pPr>
            <a:r>
              <a:rPr lang="en-US" dirty="0"/>
              <a:t>			x : = y - z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04905-D948-48E9-A49E-80222755A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114550"/>
            <a:ext cx="5934075" cy="182383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2C56633-5F50-42CE-B2F0-6409506FC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5275"/>
            <a:ext cx="10515600" cy="20716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while a &lt; b do</a:t>
            </a:r>
          </a:p>
          <a:p>
            <a:pPr>
              <a:buNone/>
            </a:pPr>
            <a:r>
              <a:rPr lang="en-US" dirty="0"/>
              <a:t>		if c &lt; d then </a:t>
            </a:r>
          </a:p>
          <a:p>
            <a:pPr>
              <a:buNone/>
            </a:pPr>
            <a:r>
              <a:rPr lang="en-US" dirty="0"/>
              <a:t>			x : = y + z</a:t>
            </a:r>
          </a:p>
          <a:p>
            <a:pPr>
              <a:buNone/>
            </a:pPr>
            <a:r>
              <a:rPr lang="en-US" dirty="0"/>
              <a:t>    	else</a:t>
            </a:r>
          </a:p>
          <a:p>
            <a:pPr>
              <a:buNone/>
            </a:pPr>
            <a:r>
              <a:rPr lang="en-US" dirty="0"/>
              <a:t>			x : = y - z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E1.code – if a &lt; b </a:t>
            </a:r>
            <a:r>
              <a:rPr lang="en-US" dirty="0" err="1"/>
              <a:t>goto</a:t>
            </a:r>
            <a:r>
              <a:rPr lang="en-US" dirty="0"/>
              <a:t> true label</a:t>
            </a:r>
          </a:p>
          <a:p>
            <a:pPr>
              <a:buNone/>
            </a:pPr>
            <a:r>
              <a:rPr lang="en-US" dirty="0"/>
              <a:t>	                 </a:t>
            </a:r>
            <a:r>
              <a:rPr lang="en-US" dirty="0" err="1"/>
              <a:t>goto</a:t>
            </a:r>
            <a:r>
              <a:rPr lang="en-US" dirty="0"/>
              <a:t> false label</a:t>
            </a:r>
          </a:p>
          <a:p>
            <a:r>
              <a:rPr lang="en-US" dirty="0"/>
              <a:t>True label is the body of the while</a:t>
            </a:r>
          </a:p>
          <a:p>
            <a:r>
              <a:rPr lang="en-US" dirty="0"/>
              <a:t>False label is the </a:t>
            </a:r>
            <a:r>
              <a:rPr lang="en-US" dirty="0" err="1"/>
              <a:t>S.next</a:t>
            </a:r>
            <a:endParaRPr lang="en-US" dirty="0"/>
          </a:p>
          <a:p>
            <a:r>
              <a:rPr lang="en-US" dirty="0"/>
              <a:t>E2.code – if c &lt; d </a:t>
            </a:r>
            <a:r>
              <a:rPr lang="en-US" dirty="0" err="1"/>
              <a:t>goto</a:t>
            </a:r>
            <a:r>
              <a:rPr lang="en-US" dirty="0"/>
              <a:t> true label</a:t>
            </a:r>
          </a:p>
          <a:p>
            <a:pPr>
              <a:buNone/>
            </a:pPr>
            <a:r>
              <a:rPr lang="en-US" dirty="0"/>
              <a:t>	                 </a:t>
            </a:r>
            <a:r>
              <a:rPr lang="en-US" dirty="0" err="1"/>
              <a:t>goto</a:t>
            </a:r>
            <a:r>
              <a:rPr lang="en-US" dirty="0"/>
              <a:t> false label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86A30-5E1F-4E70-8626-5CBB59DAC5B3}"/>
              </a:ext>
            </a:extLst>
          </p:cNvPr>
          <p:cNvSpPr txBox="1">
            <a:spLocks/>
          </p:cNvSpPr>
          <p:nvPr/>
        </p:nvSpPr>
        <p:spPr>
          <a:xfrm>
            <a:off x="7943850" y="4105275"/>
            <a:ext cx="3409950" cy="2071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while a &lt; b do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		if c &lt; d then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			x : = y + z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	else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			x : = y - 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Directed Translation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7287" y="1695893"/>
          <a:ext cx="10261600" cy="3549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E1 or 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E.place</a:t>
                      </a:r>
                      <a:r>
                        <a:rPr lang="en-US" sz="2400" baseline="0" dirty="0"/>
                        <a:t> := </a:t>
                      </a:r>
                      <a:r>
                        <a:rPr lang="en-US" sz="2400" baseline="0" dirty="0" err="1"/>
                        <a:t>newtemp</a:t>
                      </a:r>
                      <a:endParaRPr lang="en-US" sz="2400" baseline="0" dirty="0"/>
                    </a:p>
                    <a:p>
                      <a:r>
                        <a:rPr lang="en-US" sz="2400" baseline="0" dirty="0"/>
                        <a:t>emit(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E1.place ‘or’ E2.place)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E1 and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</a:t>
                      </a:r>
                      <a:r>
                        <a:rPr lang="en-US" sz="2400" dirty="0">
                          <a:sym typeface="Wingdings" pitchFamily="2" charset="2"/>
                        </a:rPr>
                        <a:t>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E.place</a:t>
                      </a:r>
                      <a:r>
                        <a:rPr lang="en-US" sz="2400" baseline="0" dirty="0"/>
                        <a:t> := </a:t>
                      </a:r>
                      <a:r>
                        <a:rPr lang="en-US" sz="2400" baseline="0" dirty="0" err="1"/>
                        <a:t>newtemp</a:t>
                      </a:r>
                      <a:endParaRPr lang="en-US" sz="2400" baseline="0" dirty="0"/>
                    </a:p>
                    <a:p>
                      <a:r>
                        <a:rPr lang="en-US" sz="2400" baseline="0" dirty="0"/>
                        <a:t>emit(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E1.place ‘and’ E2.place)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not E1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E.place</a:t>
                      </a:r>
                      <a:r>
                        <a:rPr lang="en-US" sz="2400" baseline="0" dirty="0"/>
                        <a:t> := </a:t>
                      </a:r>
                      <a:r>
                        <a:rPr lang="en-US" sz="2400" baseline="0" dirty="0" err="1"/>
                        <a:t>newtemp</a:t>
                      </a:r>
                      <a:endParaRPr lang="en-US" sz="2400" baseline="0" dirty="0"/>
                    </a:p>
                    <a:p>
                      <a:r>
                        <a:rPr lang="en-US" sz="2400" baseline="0" dirty="0"/>
                        <a:t>emit(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‘not’ E1.place)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(E1)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E.place</a:t>
                      </a:r>
                      <a:r>
                        <a:rPr lang="en-US" sz="2400" baseline="0" dirty="0"/>
                        <a:t> = E1.place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6" y="1600200"/>
            <a:ext cx="10372724" cy="4525963"/>
          </a:xfrm>
        </p:spPr>
        <p:txBody>
          <a:bodyPr>
            <a:normAutofit/>
          </a:bodyPr>
          <a:lstStyle/>
          <a:p>
            <a:r>
              <a:rPr lang="en-US" dirty="0"/>
              <a:t>This should be done in the context of while and if-else</a:t>
            </a:r>
          </a:p>
          <a:p>
            <a:r>
              <a:rPr lang="en-US" dirty="0"/>
              <a:t>If then else </a:t>
            </a:r>
          </a:p>
          <a:p>
            <a:pPr marL="457200" lvl="1" indent="0">
              <a:buNone/>
            </a:pPr>
            <a:r>
              <a:rPr lang="en-US" dirty="0" err="1"/>
              <a:t>S.code</a:t>
            </a:r>
            <a:r>
              <a:rPr lang="en-US" dirty="0"/>
              <a:t> := </a:t>
            </a:r>
            <a:r>
              <a:rPr lang="en-US" dirty="0" err="1"/>
              <a:t>E.code</a:t>
            </a:r>
            <a:r>
              <a:rPr lang="en-US" dirty="0"/>
              <a:t> || gen (</a:t>
            </a:r>
            <a:r>
              <a:rPr lang="en-US" dirty="0" err="1"/>
              <a:t>E.true</a:t>
            </a:r>
            <a:r>
              <a:rPr lang="en-US" dirty="0"/>
              <a:t>’:’) || S1.code || gen (‘</a:t>
            </a:r>
            <a:r>
              <a:rPr lang="en-US" dirty="0" err="1"/>
              <a:t>goto</a:t>
            </a:r>
            <a:r>
              <a:rPr lang="en-US" dirty="0"/>
              <a:t>’ </a:t>
            </a:r>
            <a:r>
              <a:rPr lang="en-US" dirty="0" err="1"/>
              <a:t>S.next</a:t>
            </a:r>
            <a:r>
              <a:rPr lang="en-US" dirty="0"/>
              <a:t>) || gen (</a:t>
            </a:r>
            <a:r>
              <a:rPr lang="en-US" dirty="0" err="1"/>
              <a:t>E.false</a:t>
            </a:r>
            <a:r>
              <a:rPr lang="en-US" dirty="0"/>
              <a:t> :’) || S2.code</a:t>
            </a:r>
          </a:p>
          <a:p>
            <a:r>
              <a:rPr lang="en-US" dirty="0"/>
              <a:t>While do</a:t>
            </a:r>
          </a:p>
          <a:p>
            <a:pPr lvl="1">
              <a:buNone/>
            </a:pPr>
            <a:r>
              <a:rPr lang="en-US" dirty="0"/>
              <a:t>   </a:t>
            </a:r>
            <a:r>
              <a:rPr lang="en-US" dirty="0" err="1"/>
              <a:t>E.false</a:t>
            </a:r>
            <a:r>
              <a:rPr lang="en-US" dirty="0"/>
              <a:t> = </a:t>
            </a:r>
            <a:r>
              <a:rPr lang="en-US" dirty="0" err="1"/>
              <a:t>S.next</a:t>
            </a:r>
            <a:endParaRPr lang="en-US" dirty="0"/>
          </a:p>
          <a:p>
            <a:pPr lvl="1">
              <a:buNone/>
            </a:pPr>
            <a:r>
              <a:rPr lang="en-US" dirty="0"/>
              <a:t>	S1.next := </a:t>
            </a:r>
            <a:r>
              <a:rPr lang="en-US" dirty="0" err="1"/>
              <a:t>S.begin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S.code</a:t>
            </a:r>
            <a:r>
              <a:rPr lang="en-US" dirty="0"/>
              <a:t> := gen (</a:t>
            </a:r>
            <a:r>
              <a:rPr lang="en-US" dirty="0" err="1"/>
              <a:t>S.begin</a:t>
            </a:r>
            <a:r>
              <a:rPr lang="en-US" dirty="0"/>
              <a:t> ‘:’) || </a:t>
            </a:r>
            <a:r>
              <a:rPr lang="en-US" dirty="0" err="1"/>
              <a:t>E.code</a:t>
            </a:r>
            <a:r>
              <a:rPr lang="en-US" dirty="0"/>
              <a:t> ||  </a:t>
            </a:r>
          </a:p>
          <a:p>
            <a:pPr lvl="1">
              <a:buNone/>
            </a:pPr>
            <a:r>
              <a:rPr lang="en-US" dirty="0"/>
              <a:t>                gen (</a:t>
            </a:r>
            <a:r>
              <a:rPr lang="en-US" dirty="0" err="1"/>
              <a:t>E.true</a:t>
            </a:r>
            <a:r>
              <a:rPr lang="en-US" dirty="0"/>
              <a:t>’:’) || S1.code ||</a:t>
            </a:r>
          </a:p>
          <a:p>
            <a:pPr lvl="1">
              <a:buNone/>
            </a:pPr>
            <a:r>
              <a:rPr lang="en-US" dirty="0"/>
              <a:t>                gen (‘</a:t>
            </a:r>
            <a:r>
              <a:rPr lang="en-US" dirty="0" err="1"/>
              <a:t>goto</a:t>
            </a:r>
            <a:r>
              <a:rPr lang="en-US" dirty="0"/>
              <a:t>’ </a:t>
            </a:r>
            <a:r>
              <a:rPr lang="en-US" dirty="0" err="1"/>
              <a:t>S.begin</a:t>
            </a:r>
            <a:r>
              <a:rPr lang="en-US" dirty="0"/>
              <a:t>)      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974"/>
            <a:ext cx="10515600" cy="51720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L1: if a &lt; b </a:t>
            </a:r>
            <a:r>
              <a:rPr lang="en-US" sz="2400" dirty="0" err="1"/>
              <a:t>goto</a:t>
            </a:r>
            <a:r>
              <a:rPr lang="en-US" sz="2400" dirty="0"/>
              <a:t> L2</a:t>
            </a:r>
          </a:p>
          <a:p>
            <a:pPr>
              <a:buNone/>
            </a:pPr>
            <a:r>
              <a:rPr lang="en-US" sz="2400" dirty="0"/>
              <a:t>     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dirty="0" err="1"/>
              <a:t>Lnext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L2: if c &lt; d </a:t>
            </a:r>
            <a:r>
              <a:rPr lang="en-US" sz="2400" dirty="0" err="1"/>
              <a:t>goto</a:t>
            </a:r>
            <a:r>
              <a:rPr lang="en-US" sz="2400" dirty="0"/>
              <a:t> L3</a:t>
            </a:r>
          </a:p>
          <a:p>
            <a:pPr>
              <a:buNone/>
            </a:pPr>
            <a:r>
              <a:rPr lang="en-US" sz="2400" dirty="0"/>
              <a:t>      </a:t>
            </a:r>
            <a:r>
              <a:rPr lang="en-US" sz="2400" dirty="0" err="1"/>
              <a:t>goto</a:t>
            </a:r>
            <a:r>
              <a:rPr lang="en-US" sz="2400" dirty="0"/>
              <a:t> L4</a:t>
            </a:r>
          </a:p>
          <a:p>
            <a:pPr>
              <a:buNone/>
            </a:pPr>
            <a:r>
              <a:rPr lang="en-US" sz="2400" dirty="0"/>
              <a:t>L3: t1 : = y+ z</a:t>
            </a:r>
          </a:p>
          <a:p>
            <a:pPr>
              <a:buNone/>
            </a:pPr>
            <a:r>
              <a:rPr lang="en-US" sz="2400" dirty="0"/>
              <a:t>      x := t1</a:t>
            </a:r>
          </a:p>
          <a:p>
            <a:pPr>
              <a:buNone/>
            </a:pPr>
            <a:r>
              <a:rPr lang="en-US" sz="2400" dirty="0"/>
              <a:t>      </a:t>
            </a:r>
            <a:r>
              <a:rPr lang="en-US" sz="2400" dirty="0" err="1"/>
              <a:t>goto</a:t>
            </a:r>
            <a:r>
              <a:rPr lang="en-US" sz="2400" dirty="0"/>
              <a:t> L1</a:t>
            </a:r>
          </a:p>
          <a:p>
            <a:pPr marL="0" indent="0">
              <a:buNone/>
            </a:pPr>
            <a:r>
              <a:rPr lang="en-US" sz="2400" dirty="0"/>
              <a:t>L4: t2 := y – z</a:t>
            </a:r>
          </a:p>
          <a:p>
            <a:pPr>
              <a:buNone/>
            </a:pPr>
            <a:r>
              <a:rPr lang="en-US" sz="2400" dirty="0"/>
              <a:t>         x := t2</a:t>
            </a:r>
          </a:p>
          <a:p>
            <a:pPr>
              <a:buNone/>
            </a:pPr>
            <a:r>
              <a:rPr lang="en-US" sz="2400" dirty="0"/>
              <a:t>         </a:t>
            </a:r>
            <a:r>
              <a:rPr lang="en-US" sz="2400" dirty="0" err="1"/>
              <a:t>goto</a:t>
            </a:r>
            <a:r>
              <a:rPr lang="en-US" sz="2400" dirty="0"/>
              <a:t> L1</a:t>
            </a:r>
          </a:p>
          <a:p>
            <a:pPr>
              <a:buNone/>
            </a:pPr>
            <a:r>
              <a:rPr lang="en-US" sz="2400" dirty="0" err="1"/>
              <a:t>Lnext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FF39B-E3C6-4F25-BE1D-FF239038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1" y="1191418"/>
            <a:ext cx="6106346" cy="30633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 statements </a:t>
            </a:r>
          </a:p>
          <a:p>
            <a:pPr lvl="1"/>
            <a:r>
              <a:rPr lang="en-US" dirty="0"/>
              <a:t>If-then, if-then-else, do-while</a:t>
            </a:r>
          </a:p>
          <a:p>
            <a:r>
              <a:rPr lang="en-US" dirty="0"/>
              <a:t>Boolean expressions with control flow</a:t>
            </a:r>
          </a:p>
          <a:p>
            <a:r>
              <a:rPr lang="en-US" dirty="0"/>
              <a:t>Incorporating short circuit code in generating 3-address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7288" y="1600200"/>
          <a:ext cx="10467113" cy="4152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id1 </a:t>
                      </a:r>
                      <a:r>
                        <a:rPr lang="en-US" sz="2400" dirty="0" err="1">
                          <a:sym typeface="Wingdings" pitchFamily="2" charset="2"/>
                        </a:rPr>
                        <a:t>relop</a:t>
                      </a:r>
                      <a:r>
                        <a:rPr lang="en-US" sz="2400" dirty="0">
                          <a:sym typeface="Wingdings" pitchFamily="2" charset="2"/>
                        </a:rPr>
                        <a:t> id2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newtemp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emit</a:t>
                      </a:r>
                      <a:r>
                        <a:rPr lang="en-US" sz="2400" baseline="0" dirty="0"/>
                        <a:t> (if id1.place </a:t>
                      </a:r>
                      <a:r>
                        <a:rPr lang="en-US" sz="2400" baseline="0" dirty="0" err="1"/>
                        <a:t>relop.op</a:t>
                      </a:r>
                      <a:r>
                        <a:rPr lang="en-US" sz="2400" baseline="0" dirty="0"/>
                        <a:t> id2.place,  </a:t>
                      </a:r>
                      <a:r>
                        <a:rPr lang="en-US" sz="2400" baseline="0" dirty="0" err="1"/>
                        <a:t>goto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nextstat</a:t>
                      </a:r>
                      <a:r>
                        <a:rPr lang="en-US" sz="2400" baseline="0" dirty="0"/>
                        <a:t> + 3)</a:t>
                      </a:r>
                    </a:p>
                    <a:p>
                      <a:r>
                        <a:rPr lang="en-US" sz="2400" baseline="0" dirty="0"/>
                        <a:t>emit (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:= 0)</a:t>
                      </a:r>
                    </a:p>
                    <a:p>
                      <a:r>
                        <a:rPr lang="en-US" sz="2400" baseline="0" dirty="0"/>
                        <a:t>emit (</a:t>
                      </a:r>
                      <a:r>
                        <a:rPr lang="en-US" sz="2400" baseline="0" dirty="0" err="1"/>
                        <a:t>goto</a:t>
                      </a:r>
                      <a:r>
                        <a:rPr lang="en-US" sz="2400" baseline="0" dirty="0"/>
                        <a:t> nextstat+2)</a:t>
                      </a:r>
                    </a:p>
                    <a:p>
                      <a:r>
                        <a:rPr lang="en-US" sz="2400" baseline="0" dirty="0"/>
                        <a:t>emit (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:=1)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true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newtemp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emit(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baseline="0" dirty="0"/>
                        <a:t> ‘:=‘ 1)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false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newtemp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emit(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baseline="0" dirty="0"/>
                        <a:t> ‘:=‘ 0)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&lt; b or c &lt; d and e &lt; f</a:t>
            </a:r>
          </a:p>
          <a:p>
            <a:r>
              <a:rPr lang="en-US" dirty="0"/>
              <a:t>E =&gt; E1 or E2 =&gt; E1 or E2 and E3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4D410-71DF-F2BF-2196-82BEF1E8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3277894"/>
            <a:ext cx="6124575" cy="28990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100 if a &lt; b </a:t>
            </a:r>
            <a:r>
              <a:rPr lang="en-US" dirty="0" err="1"/>
              <a:t>goto</a:t>
            </a:r>
            <a:r>
              <a:rPr lang="en-US" dirty="0"/>
              <a:t> 103</a:t>
            </a:r>
          </a:p>
          <a:p>
            <a:r>
              <a:rPr lang="en-US" dirty="0"/>
              <a:t>101 t1 := 0</a:t>
            </a:r>
          </a:p>
          <a:p>
            <a:r>
              <a:rPr lang="en-US" dirty="0"/>
              <a:t>102 </a:t>
            </a:r>
            <a:r>
              <a:rPr lang="en-US" dirty="0" err="1"/>
              <a:t>goto</a:t>
            </a:r>
            <a:r>
              <a:rPr lang="en-US" dirty="0"/>
              <a:t> 104</a:t>
            </a:r>
          </a:p>
          <a:p>
            <a:r>
              <a:rPr lang="en-US" dirty="0"/>
              <a:t>103 t1 := 1</a:t>
            </a:r>
          </a:p>
          <a:p>
            <a:r>
              <a:rPr lang="en-US" dirty="0"/>
              <a:t>104 if c &lt; d </a:t>
            </a:r>
            <a:r>
              <a:rPr lang="en-US" dirty="0" err="1"/>
              <a:t>goto</a:t>
            </a:r>
            <a:r>
              <a:rPr lang="en-US" dirty="0"/>
              <a:t> 107</a:t>
            </a:r>
          </a:p>
          <a:p>
            <a:r>
              <a:rPr lang="en-US" dirty="0"/>
              <a:t>105 t2: = 0</a:t>
            </a:r>
          </a:p>
          <a:p>
            <a:r>
              <a:rPr lang="en-US" dirty="0"/>
              <a:t>106 </a:t>
            </a:r>
            <a:r>
              <a:rPr lang="en-US" dirty="0" err="1"/>
              <a:t>goto</a:t>
            </a:r>
            <a:r>
              <a:rPr lang="en-US" dirty="0"/>
              <a:t> 108</a:t>
            </a:r>
          </a:p>
          <a:p>
            <a:r>
              <a:rPr lang="en-US" dirty="0"/>
              <a:t>107 t2:= 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17066A-39FB-7142-DF6E-82BBC718430E}"/>
              </a:ext>
            </a:extLst>
          </p:cNvPr>
          <p:cNvSpPr txBox="1">
            <a:spLocks/>
          </p:cNvSpPr>
          <p:nvPr/>
        </p:nvSpPr>
        <p:spPr>
          <a:xfrm>
            <a:off x="5200276" y="1822450"/>
            <a:ext cx="6369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108 if e &lt; f </a:t>
            </a:r>
            <a:r>
              <a:rPr lang="en-US" dirty="0" err="1"/>
              <a:t>goto</a:t>
            </a:r>
            <a:r>
              <a:rPr lang="en-US" dirty="0"/>
              <a:t> 111</a:t>
            </a:r>
          </a:p>
          <a:p>
            <a:r>
              <a:rPr lang="en-US" dirty="0"/>
              <a:t>109 t3 := 0</a:t>
            </a:r>
          </a:p>
          <a:p>
            <a:r>
              <a:rPr lang="en-US" dirty="0"/>
              <a:t>110 </a:t>
            </a:r>
            <a:r>
              <a:rPr lang="en-US" dirty="0" err="1"/>
              <a:t>goto</a:t>
            </a:r>
            <a:r>
              <a:rPr lang="en-US" dirty="0"/>
              <a:t> 112</a:t>
            </a:r>
          </a:p>
          <a:p>
            <a:r>
              <a:rPr lang="en-US" dirty="0"/>
              <a:t>111	t3 := 1</a:t>
            </a:r>
          </a:p>
          <a:p>
            <a:r>
              <a:rPr lang="en-US" dirty="0"/>
              <a:t>112 t4: = t2 and t3</a:t>
            </a:r>
          </a:p>
          <a:p>
            <a:r>
              <a:rPr lang="en-US" dirty="0"/>
              <a:t>113 t5 := t1 or t4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expression – 3 address code without generating code for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r>
              <a:rPr lang="en-US" dirty="0"/>
              <a:t>Need not evaluate the full expression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82225" cy="4351338"/>
          </a:xfrm>
        </p:spPr>
        <p:txBody>
          <a:bodyPr/>
          <a:lstStyle/>
          <a:p>
            <a:r>
              <a:rPr lang="en-US" dirty="0"/>
              <a:t>E – a &gt; b</a:t>
            </a:r>
          </a:p>
          <a:p>
            <a:r>
              <a:rPr lang="en-US" dirty="0"/>
              <a:t>Then code is </a:t>
            </a:r>
          </a:p>
          <a:p>
            <a:pPr lvl="1"/>
            <a:r>
              <a:rPr lang="en-US" dirty="0"/>
              <a:t>if a &gt; b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E.true</a:t>
            </a: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E.false</a:t>
            </a:r>
            <a:endParaRPr lang="en-US" dirty="0"/>
          </a:p>
          <a:p>
            <a:r>
              <a:rPr lang="en-US" dirty="0"/>
              <a:t>This is different from creating a temporary variable and assigning it 0 /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circuit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  is of the for E1 or E2, then if E1 is true, then this can directly be associated to </a:t>
            </a:r>
            <a:r>
              <a:rPr lang="en-US" dirty="0" err="1"/>
              <a:t>E.true</a:t>
            </a:r>
            <a:r>
              <a:rPr lang="en-US" dirty="0"/>
              <a:t>.</a:t>
            </a:r>
          </a:p>
          <a:p>
            <a:r>
              <a:rPr lang="en-US" dirty="0"/>
              <a:t>If E1 is false then E2 need to be evaluated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1629</Words>
  <Application>Microsoft Office PowerPoint</Application>
  <PresentationFormat>Widescreen</PresentationFormat>
  <Paragraphs>261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Control flow statements and Boolean expression </vt:lpstr>
      <vt:lpstr>Boolean Expression</vt:lpstr>
      <vt:lpstr>Syntax Directed Translation</vt:lpstr>
      <vt:lpstr>PowerPoint Presentation</vt:lpstr>
      <vt:lpstr>Example</vt:lpstr>
      <vt:lpstr>Three address code</vt:lpstr>
      <vt:lpstr>Short Circuit code</vt:lpstr>
      <vt:lpstr>Example</vt:lpstr>
      <vt:lpstr>Short circuit information</vt:lpstr>
      <vt:lpstr>SDD for 3-address code for boolean</vt:lpstr>
      <vt:lpstr>PowerPoint Presentation</vt:lpstr>
      <vt:lpstr>Example - a &lt; b or c &lt; d and e &lt; f</vt:lpstr>
      <vt:lpstr>Interpretation - a &lt; b or c &lt; d and e &lt; f</vt:lpstr>
      <vt:lpstr>Code- a &lt; b or c &lt; d and e &lt; f</vt:lpstr>
      <vt:lpstr>Flow of control statements</vt:lpstr>
      <vt:lpstr>Flow of Control Statements</vt:lpstr>
      <vt:lpstr>if-then statement</vt:lpstr>
      <vt:lpstr>Syntax directed definition for if-then</vt:lpstr>
      <vt:lpstr>if-then-else statement</vt:lpstr>
      <vt:lpstr>SDD for if-then - else</vt:lpstr>
      <vt:lpstr>While-do statement</vt:lpstr>
      <vt:lpstr>SDD for while - do</vt:lpstr>
      <vt:lpstr>Do-while statement</vt:lpstr>
      <vt:lpstr>PowerPoint Presentation</vt:lpstr>
      <vt:lpstr>For loop</vt:lpstr>
      <vt:lpstr>Control flow with boolean expression</vt:lpstr>
      <vt:lpstr>Example while</vt:lpstr>
      <vt:lpstr>Derivation</vt:lpstr>
      <vt:lpstr>Explanation</vt:lpstr>
      <vt:lpstr>Explanation</vt:lpstr>
      <vt:lpstr>Code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statements and Boolean expression</dc:title>
  <dc:creator>sitara k</dc:creator>
  <cp:lastModifiedBy>sitara k</cp:lastModifiedBy>
  <cp:revision>21</cp:revision>
  <dcterms:created xsi:type="dcterms:W3CDTF">2021-09-13T19:01:39Z</dcterms:created>
  <dcterms:modified xsi:type="dcterms:W3CDTF">2023-03-30T04:59:17Z</dcterms:modified>
</cp:coreProperties>
</file>