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695" r:id="rId3"/>
    <p:sldId id="696" r:id="rId4"/>
    <p:sldId id="697" r:id="rId5"/>
    <p:sldId id="698" r:id="rId6"/>
    <p:sldId id="699" r:id="rId7"/>
    <p:sldId id="702" r:id="rId8"/>
    <p:sldId id="703" r:id="rId9"/>
    <p:sldId id="676" r:id="rId10"/>
    <p:sldId id="677" r:id="rId11"/>
    <p:sldId id="679" r:id="rId12"/>
    <p:sldId id="678" r:id="rId13"/>
    <p:sldId id="680" r:id="rId14"/>
    <p:sldId id="682" r:id="rId15"/>
    <p:sldId id="681" r:id="rId16"/>
    <p:sldId id="683" r:id="rId17"/>
    <p:sldId id="684" r:id="rId18"/>
    <p:sldId id="675" r:id="rId19"/>
    <p:sldId id="685" r:id="rId20"/>
    <p:sldId id="726" r:id="rId21"/>
    <p:sldId id="686" r:id="rId22"/>
    <p:sldId id="687" r:id="rId23"/>
    <p:sldId id="691" r:id="rId24"/>
    <p:sldId id="688" r:id="rId25"/>
    <p:sldId id="689" r:id="rId26"/>
    <p:sldId id="690" r:id="rId27"/>
    <p:sldId id="692" r:id="rId28"/>
    <p:sldId id="693" r:id="rId29"/>
    <p:sldId id="694" r:id="rId30"/>
    <p:sldId id="704" r:id="rId31"/>
    <p:sldId id="705" r:id="rId32"/>
    <p:sldId id="706" r:id="rId33"/>
    <p:sldId id="707" r:id="rId34"/>
    <p:sldId id="716" r:id="rId35"/>
    <p:sldId id="717" r:id="rId36"/>
    <p:sldId id="718" r:id="rId37"/>
    <p:sldId id="719" r:id="rId38"/>
    <p:sldId id="727" r:id="rId39"/>
    <p:sldId id="728" r:id="rId40"/>
    <p:sldId id="720" r:id="rId41"/>
    <p:sldId id="721" r:id="rId42"/>
    <p:sldId id="722" r:id="rId43"/>
    <p:sldId id="723" r:id="rId44"/>
    <p:sldId id="724" r:id="rId45"/>
    <p:sldId id="725" r:id="rId46"/>
    <p:sldId id="7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83281" autoAdjust="0"/>
  </p:normalViewPr>
  <p:slideViewPr>
    <p:cSldViewPr snapToGrid="0">
      <p:cViewPr varScale="1">
        <p:scale>
          <a:sx n="91" d="100"/>
          <a:sy n="91" d="100"/>
        </p:scale>
        <p:origin x="1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4T04:22:20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5331 8533 1017 0,'0'0'559'16,"0"0"-160"-16,0 0-82 0,0 0-42 0,0 0-64 16,0 0-48-16,0 0-60 0,0 0-45 0,0 0-25 15,0 0-11-15,0 0-1 0,0 0 7 16,-39 77-6-16,33-49 0 0,1 2-6 0,5 1-4 16,0 1 0-16,0 0-7 0,0 1 5 0,0 2-5 0,9-3 2 15,-7-2-3-15,6-1-3 0,-2-3-3 16,0-2-5-16,5-3 0 0,-3-4-7 0,2-3 0 15,-1-2-4-15,1-6-6 0,0-2-6 0,1-3-5 16,1-1-6-16,-2-5-11 0,3-6-24 16,3-5-57-16,3-3-86 0,-5-3-212 0,-3 3-242 15,-3 6-773-15</inkml:trace>
  <inkml:trace contextRef="#ctx0" brushRef="#br0" timeOffset="167.13">5271 8612 1052 0,'0'0'485'0,"0"0"-68"0,0 0-75 16,0 0-97-16,0 0-102 0,0 0-71 0,0 0-53 15,0 0-26-15,0 0-2 0,0 0 2 16,0 0 2-16,0 0-6 0,0 0-7 0,0 0-6 0,135-73-14 16,-107 69-19-16,1 1-36 0,-4 3-35 0,0 0-69 15,-8 1-253-15,-3 3-240 0,-4-2-351 0</inkml:trace>
  <inkml:trace contextRef="#ctx0" brushRef="#br0" timeOffset="310.64">5350 8872 1356 0,'0'0'122'15,"0"0"-86"-15,0 0 18 0,0 0 26 0,0 0-21 16,0 0-46-16,124-55-71 0,-102 46-238 0,-3 4-948 0</inkml:trace>
  <inkml:trace contextRef="#ctx0" brushRef="#br0" timeOffset="530.74">5860 8753 2281 0,'0'0'229'0,"0"0"-82"15,0 0-48-15,0 0-38 0,0 0-13 16,0 0 4-16,0 0 3 0,0 0 3 0,0 0-21 0,0 0-15 16,0 0-7-16,131-25-13 0,-107 18-3 15,1 0-10-15,-8 1-17 0,-1 1-18 16,-5 0-18-16,-1 1-22 0,0-1-44 0,-8 1-66 0,0-1-127 16,2 1-194-16,-4 0-65 0,0 0 45 15,0 2-48-15</inkml:trace>
  <inkml:trace contextRef="#ctx0" brushRef="#br0" timeOffset="698.48">6024 8590 0 0,'0'0'459'0,"0"0"-2"0,0 0 38 16,0 0-22-16,0 0-113 0,0 0-122 16,0 0-87-16,0 0-87 0,0 0-41 0,0 0-14 15,0 0 13-15,0 0 19 0,0 0-3 0,0 0-2 16,-5 62-10-16,18-43-1 0,-1 0-6 0,1 1-5 16,3-1-7-16,-5 1-3 0,3 1-8 15,-4-3-9-15,5 0-6 0,-9-3-25 0,2-2-23 16,1-4-40-16,-7-1-70 0,0-3-181 0,2-4-269 15,-2 0-767-15</inkml:trace>
  <inkml:trace contextRef="#ctx0" brushRef="#br0" timeOffset="845.05">6106 8585 1002 0,'0'0'559'0,"0"0"-80"0,0 0-137 16,0 0-141-16,0 0-83 0,0 0-42 0,0 0-2 15,0 0-12-15,0 0-11 0,0 0-15 16,-78 126-12-16,74-104-5 0,2-1-12 0,-1 3-1 15,3 0-10-15,0 3-7 0,0 0-14 0,0 2-31 16,5 0-65-16,-3-2-137 0,6-7-439 0,-2-7-822 16</inkml:trace>
  <inkml:trace contextRef="#ctx0" brushRef="#br0" timeOffset="1147.29">6793 8539 2916 0,'0'0'21'15,"0"0"-25"-15,0 0 10 0,0 0 32 0,0 0 25 16,0 0 5-16,0 0-3 0,-38 136 0 0,38-111-19 16,0 2-12-16,0-1-13 0,0 1-6 0,2 1-8 15,5 0-2-15,1 0-1 0,-6-2 1 16,8 1-5-16,-1-4 1 0,1-2-1 0,2-4-11 15,-1-5 4-15,-1-2-2 0,7-6 3 16,-3-2-1-16,0-2 4 0,5-6-4 0,2-6-5 16,-3-4-5-16,3-3-11 0,0-3-6 0,-3-2-12 15,-1-2-2-15,-5 1-17 0,-1-2-25 0,-7 2-50 16,2 2-92-16,0 2-179 0,-6 7-255 0,2 4-776 0</inkml:trace>
  <inkml:trace contextRef="#ctx0" brushRef="#br0" timeOffset="1335.06">6755 8579 1141 0,'0'0'500'15,"0"0"-93"-15,0 0-68 0,0 0-87 0,0 0-74 0,0 0-58 16,0 0-44-16,0 0-39 0,0 0-11 0,0 0-4 16,0 0 2-16,0 0 1 0,0 0-10 15,0 0-8-15,114-8-7 0,-87 4 0 0,2 1-9 16,-4-2-3-16,4 2-13 0,-9-1-16 0,1 1-26 15,-2 0-49-15,-7 2-70 0,-4 1-151 0,0 0-276 16,-5 0-213-16,3 0-111 0</inkml:trace>
  <inkml:trace contextRef="#ctx0" brushRef="#br0" timeOffset="1488.06">6836 8770 770 0,'0'0'602'0,"0"0"-181"0,0 0-109 16,0 0-74-16,0 0-68 0,0 0-38 15,0 0-32-15,0 0-23 0,0 0-9 0,0 0-14 16,0 0-13-16,0 0-13 0,0 0-19 0,0 0-13 16,122 18-28-16,-93-25-51 0,-4 1-113 15,-7 2-380-15,-5 0-952 0</inkml:trace>
  <inkml:trace contextRef="#ctx0" brushRef="#br0" timeOffset="2193.44">6774 9557 1106 0,'0'0'588'0,"0"0"-204"15,0 0-77-15,0 0-48 0,0 0-66 16,0 0-36-16,0 0-51 0,0 0-41 0,0 0-28 16,0 0-9-16,0 0-5 0,0 0 9 0,0 0 6 15,-128 114-4-15,115-74 0 0,9 3-12 16,-4 4 0-16,4 1-15 0,4 4 5 0,0 0-2 16,6 0-4-16,2-3-4 0,3-3-4 15,-1-3-3-15,4-5-7 0,3-5 6 0,2-5-18 0,1-4-10 16,1-4-23-16,0-7-34 0,3-2-75 15,3-8-143-15,-10-2-455 0,-3-1-809 0</inkml:trace>
  <inkml:trace contextRef="#ctx0" brushRef="#br0" timeOffset="2437.29">7090 9747 2297 0,'0'0'300'0,"0"0"-93"0,0 0-55 16,0 0-58-16,0 0-37 0,0 0-18 0,0 0 2 15,0 0-3-15,0 0-5 0,0 0-8 0,-56 128-7 16,52-102-3-16,4-1-4 0,0 1 0 16,0-2-7-16,6-1 3 0,-3 0-4 0,5 0 0 15,0-1-2-15,-4-3-2 0,7 1 1 16,-3-2-8-16,2-3 4 0,0-1-11 0,1-1-5 16,1-1-6-16,5-4-3 0,1-1-9 0,-1-3-10 15,2-4-12-15,1 0-40 0,1-5-39 0,0-5-68 16,-3-3-169-16,1-2-271 0,-7 3-54 0,-4 3-236 0</inkml:trace>
  <inkml:trace contextRef="#ctx0" brushRef="#br0" timeOffset="2637.04">7080 9734 946 0,'0'0'439'0,"0"0"-50"16,0 0-36-16,0 0-71 0,0 0-81 0,0 0-69 15,0 0-48-15,0 0-47 0,0 0-24 16,0 0-3-16,0 0-4 0,0 0 4 0,0 0-5 16,0 0-12-16,62-22-12 0,-35 17-15 0,-4-1-20 15,-1 2-23-15,-3 1-46 0,2 3-67 16,-7 0-154-16,0 0-248 0,-9 0-783 0</inkml:trace>
  <inkml:trace contextRef="#ctx0" brushRef="#br0" timeOffset="2794.91">7101 9957 1648 0,'0'0'382'0,"0"0"-121"15,0 0-73-15,0 0-53 0,0 0-42 0,0 0-30 16,0 0-19-16,0 0-14 0,0 0-9 0,0 0-14 16,0 0-20-16,122-43-41 0,-98 32-67 15,3 2-165-15,-6 2-407 0,-11 3-783 0</inkml:trace>
  <inkml:trace contextRef="#ctx0" brushRef="#br0" timeOffset="3162.23">7605 9937 1385 0,'0'0'482'15,"0"0"-146"-15,0 0-76 0,0 0-74 0,0 0-60 16,0 0-43-16,0 0-26 0,0 0-26 0,0 0-6 16,0 0-7-16,0 0 0 0,0 0 3 0,0 0-10 15,0 0-2-15,105-14-6 0,-82 9-3 0,-2 1-6 16,-1 0-11-16,-3 1-15 0,0 0-18 0,-5 0-29 16,-2 2-42-16,-4 0-74 0,1 1-214 15,-3 0-228-15,-4 0-795 0</inkml:trace>
  <inkml:trace contextRef="#ctx0" brushRef="#br0" timeOffset="3340.05">7710 9790 1386 0,'0'0'464'0,"0"0"-81"0,0 0-78 0,0 0-69 16,0 0-60-16,0 0-63 0,0 0-46 0,0 0-48 16,0 0-9-16,0 0-2 0,0 0 9 15,0 0 3-15,0 0-3 0,0 0-2 0,-20 102-11 16,20-79 2-16,2 2-9 0,0 0-5 0,-2 2-13 15,4-1-18-15,-4 2-51 0,2-3-95 0,2-5-304 16,-2-7-1091-16</inkml:trace>
  <inkml:trace contextRef="#ctx0" brushRef="#br0" timeOffset="3643.88">8087 9696 1922 0,'0'0'-25'0,"0"0"-40"0,0 0 54 15,0 0 112-15,0 0 71 0,0 0 12 16,0 0-49-16,0 0-40 0,0 0-28 0,0 0-3 16,8 125-9-16,-6-98 0 0,-2 2-3 0,0 1-5 15,2-1-8-15,0-2-10 0,-2 0-1 16,6-3-9-16,-2-2-2 0,-2-2-4 0,1-4-4 15,3 1-4-15,4-3 9 0,-4-3-3 0,9 0-2 16,-7-4 2-16,9-1-9 0,-3-1 2 0,3-3-8 16,1-2-4-16,3 0-16 0,-1-8-12 15,5-3-25-15,-4-1-55 0,2-3-66 0,-3-1-105 16,-3-2-117-16,-3 0-159 0,-1 4 10 0,-9 5-267 0</inkml:trace>
  <inkml:trace contextRef="#ctx0" brushRef="#br0" timeOffset="3844.07">8122 9694 1465 0,'0'0'486'0,"0"0"-107"16,0 0-101-16,0 0-75 0,0 0-67 0,0 0-50 16,0 0-32-16,0 0-36 0,0 0-16 15,0 0-9-15,0 0 9 0,0 0 7 0,0 0 1 0,0 0-5 16,80-2-11-16,-55 2-14 0,2 0-22 15,-6 0-24-15,-1 0-49 0,-1 0-52 0,-5 0-112 16,-3 2-324-16,-7-1-675 0</inkml:trace>
  <inkml:trace contextRef="#ctx0" brushRef="#br0" timeOffset="4000.9">8151 9876 1846 0,'0'0'414'0,"0"0"-149"0,0 0-60 15,0 0-54-15,0 0-38 0,0 0-29 0,0 0-33 16,0 0-17-16,0 0-17 0,0 0-5 0,0 0-13 16,0 0-18-16,122-41-33 0,-93 29-68 15,4 1-145-15,-11 2-496 0,-5 5-793 0</inkml:trace>
  <inkml:trace contextRef="#ctx0" brushRef="#br0" timeOffset="4280.46">8506 9495 2543 0,'0'0'158'0,"0"0"-52"0,0 0-32 0,0 0-22 0,0 0-11 16,0 0 2-16,0 0 13 0,0 0 5 16,0 0 5-16,0 0-10 0,0 0-13 0,135 80-8 15,-111-55-5-15,1 1-6 0,0 4-3 0,-6 2-6 16,-3 4-6-16,-1 4 0 0,-5 5-5 15,-2 3 0-15,-4 3-1 0,-4 1 0 0,-6-1-4 16,-8-1-3-16,-3-3 3 0,-4-1-5 16,-1-3 5-16,-1-3 0 0,-6 1-1 0,0-4-2 0,2 1-7 15,-6-4-13-15,8-1-19 0,-4 0-33 16,0-5-50-16,7-1-104 0,3-8-304 0,9-6-927 16</inkml:trace>
  <inkml:trace contextRef="#ctx0" brushRef="#br0" timeOffset="11170.45">13004 5996 0 0,'0'0'0'0,"0"0"0"0,0 0 0 0,0 0 37 16,0 0 20-16,0 0-13 0,0 0-25 16,21 117-19-16,-21-88-3 0,4 4-6 0,0 2-3 0,9 2 5 15,-1 3-36-15,2-10-28 0,-1-9 59 0</inkml:trace>
  <inkml:trace contextRef="#ctx0" brushRef="#br0" timeOffset="11566.15">13376 7543 0 0,'0'0'0'0,"0"0"0"15,-14 180 0-15,12-107 6 0,2-2 2 0,0 0-5 16,0-1-6-16,4 2-1 0,8-1 0 15,-3 2 1-15,5-2 0 0,1 3 3 0,1-3 0 0,-6 1 0 16,7-2 0-16,-11-2 0 0,7-3 0 16,-7 0 0-16,4-2 0 0,-4-3 0 0,-2-2 0 15,9-1 0-15,-5 0 0 0,9 0 0 0,-1 2 0 16,1 1 0-16,-3 4 0 0,3 1 0 16,3 4 0-16,-1 3 0 0,-2 4 0 0,1 5 0 15,-1 2 0-15,-7 2 0 0,9 2 0 0,-3 1 0 16,1-1 0-16,-7 3 0 0,7 1 0 0,-1-1 0 15,3 0 0-15,-7-2 0 0,7-1 0 16,-1 0 0-16,3-4 0 0,2-4 0 0,6-3 0 0,-5-2 0 16,3-4 0-16,8-2 0 0,-1 2 0 15,-3-2 0-15,8 0 0 0,2 1 0 0,-2-2 0 16,3 1 0-16,-1-2 0 0,0 0 0 16,-1-2 0-16,1 1 0 0,0-2 0 0,-3 1 0 15,-3 0 0-15,-4 0 0 0,4 1 0 0,-2 1 0 16,-4 1 0-16,-8-15 0 0,-5-18 0 0</inkml:trace>
  <inkml:trace contextRef="#ctx0" brushRef="#br0" timeOffset="11686.78">15162 13643 0 0,'0'0'0'0,"0"0"0"16,120 142 0-16,-72-90 0 0,-5-3 23 0,9-2-6 15,-5-1 3-15,7-1-16 0,-4 2-13 16,6-4 1-16,-1-2-22 0,-5-1 13 0,-9-10 17 15,-10-11 0-15</inkml:trace>
  <inkml:trace contextRef="#ctx0" brushRef="#br0" timeOffset="11860.13">17056 14634 0 0,'0'0'0'15,"0"0"49"-15,0 0 22 0,124-4 25 0,-83-6 10 16,-4-2-13-16,3-3-34 0,-1-1-41 0,4-2-43 16,-1 2-48-16,-1 2-34 0,-12 3-55 15,-4 4 37-15</inkml:trace>
  <inkml:trace contextRef="#ctx0" brushRef="#br0" timeOffset="12036.54">18317 14260 183 0,'0'0'48'0,"0"0"-31"0,0 0-1 0,0 0 0 0,126-116-2 16,-87 86-7-16,5-4-15 0,3-2-11 16,1-1-10-16,5-2-5 0,1-2-15 0,-10 11-75 15,-13 8 86-15</inkml:trace>
  <inkml:trace contextRef="#ctx0" brushRef="#br0" timeOffset="12197.39">20049 12851 0 0,'0'0'47'16,"0"0"-43"-16,0 0 0 0,151-109 2 0,-108 83 2 15,-1 1-4-15,5 1-7 0,-5 0-7 16,5-1-11-16,1 0-6 0,-1 4 15 0,-8 4 12 15,-18 7 0-15</inkml:trace>
  <inkml:trace contextRef="#ctx0" brushRef="#br0" timeOffset="12418.83">21300 12741 944 0,'0'0'-20'0,"0"0"61"0,0 0 11 0,0 0-10 16,0 0-20-16,0 0-36 0,0 0-35 0,120 49-51 15,-92-48-117-15,-7-1-106 0,-6 0-55 0</inkml:trace>
  <inkml:trace contextRef="#ctx0" brushRef="#br0" timeOffset="12790.29">20301 12715 196 0,'0'0'340'0,"0"0"-267"0,0 0 19 0,0 0 9 15,0 0-5-15,0 0-21 0,132-76-33 16,-101 58-37-16,3 1-18 0,3-1-17 0,4 1-18 16,0 0-35-16,1 1-59 0,1 0-38 0,-6 4-65 15,-16 5-34-15</inkml:trace>
  <inkml:trace contextRef="#ctx0" brushRef="#br0" timeOffset="12935.14">21362 12475 0 0,'0'0'0'0,"0"0"0"0,0 0 0 0,0 0 40 16,0 0-5-16,132 68-20 0,-107-53-6 0,-3 1-10 16,-1 0-12-16,2 1-1 0,-2 2-8 0,3-2-4 15,-3 0 3-15,-7-4 23 0,-3-4 0 0</inkml:trace>
  <inkml:trace contextRef="#ctx0" brushRef="#br0" timeOffset="13102.11">22445 13096 0 0,'0'0'0'16,"0"0"18"-16,0 0 42 0,0 0-17 15,0 0-17-15,124 69-12 0,-101-57-13 0,1 0-8 16,-1-1-6-16,2 2-7 0,-2-1-10 0,-3 1-17 16,-7-4 2-16,-3-2 45 0</inkml:trace>
  <inkml:trace contextRef="#ctx0" brushRef="#br0" timeOffset="13425.5">23282 13387 0 0,'0'0'0'0,"0"0"0"16,0 0 0-16,0 0 0 0,0 0 0 0,118-8 0 15,-95 2 0-15,-1 0 0 0,9-2 0 0,-4 0 0 16,0-2 0-16,4 0 0 0,-4-1 0 16,6-1 0-16,-6 2 0 0,6-2 0 0,-6 1 0 15,6 0 0-15,-8-2 0 0,6-1 0 0,0 0 0 16,-2 0 0-16,0-1 0 0,-3-1 0 15,5 0 0-15,-4-1 0 0,-4 0 0 0,2-1 0 16,-2 0 0-16,-5-1 0 0,3 2 0 0,-7-1 0 16,5 1 0-16,-3-1 0 0,-3 2 0 0,-3-1 0 15,1 1 0-15,-3-2 0 0,-4 1 0 16,2-1 0-16,0-2 0 0,1 1 0 0,-5-1 0 16,4-1 0-16,2 2 0 0,-4-2 0 0,9-1 0 0,-9 7 0 15,0 4 0 1</inkml:trace>
  <inkml:trace contextRef="#ctx0" brushRef="#br0" timeOffset="13767.06">24384 12430 0 0,'0'0'0'0,"0"0"0"16,0 0 0-16,0 0 0 0,132-143 0 0,-107 114 0 15,8 1 0-15,-4-2 0 0,8-1 0 0,-2-2 0 16,-6 0 0-16,8 1 0 0,-4 1 0 0,-4 1 0 16,4 1 0-16,-4 1 0 0,4 0 0 15,-6 0 0-15,6 2 0 0,-6-1 0 16,2 3 0-16,0 0 0 0,-4 1 0 15,2 0 0-15,2 0 0 0,-4-1 0 0,8-1 0 0,-6-1 0 16,-3-1 0-16,9 2 0 0,-8 0 0 0,4-2 0 16,2 1 0-16,-6-3 0 0,6 0 0 0,-6 0 0 15,-2-3 0-15,-3 1 0 0,-1-1 0 16,-1 0 0-16,-1-2 0 0,-9 1 8 0,7-1 18 0,-7-4 24 16,4 1 10-16,-5-2 3 0,9-3-5 15,-4-2-16-15,-3-1-20 0,7-3-7 0,-7 0-12 16,7-3-9-16,-3-2 1 0,-5-1-3 0,6-1 8 15,-8-2 6-15,7 0 6 0,-7 0 12 0,-4-1 4 16,4 0-1-16,-2 0 2 0,-4 0-12 16,0-3-14-16,0 2-8 0,-8-1-24 15,2 0-17-15,2-3-18 0,-6 0-15 0,3-2-8 16,1 0-2-16,-6 0 14 0,6 0 75 0,-7 16 0 16,11 17 0-16</inkml:trace>
  <inkml:trace contextRef="#ctx0" brushRef="#br0" timeOffset="13994.99">25512 8950 0 0,'0'0'0'15,"-43"-124"0"-15,10 49 0 0,6 2 0 0,-8 3 0 0,8 4 0 0,-4-2 0 16,4 0 0-16,-4-2 0 16,2-1 0-16,6 0 0 0,-1-1 0 0,-5-1 0 0,6 1 0 15,0-1 0-15,3 0 0 0,-5 0 0 0,4-1 0 16,0-1 0-16,-5 1 0 0,1-1 0 16,2 0 0-16,0 0 0 0,-2 1 0 0,-1 1 0 15,-3-1 0-15,4 0 0 0,-8 1 0 0,4-2 0 16,-6 3 0-16,-3 0 0 0,-1 1 0 0,-2 0 0 15,0 1 0-15,-3 0 0 0,1 0 0 0,-5 1 0 16,-1 0 0-16,1 0 0 0,-6-2 0 0,5 3 0 16,-7 0 0-16,-2 2 0 0,0 0 0 15,15 17 0-15,16 16 0 0</inkml:trace>
  <inkml:trace contextRef="#ctx0" brushRef="#br0" timeOffset="14396.47">21676 4061 0 0,'0'0'25'16,"-166"-79"148"-16,67 35 31 0,0 1 17 0,12 4-12 16,-4 3-50-16,0 3-55 0,-6 1-36 15,8 1-26-15,-8 2-27 0,2 0-9 0,4 2-11 16,-6 2-8-16,4 1-15 0,0 0-15 15,0 1-3-15,-2 1-13 0,0 0 1 0,4 1-2 16,-2 2-3-16,2 0 1 0,-2 2 5 0,-2 0 7 16,2-1 4-16,0 4 1 0,0-3 2 0,0 4 2 15,4 0 2-15,-4 0 21 0,0 3 11 0,4 0 3 16,-4 1 6-16,2 2-13 0,-2 2-17 16,0 0-22-16,4 2-25 0,0 0-12 0,0 1 18 15,4 2 28-15,1 0 39 0,-3 0 27 0,4 2 20 16,-2 3 20-16,5 2 15 0,1 2 21 0,-1 0 5 15,1 3-5-15,-2 0-16 0,1 3-16 0,1 2-22 16,-1 0-13-16,-1 2-5 0,0 3-6 0,1 2 1 16,-1 2-3-16,0 2-8 0,1 1-22 15,-1 2-23-15,3 4-38 0,-1-2-44 0,9 2-57 16,-5 1-35-16,3 1-9 0,20-9 86 16,15-8 129-16</inkml:trace>
  <inkml:trace contextRef="#ctx0" brushRef="#br0" timeOffset="14865.73">14782 4576 43 0,'0'0'125'0,"0"0"55"0,-120 85 48 0,77-51 27 16,3-2-36-16,1 1-68 15,6 1-66-15,-4 3-52 0,2-1-29 0,-5 5-17 0,3 0-15 16,4 2-17-16,-4 1-26 0,0 2-22 0,-3-1-19 15,3 1-3-15,2-1 14 0,2 0 23 16,-2 1 30-16,-2-2 14 0,8 0-1 0,-6 0-4 0,10 0 1 16,-2-3 6-16,-4-1 19 0,6-2 20 15,2 0 16-15,1-1 17 0,-5-1 14 0,10-1 4 16,1 0 3-16,1-2-13 0,-1 1-15 0,7-2-19 16,-3 0-13-16,2 1-6 0,-1 0 1 15,3-1 3-15,-4-1 4 0,5-1 2 0,-3 0 4 16,4 1 9-16,-6 0 2 0,5 2 5 0,-7 0 0 15,6 1-4-15,-9 1-4 0,1 1-2 0,3 0 3 16,-8 3 4-16,5 2 12 0,-3 0 3 0,-1 0 6 16,3 0-4-16,-4 0-1 0,3 0 0 0,-1 0-8 15,1 1 5-15,3 1-10 0,-1 1-3 16,-1 2 1-16,-2 3 3 0,1-1 8 0,8 0 8 16,-5 0 1-16,-1 1-5 0,7 0-6 0,-3 2-11 15,2 2-5-15,-1-1-10 0,3 2-1 16,-5 0-6-16,5 0-9 0,-2-1-3 0,4 2-10 15,-5 2-11-15,7 0-17 0,2 1-25 0,0 0-55 16,2 5-148-16,0-19-68 0,0-13-270 16</inkml:trace>
  <inkml:trace contextRef="#ctx0" brushRef="#br0" timeOffset="116738.5">28849 15324 849 0,'0'0'496'16,"0"0"-74"-16,0 0-75 0,0 0-58 0,0 0-74 16,0 0-57-16,0 0-44 0,0 0-41 15,0 0-28-15,0 0-25 0,0 0-5 0,0 0 5 16,-9 16 7-16,5-1 9 0,-6 2-6 0,8 1 1 15,-2 3-8-15,-2 0-3 0,-1-1-2 16,7 1-1-16,-2 3 0 0,0-4-2 0,2 1 2 16,0-1-5-16,0-2-1 0,0 0-4 0,0 0 4 15,4-3-7-15,3-1 2 0,1-2 0 0,-4-2-6 16,8-1 4-16,-3-4 1 0,3-1-1 16,-4 0-4-16,7-3 2 0,-5-1-6 0,7 0-2 15,1-1-4-15,-1-4-11 0,-3 0-5 0,-3-1-18 16,5-2-10-16,-8 0-20 0,7 0-24 0,-11 0-14 15,6-2-26-15,-3 2-32 0,-5 1-35 0,-2-1-122 16,0 1-254-16,0 2-51 0,0 1-252 0</inkml:trace>
  <inkml:trace contextRef="#ctx0" brushRef="#br0" timeOffset="116899.93">28690 15530 756 0,'0'0'563'0,"0"0"-140"0,0 0-103 15,0 0-41-15,0 0-56 0,0 0-53 0,0 0-47 16,0 0-41-16,0 0-31 0,0 0-24 16,0 0-10-16,0 0-1 0,0 0-5 0,0 0-6 15,148-29-3-15,-119 25-13 0,2 1-21 0,-4 1-26 16,-4 0-60-16,2-1-86 0,2 2-239 0,-15 0-306 16,0-1-704-16</inkml:trace>
  <inkml:trace contextRef="#ctx0" brushRef="#br0" timeOffset="117228.9">29163 15330 1184 0,'0'0'446'0,"0"0"-84"0,0 0-52 15,0 0-47-15,0 0-56 0,0 0-48 16,0 0-35-16,0 0-36 0,0 0-29 0,0 0-16 15,0 0-20-15,0 0-2 0,0 0-6 0,0 0-5 16,-8-21 1-16,8 24-5 0,0 2 9 16,0 1 7-16,0 3 1 0,0 2 5 0,4 2-6 15,0 2-5-15,-2 1 2 0,0 0-8 0,-2 3-3 16,2-1 1-16,0 1 0 0,-2 1-2 0,2 1-1 16,-2-1-3-16,0 0-4 0,0 0 3 0,0-1 0 15,0-1 0-15,0-1-2 0,0-2-3 0,2-3-1 16,2-1-4-16,1-2 0 0,-1-1-8 15,0-2-10-15,-4-2-18 0,2-2-25 0,0 1-51 16,-2-2-98-16,0-1-234 0,0 0-437 0,0 0-679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11T04:19:14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13953 9599 172 0,'0'0'152'0,"0"0"57"0,0 0 30 0,0 0 7 16,0 0-3-16,0 0-36 0,0 0-21 0,0 0-19 16,0 0-22-16,-4-123-13 0,6 119-8 15,-2 0-13-15,2 3-10 0,-2 1-22 0,0 0-21 16,0 0-23-16,0 0-24 0,0 5-8 0,0 1 1 15,0 5 14-15,0 5 11 0,0 6 10 0,-4 5-7 16,2 5-4-16,-4 1-7 0,-5 1-7 16,9-1 2-16,-2-2-7 0,-2-1 1 15,6-1-2-15,-6-3-3 0,4-2-1 0,2-1-4 0,0 0 3 16,0 1-2-16,2-4 3 0,4 0-5 16,-2-3 2-16,2-2-5 0,-4-1-2 0,11-3 1 15,-7 0-8-15,-2-4-1 0,11 0-8 0,-9-2 2 16,6-3-4-16,-2-2 5 0,1 0 0 15,-5-3-5-15,6-4-1 0,-5-1-16 0,7-2-13 16,-8-1-31-16,5 0-44 0,-5 0-68 0,-4 1-83 16,0 0-90-16,-2-1-92 0,0 3 7 0,0 4-142 0</inkml:trace>
  <inkml:trace contextRef="#ctx0" brushRef="#br0" timeOffset="203.07">13819 9796 330 0,'0'0'241'0,"0"0"53"16,0 0 11-16,0 0-15 0,0 0-29 15,0 0-57-15,0 0-59 0,0 0-50 0,0 0-50 16,0 0-29-16,0 0-10 0,0 0 4 0,0 0 7 16,0 0 2-16,41-22-5 0,-22 12-13 15,1 1-7-15,3 1-11 0,-2-2-14 0,-1 1-33 16,3 2-46-16,-4-3-82 0,-1 2-188 0,-1 2-186 15,-9 2-361-15</inkml:trace>
  <inkml:trace contextRef="#ctx0" brushRef="#br0" timeOffset="490.95">14333 9464 1264 0,'0'0'240'0,"0"0"-23"0,0 0 9 0,0 0-23 0,0 0-49 16,0 0-62-16,0 0-43 0,0 0-29 0,0 0-16 16,0 0 4-16,0 0 0 0,0 0 17 15,0 0 1-15,5 46 2 0,-1-30-1 0,0 2-6 16,0 2 0-16,-2 3-4 0,0 1-1 0,-2 2-5 16,0 4 2-16,0-2-9 0,0 0-3 0,0-1-1 15,0 0-7-15,0-3 5 0,-2 0 2 16,0-1 0-16,0 1 0 0,0-2 0 0,2-1-7 15,0-3-9-15,0-2-10 0,0-5-13 0,0-1-12 16,0-2-23-16,0 0-34 0,2 0-113 16,-2-2-273-16,0-1-877 0</inkml:trace>
  <inkml:trace contextRef="#ctx0" brushRef="#br0" timeOffset="10293.17">12285 7678 640 0,'0'0'430'0,"0"0"-190"0,0 0-8 16,0 0-16-16,0 0-14 0,0 0-27 0,0 0-42 16,0 0-42-16,0 0-42 0,0 0-28 15,0 0-14-15,0 0 2 0,-8 11 9 0,8 6 7 0,0 2 4 16,0 3-1-16,0 3 0 0,0 0-4 16,0 3 2-16,-2 0-5 0,2 2-5 0,0 0-1 15,-3-1-4-15,3 0-2 0,0-1 0 16,0-2-3-16,0-1-1 0,0-1 1 0,3-3-4 0,-1-1 3 15,0-2-4-15,2-3-1 0,0-2 2 16,6-4-4-16,-6-2 4 0,3-3-2 0,3-3 1 16,-2-1 5-16,5 0 1 0,-5-4 3 15,4-4-9-15,3-2-12 0,-5-2-19 0,3-1-22 16,-5 1-31-16,6 0-44 0,-8 1-72 0,5 0-118 16,-7 2-155-16,-2 2-73 0,-2 2-375 0</inkml:trace>
  <inkml:trace contextRef="#ctx0" brushRef="#br0" timeOffset="10512.68">12142 8006 621 0,'0'0'516'15,"0"0"-200"-15,0 0-10 0,0 0-31 0,0 0-56 16,0 0-57-16,0 0-47 0,0 0-30 15,0 0-29-15,0 0-24 0,0 0-16 0,0 0-10 16,0 0 3-16,0 0-3 0,62-49 0 0,-41 39-3 16,0-2-1-16,5 2 0 0,-3 0-11 0,0 1-35 15,2 1-81-15,-5 0-173 0,1 4-325 0,-8 0-824 16</inkml:trace>
  <inkml:trace contextRef="#ctx0" brushRef="#br0" timeOffset="10992.04">12603 7852 1537 0,'0'0'271'0,"0"0"-7"0,0 0-44 0,0 0-43 15,0 0-47-15,0 0-32 0,0 0-20 16,0 0-28-16,0 0-18 0,0 0-20 0,0 0-10 0,0 0-3 15,0 0 1-15,2-82 3 0,15 75-1 16,-7 1-1-16,7 1-1 0,-3 2 0 0,-3 1-4 16,3 2 1-16,0 0-2 0,-3 4-4 0,3 2 2 15,-1 3-3-15,-5 0 7 0,-4 2-1 0,6 3 5 16,-5 1 0-16,-3 3 1 0,-2-1 1 0,0 4-1 16,0-2 0-16,-2 2-2 0,-3-1 0 15,-5-1 0-15,6 1 3 0,0-2-2 0,-9 1 0 16,9-2 0-16,-2-2-6 0,-4 0 3 0,8-2 1 15,-5 0 1-15,-1 0 2 0,2-2 0 16,6 0-2-16,-2-3 0 0,0-2 4 0,0 0-2 16,2-2 1-16,0-2-3 0,0-1 2 0,0-1-2 15,0 1 3-15,0-1 5 0,2 0 4 0,2 0 15 16,8-3 5-16,-1-5 0 0,7-1-2 16,1-3-15-16,0 1-7 0,1-2-5 0,3 2-5 15,-2 1 2-15,10-1 1 0,-7 2 1 0,1-2 4 16,-2 2-3-16,0 1 0 0,4 0-1 15,-15 2-6-15,7 1 1 0,-7 2-15 0,-6 1-31 16,-2 2-58-16,-4 0-75 0,0 1-164 0,0 1-346 16,0 1-762-16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09T08:53:40.3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2805 13290 1399 0,'0'0'29'0,"0"0"-71"0,0 0-11 0,0 0 15 15,0 0 80-15,0 0 78 0,0 0 13 16,-12 135-7-16,8-98-29 0,1 1-26 0,1-2-21 16,2-1-4-16,-2-3 6 0,2-3 8 0,0-4 9 15,-2-5-2-15,2-2-4 0,-4-4-7 16,2-4-5-16,2-3-2 0,0-4 5 0,0 0 22 15,0-3 21-15,-2 0 8 0,2-3-16 0,0-7-31 16,-4-1-35-16,0-4-20 0,2-5-3 0,0-2 1 16,-3-3 3-16,3-3 0 0,2-3 2 15,0 1-3-15,2 1 0 0,7 1-5 0,-1 0-1 0,4 3-1 16,-1 3-4-16,3 4 1 0,3 4-5 16,1 5-3-16,1 3 0 0,-5 5-2 0,3 1 6 15,0 2 2-15,-1 6 3 0,3 2 2 0,-7 3 0 16,3 2 1-16,-3 0 2 0,-2 1 1 15,-1-1 0-15,-5 0 1 0,0 0 2 0,0 0 0 16,-4 0 1-16,0-1 0 0,0-2 1 0,-4-1-2 16,2-3 3-16,-2-3 5 0,2-1 6 15,2-4 14-15,0 0 4 0,-5-3 0 0,3-4-10 16,0-5-14-16,2-5-8 0,0-4-7 0,0-3 2 16,0-3-1-16,0-1 1 0,4 0 0 0,5 2-1 15,-1 2 0-15,2 4-3 0,3 4 2 0,1 3-3 16,1 5 1-16,-3 3 1 0,7 4-1 15,1 1 8-15,-1 4-4 0,2 5 2 0,-5 5 0 16,3 2-7-16,-7 3 7 0,1 5 2 0,-5 1 0 16,-2 1 4-16,0 3-3 0,-4 0-4 0,-2 0 1 15,0 4-1-15,0-2-3 0,0 3-1 0,0-6-8 16,-2 0-7-16,2-3-13 0,0-4-20 16,0-4-49-16,2-4-109 0,9-3-186 15,-7-4-216-15,0-3-816 0</inkml:trace>
  <inkml:trace contextRef="#ctx0" brushRef="#br0" timeOffset="529">3599 13358 597 0,'0'0'639'16,"0"0"-272"-16,0 0-72 0,0 0-55 16,0 0-43-16,0 0-43 0,0 0-29 0,0 0-28 15,0 0-37-15,-126-19-19 0,109 34-9 0,3 6-2 16,3 2 5-16,-3 2 4 0,2 3 2 15,3 2-2-15,-1-2-4 0,6 3-8 0,0-2-6 16,2 2-7-16,2-4-3 0,0-3-4 0,6-3-3 16,-2-4 1-16,6-3-5 0,-1-2-1 0,1-4-1 15,-2-4-6-15,2-1 6 0,-1-3 1 16,3 0 5-16,-4-5 7 0,7-5 1 0,-5-3 0 16,1-2 0-16,-3-3 0 0,0-4 1 0,-4-3 3 15,-2-1-2-15,2-2-2 0,1 2-6 0,-1 2-1 16,-2 3-3-16,0 5-2 0,0 3 0 15,-2 5-8-15,4 5-12 0,-2 3-6 0,2 0-3 16,5 8 5-16,-3 3 11 0,4 6 7 0,-4 1 4 16,3 1 2-16,1 1 0 0,-4 1 1 15,4-2-1-15,-3 0-1 0,1-3 1 0,0-4 0 16,-4-1 0-16,9-4-2 0,-7-3 0 0,0-1 0 16,2-2 3-16,-1-1 4 0,1-2 1 0,2-5 3 15,-2-4 0-15,1-4 2 0,-3-3 1 16,0-3 1-16,0-3 0 0,-4 0 0 0,0-2 2 0,-2 1-2 15,0 0 2-15,0 3-2 0,0 1-2 16,-2 6 1-16,0 5-3 0,2 4-1 0,0 6-7 16,0 0-11-16,0 7-4 0,0 4 1 0,0 6 6 15,0 1 9-15,0 4 3 0,0 0-2 16,4-1-2-16,1 0-1 0,1 0 0 0,2-3-1 16,0 1-1-16,-2-4 0 0,9-2 0 0,-7-2 0 15,1-1-1-15,-1-1-5 0,2-4-14 0,-4 0-30 16,5-3-105-16,-5-2-229 0,0 0-380 15,-4 0-802-15</inkml:trace>
  <inkml:trace contextRef="#ctx0" brushRef="#br0" timeOffset="644.66">3739 13219 1398 0,'0'0'384'0,"0"0"-84"0,0 0-71 0,0 0-71 15,0 0-46-15,0 0-53 0,0 0-79 0,0 0-66 16,0 0-36-16,0 0-50 0,0 0-175 0,0 0-1023 0</inkml:trace>
  <inkml:trace contextRef="#ctx0" brushRef="#br0" timeOffset="995.9">4021 13409 1891 0,'0'0'187'0,"0"0"-35"15,0 0 6-15,0 0-15 0,0 0-28 0,0 0-35 16,-25 124-23-16,25-107-20 0,0-1-10 0,0-2-2 16,4-3-8-16,-2-1-3 0,-2-3-1 0,2-1-1 15,0-5-4-15,2 0 2 0,-4-1 10 16,0 0 10-16,0-1 21 0,2-5-1 0,-2-6-13 0,2-5-12 16,-2-6-23-16,2-1-3 0,3-5-1 15,-1 0-1-15,2-2 3 0,2 2-5 0,-2 0 1 16,5 4-3-16,1 2-2 0,0 5 1 15,1 3 1-15,1 4-3 0,3 6 5 0,-3 3 0 16,1 2 0-16,1 6 10 0,-1 6-5 0,-3 2 4 16,1 4 1-16,-3 2-1 0,0 2 0 15,1 3-1-15,-1 0 1 0,-4 4-8 0,2 1 3 0,-3 1-3 16,1 1-6-16,-4 3-1 0,0-3-22 16,-2-2-32-16,6-4-75 0,-4-2-147 0,0-7-299 15,0-7-920-15</inkml:trace>
  <inkml:trace contextRef="#ctx0" brushRef="#br0" timeOffset="1234.06">4878 13105 2315 0,'0'0'74'0,"0"0"-15"0,0 0 16 16,0 0 31-16,0 0 14 0,0 0-1 0,-70 123-18 15,60-86-29-15,-1 3-19 0,7 2-12 0,-4 5-8 16,6 2-7-16,2 2-5 0,0-2-6 0,2 1-7 16,6-7-6-16,5-4-1 0,-3-5-2 15,9-6-5-15,-1-1-4 0,3-6-15 0,4-3-20 16,6-4-58-16,4-6-187 0,-8-3-229 16,-5-4-782-16</inkml:trace>
  <inkml:trace contextRef="#ctx0" brushRef="#br0" timeOffset="1448.21">5393 13114 1874 0,'0'0'224'16,"0"0"-196"-16,0 0-10 0,0 0 34 16,0 0 28-16,0 0 23 0,0 0 7 0,124 37-10 0,-95-13-23 15,0 6-16-15,-4 4-4 0,2 6-10 16,-5 6-4-16,-1 3-7 0,-2 4-15 0,-5 3-6 15,1 4-6-15,-11 1-5 0,-4-2-8 0,0-4-7 16,-11-1-7-16,-3-3-17 16,-9-2-23-16,-6 0-70 0,-2-2-166 0,2-13-298 0,11-10-885 15</inkml:trace>
  <inkml:trace contextRef="#ctx0" brushRef="#br0" timeOffset="2149.53">3208 14420 1221 0,'0'0'386'0,"0"0"-51"0,0 0-66 0,0 0-77 16,0 0-72-16,0 0-35 0,0 0-20 0,0 0-15 15,0 0-14-15,0 0-10 0,0 0-10 0,0 0 2 16,0 0-2-16,-116-113 5 0,98 107 4 0,1 5-2 16,1 1-2-16,-1 4-9 0,-1 8-5 15,1 7-3-15,1 4 0 0,-1 5-4 0,5 1 3 16,-1 1-1-16,7 0 2 0,-2-2 3 0,8-1-4 16,0-3 2-16,2-3-5 0,6-3-1 0,0-2 2 15,5-3 0-15,3-2 1 0,3 0 0 16,-3-3-1-16,1 1-2 0,-1-2 1 0,1 1 0 15,-5 0-1-15,1 1 1 0,-1 1-1 0,-6 1-2 16,1 1 3-16,-7 1 2 0,0 1 2 0,0 1 7 16,-2 0 3-16,-7 0 3 0,-5-2 3 0,1-2 1 15,1-2 1-15,-5-2 1 0,5-2-6 0,0-3-2 16,-1-2-7-16,3 0-4 0,-2-1 2 16,9-5-10-16,-3-1-2 0,4 0-14 0,2-1-16 15,0 0-7-15,6 1 3 0,-1 1 5 16,7 1 15-16,-2 2 11 0,-1 2-4 15,-1 1 5-15,0 4-1 0,2 5 3 0,-1 4 7 16,1 1 7-16,-6 5 3 0,2 2 4 0,3 0 6 16,-7 3 3-16,-2 1 6 0,0 1 9 0,-2 0 5 15,-7 5 1-15,1-3 2 0,-4 2-4 16,-1-1-5-16,3-1-5 0,0-2-11 0,-1 0-8 0,3-2-10 16,4-2 0-16,0 0-7 0,4-2-4 15,0-1-5-15,6-1-19 0,4-2-8 0,1-1-30 16,3 0-80-16,5-2-164 0,-5-4-434 0,-6-3-822 0</inkml:trace>
  <inkml:trace contextRef="#ctx0" brushRef="#br0" timeOffset="2708.58">4560 15630 1431 0,'0'0'334'0,"0"0"-26"0,0 0-48 16,0 0-22-16,0 0-55 0,-8-130-32 0,-3 107-32 16,3 2-21-16,-6 2-16 0,-1 0-11 0,3 2-14 15,-3 4-15-15,-1 3-11 0,3 3-11 16,-1 4-7-16,0 3-7 0,1 2-6 0,-1 10-4 16,-1 4 3-16,5 10-2 0,-3 6-1 0,5 6 5 15,0 4-7-15,4 1 12 0,0 3 5 0,2 3 2 16,2-2 9-16,0-1-10 0,2-1-3 15,4-3-9-15,-4-3-6 0,6-3 6 0,-4-2 2 16,2-1 3-16,5-2-2 0,-3-2-2 0,-2-3-9 16,5-2-10-16,-3-3-15 0,0-3-50 0,0-2-90 15,1-5-192-15,-5-4-429 0,0-3-802 16</inkml:trace>
  <inkml:trace contextRef="#ctx0" brushRef="#br0" timeOffset="3109.37">4163 16118 1868 0,'0'0'337'16,"0"0"-27"-16,0 0-90 0,0 0-50 0,0 0-56 16,0 0-47-16,0 0-42 0,0 0-21 0,0 0-16 15,0 0 0-15,0 0 1 0,0 0-11 0,0 0-11 16,157-117-16-16,-115 102-14 0,3-1-21 0,-6 2-31 16,-6 0-21-16,1 1-5 0,-6 3 30 0,-1 0 58 15,-4 4 43-15,-4 1 19 0,-7 5 7 0,0 0-5 16,-5 5 18-16,-5 5 31 0,0 3 26 0,2 3 31 15,-4 3 10-15,0 2 8 0,0 2-3 16,0 1-15-16,0 1-18 0,0-2-20 16,0 1-26-16,4-3-26 0,0-3-7 0,2-2-11 0,3-1-1 15,1-3 2-15,-2-2-5 0,5-2 1 16,-3-4-2-16,2-1 2 0,5-3-1 0,-3 0 4 16,3-8 2-16,-3-2-4 0,3-3-1 0,-3-3-1 15,-3-2-2-15,-1 0 2 0,-6-2 1 0,-4-1 1 16,0 0 2-16,0-1 2 0,-10-2-5 15,0 0 2-15,-5-1-5 0,1-1-3 0,-3 3 2 16,3 1-1-16,-3 4 2 0,5 4-5 0,-1 4 0 0,5 6-15 16,0 4-23-16,6 0-12 0,-5 10-12 15,5 4-1-15,2 4-7 0,0 1-41 0,9-1-73 16,1-1-129-16,2-2-204 0,1-4-170 0,-5-5-710 16</inkml:trace>
  <inkml:trace contextRef="#ctx0" brushRef="#br0" timeOffset="3388.56">4957 15920 771 0,'0'0'493'16,"0"0"12"-16,0 0-59 0,0 0-83 0,0 0-111 16,0 0-92-16,0 0-75 0,0 0-49 0,0 0-15 15,0 0-2-15,0 0 7 0,0 0 11 0,0 0-4 16,0 0-7-16,-19 107-6 0,26-86-9 16,-5 0-3-16,6-3-3 0,2 0 0 0,-4-1 0 15,5-2-5-15,-3-1 5 0,6-1-5 0,-3-2-1 16,1-2 2-16,-1-3-4 0,1-5 1 15,0-1 7-15,-1 0-3 0,3-6-4 0,-3-4 9 16,-1-3-11-16,-6-4 8 0,2-2 8 0,-4-1-2 16,-2-2 9-16,0 0-2 0,-6-3 1 15,0 0 0-15,-4 0-2 0,-1 0-2 0,1 3-5 0,0 1-1 16,-5 5-1-16,5 2-5 0,4 4-1 0,-3 3-4 16,3 1-12-16,0 3-10 0,6 3-28 0,0 0-48 15,0 0-70-15,2 4-140 0,6-1-321 16,-6 0-933-16</inkml:trace>
  <inkml:trace contextRef="#ctx0" brushRef="#br0" timeOffset="3606.52">5428 15586 2276 0,'0'0'496'0,"0"0"-258"0,0 0-101 0,0 0-50 15,0 0-35-15,0 0-19 0,0 0-4 0,0 0 2 16,0 0-4-16,-66 122-2 0,66-84 1 0,0 5-9 15,0 3 0-15,0 3 2 0,2 4-6 16,6 3-2-16,-5 0-2 0,7 0-6 0,0-2-7 16,7-3 2-16,-3-7 1 0,5-7-9 0,1-9 5 15,-1-7-16-15,10-7-18 0,-6-8-29 16,6-6-86-16,2-6-149 0,0-10-188 0,-9 1-321 16,-5 2-718-16</inkml:trace>
  <inkml:trace contextRef="#ctx0" brushRef="#br0" timeOffset="3853.69">5858 15663 2562 0,'0'0'263'0,"0"0"-36"0,0 0-56 0,0 0-44 16,0 0-38-16,0 0-27 0,0 0-25 16,0 0-18-16,0 0-17 0,0 0-2 0,0 0-2 15,0 0 3-15,0 0 2 0,0 0-1 0,87 30 0 16,-66-4-1-16,-1 2 2 0,-3 6-2 0,2 3 2 15,-7 1-1-15,-4 6-5 0,-2 0 1 16,-1 5-3-16,-5-2 1 0,-7 2-2 0,-3 0-1 16,-4 3-6-16,-5-2-10 0,-4 1-8 0,-4-1-23 15,0 0-25-15,3 0-44 0,-5 0-77 0,-2-4-132 16,10-11-277-16,9-14-804 0</inkml:trace>
  <inkml:trace contextRef="#ctx0" brushRef="#br0" timeOffset="4555.55">3493 16979 1161 0,'0'0'357'0,"0"0"-16"0,0 0-26 15,0 0-51-15,0 0-64 0,0 0-57 16,0 0-44-16,0 0-35 0,0 0-27 0,0 0-20 0,0 0-13 16,0 0-5-16,0 0-6 0,-95-122-6 15,102 113-3-15,3 3-2 0,-2 4-3 0,2 2 2 16,-1 4 6-16,3 8 0 0,-2 6 14 0,-1 5 0 16,1 7 1-16,-2 4 4 0,-3 3-7 0,-1 3 3 15,-4 1 0-15,0 2 6 0,0-2-1 16,0-2 9-16,-4-2-2 0,-1-4-8 0,-1-4 7 15,4-2-8-15,-2-4 2 0,4-2-6 16,0-3 0-16,0-6-6 0,4-2-8 0,-2-5 8 0,6 0-12 16,-1-5 2-16,5 0-5 0,-4-2 2 15,7-9 0-15,-3-4 3 0,1-4 8 0,1-3-15 16,-4 2 9-16,-5 0-1 0,1 2-3 0,-4 6 14 16,0 4 2-16,-2 3 0 0,0 5 1 15,0 0-8-15,-2 6-9 0,-6 8 12 0,5 5 5 16,1 6 15-16,-2 4 23 0,2 3-3 0,2 1 13 0,0-1-1 15,0 0-3-15,2-1-7 16,2 0-13-16,1-2 5 0,5 1-17 0,-4 0 1 16,2 0-2-16,-1-1-9 0,-1-5 2 0,2-3 1 15,-2-4 8-15,-4-1-30 0,-2 0 28 0,6 1-33 16,-3 1 15-16,-3 0 22 0,0 0-11 0,0-1 14 16,-5-2-35-16,-1-4 35 0,-4-2-34 0,-5-3 39 15,1-2 11-15,-7-3-40 0,1-1 23 0,-5 0-36 16,2-6-6-16,-6-1-23 0,8-1-29 15,-3 0-43-15,1 0-99 0,6 0-154 0,3 2-357 16,8 3-753-16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61F01-B53E-46DA-808D-B6EA822DB914}" type="datetimeFigureOut">
              <a:rPr lang="en-IN" smtClean="0"/>
              <a:t>13/03/24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9339-88DB-4810-8AA6-CA55B7FB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97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Pro:	easy to generate</a:t>
            </a:r>
          </a:p>
          <a:p>
            <a:r>
              <a:rPr lang="en-US" dirty="0"/>
              <a:t>Cons:	stack operations are more</a:t>
            </a:r>
            <a:br>
              <a:rPr lang="en-US" dirty="0"/>
            </a:br>
            <a:r>
              <a:rPr lang="en-US" dirty="0"/>
              <a:t>	difficult to optimize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81EC-0C5D-4D4F-9BCB-179B2D63F93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09339-88DB-4810-8AA6-CA55B7FB073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4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Translation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09339-88DB-4810-8AA6-CA55B7FB073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12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readability, we use actual identifiers like a, b, and c in the fields arg1, arg2, and result in Fig. , instead of pointers to their symbol-table entries.</a:t>
            </a:r>
          </a:p>
          <a:p>
            <a:r>
              <a:rPr lang="en-US" dirty="0"/>
              <a:t>Temporary names can either by entered into the symbol table like programmer-defined names, or they can be implemented as objects of a class Temp with its own methods.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09339-88DB-4810-8AA6-CA55B7FB073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45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Changing order of the instructions does not effect other instructions of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09339-88DB-4810-8AA6-CA55B7FB073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69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C516-8360-47CD-8867-553771CE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35B67-41CF-4B3D-A42E-DDC496C20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87A7-4713-4B55-8006-85418485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13/03/24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22070-EE03-4331-A394-E5B668E8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D522-9787-4535-A9D4-3654B791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F58C-480D-44D6-9324-6A4DE9D2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6E6D4-9EC8-47BB-A27C-F8952C99D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1EB9-21C8-4F78-96DC-C27A7303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13/03/24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0682-7901-4FA7-ADE0-E0F26CF5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A9FC-A145-40BA-B75D-0A3F5EC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9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5BF35-9C72-45DF-8924-BB456704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9489D-0B57-4B57-AB47-D7CB3C5F2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15DC-2E0F-45D3-9130-D62F963B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13/03/24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731-8620-46FF-A959-37BF41F7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7A08-742C-44BE-B8EF-61DCF220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48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2F05-8867-431E-8A4A-07D9B212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4E48-AC15-4858-B410-5623416E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2C1C-EC23-461E-BAB1-35249809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13/03/24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A9FD1-03B2-46D1-881C-5814C2D8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1622-9AE0-454E-A12C-B9F7BEFA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0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77FC-0AFF-40C6-892B-3AE285EE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FB7A8-295E-4310-92DC-444E9A1C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431A-2FBD-48FC-AFE0-60E700C3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13/03/24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A4791-73BB-4D30-940C-93FF7D25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741A-51CA-4014-92C7-24349B90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7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4E62-3F17-48B6-AD9A-2576E4F8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BF4F-32BA-42A6-A7CD-0F6D33A1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A319D-ABF5-40AC-840F-4AA719F7A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6DAB6-D719-42B3-865F-4A15DB4C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13/03/24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5EAED-EC12-4BE0-B523-689859BD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E45F9-9250-4A0B-8C72-4064B495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9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18A8-426B-4A56-A776-0149BF4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90E8-CC15-42CE-8D8E-D896BEA4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2588E-E514-486C-8EA2-7F6CDCFB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03C67-A69F-4E45-AC5C-75C667D70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AF7A9-5798-4E79-81CB-1E324D995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08593-B76D-4C5D-893B-FDE914CA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13/03/24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28042-3585-4E7F-8526-0B319DD2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EECB6-B2CD-4CEF-AB3C-39D74F62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2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D9E3-33AE-4E8E-B7A1-034DECEE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A99ED-794A-4C35-AB19-69686F23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13/03/24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FCC2-DA54-4E11-9DED-F5990F7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6366C-674F-4FE4-AFBE-9A33B52B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0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404ED-FDE1-42D2-917E-26D5D570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13/03/24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250E7-46AE-4029-A07D-34972D71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55FFB-3B5E-4B57-A1F5-E6A83B66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2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6C52-66CC-43EA-BC41-A162E6D0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393B-9A3C-4534-B315-B07882A9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68546-E91C-4D98-AAE9-A7B5D04A9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3D3AE-9F42-475E-A606-C2EB6E7C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13/03/24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26D84-F1F4-442C-A872-B57F6869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0D443-ADA7-4DD7-ADB7-1F9B0240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E348-C931-4D62-9E94-F0623BBE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7292B-D53C-4A1A-AA34-BDC100988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34030-93EA-4AA5-A4E1-8D54A356A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34908-AE3B-4D80-875F-EF2CAD69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13/03/24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01196-AE4C-4297-BCED-CEA348CE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66D2A-63B3-48ED-AB8C-46E54C09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5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4FA2F-C701-452A-9F76-7DDE8CE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B868-E7E9-4D5F-82F0-7E67739D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75F25-900C-43D0-A388-BA21B6F73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871C-B1B1-423E-9E18-E76CC35B713A}" type="datetimeFigureOut">
              <a:rPr lang="en-IN" smtClean="0"/>
              <a:t>13/03/24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D55A0-86D3-4493-8007-D7F194802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E3F8C-D528-43FA-AE8E-2EC83DA31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9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44C0-78DC-4210-AE51-96CB7C1F2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Intermediate Code Generation - </a:t>
            </a:r>
            <a:r>
              <a:rPr lang="en-US" sz="5300" dirty="0"/>
              <a:t>Types of Three address code, Representation, Declarations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6E90-5746-4878-A638-E9884D22C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5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three address codes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:= y op z</a:t>
            </a:r>
          </a:p>
          <a:p>
            <a:r>
              <a:rPr lang="en-US" dirty="0"/>
              <a:t>x := op y</a:t>
            </a:r>
          </a:p>
          <a:p>
            <a:r>
              <a:rPr lang="en-US" dirty="0"/>
              <a:t>x := y</a:t>
            </a:r>
          </a:p>
          <a:p>
            <a:r>
              <a:rPr lang="en-US" dirty="0" err="1"/>
              <a:t>goto</a:t>
            </a:r>
            <a:r>
              <a:rPr lang="en-US" dirty="0"/>
              <a:t> L</a:t>
            </a:r>
          </a:p>
          <a:p>
            <a:r>
              <a:rPr lang="en-US" dirty="0"/>
              <a:t>if x </a:t>
            </a:r>
            <a:r>
              <a:rPr lang="en-US" dirty="0" err="1"/>
              <a:t>goto</a:t>
            </a:r>
            <a:r>
              <a:rPr lang="en-US" dirty="0"/>
              <a:t> L and if (false x) </a:t>
            </a:r>
            <a:r>
              <a:rPr lang="en-US" dirty="0" err="1"/>
              <a:t>goto</a:t>
            </a:r>
            <a:r>
              <a:rPr lang="en-US" dirty="0"/>
              <a:t> L1</a:t>
            </a:r>
          </a:p>
          <a:p>
            <a:r>
              <a:rPr lang="en-US" dirty="0"/>
              <a:t>if  x </a:t>
            </a:r>
            <a:r>
              <a:rPr lang="en-US" dirty="0" err="1"/>
              <a:t>relop</a:t>
            </a:r>
            <a:r>
              <a:rPr lang="en-US" dirty="0"/>
              <a:t> y </a:t>
            </a:r>
            <a:r>
              <a:rPr lang="en-US" dirty="0" err="1"/>
              <a:t>goto</a:t>
            </a:r>
            <a:r>
              <a:rPr lang="en-US" dirty="0"/>
              <a:t> L</a:t>
            </a:r>
          </a:p>
          <a:p>
            <a:endParaRPr lang="en-US" sz="2667" dirty="0"/>
          </a:p>
          <a:p>
            <a:pPr>
              <a:buFont typeface="Wingdings 2" pitchFamily="18" charset="2"/>
              <a:buNone/>
            </a:pPr>
            <a:endParaRPr lang="en-US" sz="266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three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050" y="1825625"/>
            <a:ext cx="9429750" cy="4351338"/>
          </a:xfrm>
        </p:spPr>
        <p:txBody>
          <a:bodyPr>
            <a:normAutofit/>
          </a:bodyPr>
          <a:lstStyle/>
          <a:p>
            <a:r>
              <a:rPr lang="en-US" dirty="0"/>
              <a:t>Procedure calls using: 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call p, n</a:t>
            </a:r>
          </a:p>
          <a:p>
            <a:pPr lvl="1"/>
            <a:r>
              <a:rPr lang="en-US" dirty="0"/>
              <a:t>y := call p, n</a:t>
            </a:r>
          </a:p>
          <a:p>
            <a:pPr lvl="1"/>
            <a:r>
              <a:rPr lang="en-US" dirty="0"/>
              <a:t>return y</a:t>
            </a:r>
          </a:p>
          <a:p>
            <a:r>
              <a:rPr lang="en-US" dirty="0"/>
              <a:t>x := y[</a:t>
            </a:r>
            <a:r>
              <a:rPr lang="en-US" dirty="0" err="1"/>
              <a:t>i</a:t>
            </a:r>
            <a:r>
              <a:rPr lang="en-US" dirty="0"/>
              <a:t>] and x[</a:t>
            </a:r>
            <a:r>
              <a:rPr lang="en-US" dirty="0" err="1"/>
              <a:t>i</a:t>
            </a:r>
            <a:r>
              <a:rPr lang="en-US" dirty="0"/>
              <a:t>] := y</a:t>
            </a:r>
          </a:p>
          <a:p>
            <a:r>
              <a:rPr lang="en-US" dirty="0"/>
              <a:t>x := &amp;y </a:t>
            </a:r>
          </a:p>
          <a:p>
            <a:r>
              <a:rPr lang="en-US" dirty="0"/>
              <a:t>x := *y and *x :=y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2291" name="Content Placeholder 7"/>
          <p:cNvSpPr>
            <a:spLocks noGrp="1"/>
          </p:cNvSpPr>
          <p:nvPr>
            <p:ph idx="1"/>
          </p:nvPr>
        </p:nvSpPr>
        <p:spPr>
          <a:xfrm>
            <a:off x="609600" y="1935164"/>
            <a:ext cx="10972800" cy="1112837"/>
          </a:xfrm>
        </p:spPr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= i+1; while (a[</a:t>
            </a:r>
            <a:r>
              <a:rPr lang="en-US" dirty="0" err="1"/>
              <a:t>i</a:t>
            </a:r>
            <a:r>
              <a:rPr lang="en-US" dirty="0"/>
              <a:t>] &lt; v);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1219201" y="3048000"/>
            <a:ext cx="28645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L:	t1 = i + 1</a:t>
            </a:r>
          </a:p>
          <a:p>
            <a:r>
              <a:rPr lang="en-US" sz="2400"/>
              <a:t>	i = t1</a:t>
            </a:r>
          </a:p>
          <a:p>
            <a:r>
              <a:rPr lang="en-US" sz="2400"/>
              <a:t>	t2 = i * 8</a:t>
            </a:r>
          </a:p>
          <a:p>
            <a:r>
              <a:rPr lang="en-US" sz="2400"/>
              <a:t>	t3 = a[t2]</a:t>
            </a:r>
          </a:p>
          <a:p>
            <a:r>
              <a:rPr lang="en-US" sz="2400"/>
              <a:t>	if t3 &lt; v goto L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1708151" y="5181602"/>
            <a:ext cx="20948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Symbolic labels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7304619" y="3048000"/>
            <a:ext cx="320119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100:	t1 = i + 1</a:t>
            </a:r>
          </a:p>
          <a:p>
            <a:r>
              <a:rPr lang="en-US" sz="2400"/>
              <a:t>101:	i = t1</a:t>
            </a:r>
          </a:p>
          <a:p>
            <a:r>
              <a:rPr lang="en-US" sz="2400"/>
              <a:t>102:	t2 = i * 8</a:t>
            </a:r>
          </a:p>
          <a:p>
            <a:r>
              <a:rPr lang="en-US" sz="2400"/>
              <a:t>103:	t3 = a[t2]</a:t>
            </a:r>
          </a:p>
          <a:p>
            <a:r>
              <a:rPr lang="en-US" sz="2400"/>
              <a:t>104:	if t3 &lt; v goto 100</a:t>
            </a: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7793569" y="5181602"/>
            <a:ext cx="23629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Position numbers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Representing three address codes</a:t>
            </a:r>
          </a:p>
        </p:txBody>
      </p:sp>
      <p:sp>
        <p:nvSpPr>
          <p:cNvPr id="13315" name="Content Placeholder 15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8943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Quadruples</a:t>
            </a:r>
          </a:p>
          <a:p>
            <a:pPr lvl="1" eaLnBrk="1" hangingPunct="1"/>
            <a:r>
              <a:rPr lang="en-US" dirty="0"/>
              <a:t>Has four fields: op, arg1, arg2 and result</a:t>
            </a:r>
          </a:p>
          <a:p>
            <a:pPr lvl="1"/>
            <a:r>
              <a:rPr lang="en-US" dirty="0"/>
              <a:t>The contents of arg1, arg2, and result are usually pointers to the symbol table entries for the names represented by these fields</a:t>
            </a:r>
          </a:p>
          <a:p>
            <a:pPr lvl="1" eaLnBrk="1" hangingPunct="1"/>
            <a:r>
              <a:rPr lang="en-US" dirty="0"/>
              <a:t>Unary operators like x := -y do not use arg2</a:t>
            </a:r>
          </a:p>
          <a:p>
            <a:pPr lvl="1" eaLnBrk="1" hangingPunct="1"/>
            <a:r>
              <a:rPr lang="en-US" dirty="0"/>
              <a:t>Operators like param use neither arg2 nor result</a:t>
            </a:r>
          </a:p>
          <a:p>
            <a:pPr lvl="1" eaLnBrk="1" hangingPunct="1"/>
            <a:r>
              <a:rPr lang="en-US" dirty="0"/>
              <a:t>Conditional and unconditional jump put target label in result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Three address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a:= b * -c + b* 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t1 : = -c</a:t>
            </a:r>
          </a:p>
          <a:p>
            <a:r>
              <a:rPr lang="en-US" dirty="0"/>
              <a:t>t2 := b * t1</a:t>
            </a:r>
          </a:p>
          <a:p>
            <a:r>
              <a:rPr lang="en-US" dirty="0"/>
              <a:t>t3 : = - c</a:t>
            </a:r>
          </a:p>
          <a:p>
            <a:r>
              <a:rPr lang="en-US" dirty="0"/>
              <a:t>t4 := b * t3</a:t>
            </a:r>
          </a:p>
          <a:p>
            <a:r>
              <a:rPr lang="en-US" dirty="0"/>
              <a:t>t5 := t2 + t4</a:t>
            </a:r>
          </a:p>
          <a:p>
            <a:r>
              <a:rPr lang="en-US" dirty="0"/>
              <a:t>a  := t5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Quadruple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</p:nvPr>
        </p:nvGraphicFramePr>
        <p:xfrm>
          <a:off x="6193368" y="2173818"/>
          <a:ext cx="5389034" cy="346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result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uminus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(2)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uminus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(4)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(5)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:=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three address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Triples</a:t>
            </a:r>
          </a:p>
          <a:p>
            <a:pPr lvl="1"/>
            <a:r>
              <a:rPr lang="en-US" dirty="0"/>
              <a:t>To avoid entering temporary names into the symbol table, we can refer to a temporary value by the position of the statement that computes it</a:t>
            </a:r>
          </a:p>
          <a:p>
            <a:pPr lvl="1"/>
            <a:r>
              <a:rPr lang="en-US" dirty="0"/>
              <a:t>Has 3 fields: op, arg1, and arg2 </a:t>
            </a:r>
          </a:p>
          <a:p>
            <a:pPr lvl="1"/>
            <a:r>
              <a:rPr lang="en-US" dirty="0"/>
              <a:t>arg1, and arg2 are either pointers to the symbol table (for programmer-defined names or constants) or pointers to the triple structure (for temporary values)</a:t>
            </a:r>
          </a:p>
          <a:p>
            <a:pPr lvl="1"/>
            <a:r>
              <a:rPr lang="en-US" dirty="0"/>
              <a:t>Parenthesized numbers represent pointers into the triple structure itself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418207"/>
              </p:ext>
            </p:extLst>
          </p:nvPr>
        </p:nvGraphicFramePr>
        <p:xfrm>
          <a:off x="4764443" y="2411451"/>
          <a:ext cx="7187304" cy="353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36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61"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uminus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61"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361">
                <a:tc>
                  <a:txBody>
                    <a:bodyPr/>
                    <a:lstStyle/>
                    <a:p>
                      <a:r>
                        <a:rPr lang="en-US" sz="2400" dirty="0"/>
                        <a:t>(2)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uminus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361">
                <a:tc>
                  <a:txBody>
                    <a:bodyPr/>
                    <a:lstStyle/>
                    <a:p>
                      <a:r>
                        <a:rPr lang="en-US" sz="2400" dirty="0"/>
                        <a:t>(3)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(2)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361">
                <a:tc>
                  <a:txBody>
                    <a:bodyPr/>
                    <a:lstStyle/>
                    <a:p>
                      <a:r>
                        <a:rPr lang="en-US" sz="2400" dirty="0"/>
                        <a:t>(4)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(3)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361">
                <a:tc>
                  <a:txBody>
                    <a:bodyPr/>
                    <a:lstStyle/>
                    <a:p>
                      <a:r>
                        <a:rPr lang="en-US" sz="2400" dirty="0"/>
                        <a:t>(5)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:=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(4)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D48103E-28CE-F4CE-45FF-C5999967F526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Example: a:= b * -c + b* -c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02055-424B-D079-07CA-D7544FBBA375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t1 : = -c</a:t>
            </a:r>
          </a:p>
          <a:p>
            <a:r>
              <a:rPr lang="en-US"/>
              <a:t>t2 := b * t1</a:t>
            </a:r>
          </a:p>
          <a:p>
            <a:r>
              <a:rPr lang="en-US"/>
              <a:t>t3 : = - c</a:t>
            </a:r>
          </a:p>
          <a:p>
            <a:r>
              <a:rPr lang="en-US"/>
              <a:t>t4 := b * t3</a:t>
            </a:r>
          </a:p>
          <a:p>
            <a:r>
              <a:rPr lang="en-US"/>
              <a:t>t5 := t2 + t4</a:t>
            </a:r>
          </a:p>
          <a:p>
            <a:r>
              <a:rPr lang="en-US"/>
              <a:t>a  := t5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Triples for arrays – ternary operation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426547"/>
          <a:ext cx="4470400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[]=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assign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695894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[</a:t>
            </a:r>
            <a:r>
              <a:rPr lang="en-US" sz="2400" dirty="0" err="1"/>
              <a:t>i</a:t>
            </a:r>
            <a:r>
              <a:rPr lang="en-US" sz="2400" dirty="0"/>
              <a:t>] : = 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600" y="4241801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 : = y 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914400" y="4953000"/>
          <a:ext cx="4470400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=[]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assign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three address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triples</a:t>
            </a:r>
          </a:p>
          <a:p>
            <a:pPr lvl="1"/>
            <a:r>
              <a:rPr lang="en-US" dirty="0"/>
              <a:t>In addition to triples we use a list of pointers to triples</a:t>
            </a:r>
          </a:p>
          <a:p>
            <a:pPr lvl="1"/>
            <a:r>
              <a:rPr lang="en-US" dirty="0"/>
              <a:t>to list pointers to triples in the desired order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582759"/>
              </p:ext>
            </p:extLst>
          </p:nvPr>
        </p:nvGraphicFramePr>
        <p:xfrm>
          <a:off x="1151068" y="2311400"/>
          <a:ext cx="2963732" cy="346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Statement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(32)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(2)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(33)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(3)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(34)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(4)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(35)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(5)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C5B9663-8683-B2DC-9433-2A15FB6BC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493666"/>
              </p:ext>
            </p:extLst>
          </p:nvPr>
        </p:nvGraphicFramePr>
        <p:xfrm>
          <a:off x="4764443" y="2311400"/>
          <a:ext cx="6513157" cy="346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uminus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(2)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uminus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(2)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(4)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(3)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(5)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:=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(4)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733" dirty="0"/>
              <a:t>Facilitates retargeting: enables attaching a back end for the new machine to an existing front end</a:t>
            </a:r>
          </a:p>
          <a:p>
            <a:endParaRPr lang="en-US" sz="3733" dirty="0"/>
          </a:p>
          <a:p>
            <a:endParaRPr lang="en-US" sz="3733" dirty="0"/>
          </a:p>
          <a:p>
            <a:endParaRPr lang="en-US" sz="3733" i="1" dirty="0"/>
          </a:p>
          <a:p>
            <a:r>
              <a:rPr lang="en-US" sz="3733" dirty="0"/>
              <a:t>Enables machine-independent code optimization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1524000" y="3505200"/>
            <a:ext cx="294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Front end</a:t>
            </a:r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>
            <a:off x="1016000" y="40386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807200" y="3505200"/>
            <a:ext cx="294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Back end</a:t>
            </a:r>
          </a:p>
        </p:txBody>
      </p:sp>
      <p:sp>
        <p:nvSpPr>
          <p:cNvPr id="201735" name="Line 7"/>
          <p:cNvSpPr>
            <a:spLocks noChangeShapeType="1"/>
          </p:cNvSpPr>
          <p:nvPr/>
        </p:nvSpPr>
        <p:spPr bwMode="auto">
          <a:xfrm>
            <a:off x="4470400" y="4038600"/>
            <a:ext cx="233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1736" name="Line 8"/>
          <p:cNvSpPr>
            <a:spLocks noChangeShapeType="1"/>
          </p:cNvSpPr>
          <p:nvPr/>
        </p:nvSpPr>
        <p:spPr bwMode="auto">
          <a:xfrm>
            <a:off x="9753600" y="40386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4503895" y="3581401"/>
            <a:ext cx="1810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Intermediate</a:t>
            </a:r>
            <a:br>
              <a:rPr lang="en-US" sz="2400"/>
            </a:br>
            <a:r>
              <a:rPr lang="en-US" sz="2400"/>
              <a:t>code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0191846" y="3429001"/>
            <a:ext cx="12554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Target</a:t>
            </a:r>
            <a:br>
              <a:rPr lang="en-US" sz="2400"/>
            </a:br>
            <a:r>
              <a:rPr lang="en-US" sz="2400"/>
              <a:t>machine</a:t>
            </a:r>
            <a:br>
              <a:rPr lang="en-US" sz="2400"/>
            </a:br>
            <a:r>
              <a:rPr lang="en-US" sz="2400"/>
              <a:t>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B16A-5EDD-76FB-F119-91B9C544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4E4D-B886-F5E0-6A97-505097B9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 of quadruples over triples can be seen in an optimizing compiler, where instructions are often moved around. </a:t>
            </a:r>
          </a:p>
          <a:p>
            <a:pPr lvl="1"/>
            <a:r>
              <a:rPr lang="en-US" dirty="0"/>
              <a:t>With quadruples, if we move an instruction that computes a temporary t, then the instructions that use t require no change. </a:t>
            </a:r>
          </a:p>
          <a:p>
            <a:pPr lvl="1"/>
            <a:r>
              <a:rPr lang="en-US" dirty="0"/>
              <a:t>With triples, the result of an operation is referred to by its position, so moving an instruction may require us to change all references to that result.</a:t>
            </a:r>
          </a:p>
          <a:p>
            <a:pPr lvl="1"/>
            <a:r>
              <a:rPr lang="en-US" dirty="0"/>
              <a:t>This problem does not occur with indirect triples, an optimizing compiler can move an instruction by reordering the instruction list, without affecting the triples themselves.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103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SDT into </a:t>
            </a:r>
            <a:r>
              <a:rPr lang="en-US"/>
              <a:t>Three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address code is constructed based on the grammar construct</a:t>
            </a:r>
          </a:p>
          <a:p>
            <a:r>
              <a:rPr lang="en-US" dirty="0"/>
              <a:t>Non-terminals have Attributes</a:t>
            </a:r>
          </a:p>
          <a:p>
            <a:pPr lvl="1"/>
            <a:r>
              <a:rPr lang="en-US" dirty="0"/>
              <a:t>Code – sequence of three-address statements evaluating Expression</a:t>
            </a:r>
          </a:p>
          <a:p>
            <a:pPr lvl="1"/>
            <a:r>
              <a:rPr lang="en-US" dirty="0"/>
              <a:t>Place – Address/name that holds the value</a:t>
            </a:r>
          </a:p>
          <a:p>
            <a:pPr lvl="1"/>
            <a:r>
              <a:rPr lang="en-US" dirty="0"/>
              <a:t>Value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address code for expression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080803"/>
              </p:ext>
            </p:extLst>
          </p:nvPr>
        </p:nvGraphicFramePr>
        <p:xfrm>
          <a:off x="607286" y="1600200"/>
          <a:ext cx="10467113" cy="3914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S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 := E;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S.code</a:t>
                      </a:r>
                      <a:r>
                        <a:rPr lang="en-US" sz="2400" baseline="0" dirty="0"/>
                        <a:t> = </a:t>
                      </a:r>
                      <a:r>
                        <a:rPr lang="en-US" sz="2400" baseline="0" dirty="0" err="1"/>
                        <a:t>E.code</a:t>
                      </a:r>
                      <a:r>
                        <a:rPr lang="en-US" sz="2400" baseline="0" dirty="0"/>
                        <a:t> || gen (</a:t>
                      </a:r>
                      <a:r>
                        <a:rPr lang="en-US" sz="2400" baseline="0" dirty="0" err="1"/>
                        <a:t>top.get</a:t>
                      </a:r>
                      <a:r>
                        <a:rPr lang="en-US" sz="2400" baseline="0" dirty="0"/>
                        <a:t>(</a:t>
                      </a:r>
                      <a:r>
                        <a:rPr lang="en-US" sz="2400" baseline="0" dirty="0" err="1"/>
                        <a:t>id.lexeme</a:t>
                      </a:r>
                      <a:r>
                        <a:rPr lang="en-US" sz="2400" baseline="0" dirty="0"/>
                        <a:t>) ‘:=‘ </a:t>
                      </a:r>
                      <a:r>
                        <a:rPr lang="en-US" sz="2400" baseline="0" dirty="0" err="1"/>
                        <a:t>E.address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E1 + 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E.addr</a:t>
                      </a:r>
                      <a:r>
                        <a:rPr lang="en-US" sz="2400" dirty="0"/>
                        <a:t> = new Temp()</a:t>
                      </a:r>
                    </a:p>
                    <a:p>
                      <a:r>
                        <a:rPr lang="en-US" sz="2400" dirty="0" err="1"/>
                        <a:t>E.code</a:t>
                      </a:r>
                      <a:r>
                        <a:rPr lang="en-US" sz="2400" dirty="0"/>
                        <a:t>  = E1.code || E2.code ||</a:t>
                      </a:r>
                      <a:r>
                        <a:rPr lang="en-US" sz="2400" baseline="0" dirty="0"/>
                        <a:t> </a:t>
                      </a:r>
                    </a:p>
                    <a:p>
                      <a:r>
                        <a:rPr lang="en-US" sz="2400" baseline="0" dirty="0"/>
                        <a:t>gen (</a:t>
                      </a:r>
                      <a:r>
                        <a:rPr lang="en-US" sz="2400" baseline="0" dirty="0" err="1"/>
                        <a:t>E.addr</a:t>
                      </a:r>
                      <a:r>
                        <a:rPr lang="en-US" sz="2400" baseline="0" dirty="0"/>
                        <a:t> ‘:=‘ E1.addr ‘+’ E2.addr)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- E1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E.addr</a:t>
                      </a:r>
                      <a:r>
                        <a:rPr lang="en-US" sz="2400" dirty="0"/>
                        <a:t> =</a:t>
                      </a:r>
                      <a:r>
                        <a:rPr lang="en-US" sz="2400" baseline="0" dirty="0"/>
                        <a:t> new Temp()</a:t>
                      </a:r>
                    </a:p>
                    <a:p>
                      <a:r>
                        <a:rPr lang="en-US" sz="2400" baseline="0" dirty="0" err="1"/>
                        <a:t>E.code</a:t>
                      </a:r>
                      <a:r>
                        <a:rPr lang="en-US" sz="2400" baseline="0" dirty="0"/>
                        <a:t> = E1.code || gen (</a:t>
                      </a:r>
                      <a:r>
                        <a:rPr lang="en-US" sz="2400" baseline="0" dirty="0" err="1"/>
                        <a:t>E.addr</a:t>
                      </a:r>
                      <a:r>
                        <a:rPr lang="en-US" sz="2400" baseline="0" dirty="0"/>
                        <a:t> ‘:=‘  ‘</a:t>
                      </a:r>
                      <a:r>
                        <a:rPr lang="en-US" sz="2400" baseline="0" dirty="0" err="1"/>
                        <a:t>uminus</a:t>
                      </a:r>
                      <a:r>
                        <a:rPr lang="en-US" sz="2400" baseline="0" dirty="0"/>
                        <a:t>’ E1.addr)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(E1)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E.addr</a:t>
                      </a:r>
                      <a:r>
                        <a:rPr lang="en-US" sz="2400" dirty="0"/>
                        <a:t> = E1. </a:t>
                      </a:r>
                      <a:r>
                        <a:rPr lang="en-US" sz="2400" dirty="0" err="1"/>
                        <a:t>addr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E.code</a:t>
                      </a:r>
                      <a:r>
                        <a:rPr lang="en-US" sz="2400" dirty="0"/>
                        <a:t> = E1.code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address code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895119"/>
              </p:ext>
            </p:extLst>
          </p:nvPr>
        </p:nvGraphicFramePr>
        <p:xfrm>
          <a:off x="914399" y="1600200"/>
          <a:ext cx="10665687" cy="2567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E1 * 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E.addr</a:t>
                      </a:r>
                      <a:r>
                        <a:rPr lang="en-US" sz="2400" dirty="0"/>
                        <a:t> = new Temp()</a:t>
                      </a:r>
                    </a:p>
                    <a:p>
                      <a:r>
                        <a:rPr lang="en-US" sz="2400" dirty="0" err="1"/>
                        <a:t>E.code</a:t>
                      </a:r>
                      <a:r>
                        <a:rPr lang="en-US" sz="2400" dirty="0"/>
                        <a:t>  = E1.code || E2.code ||</a:t>
                      </a:r>
                      <a:r>
                        <a:rPr lang="en-US" sz="2400" baseline="0" dirty="0"/>
                        <a:t> </a:t>
                      </a:r>
                    </a:p>
                    <a:p>
                      <a:r>
                        <a:rPr lang="en-US" sz="2400" baseline="0" dirty="0"/>
                        <a:t>gen (</a:t>
                      </a:r>
                      <a:r>
                        <a:rPr lang="en-US" sz="2400" baseline="0" dirty="0" err="1"/>
                        <a:t>E.addr</a:t>
                      </a:r>
                      <a:r>
                        <a:rPr lang="en-US" sz="2400" baseline="0" dirty="0"/>
                        <a:t> ‘:=‘ E1.addr ‘*’ E2.addr)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E.addr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top.get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id.lexeme</a:t>
                      </a:r>
                      <a:r>
                        <a:rPr lang="en-US" sz="2400" dirty="0"/>
                        <a:t>)</a:t>
                      </a:r>
                    </a:p>
                    <a:p>
                      <a:r>
                        <a:rPr lang="en-US" sz="2400" dirty="0" err="1"/>
                        <a:t>E.code</a:t>
                      </a:r>
                      <a:r>
                        <a:rPr lang="en-US" sz="2400" dirty="0"/>
                        <a:t> = ‘ ‘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a:= b + c * d</a:t>
            </a:r>
          </a:p>
          <a:p>
            <a:pPr>
              <a:buNone/>
            </a:pPr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id := E =&gt; E + E =&gt; E +E * E = &gt; id + id * id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The corresponding syntax tree would be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0400" y="1905000"/>
            <a:ext cx="426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Node – New temp</a:t>
            </a:r>
          </a:p>
          <a:p>
            <a:r>
              <a:rPr lang="en-US" sz="2800" dirty="0"/>
              <a:t>E1.addr = c, E2.addr = d</a:t>
            </a:r>
          </a:p>
          <a:p>
            <a:r>
              <a:rPr lang="en-US" sz="2800" dirty="0"/>
              <a:t>+ Node – New temp</a:t>
            </a:r>
          </a:p>
          <a:p>
            <a:r>
              <a:rPr lang="en-US" sz="2800" dirty="0"/>
              <a:t>E1.addr = b, E2.addr=t1</a:t>
            </a:r>
          </a:p>
          <a:p>
            <a:r>
              <a:rPr lang="en-US" sz="2800" dirty="0"/>
              <a:t>t1 := c * d</a:t>
            </a:r>
          </a:p>
          <a:p>
            <a:r>
              <a:rPr lang="en-US" sz="2800" dirty="0"/>
              <a:t>t2 := b + t1</a:t>
            </a:r>
          </a:p>
          <a:p>
            <a:r>
              <a:rPr lang="en-US" sz="2800" dirty="0"/>
              <a:t>Root node</a:t>
            </a:r>
          </a:p>
          <a:p>
            <a:r>
              <a:rPr lang="en-US" sz="2800" dirty="0"/>
              <a:t>a := t2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B1B78F-74AE-495C-814E-1CA4648C3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066925"/>
            <a:ext cx="3543300" cy="2724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FAA91B-5727-4FBA-BE76-996C620E1B64}"/>
                  </a:ext>
                </a:extLst>
              </p14:cNvPr>
              <p14:cNvContentPartPr/>
              <p14:nvPr/>
            </p14:nvContentPartPr>
            <p14:xfrm>
              <a:off x="4371120" y="2764080"/>
              <a:ext cx="796680" cy="84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FAA91B-5727-4FBA-BE76-996C620E1B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1760" y="2754720"/>
                <a:ext cx="815400" cy="86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Declarations – Three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in a procedure – need to track scope of variable’s and need symbol table</a:t>
            </a:r>
          </a:p>
          <a:p>
            <a:r>
              <a:rPr lang="en-US" dirty="0"/>
              <a:t>Computing the address of variables and other is done by semantic rules related to three address code</a:t>
            </a:r>
          </a:p>
          <a:p>
            <a:pPr lvl="1"/>
            <a:r>
              <a:rPr lang="en-US" dirty="0"/>
              <a:t>Type, width, offset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765240"/>
              </p:ext>
            </p:extLst>
          </p:nvPr>
        </p:nvGraphicFramePr>
        <p:xfrm>
          <a:off x="1016000" y="1600200"/>
          <a:ext cx="10058400" cy="489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{offset = 0}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D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D ;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D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 : 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{enter (id.name,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T.type</a:t>
                      </a:r>
                      <a:r>
                        <a:rPr lang="en-US" sz="2400" baseline="0" dirty="0"/>
                        <a:t>, offset);</a:t>
                      </a:r>
                    </a:p>
                    <a:p>
                      <a:r>
                        <a:rPr lang="en-US" sz="2400" baseline="0" dirty="0"/>
                        <a:t>offset = offset + </a:t>
                      </a:r>
                      <a:r>
                        <a:rPr lang="en-US" sz="2400" baseline="0" dirty="0" err="1"/>
                        <a:t>T.width</a:t>
                      </a:r>
                      <a:r>
                        <a:rPr lang="en-US" sz="2400" baseline="0" dirty="0"/>
                        <a:t>;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integer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T.type</a:t>
                      </a:r>
                      <a:r>
                        <a:rPr lang="en-US" sz="2400" dirty="0"/>
                        <a:t> = integer;</a:t>
                      </a:r>
                    </a:p>
                    <a:p>
                      <a:r>
                        <a:rPr lang="en-US" sz="2400" dirty="0" err="1"/>
                        <a:t>T.width</a:t>
                      </a:r>
                      <a:r>
                        <a:rPr lang="en-US" sz="2400" baseline="0" dirty="0"/>
                        <a:t> = 4;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T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real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T.type</a:t>
                      </a:r>
                      <a:r>
                        <a:rPr lang="en-US" sz="2400" dirty="0"/>
                        <a:t> = real;</a:t>
                      </a:r>
                    </a:p>
                    <a:p>
                      <a:r>
                        <a:rPr lang="en-US" sz="2400" dirty="0" err="1"/>
                        <a:t>T.width</a:t>
                      </a:r>
                      <a:r>
                        <a:rPr lang="en-US" sz="2400" baseline="0" dirty="0"/>
                        <a:t> = 8;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  <a:r>
                        <a:rPr lang="en-US" sz="2400" dirty="0">
                          <a:sym typeface="Wingdings" pitchFamily="2" charset="2"/>
                        </a:rPr>
                        <a:t> array[num]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of T1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T.type</a:t>
                      </a:r>
                      <a:r>
                        <a:rPr lang="en-US" sz="2400" dirty="0"/>
                        <a:t> = array(num.val, T1.type)</a:t>
                      </a:r>
                    </a:p>
                    <a:p>
                      <a:r>
                        <a:rPr lang="en-US" sz="2400" dirty="0" err="1"/>
                        <a:t>T.width</a:t>
                      </a:r>
                      <a:r>
                        <a:rPr lang="en-US" sz="2400" dirty="0"/>
                        <a:t> = num *T1.width;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620520"/>
          <a:ext cx="95504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T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</a:t>
                      </a:r>
                      <a:r>
                        <a:rPr lang="en-US" sz="2400" dirty="0">
                          <a:latin typeface="Arial"/>
                          <a:cs typeface="Arial"/>
                          <a:sym typeface="Wingdings" pitchFamily="2" charset="2"/>
                        </a:rPr>
                        <a:t>↑ T1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T.type</a:t>
                      </a:r>
                      <a:r>
                        <a:rPr lang="en-US" sz="2400" dirty="0"/>
                        <a:t> = pointer (T1.type); </a:t>
                      </a:r>
                    </a:p>
                    <a:p>
                      <a:r>
                        <a:rPr lang="en-US" sz="2400" dirty="0" err="1"/>
                        <a:t>T.width</a:t>
                      </a:r>
                      <a:r>
                        <a:rPr lang="en-US" sz="2400" baseline="0" dirty="0"/>
                        <a:t> = 4;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690688"/>
            <a:ext cx="10515600" cy="4351338"/>
          </a:xfrm>
        </p:spPr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Wingdings" pitchFamily="2" charset="2"/>
              </a:rPr>
              <a:t> D</a:t>
            </a:r>
          </a:p>
          <a:p>
            <a:r>
              <a:rPr lang="en-US" dirty="0">
                <a:sym typeface="Wingdings" pitchFamily="2" charset="2"/>
              </a:rPr>
              <a:t>D  D ; D | id : T | proc id ; D ; 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A new symbol table is created when proc id; D;S is encountered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Representations</a:t>
            </a:r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Graphical representations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AST</a:t>
            </a:r>
          </a:p>
          <a:p>
            <a:pPr>
              <a:lnSpc>
                <a:spcPct val="90000"/>
              </a:lnSpc>
            </a:pPr>
            <a:r>
              <a:rPr lang="en-US" dirty="0"/>
              <a:t>Postfix notation: operations on values stored on operand stack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JVM bytecode</a:t>
            </a:r>
          </a:p>
          <a:p>
            <a:pPr>
              <a:lnSpc>
                <a:spcPct val="90000"/>
              </a:lnSpc>
            </a:pPr>
            <a:r>
              <a:rPr lang="en-US" dirty="0"/>
              <a:t>Three-address code: 	x := y op z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Variation of three address code - two-address code:	x := op y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mktable</a:t>
            </a:r>
            <a:r>
              <a:rPr lang="en-US" dirty="0"/>
              <a:t>(previous) creates a new symbol table and returns a pointer to the new table that is linked to a previous table in the outer scope. The pointer previous is placed in the header of the new symbol table.</a:t>
            </a:r>
          </a:p>
          <a:p>
            <a:pPr>
              <a:lnSpc>
                <a:spcPct val="90000"/>
              </a:lnSpc>
            </a:pPr>
            <a:r>
              <a:rPr lang="en-US" dirty="0"/>
              <a:t>enter(table, name, type, offset) creates a new entry for name in the symbol table pointed to by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table – address of the current table, variable name, type and offset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addwidth</a:t>
            </a:r>
            <a:r>
              <a:rPr lang="en-US" dirty="0"/>
              <a:t>(table, width) records the cumulative width of all entries in table in the header associated with this symbol table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enterproc</a:t>
            </a:r>
            <a:r>
              <a:rPr lang="en-US" dirty="0"/>
              <a:t>(table, name, </a:t>
            </a:r>
            <a:r>
              <a:rPr lang="en-US" dirty="0" err="1"/>
              <a:t>newtable</a:t>
            </a:r>
            <a:r>
              <a:rPr lang="en-US" dirty="0"/>
              <a:t>) creates a new entry in table for procedure name with local scope </a:t>
            </a:r>
            <a:r>
              <a:rPr lang="en-US" dirty="0" err="1"/>
              <a:t>newtable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table – existing table, name of the </a:t>
            </a:r>
            <a:r>
              <a:rPr lang="en-US" dirty="0" err="1"/>
              <a:t>newtable</a:t>
            </a:r>
            <a:r>
              <a:rPr lang="en-US" dirty="0"/>
              <a:t>, address of the new table</a:t>
            </a:r>
          </a:p>
          <a:p>
            <a:pPr>
              <a:lnSpc>
                <a:spcPct val="90000"/>
              </a:lnSpc>
            </a:pPr>
            <a:r>
              <a:rPr lang="en-US" dirty="0"/>
              <a:t>lookup(table, name) returns a pointer to the entry in the table for name by following linked tables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609601" y="1584326"/>
            <a:ext cx="4903907" cy="542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 dirty="0">
                <a:latin typeface="Courier New" pitchFamily="49" charset="0"/>
              </a:rPr>
              <a:t>struct S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{ int a;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  int b;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} s;</a:t>
            </a:r>
            <a:br>
              <a:rPr lang="en-US" sz="2667" b="1" dirty="0">
                <a:latin typeface="Courier New" pitchFamily="49" charset="0"/>
              </a:rPr>
            </a:b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void swap(int a, int b)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{ int t;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  t = a;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  a = b;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  b = t;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}</a:t>
            </a:r>
            <a:br>
              <a:rPr lang="en-US" sz="2667" b="1" dirty="0">
                <a:latin typeface="Courier New" pitchFamily="49" charset="0"/>
              </a:rPr>
            </a:br>
            <a:br>
              <a:rPr lang="en-US" sz="2667" b="1" dirty="0">
                <a:latin typeface="Courier New" pitchFamily="49" charset="0"/>
              </a:rPr>
            </a:br>
            <a:endParaRPr lang="en-US" sz="2667" b="1" dirty="0">
              <a:latin typeface="Courier New" pitchFamily="49" charset="0"/>
            </a:endParaRP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9448800" y="26717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9448800" y="1681164"/>
            <a:ext cx="16256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Trec S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448800" y="30527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b</a:t>
            </a:r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6807200" y="20574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s</a:t>
            </a:r>
          </a:p>
        </p:txBody>
      </p:sp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9448800" y="4267201"/>
            <a:ext cx="16256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Tint</a:t>
            </a:r>
          </a:p>
        </p:txBody>
      </p: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6807200" y="3433763"/>
            <a:ext cx="16256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Tfun swap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6807200" y="44243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6807200" y="48053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b</a:t>
            </a:r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6807200" y="51863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t</a:t>
            </a:r>
          </a:p>
        </p:txBody>
      </p:sp>
      <p:sp>
        <p:nvSpPr>
          <p:cNvPr id="222222" name="Text Box 14"/>
          <p:cNvSpPr txBox="1">
            <a:spLocks noChangeArrowheads="1"/>
          </p:cNvSpPr>
          <p:nvPr/>
        </p:nvSpPr>
        <p:spPr bwMode="auto">
          <a:xfrm>
            <a:off x="9448800" y="3657601"/>
            <a:ext cx="16256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Tref</a:t>
            </a:r>
          </a:p>
        </p:txBody>
      </p:sp>
      <p:sp>
        <p:nvSpPr>
          <p:cNvPr id="222223" name="Text Box 15"/>
          <p:cNvSpPr txBox="1">
            <a:spLocks noChangeArrowheads="1"/>
          </p:cNvSpPr>
          <p:nvPr/>
        </p:nvSpPr>
        <p:spPr bwMode="auto">
          <a:xfrm>
            <a:off x="6807200" y="16764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 dirty="0" err="1"/>
              <a:t>prev</a:t>
            </a:r>
            <a:r>
              <a:rPr lang="en-US" sz="2400" i="1" dirty="0"/>
              <a:t>=nil</a:t>
            </a:r>
            <a:endParaRPr lang="en-US" sz="2400" dirty="0"/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6807200" y="40433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    prev</a:t>
            </a:r>
            <a:endParaRPr lang="en-US" sz="2400"/>
          </a:p>
        </p:txBody>
      </p:sp>
      <p:sp>
        <p:nvSpPr>
          <p:cNvPr id="222225" name="Text Box 17"/>
          <p:cNvSpPr txBox="1">
            <a:spLocks noChangeArrowheads="1"/>
          </p:cNvSpPr>
          <p:nvPr/>
        </p:nvSpPr>
        <p:spPr bwMode="auto">
          <a:xfrm>
            <a:off x="9448800" y="22907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prev=nil</a:t>
            </a:r>
            <a:endParaRPr lang="en-US" sz="2400"/>
          </a:p>
        </p:txBody>
      </p:sp>
      <p:sp>
        <p:nvSpPr>
          <p:cNvPr id="222226" name="Text Box 18"/>
          <p:cNvSpPr txBox="1">
            <a:spLocks noChangeArrowheads="1"/>
          </p:cNvSpPr>
          <p:nvPr/>
        </p:nvSpPr>
        <p:spPr bwMode="auto">
          <a:xfrm>
            <a:off x="6807200" y="64055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     prev</a:t>
            </a:r>
            <a:endParaRPr lang="en-US" sz="2400"/>
          </a:p>
        </p:txBody>
      </p:sp>
      <p:sp>
        <p:nvSpPr>
          <p:cNvPr id="222227" name="Text Box 19"/>
          <p:cNvSpPr txBox="1">
            <a:spLocks noChangeArrowheads="1"/>
          </p:cNvSpPr>
          <p:nvPr/>
        </p:nvSpPr>
        <p:spPr bwMode="auto">
          <a:xfrm>
            <a:off x="6807200" y="5795963"/>
            <a:ext cx="16256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err="1"/>
              <a:t>Tfun</a:t>
            </a:r>
            <a:r>
              <a:rPr lang="en-US" sz="2400" dirty="0"/>
              <a:t> </a:t>
            </a:r>
            <a:r>
              <a:rPr lang="en-US" sz="2400" dirty="0" err="1"/>
              <a:t>foo</a:t>
            </a:r>
            <a:endParaRPr lang="en-US" sz="2400" dirty="0"/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6807200" y="24431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swap</a:t>
            </a:r>
          </a:p>
        </p:txBody>
      </p:sp>
      <p:sp>
        <p:nvSpPr>
          <p:cNvPr id="222229" name="Text Box 21"/>
          <p:cNvSpPr txBox="1">
            <a:spLocks noChangeArrowheads="1"/>
          </p:cNvSpPr>
          <p:nvPr/>
        </p:nvSpPr>
        <p:spPr bwMode="auto">
          <a:xfrm>
            <a:off x="6807200" y="28241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foo</a:t>
            </a:r>
          </a:p>
        </p:txBody>
      </p:sp>
      <p:sp>
        <p:nvSpPr>
          <p:cNvPr id="222230" name="Line 22"/>
          <p:cNvSpPr>
            <a:spLocks noChangeShapeType="1"/>
          </p:cNvSpPr>
          <p:nvPr/>
        </p:nvSpPr>
        <p:spPr bwMode="auto">
          <a:xfrm flipV="1">
            <a:off x="8229600" y="1905000"/>
            <a:ext cx="1219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1" name="Line 23"/>
          <p:cNvSpPr>
            <a:spLocks noChangeShapeType="1"/>
          </p:cNvSpPr>
          <p:nvPr/>
        </p:nvSpPr>
        <p:spPr bwMode="auto">
          <a:xfrm flipH="1">
            <a:off x="10871200" y="1905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2" name="Freeform 24"/>
          <p:cNvSpPr>
            <a:spLocks/>
          </p:cNvSpPr>
          <p:nvPr/>
        </p:nvSpPr>
        <p:spPr bwMode="auto">
          <a:xfrm>
            <a:off x="8229602" y="2667002"/>
            <a:ext cx="726017" cy="993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" y="396"/>
              </a:cxn>
              <a:cxn ang="0">
                <a:pos x="95" y="626"/>
              </a:cxn>
            </a:cxnLst>
            <a:rect l="0" t="0" r="r" b="b"/>
            <a:pathLst>
              <a:path w="343" h="626">
                <a:moveTo>
                  <a:pt x="0" y="0"/>
                </a:moveTo>
                <a:cubicBezTo>
                  <a:pt x="56" y="66"/>
                  <a:pt x="343" y="199"/>
                  <a:pt x="334" y="396"/>
                </a:cubicBezTo>
                <a:cubicBezTo>
                  <a:pt x="325" y="601"/>
                  <a:pt x="145" y="578"/>
                  <a:pt x="95" y="62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3" name="Freeform 25"/>
          <p:cNvSpPr>
            <a:spLocks/>
          </p:cNvSpPr>
          <p:nvPr/>
        </p:nvSpPr>
        <p:spPr bwMode="auto">
          <a:xfrm>
            <a:off x="8229600" y="3048000"/>
            <a:ext cx="812800" cy="297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" y="396"/>
              </a:cxn>
              <a:cxn ang="0">
                <a:pos x="95" y="626"/>
              </a:cxn>
            </a:cxnLst>
            <a:rect l="0" t="0" r="r" b="b"/>
            <a:pathLst>
              <a:path w="343" h="626">
                <a:moveTo>
                  <a:pt x="0" y="0"/>
                </a:moveTo>
                <a:cubicBezTo>
                  <a:pt x="56" y="66"/>
                  <a:pt x="343" y="199"/>
                  <a:pt x="334" y="396"/>
                </a:cubicBezTo>
                <a:cubicBezTo>
                  <a:pt x="325" y="601"/>
                  <a:pt x="145" y="578"/>
                  <a:pt x="95" y="62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4" name="Line 26"/>
          <p:cNvSpPr>
            <a:spLocks noChangeShapeType="1"/>
          </p:cNvSpPr>
          <p:nvPr/>
        </p:nvSpPr>
        <p:spPr bwMode="auto">
          <a:xfrm flipH="1">
            <a:off x="10871200" y="3886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5" name="Freeform 27"/>
          <p:cNvSpPr>
            <a:spLocks/>
          </p:cNvSpPr>
          <p:nvPr/>
        </p:nvSpPr>
        <p:spPr bwMode="auto">
          <a:xfrm>
            <a:off x="10871200" y="2895600"/>
            <a:ext cx="711200" cy="167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" y="396"/>
              </a:cxn>
              <a:cxn ang="0">
                <a:pos x="95" y="626"/>
              </a:cxn>
            </a:cxnLst>
            <a:rect l="0" t="0" r="r" b="b"/>
            <a:pathLst>
              <a:path w="343" h="626">
                <a:moveTo>
                  <a:pt x="0" y="0"/>
                </a:moveTo>
                <a:cubicBezTo>
                  <a:pt x="56" y="66"/>
                  <a:pt x="343" y="199"/>
                  <a:pt x="334" y="396"/>
                </a:cubicBezTo>
                <a:cubicBezTo>
                  <a:pt x="325" y="601"/>
                  <a:pt x="145" y="578"/>
                  <a:pt x="95" y="62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6" name="Freeform 28"/>
          <p:cNvSpPr>
            <a:spLocks/>
          </p:cNvSpPr>
          <p:nvPr/>
        </p:nvSpPr>
        <p:spPr bwMode="auto">
          <a:xfrm>
            <a:off x="10871200" y="3276600"/>
            <a:ext cx="6096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" y="396"/>
              </a:cxn>
              <a:cxn ang="0">
                <a:pos x="95" y="626"/>
              </a:cxn>
            </a:cxnLst>
            <a:rect l="0" t="0" r="r" b="b"/>
            <a:pathLst>
              <a:path w="343" h="626">
                <a:moveTo>
                  <a:pt x="0" y="0"/>
                </a:moveTo>
                <a:cubicBezTo>
                  <a:pt x="56" y="66"/>
                  <a:pt x="343" y="199"/>
                  <a:pt x="334" y="396"/>
                </a:cubicBezTo>
                <a:cubicBezTo>
                  <a:pt x="325" y="601"/>
                  <a:pt x="145" y="578"/>
                  <a:pt x="95" y="62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7" name="Line 29"/>
          <p:cNvSpPr>
            <a:spLocks noChangeShapeType="1"/>
          </p:cNvSpPr>
          <p:nvPr/>
        </p:nvSpPr>
        <p:spPr bwMode="auto">
          <a:xfrm flipV="1">
            <a:off x="8229600" y="3810000"/>
            <a:ext cx="1219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8" name="Line 30"/>
          <p:cNvSpPr>
            <a:spLocks noChangeShapeType="1"/>
          </p:cNvSpPr>
          <p:nvPr/>
        </p:nvSpPr>
        <p:spPr bwMode="auto">
          <a:xfrm flipV="1">
            <a:off x="8229600" y="3962400"/>
            <a:ext cx="12192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9" name="Line 31"/>
          <p:cNvSpPr>
            <a:spLocks noChangeShapeType="1"/>
          </p:cNvSpPr>
          <p:nvPr/>
        </p:nvSpPr>
        <p:spPr bwMode="auto">
          <a:xfrm flipV="1">
            <a:off x="8229600" y="4495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40" name="Line 32"/>
          <p:cNvSpPr>
            <a:spLocks noChangeShapeType="1"/>
          </p:cNvSpPr>
          <p:nvPr/>
        </p:nvSpPr>
        <p:spPr bwMode="auto">
          <a:xfrm flipH="1">
            <a:off x="8229600" y="6019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41" name="Freeform 33"/>
          <p:cNvSpPr>
            <a:spLocks/>
          </p:cNvSpPr>
          <p:nvPr/>
        </p:nvSpPr>
        <p:spPr bwMode="auto">
          <a:xfrm flipH="1" flipV="1">
            <a:off x="5689600" y="1752600"/>
            <a:ext cx="1422400" cy="487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" y="396"/>
              </a:cxn>
              <a:cxn ang="0">
                <a:pos x="95" y="626"/>
              </a:cxn>
            </a:cxnLst>
            <a:rect l="0" t="0" r="r" b="b"/>
            <a:pathLst>
              <a:path w="343" h="626">
                <a:moveTo>
                  <a:pt x="0" y="0"/>
                </a:moveTo>
                <a:cubicBezTo>
                  <a:pt x="56" y="66"/>
                  <a:pt x="343" y="199"/>
                  <a:pt x="334" y="396"/>
                </a:cubicBezTo>
                <a:cubicBezTo>
                  <a:pt x="325" y="601"/>
                  <a:pt x="145" y="578"/>
                  <a:pt x="95" y="62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42" name="Freeform 34"/>
          <p:cNvSpPr>
            <a:spLocks/>
          </p:cNvSpPr>
          <p:nvPr/>
        </p:nvSpPr>
        <p:spPr bwMode="auto">
          <a:xfrm flipH="1" flipV="1">
            <a:off x="6096000" y="1981200"/>
            <a:ext cx="914400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" y="396"/>
              </a:cxn>
              <a:cxn ang="0">
                <a:pos x="95" y="626"/>
              </a:cxn>
            </a:cxnLst>
            <a:rect l="0" t="0" r="r" b="b"/>
            <a:pathLst>
              <a:path w="343" h="626">
                <a:moveTo>
                  <a:pt x="0" y="0"/>
                </a:moveTo>
                <a:cubicBezTo>
                  <a:pt x="56" y="66"/>
                  <a:pt x="343" y="199"/>
                  <a:pt x="334" y="396"/>
                </a:cubicBezTo>
                <a:cubicBezTo>
                  <a:pt x="325" y="601"/>
                  <a:pt x="145" y="578"/>
                  <a:pt x="95" y="62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43" name="Text Box 35"/>
          <p:cNvSpPr txBox="1">
            <a:spLocks noChangeArrowheads="1"/>
          </p:cNvSpPr>
          <p:nvPr/>
        </p:nvSpPr>
        <p:spPr bwMode="auto">
          <a:xfrm>
            <a:off x="7010401" y="1347789"/>
            <a:ext cx="1061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globals</a:t>
            </a:r>
          </a:p>
        </p:txBody>
      </p:sp>
      <p:sp>
        <p:nvSpPr>
          <p:cNvPr id="222244" name="Line 36"/>
          <p:cNvSpPr>
            <a:spLocks noChangeShapeType="1"/>
          </p:cNvSpPr>
          <p:nvPr/>
        </p:nvSpPr>
        <p:spPr bwMode="auto">
          <a:xfrm flipH="1">
            <a:off x="8229600" y="3657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45" name="Text Box 37"/>
          <p:cNvSpPr txBox="1">
            <a:spLocks noChangeArrowheads="1"/>
          </p:cNvSpPr>
          <p:nvPr/>
        </p:nvSpPr>
        <p:spPr bwMode="auto">
          <a:xfrm>
            <a:off x="7518400" y="2057401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(0)</a:t>
            </a:r>
          </a:p>
        </p:txBody>
      </p:sp>
      <p:sp>
        <p:nvSpPr>
          <p:cNvPr id="222246" name="Text Box 38"/>
          <p:cNvSpPr txBox="1">
            <a:spLocks noChangeArrowheads="1"/>
          </p:cNvSpPr>
          <p:nvPr/>
        </p:nvSpPr>
        <p:spPr bwMode="auto">
          <a:xfrm>
            <a:off x="7518400" y="4419601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(0)</a:t>
            </a:r>
          </a:p>
        </p:txBody>
      </p:sp>
      <p:sp>
        <p:nvSpPr>
          <p:cNvPr id="222247" name="Text Box 39"/>
          <p:cNvSpPr txBox="1">
            <a:spLocks noChangeArrowheads="1"/>
          </p:cNvSpPr>
          <p:nvPr/>
        </p:nvSpPr>
        <p:spPr bwMode="auto">
          <a:xfrm>
            <a:off x="7518400" y="4800601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(4)</a:t>
            </a:r>
          </a:p>
        </p:txBody>
      </p:sp>
      <p:sp>
        <p:nvSpPr>
          <p:cNvPr id="222248" name="Text Box 40"/>
          <p:cNvSpPr txBox="1">
            <a:spLocks noChangeArrowheads="1"/>
          </p:cNvSpPr>
          <p:nvPr/>
        </p:nvSpPr>
        <p:spPr bwMode="auto">
          <a:xfrm>
            <a:off x="7518400" y="5181601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(8)</a:t>
            </a:r>
          </a:p>
        </p:txBody>
      </p:sp>
      <p:sp>
        <p:nvSpPr>
          <p:cNvPr id="222249" name="Text Box 41"/>
          <p:cNvSpPr txBox="1">
            <a:spLocks noChangeArrowheads="1"/>
          </p:cNvSpPr>
          <p:nvPr/>
        </p:nvSpPr>
        <p:spPr bwMode="auto">
          <a:xfrm>
            <a:off x="10058400" y="2667001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(0)</a:t>
            </a:r>
          </a:p>
        </p:txBody>
      </p:sp>
      <p:sp>
        <p:nvSpPr>
          <p:cNvPr id="222250" name="Text Box 42"/>
          <p:cNvSpPr txBox="1">
            <a:spLocks noChangeArrowheads="1"/>
          </p:cNvSpPr>
          <p:nvPr/>
        </p:nvSpPr>
        <p:spPr bwMode="auto">
          <a:xfrm>
            <a:off x="10058400" y="3048001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(4)</a:t>
            </a:r>
          </a:p>
        </p:txBody>
      </p:sp>
      <p:sp>
        <p:nvSpPr>
          <p:cNvPr id="222251" name="Text Box 43"/>
          <p:cNvSpPr txBox="1">
            <a:spLocks noChangeArrowheads="1"/>
          </p:cNvSpPr>
          <p:nvPr/>
        </p:nvSpPr>
        <p:spPr bwMode="auto">
          <a:xfrm>
            <a:off x="9768417" y="5257801"/>
            <a:ext cx="16738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Table nodes</a:t>
            </a:r>
            <a:br>
              <a:rPr lang="en-US" sz="2400" dirty="0"/>
            </a:br>
            <a:r>
              <a:rPr lang="en-US" sz="2400" dirty="0"/>
              <a:t>type nodes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i="1" dirty="0"/>
              <a:t>offset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[</a:t>
            </a:r>
            <a:r>
              <a:rPr lang="en-US" sz="2400" i="1" dirty="0"/>
              <a:t>width</a:t>
            </a:r>
            <a:r>
              <a:rPr lang="en-US" sz="2400" dirty="0"/>
              <a:t>]</a:t>
            </a:r>
          </a:p>
        </p:txBody>
      </p:sp>
      <p:sp>
        <p:nvSpPr>
          <p:cNvPr id="222252" name="Text Box 44"/>
          <p:cNvSpPr txBox="1">
            <a:spLocks noChangeArrowheads="1"/>
          </p:cNvSpPr>
          <p:nvPr/>
        </p:nvSpPr>
        <p:spPr bwMode="auto">
          <a:xfrm>
            <a:off x="9448800" y="5683251"/>
            <a:ext cx="296333" cy="297454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333"/>
          </a:p>
        </p:txBody>
      </p:sp>
      <p:sp>
        <p:nvSpPr>
          <p:cNvPr id="222253" name="Text Box 45"/>
          <p:cNvSpPr txBox="1">
            <a:spLocks noChangeArrowheads="1"/>
          </p:cNvSpPr>
          <p:nvPr/>
        </p:nvSpPr>
        <p:spPr bwMode="auto">
          <a:xfrm>
            <a:off x="9448802" y="5378451"/>
            <a:ext cx="258233" cy="297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333"/>
          </a:p>
        </p:txBody>
      </p:sp>
      <p:sp>
        <p:nvSpPr>
          <p:cNvPr id="222254" name="Text Box 46"/>
          <p:cNvSpPr txBox="1">
            <a:spLocks noChangeArrowheads="1"/>
          </p:cNvSpPr>
          <p:nvPr/>
        </p:nvSpPr>
        <p:spPr bwMode="auto">
          <a:xfrm>
            <a:off x="7780867" y="4038601"/>
            <a:ext cx="6848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[12]</a:t>
            </a:r>
          </a:p>
        </p:txBody>
      </p:sp>
      <p:sp>
        <p:nvSpPr>
          <p:cNvPr id="222255" name="Text Box 47"/>
          <p:cNvSpPr txBox="1">
            <a:spLocks noChangeArrowheads="1"/>
          </p:cNvSpPr>
          <p:nvPr/>
        </p:nvSpPr>
        <p:spPr bwMode="auto">
          <a:xfrm>
            <a:off x="7933267" y="6400801"/>
            <a:ext cx="529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[0]</a:t>
            </a:r>
          </a:p>
        </p:txBody>
      </p:sp>
      <p:sp>
        <p:nvSpPr>
          <p:cNvPr id="222256" name="Text Box 48"/>
          <p:cNvSpPr txBox="1">
            <a:spLocks noChangeArrowheads="1"/>
          </p:cNvSpPr>
          <p:nvPr/>
        </p:nvSpPr>
        <p:spPr bwMode="auto">
          <a:xfrm>
            <a:off x="7933267" y="1676401"/>
            <a:ext cx="529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[4]</a:t>
            </a:r>
          </a:p>
        </p:txBody>
      </p:sp>
      <p:sp>
        <p:nvSpPr>
          <p:cNvPr id="222257" name="Text Box 49"/>
          <p:cNvSpPr txBox="1">
            <a:spLocks noChangeArrowheads="1"/>
          </p:cNvSpPr>
          <p:nvPr/>
        </p:nvSpPr>
        <p:spPr bwMode="auto">
          <a:xfrm>
            <a:off x="10566400" y="2286001"/>
            <a:ext cx="529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[8]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{ …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swap(</a:t>
            </a:r>
            <a:r>
              <a:rPr lang="en-US" b="1" dirty="0" err="1">
                <a:latin typeface="Courier New" pitchFamily="49" charset="0"/>
              </a:rPr>
              <a:t>s.a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s.b</a:t>
            </a:r>
            <a:r>
              <a:rPr lang="en-US" b="1" dirty="0">
                <a:latin typeface="Courier New" pitchFamily="49" charset="0"/>
              </a:rPr>
              <a:t>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…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foo</a:t>
            </a:r>
            <a:r>
              <a:rPr lang="en-US" dirty="0"/>
              <a:t>( ) 		</a:t>
            </a:r>
          </a:p>
          <a:p>
            <a:pPr>
              <a:buNone/>
            </a:pPr>
            <a:r>
              <a:rPr lang="en-US" dirty="0"/>
              <a:t>{ 		call A()</a:t>
            </a:r>
          </a:p>
          <a:p>
            <a:pPr>
              <a:buNone/>
            </a:pPr>
            <a:r>
              <a:rPr lang="en-US" dirty="0"/>
              <a:t>		call B()</a:t>
            </a:r>
          </a:p>
          <a:p>
            <a:pPr>
              <a:buNone/>
            </a:pPr>
            <a:r>
              <a:rPr lang="en-US" dirty="0"/>
              <a:t>		call (C)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54400" y="1905000"/>
            <a:ext cx="223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A()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	call D()</a:t>
            </a:r>
          </a:p>
          <a:p>
            <a:r>
              <a:rPr lang="en-US" sz="24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9A8E55-4031-4352-8D4B-E2D02E85856E}"/>
                  </a:ext>
                </a:extLst>
              </p14:cNvPr>
              <p14:cNvContentPartPr/>
              <p14:nvPr/>
            </p14:nvContentPartPr>
            <p14:xfrm>
              <a:off x="991080" y="4717800"/>
              <a:ext cx="1188360" cy="173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9A8E55-4031-4352-8D4B-E2D02E85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720" y="4708440"/>
                <a:ext cx="1207080" cy="175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stack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7287" y="2108200"/>
          <a:ext cx="19304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foo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Main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149600" y="2108200"/>
          <a:ext cx="15240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foo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Main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5181600" y="2108200"/>
          <a:ext cx="15240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foo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Main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7518400" y="2108200"/>
          <a:ext cx="15240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foo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Main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semantic rules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265753"/>
              </p:ext>
            </p:extLst>
          </p:nvPr>
        </p:nvGraphicFramePr>
        <p:xfrm>
          <a:off x="314325" y="1702667"/>
          <a:ext cx="10963276" cy="422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95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449">
                <a:tc>
                  <a:txBody>
                    <a:bodyPr/>
                    <a:lstStyle/>
                    <a:p>
                      <a:r>
                        <a:rPr lang="en-US" sz="2400" i="0" dirty="0"/>
                        <a:t>P </a:t>
                      </a:r>
                      <a:r>
                        <a:rPr lang="en-US" sz="2400" i="0" dirty="0">
                          <a:sym typeface="Symbol" charset="2"/>
                        </a:rPr>
                        <a:t>	 M D</a:t>
                      </a:r>
                      <a:r>
                        <a:rPr lang="en-US" sz="2400" b="1" i="0" dirty="0">
                          <a:sym typeface="Symbol" charset="2"/>
                        </a:rPr>
                        <a:t> ; </a:t>
                      </a:r>
                      <a:r>
                        <a:rPr lang="en-US" sz="2400" i="0" dirty="0">
                          <a:sym typeface="Symbol" charset="2"/>
                        </a:rPr>
                        <a:t>S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{</a:t>
                      </a:r>
                      <a:r>
                        <a:rPr lang="en-US" sz="2400" i="0" dirty="0" err="1"/>
                        <a:t>addwidth</a:t>
                      </a:r>
                      <a:r>
                        <a:rPr lang="en-US" sz="2400" i="0" baseline="0" dirty="0"/>
                        <a:t> (top(</a:t>
                      </a:r>
                      <a:r>
                        <a:rPr lang="en-US" sz="2400" i="0" baseline="0" dirty="0" err="1"/>
                        <a:t>tblptr</a:t>
                      </a:r>
                      <a:r>
                        <a:rPr lang="en-US" sz="2400" i="0" baseline="0" dirty="0"/>
                        <a:t>), top(offset);</a:t>
                      </a:r>
                    </a:p>
                    <a:p>
                      <a:r>
                        <a:rPr lang="en-US" sz="2400" i="0" baseline="0" dirty="0"/>
                        <a:t>pop(</a:t>
                      </a:r>
                      <a:r>
                        <a:rPr lang="en-US" sz="2400" i="0" baseline="0" dirty="0" err="1"/>
                        <a:t>tblptr</a:t>
                      </a:r>
                      <a:r>
                        <a:rPr lang="en-US" sz="2400" i="0" baseline="0" dirty="0"/>
                        <a:t>); pop(offset)}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512">
                <a:tc>
                  <a:txBody>
                    <a:bodyPr/>
                    <a:lstStyle/>
                    <a:p>
                      <a:r>
                        <a:rPr lang="en-US" sz="2400" i="0" dirty="0"/>
                        <a:t>M </a:t>
                      </a:r>
                      <a:r>
                        <a:rPr lang="en-US" sz="2400" i="0" dirty="0">
                          <a:sym typeface="Wingdings" pitchFamily="2" charset="2"/>
                        </a:rPr>
                        <a:t> </a:t>
                      </a:r>
                      <a:r>
                        <a:rPr lang="el-GR" sz="2400" i="0" dirty="0">
                          <a:latin typeface="Arial"/>
                          <a:cs typeface="Arial"/>
                          <a:sym typeface="Wingdings" pitchFamily="2" charset="2"/>
                        </a:rPr>
                        <a:t>ε</a:t>
                      </a:r>
                      <a:endParaRPr lang="en-US" sz="2400" i="0" dirty="0">
                        <a:latin typeface="Arial"/>
                        <a:cs typeface="Arial"/>
                        <a:sym typeface="Wingdings" pitchFamily="2" charset="2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>
                          <a:sym typeface="Symbol" charset="2"/>
                        </a:rPr>
                        <a:t>{ t := </a:t>
                      </a:r>
                      <a:r>
                        <a:rPr lang="en-US" sz="2400" i="0" dirty="0" err="1">
                          <a:sym typeface="Symbol" charset="2"/>
                        </a:rPr>
                        <a:t>mktable</a:t>
                      </a:r>
                      <a:r>
                        <a:rPr lang="en-US" sz="2400" i="0" dirty="0">
                          <a:sym typeface="Symbol" charset="2"/>
                        </a:rPr>
                        <a:t>(nil); push(t, 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); push(0, offset)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449">
                <a:tc>
                  <a:txBody>
                    <a:bodyPr/>
                    <a:lstStyle/>
                    <a:p>
                      <a:r>
                        <a:rPr lang="en-US" sz="2400" i="0" dirty="0"/>
                        <a:t>D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id :</a:t>
                      </a:r>
                      <a:r>
                        <a:rPr lang="en-US" sz="2400" i="0" dirty="0">
                          <a:sym typeface="Symbol" charset="2"/>
                        </a:rPr>
                        <a:t> T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enter(top(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), </a:t>
                      </a:r>
                      <a:r>
                        <a:rPr lang="en-US" sz="2400" b="1" i="0" dirty="0">
                          <a:sym typeface="Symbol" charset="2"/>
                        </a:rPr>
                        <a:t>id</a:t>
                      </a:r>
                      <a:r>
                        <a:rPr lang="en-US" sz="2400" i="0" dirty="0">
                          <a:sym typeface="Symbol" charset="2"/>
                        </a:rPr>
                        <a:t>.name, </a:t>
                      </a:r>
                      <a:r>
                        <a:rPr lang="en-US" sz="2400" i="0" dirty="0" err="1">
                          <a:sym typeface="Symbol" charset="2"/>
                        </a:rPr>
                        <a:t>T.type</a:t>
                      </a:r>
                      <a:r>
                        <a:rPr lang="en-US" sz="2400" i="0" dirty="0">
                          <a:sym typeface="Symbol" charset="2"/>
                        </a:rPr>
                        <a:t>, top(offset));</a:t>
                      </a:r>
                      <a:br>
                        <a:rPr lang="en-US" sz="2400" i="0" dirty="0">
                          <a:sym typeface="Symbol" charset="2"/>
                        </a:rPr>
                      </a:br>
                      <a:r>
                        <a:rPr lang="en-US" sz="2400" i="0" dirty="0">
                          <a:sym typeface="Symbol" charset="2"/>
                        </a:rPr>
                        <a:t>	   top(offset) := top(offset) + </a:t>
                      </a:r>
                      <a:r>
                        <a:rPr lang="en-US" sz="2400" i="0" dirty="0" err="1">
                          <a:sym typeface="Symbol" charset="2"/>
                        </a:rPr>
                        <a:t>T.width</a:t>
                      </a:r>
                      <a:r>
                        <a:rPr lang="en-US" sz="2400" i="0" dirty="0">
                          <a:sym typeface="Symbol" charset="2"/>
                        </a:rPr>
                        <a:t>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1387">
                <a:tc>
                  <a:txBody>
                    <a:bodyPr/>
                    <a:lstStyle/>
                    <a:p>
                      <a:r>
                        <a:rPr lang="en-US" sz="2400" i="0" dirty="0"/>
                        <a:t>D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proc</a:t>
                      </a:r>
                      <a:r>
                        <a:rPr lang="en-US" sz="2400" i="0" dirty="0">
                          <a:sym typeface="Symbol" charset="2"/>
                        </a:rPr>
                        <a:t> </a:t>
                      </a:r>
                      <a:r>
                        <a:rPr lang="en-US" sz="2400" b="1" i="0" dirty="0">
                          <a:sym typeface="Symbol" charset="2"/>
                        </a:rPr>
                        <a:t>id ;</a:t>
                      </a:r>
                      <a:r>
                        <a:rPr lang="en-US" sz="2400" i="0" dirty="0">
                          <a:sym typeface="Symbol" charset="2"/>
                        </a:rPr>
                        <a:t> N D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r>
                        <a:rPr lang="en-US" sz="2400" b="1" i="0" dirty="0">
                          <a:sym typeface="Symbol" charset="2"/>
                        </a:rPr>
                        <a:t> ; </a:t>
                      </a:r>
                      <a:r>
                        <a:rPr lang="en-US" sz="2400" i="0" dirty="0">
                          <a:sym typeface="Symbol" charset="2"/>
                        </a:rPr>
                        <a:t>S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t := top(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); </a:t>
                      </a:r>
                      <a:r>
                        <a:rPr lang="en-US" sz="2400" i="0" dirty="0" err="1">
                          <a:sym typeface="Symbol" charset="2"/>
                        </a:rPr>
                        <a:t>addwidth</a:t>
                      </a:r>
                      <a:r>
                        <a:rPr lang="en-US" sz="2400" i="0" dirty="0">
                          <a:sym typeface="Symbol" charset="2"/>
                        </a:rPr>
                        <a:t>(t, top(offset));</a:t>
                      </a:r>
                      <a:br>
                        <a:rPr lang="en-US" sz="2400" i="0" dirty="0">
                          <a:sym typeface="Symbol" charset="2"/>
                        </a:rPr>
                      </a:br>
                      <a:r>
                        <a:rPr lang="en-US" sz="2400" i="0" dirty="0">
                          <a:sym typeface="Symbol" charset="2"/>
                        </a:rPr>
                        <a:t>	   pop(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); pop(offset);</a:t>
                      </a:r>
                      <a:br>
                        <a:rPr lang="en-US" sz="2400" i="0" dirty="0">
                          <a:sym typeface="Symbol" charset="2"/>
                        </a:rPr>
                      </a:br>
                      <a:r>
                        <a:rPr lang="en-US" sz="2400" i="0" dirty="0">
                          <a:sym typeface="Symbol" charset="2"/>
                        </a:rPr>
                        <a:t>	   </a:t>
                      </a:r>
                      <a:r>
                        <a:rPr lang="en-US" sz="2400" i="0" dirty="0" err="1">
                          <a:sym typeface="Symbol" charset="2"/>
                        </a:rPr>
                        <a:t>enterproc</a:t>
                      </a:r>
                      <a:r>
                        <a:rPr lang="en-US" sz="2400" i="0" dirty="0">
                          <a:sym typeface="Symbol" charset="2"/>
                        </a:rPr>
                        <a:t>(top(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), </a:t>
                      </a:r>
                      <a:r>
                        <a:rPr lang="en-US" sz="2400" b="1" i="0" dirty="0">
                          <a:sym typeface="Symbol" charset="2"/>
                        </a:rPr>
                        <a:t>id</a:t>
                      </a:r>
                      <a:r>
                        <a:rPr lang="en-US" sz="2400" i="0" dirty="0">
                          <a:sym typeface="Symbol" charset="2"/>
                        </a:rPr>
                        <a:t>.name, t)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creation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41587"/>
              </p:ext>
            </p:extLst>
          </p:nvPr>
        </p:nvGraphicFramePr>
        <p:xfrm>
          <a:off x="810487" y="1905000"/>
          <a:ext cx="10769600" cy="4477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2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r>
                        <a:rPr lang="en-US" sz="2400" i="0" dirty="0"/>
                        <a:t>N </a:t>
                      </a:r>
                      <a:r>
                        <a:rPr lang="en-US" sz="2400" i="0" dirty="0">
                          <a:sym typeface="Wingdings" pitchFamily="2" charset="2"/>
                        </a:rPr>
                        <a:t> </a:t>
                      </a:r>
                      <a:r>
                        <a:rPr lang="el-GR" sz="2400" i="0" dirty="0">
                          <a:latin typeface="Arial"/>
                          <a:cs typeface="Arial"/>
                          <a:sym typeface="Wingdings" pitchFamily="2" charset="2"/>
                        </a:rPr>
                        <a:t>ε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t := </a:t>
                      </a:r>
                      <a:r>
                        <a:rPr lang="en-US" sz="2400" i="0" dirty="0" err="1">
                          <a:sym typeface="Symbol" charset="2"/>
                        </a:rPr>
                        <a:t>mktable</a:t>
                      </a:r>
                      <a:r>
                        <a:rPr lang="en-US" sz="2400" i="0" dirty="0">
                          <a:sym typeface="Symbol" charset="2"/>
                        </a:rPr>
                        <a:t>(top(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));  push(t, 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); push(0, offset)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i="0" dirty="0"/>
                        <a:t>D </a:t>
                      </a:r>
                      <a:r>
                        <a:rPr lang="en-US" sz="2400" i="0" dirty="0">
                          <a:sym typeface="Symbol" charset="2"/>
                        </a:rPr>
                        <a:t> D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r>
                        <a:rPr lang="en-US" sz="2400" i="0" dirty="0">
                          <a:sym typeface="Symbol" charset="2"/>
                        </a:rPr>
                        <a:t> </a:t>
                      </a:r>
                      <a:r>
                        <a:rPr lang="en-US" sz="2400" b="1" i="0" dirty="0">
                          <a:sym typeface="Symbol" charset="2"/>
                        </a:rPr>
                        <a:t>;</a:t>
                      </a:r>
                      <a:r>
                        <a:rPr lang="en-US" sz="2400" i="0" dirty="0">
                          <a:sym typeface="Symbol" charset="2"/>
                        </a:rPr>
                        <a:t> D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2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i="0" dirty="0"/>
                        <a:t>T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integer	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</a:t>
                      </a:r>
                      <a:r>
                        <a:rPr lang="en-US" sz="2400" i="0" dirty="0" err="1">
                          <a:sym typeface="Symbol" charset="2"/>
                        </a:rPr>
                        <a:t>T.type</a:t>
                      </a:r>
                      <a:r>
                        <a:rPr lang="en-US" sz="2400" i="0" dirty="0">
                          <a:sym typeface="Symbol" charset="2"/>
                        </a:rPr>
                        <a:t> := ‘integer’; </a:t>
                      </a:r>
                      <a:r>
                        <a:rPr lang="en-US" sz="2400" i="0" dirty="0" err="1">
                          <a:sym typeface="Symbol" charset="2"/>
                        </a:rPr>
                        <a:t>T.width</a:t>
                      </a:r>
                      <a:r>
                        <a:rPr lang="en-US" sz="2400" i="0" dirty="0">
                          <a:sym typeface="Symbol" charset="2"/>
                        </a:rPr>
                        <a:t> := 4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i="0" dirty="0"/>
                        <a:t>T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real</a:t>
                      </a:r>
                      <a:r>
                        <a:rPr lang="en-US" sz="2400" i="0" dirty="0">
                          <a:sym typeface="Symbol" charset="2"/>
                        </a:rPr>
                        <a:t>	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</a:t>
                      </a:r>
                      <a:r>
                        <a:rPr lang="en-US" sz="2400" i="0" dirty="0" err="1">
                          <a:sym typeface="Symbol" charset="2"/>
                        </a:rPr>
                        <a:t>T.type</a:t>
                      </a:r>
                      <a:r>
                        <a:rPr lang="en-US" sz="2400" i="0" dirty="0">
                          <a:sym typeface="Symbol" charset="2"/>
                        </a:rPr>
                        <a:t> := ‘real’; </a:t>
                      </a:r>
                      <a:r>
                        <a:rPr lang="en-US" sz="2400" i="0" dirty="0" err="1">
                          <a:sym typeface="Symbol" charset="2"/>
                        </a:rPr>
                        <a:t>T.width</a:t>
                      </a:r>
                      <a:r>
                        <a:rPr lang="en-US" sz="2400" i="0" dirty="0">
                          <a:sym typeface="Symbol" charset="2"/>
                        </a:rPr>
                        <a:t> := 8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r>
                        <a:rPr lang="en-US" sz="2400" i="0" dirty="0"/>
                        <a:t>T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array [ num ] of</a:t>
                      </a:r>
                      <a:r>
                        <a:rPr lang="en-US" sz="2400" i="0" dirty="0">
                          <a:sym typeface="Symbol" charset="2"/>
                        </a:rPr>
                        <a:t> T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</a:t>
                      </a:r>
                      <a:r>
                        <a:rPr lang="en-US" sz="2400" i="0" dirty="0" err="1">
                          <a:sym typeface="Symbol" charset="2"/>
                        </a:rPr>
                        <a:t>T.type</a:t>
                      </a:r>
                      <a:r>
                        <a:rPr lang="en-US" sz="2400" i="0" dirty="0">
                          <a:sym typeface="Symbol" charset="2"/>
                        </a:rPr>
                        <a:t> := array(</a:t>
                      </a:r>
                      <a:r>
                        <a:rPr lang="en-US" sz="2400" b="1" i="0" dirty="0">
                          <a:sym typeface="Symbol" charset="2"/>
                        </a:rPr>
                        <a:t>num</a:t>
                      </a:r>
                      <a:r>
                        <a:rPr lang="en-US" sz="2400" i="0" dirty="0">
                          <a:sym typeface="Symbol" charset="2"/>
                        </a:rPr>
                        <a:t>.val, T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r>
                        <a:rPr lang="en-US" sz="2400" i="0" dirty="0">
                          <a:sym typeface="Symbol" charset="2"/>
                        </a:rPr>
                        <a:t>.type);</a:t>
                      </a:r>
                      <a:br>
                        <a:rPr lang="en-US" sz="2400" i="0" dirty="0">
                          <a:sym typeface="Symbol" charset="2"/>
                        </a:rPr>
                      </a:br>
                      <a:r>
                        <a:rPr lang="en-US" sz="2400" i="0" dirty="0">
                          <a:sym typeface="Symbol" charset="2"/>
                        </a:rPr>
                        <a:t>	   </a:t>
                      </a:r>
                      <a:r>
                        <a:rPr lang="en-US" sz="2400" i="0" dirty="0" err="1">
                          <a:sym typeface="Symbol" charset="2"/>
                        </a:rPr>
                        <a:t>T.width</a:t>
                      </a:r>
                      <a:r>
                        <a:rPr lang="en-US" sz="2400" i="0" dirty="0">
                          <a:sym typeface="Symbol" charset="2"/>
                        </a:rPr>
                        <a:t> := </a:t>
                      </a:r>
                      <a:r>
                        <a:rPr lang="en-US" sz="2400" b="1" i="0" dirty="0">
                          <a:sym typeface="Symbol" charset="2"/>
                        </a:rPr>
                        <a:t>num</a:t>
                      </a:r>
                      <a:r>
                        <a:rPr lang="en-US" sz="2400" i="0" dirty="0">
                          <a:sym typeface="Symbol" charset="2"/>
                        </a:rPr>
                        <a:t>.val * T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r>
                        <a:rPr lang="en-US" sz="2400" i="0" dirty="0">
                          <a:sym typeface="Symbol" charset="2"/>
                        </a:rPr>
                        <a:t>.width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i="0" dirty="0"/>
                        <a:t>T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^</a:t>
                      </a:r>
                      <a:r>
                        <a:rPr lang="en-US" sz="2400" i="0" dirty="0">
                          <a:sym typeface="Symbol" charset="2"/>
                        </a:rPr>
                        <a:t> T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</a:t>
                      </a:r>
                      <a:r>
                        <a:rPr lang="en-US" sz="2400" i="0" dirty="0" err="1">
                          <a:sym typeface="Symbol" charset="2"/>
                        </a:rPr>
                        <a:t>T.type</a:t>
                      </a:r>
                      <a:r>
                        <a:rPr lang="en-US" sz="2400" i="0" dirty="0">
                          <a:sym typeface="Symbol" charset="2"/>
                        </a:rPr>
                        <a:t> := pointer(T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r>
                        <a:rPr lang="en-US" sz="2400" i="0" dirty="0">
                          <a:sym typeface="Symbol" charset="2"/>
                        </a:rPr>
                        <a:t>.type); </a:t>
                      </a:r>
                      <a:r>
                        <a:rPr lang="en-US" sz="2400" i="0" dirty="0" err="1">
                          <a:sym typeface="Symbol" charset="2"/>
                        </a:rPr>
                        <a:t>T.width</a:t>
                      </a:r>
                      <a:r>
                        <a:rPr lang="en-US" sz="2400" i="0" dirty="0">
                          <a:sym typeface="Symbol" charset="2"/>
                        </a:rPr>
                        <a:t> := 4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2277-5B27-AD85-DD50-14FBC560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D250E-3F1A-D3C9-1BCF-F5D7ED38B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37" y="86061"/>
            <a:ext cx="6857255" cy="6951314"/>
          </a:xfrm>
        </p:spPr>
      </p:pic>
    </p:spTree>
    <p:extLst>
      <p:ext uri="{BB962C8B-B14F-4D97-AF65-F5344CB8AC3E}">
        <p14:creationId xmlns:p14="http://schemas.microsoft.com/office/powerpoint/2010/main" val="2775738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0FF3-8643-927E-24AB-7928F0C4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D1E47-5038-0A23-78CA-4478DB21D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61" y="188711"/>
            <a:ext cx="8738812" cy="6669289"/>
          </a:xfrm>
        </p:spPr>
      </p:pic>
    </p:spTree>
    <p:extLst>
      <p:ext uri="{BB962C8B-B14F-4D97-AF65-F5344CB8AC3E}">
        <p14:creationId xmlns:p14="http://schemas.microsoft.com/office/powerpoint/2010/main" val="175661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7287" y="552893"/>
            <a:ext cx="10972800" cy="1961707"/>
          </a:xfrm>
        </p:spPr>
        <p:txBody>
          <a:bodyPr>
            <a:normAutofit/>
          </a:bodyPr>
          <a:lstStyle/>
          <a:p>
            <a:r>
              <a:rPr lang="en-US" dirty="0"/>
              <a:t>Syntax-Directed Translation of Abstract Syntax Trees</a:t>
            </a:r>
          </a:p>
        </p:txBody>
      </p: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508000" y="2895600"/>
            <a:ext cx="157767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Production</a:t>
            </a:r>
            <a:br>
              <a:rPr lang="en-US" sz="2400" i="1" dirty="0"/>
            </a:br>
            <a:r>
              <a:rPr lang="en-US" sz="2400" i="1" dirty="0"/>
              <a:t>S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b="1" dirty="0">
                <a:sym typeface="Symbol" charset="2"/>
              </a:rPr>
              <a:t>id :=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E</a:t>
            </a:r>
            <a:br>
              <a:rPr lang="en-US" sz="2400" i="1" dirty="0"/>
            </a:br>
            <a:r>
              <a:rPr lang="en-US" sz="2400" i="1" dirty="0"/>
              <a:t>E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i="1" dirty="0">
                <a:sym typeface="Symbol" charset="2"/>
              </a:rPr>
              <a:t>E</a:t>
            </a:r>
            <a:r>
              <a:rPr lang="en-US" sz="2400" baseline="-25000" dirty="0"/>
              <a:t>1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+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E</a:t>
            </a:r>
            <a:r>
              <a:rPr lang="en-US" sz="2400" baseline="-25000" dirty="0"/>
              <a:t>2</a:t>
            </a:r>
            <a:br>
              <a:rPr lang="en-US" sz="2400" baseline="-25000" dirty="0"/>
            </a:br>
            <a:r>
              <a:rPr lang="en-US" sz="2400" i="1" dirty="0"/>
              <a:t>E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i="1" dirty="0">
                <a:sym typeface="Symbol" charset="2"/>
              </a:rPr>
              <a:t>E</a:t>
            </a:r>
            <a:r>
              <a:rPr lang="en-US" sz="2400" baseline="-25000" dirty="0"/>
              <a:t>1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*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E</a:t>
            </a:r>
            <a:r>
              <a:rPr lang="en-US" sz="2400" baseline="-25000" dirty="0"/>
              <a:t>2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/>
              <a:t>E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b="1" dirty="0">
                <a:sym typeface="Symbol" charset="2"/>
              </a:rPr>
              <a:t>-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E</a:t>
            </a:r>
            <a:r>
              <a:rPr lang="en-US" sz="2400" baseline="-25000" dirty="0"/>
              <a:t>1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/>
              <a:t>E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i="1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( </a:t>
            </a:r>
            <a:r>
              <a:rPr lang="en-US" sz="2400" i="1" dirty="0">
                <a:sym typeface="Symbol" charset="2"/>
              </a:rPr>
              <a:t>E</a:t>
            </a:r>
            <a:r>
              <a:rPr lang="en-US" sz="2400" baseline="-25000" dirty="0"/>
              <a:t>1</a:t>
            </a:r>
            <a:r>
              <a:rPr lang="en-US" sz="2400" b="1" dirty="0">
                <a:sym typeface="Symbol" charset="2"/>
              </a:rPr>
              <a:t> )</a:t>
            </a:r>
            <a:endParaRPr lang="en-US" sz="2400" i="1" dirty="0">
              <a:sym typeface="Symbol" charset="2"/>
            </a:endParaRPr>
          </a:p>
          <a:p>
            <a:r>
              <a:rPr lang="en-US" sz="2400" i="1" dirty="0">
                <a:sym typeface="Symbol" charset="2"/>
              </a:rPr>
              <a:t>E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	</a:t>
            </a:r>
            <a:endParaRPr lang="en-US" sz="2400" dirty="0"/>
          </a:p>
        </p:txBody>
      </p:sp>
      <p:sp>
        <p:nvSpPr>
          <p:cNvPr id="202795" name="Line 43"/>
          <p:cNvSpPr>
            <a:spLocks noChangeShapeType="1"/>
          </p:cNvSpPr>
          <p:nvPr/>
        </p:nvSpPr>
        <p:spPr bwMode="auto">
          <a:xfrm>
            <a:off x="304800" y="3276600"/>
            <a:ext cx="1158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2796" name="Line 44"/>
          <p:cNvSpPr>
            <a:spLocks noChangeShapeType="1"/>
          </p:cNvSpPr>
          <p:nvPr/>
        </p:nvSpPr>
        <p:spPr bwMode="auto">
          <a:xfrm>
            <a:off x="2844800" y="29718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2797" name="Text Box 45"/>
          <p:cNvSpPr txBox="1">
            <a:spLocks noChangeArrowheads="1"/>
          </p:cNvSpPr>
          <p:nvPr/>
        </p:nvSpPr>
        <p:spPr bwMode="auto">
          <a:xfrm>
            <a:off x="2988735" y="2895600"/>
            <a:ext cx="631916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ym typeface="Symbol" charset="2"/>
              </a:rPr>
              <a:t>Semantic Rule</a:t>
            </a:r>
            <a:br>
              <a:rPr lang="en-US" sz="2400" dirty="0">
                <a:sym typeface="Symbol" charset="2"/>
              </a:rPr>
            </a:br>
            <a:r>
              <a:rPr lang="en-US" sz="2400" i="1" dirty="0" err="1">
                <a:sym typeface="Symbol" charset="2"/>
              </a:rPr>
              <a:t>S</a:t>
            </a:r>
            <a:r>
              <a:rPr lang="en-US" sz="2400" dirty="0" err="1">
                <a:sym typeface="Symbol" charset="2"/>
              </a:rPr>
              <a:t>.nptr</a:t>
            </a:r>
            <a:r>
              <a:rPr lang="en-US" sz="2400" dirty="0">
                <a:sym typeface="Symbol" charset="2"/>
              </a:rPr>
              <a:t> := </a:t>
            </a:r>
            <a:r>
              <a:rPr lang="en-US" sz="2400" i="1" dirty="0" err="1">
                <a:sym typeface="Symbol" charset="2"/>
              </a:rPr>
              <a:t>mknode</a:t>
            </a:r>
            <a:r>
              <a:rPr lang="en-US" sz="2400" dirty="0">
                <a:sym typeface="Symbol" charset="2"/>
              </a:rPr>
              <a:t>(‘:=’, </a:t>
            </a:r>
            <a:r>
              <a:rPr lang="en-US" sz="2400" i="1" dirty="0" err="1">
                <a:sym typeface="Symbol" charset="2"/>
              </a:rPr>
              <a:t>mkleaf</a:t>
            </a:r>
            <a:r>
              <a:rPr lang="en-US" sz="2400" dirty="0">
                <a:sym typeface="Symbol" charset="2"/>
              </a:rPr>
              <a:t>(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b="1" dirty="0" err="1">
                <a:sym typeface="Symbol" charset="2"/>
              </a:rPr>
              <a:t>id</a:t>
            </a:r>
            <a:r>
              <a:rPr lang="en-US" sz="2400" dirty="0" err="1">
                <a:sym typeface="Symbol" charset="2"/>
              </a:rPr>
              <a:t>.entry</a:t>
            </a:r>
            <a:r>
              <a:rPr lang="en-US" sz="2400" dirty="0">
                <a:sym typeface="Symbol" charset="2"/>
              </a:rPr>
              <a:t>), </a:t>
            </a:r>
            <a:r>
              <a:rPr lang="en-US" sz="2400" i="1" dirty="0" err="1">
                <a:sym typeface="Symbol" charset="2"/>
              </a:rPr>
              <a:t>E</a:t>
            </a:r>
            <a:r>
              <a:rPr lang="en-US" sz="2400" dirty="0" err="1">
                <a:sym typeface="Symbol" charset="2"/>
              </a:rPr>
              <a:t>.nptr</a:t>
            </a:r>
            <a:r>
              <a:rPr lang="en-US" sz="2400" dirty="0">
                <a:sym typeface="Symbol" charset="2"/>
              </a:rPr>
              <a:t>)</a:t>
            </a:r>
            <a:br>
              <a:rPr lang="en-US" sz="2400" i="1" dirty="0"/>
            </a:br>
            <a:r>
              <a:rPr lang="en-US" sz="2400" i="1" dirty="0" err="1"/>
              <a:t>E</a:t>
            </a:r>
            <a:r>
              <a:rPr lang="en-US" sz="2400" dirty="0" err="1"/>
              <a:t>.nptr</a:t>
            </a:r>
            <a:r>
              <a:rPr lang="en-US" sz="2400" dirty="0"/>
              <a:t> := </a:t>
            </a:r>
            <a:r>
              <a:rPr lang="en-US" sz="2400" i="1" dirty="0" err="1"/>
              <a:t>mknode</a:t>
            </a:r>
            <a:r>
              <a:rPr lang="en-US" sz="2400" dirty="0"/>
              <a:t>(‘+’, </a:t>
            </a:r>
            <a:r>
              <a:rPr lang="en-US" sz="2400" i="1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.nptr, </a:t>
            </a:r>
            <a:r>
              <a:rPr lang="en-US" sz="2400" i="1" dirty="0"/>
              <a:t>E</a:t>
            </a:r>
            <a:r>
              <a:rPr lang="en-US" sz="2400" baseline="-25000" dirty="0"/>
              <a:t>2</a:t>
            </a:r>
            <a:r>
              <a:rPr lang="en-US" sz="2400" dirty="0"/>
              <a:t>.nptr)</a:t>
            </a:r>
            <a:br>
              <a:rPr lang="en-US" sz="2400" dirty="0">
                <a:sym typeface="Symbol" charset="2"/>
              </a:rPr>
            </a:br>
            <a:r>
              <a:rPr lang="en-US" sz="2400" i="1" dirty="0" err="1"/>
              <a:t>E</a:t>
            </a:r>
            <a:r>
              <a:rPr lang="en-US" sz="2400" dirty="0" err="1"/>
              <a:t>.nptr</a:t>
            </a:r>
            <a:r>
              <a:rPr lang="en-US" sz="2400" dirty="0"/>
              <a:t> := </a:t>
            </a:r>
            <a:r>
              <a:rPr lang="en-US" sz="2400" i="1" dirty="0" err="1"/>
              <a:t>mknode</a:t>
            </a:r>
            <a:r>
              <a:rPr lang="en-US" sz="2400" dirty="0"/>
              <a:t>(‘*’, </a:t>
            </a:r>
            <a:r>
              <a:rPr lang="en-US" sz="2400" i="1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.nptr, </a:t>
            </a:r>
            <a:r>
              <a:rPr lang="en-US" sz="2400" i="1" dirty="0"/>
              <a:t>E</a:t>
            </a:r>
            <a:r>
              <a:rPr lang="en-US" sz="2400" baseline="-25000" dirty="0"/>
              <a:t>2</a:t>
            </a:r>
            <a:r>
              <a:rPr lang="en-US" sz="2400" dirty="0"/>
              <a:t>.nptr)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 err="1"/>
              <a:t>E</a:t>
            </a:r>
            <a:r>
              <a:rPr lang="en-US" sz="2400" dirty="0" err="1"/>
              <a:t>.nptr</a:t>
            </a:r>
            <a:r>
              <a:rPr lang="en-US" sz="2400" dirty="0"/>
              <a:t> := </a:t>
            </a:r>
            <a:r>
              <a:rPr lang="en-US" sz="2400" i="1" dirty="0" err="1"/>
              <a:t>mknode</a:t>
            </a:r>
            <a:r>
              <a:rPr lang="en-US" sz="2400" dirty="0"/>
              <a:t>(‘</a:t>
            </a:r>
            <a:r>
              <a:rPr lang="en-US" sz="2400" dirty="0" err="1"/>
              <a:t>uminus</a:t>
            </a:r>
            <a:r>
              <a:rPr lang="en-US" sz="2400" dirty="0"/>
              <a:t>’, </a:t>
            </a:r>
            <a:r>
              <a:rPr lang="en-US" sz="2400" i="1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.nptr)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 err="1"/>
              <a:t>E</a:t>
            </a:r>
            <a:r>
              <a:rPr lang="en-US" sz="2400" dirty="0" err="1"/>
              <a:t>.nptr</a:t>
            </a:r>
            <a:r>
              <a:rPr lang="en-US" sz="2400" dirty="0"/>
              <a:t> := </a:t>
            </a:r>
            <a:r>
              <a:rPr lang="en-US" sz="2400" i="1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.nptr</a:t>
            </a:r>
            <a:endParaRPr lang="en-US" sz="2400" i="1" dirty="0">
              <a:sym typeface="Symbol" charset="2"/>
            </a:endParaRPr>
          </a:p>
          <a:p>
            <a:r>
              <a:rPr lang="en-US" sz="2400" i="1" dirty="0" err="1"/>
              <a:t>E</a:t>
            </a:r>
            <a:r>
              <a:rPr lang="en-US" sz="2400" dirty="0" err="1"/>
              <a:t>.nptr</a:t>
            </a:r>
            <a:r>
              <a:rPr lang="en-US" sz="2400" dirty="0"/>
              <a:t> := </a:t>
            </a:r>
            <a:r>
              <a:rPr lang="en-US" sz="2400" i="1" dirty="0" err="1"/>
              <a:t>mkleaf</a:t>
            </a:r>
            <a:r>
              <a:rPr lang="en-US" sz="2400" dirty="0"/>
              <a:t>(</a:t>
            </a:r>
            <a:r>
              <a:rPr lang="en-US" sz="2400" b="1" dirty="0"/>
              <a:t>id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 err="1"/>
              <a:t>id</a:t>
            </a:r>
            <a:r>
              <a:rPr lang="en-US" sz="2400" dirty="0" err="1"/>
              <a:t>.entry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of  </a:t>
            </a:r>
            <a:r>
              <a:rPr lang="en-US" dirty="0" err="1"/>
              <a:t>tblptr</a:t>
            </a:r>
            <a:r>
              <a:rPr lang="en-US" dirty="0"/>
              <a:t> is available to keep track of the available symbol table</a:t>
            </a:r>
          </a:p>
          <a:p>
            <a:r>
              <a:rPr lang="en-US" dirty="0"/>
              <a:t>When a new procedure is called a symbol table is created and its pointer pushed to this stack with offset</a:t>
            </a:r>
          </a:p>
          <a:p>
            <a:r>
              <a:rPr lang="en-US" dirty="0"/>
              <a:t>When the call terminates this </a:t>
            </a:r>
            <a:r>
              <a:rPr lang="en-US" dirty="0" err="1"/>
              <a:t>tblptr</a:t>
            </a:r>
            <a:r>
              <a:rPr lang="en-US" dirty="0"/>
              <a:t> is popped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Declarations and Records in Pascal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52318"/>
              </p:ext>
            </p:extLst>
          </p:nvPr>
        </p:nvGraphicFramePr>
        <p:xfrm>
          <a:off x="1219201" y="2717800"/>
          <a:ext cx="1036088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6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r>
                        <a:rPr lang="en-US" sz="2400" i="0" dirty="0"/>
                        <a:t>T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record L </a:t>
                      </a:r>
                      <a:r>
                        <a:rPr lang="en-US" sz="2400" i="0" dirty="0">
                          <a:sym typeface="Symbol" charset="2"/>
                        </a:rPr>
                        <a:t>D </a:t>
                      </a:r>
                      <a:r>
                        <a:rPr lang="en-US" sz="2400" b="1" i="0" dirty="0">
                          <a:sym typeface="Symbol" charset="2"/>
                        </a:rPr>
                        <a:t>end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>
                          <a:sym typeface="Symbol" charset="2"/>
                        </a:rPr>
                        <a:t>{ </a:t>
                      </a:r>
                      <a:r>
                        <a:rPr lang="en-US" sz="2400" i="0" dirty="0" err="1">
                          <a:sym typeface="Symbol" charset="2"/>
                        </a:rPr>
                        <a:t>T.type</a:t>
                      </a:r>
                      <a:r>
                        <a:rPr lang="en-US" sz="2400" i="0" dirty="0">
                          <a:sym typeface="Symbol" charset="2"/>
                        </a:rPr>
                        <a:t> := record(top(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)); </a:t>
                      </a:r>
                      <a:r>
                        <a:rPr lang="en-US" sz="2400" i="0" dirty="0" err="1">
                          <a:sym typeface="Symbol" charset="2"/>
                        </a:rPr>
                        <a:t>T.width</a:t>
                      </a:r>
                      <a:r>
                        <a:rPr lang="en-US" sz="2400" i="0" dirty="0">
                          <a:sym typeface="Symbol" charset="2"/>
                        </a:rPr>
                        <a:t> := top(offset);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err="1">
                          <a:sym typeface="Symbol" charset="2"/>
                        </a:rPr>
                        <a:t>addwidth</a:t>
                      </a:r>
                      <a:r>
                        <a:rPr lang="en-US" sz="2400" i="0" dirty="0">
                          <a:sym typeface="Symbol" charset="2"/>
                        </a:rPr>
                        <a:t>(top(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), top(offset)); pop(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); pop(offset) }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r>
                        <a:rPr lang="en-US" sz="2400" i="0" dirty="0"/>
                        <a:t>L </a:t>
                      </a:r>
                      <a:r>
                        <a:rPr lang="en-US" sz="2400" i="0" dirty="0">
                          <a:sym typeface="Wingdings" pitchFamily="2" charset="2"/>
                        </a:rPr>
                        <a:t> </a:t>
                      </a:r>
                      <a:r>
                        <a:rPr lang="el-GR" sz="2400" i="0" dirty="0">
                          <a:latin typeface="Arial"/>
                          <a:cs typeface="Arial"/>
                          <a:sym typeface="Wingdings" pitchFamily="2" charset="2"/>
                        </a:rPr>
                        <a:t>ε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>
                          <a:sym typeface="Symbol" charset="2"/>
                        </a:rPr>
                        <a:t>{ t := </a:t>
                      </a:r>
                      <a:r>
                        <a:rPr lang="en-US" sz="2400" i="0" dirty="0" err="1">
                          <a:sym typeface="Symbol" charset="2"/>
                        </a:rPr>
                        <a:t>mktable</a:t>
                      </a:r>
                      <a:r>
                        <a:rPr lang="en-US" sz="2400" i="0" dirty="0">
                          <a:sym typeface="Symbol" charset="2"/>
                        </a:rPr>
                        <a:t>(nil); push(t, 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); push(0, offset) 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0" dirty="0">
                        <a:sym typeface="Symbol" charset="2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SDT’s of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i="1" dirty="0">
                <a:sym typeface="Symbol" charset="2"/>
              </a:rPr>
              <a:t>S</a:t>
            </a:r>
            <a:r>
              <a:rPr lang="en-US" b="1" dirty="0">
                <a:sym typeface="Symbol" charset="2"/>
              </a:rPr>
              <a:t> ; </a:t>
            </a:r>
            <a:r>
              <a:rPr lang="en-US" i="1" dirty="0">
                <a:sym typeface="Symbol" charset="2"/>
              </a:rPr>
              <a:t>S</a:t>
            </a:r>
            <a:br>
              <a:rPr lang="en-US" i="1" dirty="0">
                <a:sym typeface="Symbol" charset="2"/>
              </a:rPr>
            </a:b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i="1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id := </a:t>
            </a:r>
            <a:r>
              <a:rPr lang="en-US" i="1" dirty="0">
                <a:sym typeface="Symbol" charset="2"/>
              </a:rPr>
              <a:t>E</a:t>
            </a:r>
            <a:br>
              <a:rPr lang="en-US" i="1" dirty="0">
                <a:sym typeface="Symbol" charset="2"/>
              </a:rPr>
            </a:br>
            <a:r>
              <a:rPr lang="en-US" dirty="0">
                <a:sym typeface="Symbol" charset="2"/>
              </a:rPr>
              <a:t>	{ </a:t>
            </a:r>
            <a:r>
              <a:rPr lang="en-US" i="1" dirty="0">
                <a:sym typeface="Symbol" charset="2"/>
              </a:rPr>
              <a:t>p</a:t>
            </a:r>
            <a:r>
              <a:rPr lang="en-US" dirty="0">
                <a:sym typeface="Symbol" charset="2"/>
              </a:rPr>
              <a:t> := </a:t>
            </a:r>
            <a:r>
              <a:rPr lang="en-US" i="1" dirty="0">
                <a:sym typeface="Symbol" charset="2"/>
              </a:rPr>
              <a:t>lookup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top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 err="1">
                <a:sym typeface="Symbol" charset="2"/>
              </a:rPr>
              <a:t>tblptr</a:t>
            </a:r>
            <a:r>
              <a:rPr lang="en-US" dirty="0">
                <a:sym typeface="Symbol" charset="2"/>
              </a:rPr>
              <a:t>),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.name);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   </a:t>
            </a:r>
            <a:r>
              <a:rPr lang="en-US" b="1" dirty="0">
                <a:sym typeface="Symbol" charset="2"/>
              </a:rPr>
              <a:t>if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p</a:t>
            </a:r>
            <a:r>
              <a:rPr lang="en-US" dirty="0">
                <a:sym typeface="Symbol" charset="2"/>
              </a:rPr>
              <a:t> = nil </a:t>
            </a:r>
            <a:r>
              <a:rPr lang="en-US" b="1" dirty="0">
                <a:sym typeface="Symbol" charset="2"/>
              </a:rPr>
              <a:t>then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      </a:t>
            </a:r>
            <a:r>
              <a:rPr lang="en-US" i="1" dirty="0">
                <a:sym typeface="Symbol" charset="2"/>
              </a:rPr>
              <a:t>error</a:t>
            </a:r>
            <a:r>
              <a:rPr lang="en-US" dirty="0">
                <a:sym typeface="Symbol" charset="2"/>
              </a:rPr>
              <a:t>()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   </a:t>
            </a:r>
            <a:r>
              <a:rPr lang="en-US" b="1" dirty="0">
                <a:sym typeface="Symbol" charset="2"/>
              </a:rPr>
              <a:t>else if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p</a:t>
            </a:r>
            <a:r>
              <a:rPr lang="en-US" dirty="0" err="1">
                <a:sym typeface="Symbol" charset="2"/>
              </a:rPr>
              <a:t>.level</a:t>
            </a:r>
            <a:r>
              <a:rPr lang="en-US" dirty="0">
                <a:sym typeface="Symbol" charset="2"/>
              </a:rPr>
              <a:t> = 0 </a:t>
            </a:r>
            <a:r>
              <a:rPr lang="en-US" b="1" dirty="0">
                <a:sym typeface="Symbol" charset="2"/>
              </a:rPr>
              <a:t>then </a:t>
            </a:r>
            <a:r>
              <a:rPr lang="en-US" i="1" dirty="0">
                <a:sym typeface="Symbol" charset="2"/>
              </a:rPr>
              <a:t>// global variable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      </a:t>
            </a:r>
            <a:r>
              <a:rPr lang="en-US" i="1" dirty="0">
                <a:sym typeface="Symbol" charset="2"/>
              </a:rPr>
              <a:t>emit</a:t>
            </a:r>
            <a:r>
              <a:rPr lang="en-US" dirty="0">
                <a:sym typeface="Symbol" charset="2"/>
              </a:rPr>
              <a:t>(</a:t>
            </a:r>
            <a:r>
              <a:rPr lang="en-US" b="1" dirty="0" err="1">
                <a:sym typeface="Symbol" charset="2"/>
              </a:rPr>
              <a:t>id</a:t>
            </a:r>
            <a:r>
              <a:rPr lang="en-US" dirty="0" err="1">
                <a:sym typeface="Symbol" charset="2"/>
              </a:rPr>
              <a:t>.place</a:t>
            </a:r>
            <a:r>
              <a:rPr lang="en-US" dirty="0">
                <a:sym typeface="Symbol" charset="2"/>
              </a:rPr>
              <a:t> ‘:=’ </a:t>
            </a:r>
            <a:r>
              <a:rPr lang="en-US" i="1" dirty="0" err="1">
                <a:sym typeface="Symbol" charset="2"/>
              </a:rPr>
              <a:t>E</a:t>
            </a:r>
            <a:r>
              <a:rPr lang="en-US" dirty="0" err="1">
                <a:sym typeface="Symbol" charset="2"/>
              </a:rPr>
              <a:t>.place</a:t>
            </a:r>
            <a:r>
              <a:rPr lang="en-US" dirty="0">
                <a:sym typeface="Symbol" charset="2"/>
              </a:rPr>
              <a:t>)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   </a:t>
            </a:r>
            <a:r>
              <a:rPr lang="en-US" b="1" dirty="0">
                <a:sym typeface="Symbol" charset="2"/>
              </a:rPr>
              <a:t>else </a:t>
            </a:r>
            <a:r>
              <a:rPr lang="en-US" i="1" dirty="0">
                <a:sym typeface="Symbol" charset="2"/>
              </a:rPr>
              <a:t>// local variable in subroutine frame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      </a:t>
            </a:r>
            <a:r>
              <a:rPr lang="en-US" i="1" dirty="0">
                <a:sym typeface="Symbol" charset="2"/>
              </a:rPr>
              <a:t>emit</a:t>
            </a:r>
            <a:r>
              <a:rPr lang="en-US" dirty="0">
                <a:sym typeface="Symbol" charset="2"/>
              </a:rPr>
              <a:t>(</a:t>
            </a:r>
            <a:r>
              <a:rPr lang="en-US" dirty="0" err="1">
                <a:sym typeface="Symbol" charset="2"/>
              </a:rPr>
              <a:t>fp</a:t>
            </a:r>
            <a:r>
              <a:rPr lang="en-US" dirty="0">
                <a:sym typeface="Symbol" charset="2"/>
              </a:rPr>
              <a:t>[</a:t>
            </a:r>
            <a:r>
              <a:rPr lang="en-US" i="1" dirty="0" err="1">
                <a:sym typeface="Symbol" charset="2"/>
              </a:rPr>
              <a:t>p.</a:t>
            </a:r>
            <a:r>
              <a:rPr lang="en-US" dirty="0" err="1">
                <a:sym typeface="Symbol" charset="2"/>
              </a:rPr>
              <a:t>offset</a:t>
            </a:r>
            <a:r>
              <a:rPr lang="en-US" dirty="0">
                <a:sym typeface="Symbol" charset="2"/>
              </a:rPr>
              <a:t>] ‘:=’ </a:t>
            </a:r>
            <a:r>
              <a:rPr lang="en-US" i="1" dirty="0" err="1">
                <a:sym typeface="Symbol" charset="2"/>
              </a:rPr>
              <a:t>E</a:t>
            </a:r>
            <a:r>
              <a:rPr lang="en-US" dirty="0" err="1">
                <a:sym typeface="Symbol" charset="2"/>
              </a:rPr>
              <a:t>.place</a:t>
            </a:r>
            <a:r>
              <a:rPr lang="en-US" dirty="0">
                <a:sym typeface="Symbol" charset="2"/>
              </a:rPr>
              <a:t>) }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in the symbol table</a:t>
            </a:r>
          </a:p>
          <a:p>
            <a:pPr lvl="1"/>
            <a:r>
              <a:rPr lang="en-US" dirty="0"/>
              <a:t>Variables referred to addresses</a:t>
            </a:r>
          </a:p>
          <a:p>
            <a:pPr lvl="1"/>
            <a:r>
              <a:rPr lang="en-US" dirty="0"/>
              <a:t>Lookup(id.name) identifies variable id in symbol table</a:t>
            </a:r>
          </a:p>
          <a:p>
            <a:pPr lvl="2"/>
            <a:r>
              <a:rPr lang="en-US" dirty="0"/>
              <a:t>Emit – used to emit three address statements to output file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Translation scheme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220962"/>
              </p:ext>
            </p:extLst>
          </p:nvPr>
        </p:nvGraphicFramePr>
        <p:xfrm>
          <a:off x="838200" y="1476375"/>
          <a:ext cx="10972800" cy="489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S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 := E;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{p</a:t>
                      </a:r>
                      <a:r>
                        <a:rPr lang="en-US" sz="2400" baseline="0" dirty="0"/>
                        <a:t> = lookup(id.name);</a:t>
                      </a:r>
                    </a:p>
                    <a:p>
                      <a:r>
                        <a:rPr lang="en-US" sz="2400" baseline="0" dirty="0"/>
                        <a:t>If p ≠ nil then emit (p ‘:=‘ 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) else error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E1 + 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= </a:t>
                      </a:r>
                      <a:r>
                        <a:rPr lang="en-US" sz="2400" dirty="0" err="1"/>
                        <a:t>newtemp</a:t>
                      </a:r>
                      <a:r>
                        <a:rPr lang="en-US" sz="2400" dirty="0"/>
                        <a:t>();</a:t>
                      </a:r>
                    </a:p>
                    <a:p>
                      <a:r>
                        <a:rPr lang="en-US" sz="2400" baseline="0" dirty="0"/>
                        <a:t>emit (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‘:=‘ E1.place ‘+’ E2.place)}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E1*E2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= </a:t>
                      </a:r>
                      <a:r>
                        <a:rPr lang="en-US" sz="2400" dirty="0" err="1"/>
                        <a:t>newtemp</a:t>
                      </a:r>
                      <a:r>
                        <a:rPr lang="en-US" sz="2400" dirty="0"/>
                        <a:t>();</a:t>
                      </a:r>
                    </a:p>
                    <a:p>
                      <a:r>
                        <a:rPr lang="en-US" sz="2400" baseline="0" dirty="0"/>
                        <a:t>emit (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‘:=‘ E1.place ‘*’ E2.place)}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- E1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{E. place =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newtemp</a:t>
                      </a:r>
                      <a:r>
                        <a:rPr lang="en-US" sz="2400" baseline="0" dirty="0"/>
                        <a:t>();</a:t>
                      </a:r>
                    </a:p>
                    <a:p>
                      <a:r>
                        <a:rPr lang="en-US" sz="2400" baseline="0" dirty="0"/>
                        <a:t>emit(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‘:=‘  ‘</a:t>
                      </a:r>
                      <a:r>
                        <a:rPr lang="en-US" sz="2400" baseline="0" dirty="0" err="1"/>
                        <a:t>uminus</a:t>
                      </a:r>
                      <a:r>
                        <a:rPr lang="en-US" sz="2400" baseline="0" dirty="0"/>
                        <a:t>’ E1.place)}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(E1)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 = E1. place}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{p := </a:t>
                      </a:r>
                      <a:r>
                        <a:rPr lang="en-US" sz="2400" baseline="0" dirty="0" err="1"/>
                        <a:t>lookp</a:t>
                      </a:r>
                      <a:r>
                        <a:rPr lang="en-US" sz="2400" baseline="0" dirty="0"/>
                        <a:t>(id.name); if p ≠ nil then 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:=p else error}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Temporary Names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876802" y="2073275"/>
            <a:ext cx="263104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Evaluate </a:t>
            </a:r>
            <a:r>
              <a:rPr lang="en-US" sz="2400" i="1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 into </a:t>
            </a:r>
            <a:r>
              <a:rPr lang="en-US" sz="2400" b="1" dirty="0">
                <a:latin typeface="Courier New" pitchFamily="49" charset="0"/>
              </a:rPr>
              <a:t>t1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Evaluate </a:t>
            </a:r>
            <a:r>
              <a:rPr lang="en-US" sz="2400" i="1" dirty="0"/>
              <a:t>E</a:t>
            </a:r>
            <a:r>
              <a:rPr lang="en-US" sz="2400" baseline="-25000" dirty="0"/>
              <a:t>2</a:t>
            </a:r>
            <a:r>
              <a:rPr lang="en-US" sz="2400" dirty="0"/>
              <a:t> into </a:t>
            </a:r>
            <a:r>
              <a:rPr lang="en-US" sz="2400" b="1" dirty="0">
                <a:latin typeface="Courier New" pitchFamily="49" charset="0"/>
              </a:rPr>
              <a:t>t2</a:t>
            </a:r>
            <a:endParaRPr lang="en-US" sz="2400" dirty="0"/>
          </a:p>
          <a:p>
            <a:r>
              <a:rPr lang="en-US" sz="2400" b="1" dirty="0">
                <a:latin typeface="Courier New" pitchFamily="49" charset="0"/>
              </a:rPr>
              <a:t>t3 := t1 + t2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25602" y="2073276"/>
            <a:ext cx="9861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+</a:t>
            </a:r>
            <a:r>
              <a:rPr lang="en-US" sz="2400" dirty="0"/>
              <a:t> </a:t>
            </a:r>
            <a:r>
              <a:rPr lang="en-US" sz="2400" i="1" dirty="0"/>
              <a:t>E</a:t>
            </a:r>
            <a:r>
              <a:rPr lang="en-US" sz="2400" baseline="-25000" dirty="0"/>
              <a:t>2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556000" y="1997075"/>
            <a:ext cx="8128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5283200" y="321627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149600" y="1616076"/>
            <a:ext cx="1294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generate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8001" y="4525724"/>
            <a:ext cx="87093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Modify </a:t>
            </a:r>
            <a:r>
              <a:rPr lang="en-US" sz="2400" i="1" dirty="0" err="1"/>
              <a:t>newtemp</a:t>
            </a:r>
            <a:r>
              <a:rPr lang="en-US" sz="2400" dirty="0"/>
              <a:t>() to use a “stack”:</a:t>
            </a:r>
          </a:p>
          <a:p>
            <a:r>
              <a:rPr lang="en-US" sz="2400" dirty="0"/>
              <a:t>Keep a counter </a:t>
            </a:r>
            <a:r>
              <a:rPr lang="en-US" sz="2400" i="1" dirty="0"/>
              <a:t>c</a:t>
            </a:r>
            <a:r>
              <a:rPr lang="en-US" sz="2400" dirty="0"/>
              <a:t>, initialized to 0</a:t>
            </a:r>
          </a:p>
          <a:p>
            <a:r>
              <a:rPr lang="en-US" sz="2400" i="1" dirty="0" err="1"/>
              <a:t>newtemp</a:t>
            </a:r>
            <a:r>
              <a:rPr lang="en-US" sz="2400" dirty="0"/>
              <a:t>() increments </a:t>
            </a:r>
            <a:r>
              <a:rPr lang="en-US" sz="2400" i="1" dirty="0"/>
              <a:t>c</a:t>
            </a:r>
            <a:r>
              <a:rPr lang="en-US" sz="2400" dirty="0"/>
              <a:t> and returns temporary </a:t>
            </a:r>
            <a:r>
              <a:rPr lang="en-US" sz="2400" b="1" dirty="0">
                <a:latin typeface="Courier New" pitchFamily="49" charset="0"/>
              </a:rPr>
              <a:t>$</a:t>
            </a:r>
            <a:r>
              <a:rPr lang="en-US" sz="2400" i="1" dirty="0"/>
              <a:t>c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Decrement counter on each use of a </a:t>
            </a:r>
            <a:r>
              <a:rPr lang="en-US" sz="2400" b="1" dirty="0">
                <a:latin typeface="Courier New" pitchFamily="49" charset="0"/>
              </a:rPr>
              <a:t>$</a:t>
            </a:r>
            <a:r>
              <a:rPr lang="en-US" sz="2400" i="1" dirty="0" err="1"/>
              <a:t>i</a:t>
            </a:r>
            <a:r>
              <a:rPr lang="en-US" sz="2400" dirty="0"/>
              <a:t> in a three-address statement</a:t>
            </a:r>
            <a:endParaRPr lang="en-US" sz="2400" i="1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894685" y="3597275"/>
            <a:ext cx="45020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</a:rPr>
              <a:t>t1</a:t>
            </a:r>
            <a:r>
              <a:rPr lang="en-US" sz="2400" dirty="0"/>
              <a:t> no longer used, can reuse </a:t>
            </a:r>
            <a:r>
              <a:rPr lang="en-US" sz="2400" b="1" dirty="0">
                <a:latin typeface="Courier New" pitchFamily="49" charset="0"/>
              </a:rPr>
              <a:t>t1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dirty="0"/>
              <a:t>instead of using new temp </a:t>
            </a:r>
            <a:r>
              <a:rPr lang="en-US" sz="2400" b="1" dirty="0">
                <a:latin typeface="Courier New" pitchFamily="49" charset="0"/>
              </a:rPr>
              <a:t>t3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temporary name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962402" y="2057401"/>
            <a:ext cx="29658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x := a * b + c * d - e * f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62402" y="4194176"/>
            <a:ext cx="25811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$0 := a * b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$1 := c * d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$0 := $0 + $1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$1 := e * f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$0 := $0 - $1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x  := $0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679267" y="3829049"/>
            <a:ext cx="3401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  <a:br>
              <a:rPr lang="en-US" sz="2400"/>
            </a:br>
            <a:r>
              <a:rPr lang="en-US" sz="2400"/>
              <a:t>1</a:t>
            </a:r>
            <a:br>
              <a:rPr lang="en-US" sz="2400"/>
            </a:br>
            <a:r>
              <a:rPr lang="en-US" sz="2400"/>
              <a:t>2</a:t>
            </a:r>
            <a:br>
              <a:rPr lang="en-US" sz="2400"/>
            </a:br>
            <a:r>
              <a:rPr lang="en-US" sz="2400"/>
              <a:t>1</a:t>
            </a:r>
            <a:br>
              <a:rPr lang="en-US" sz="2400"/>
            </a:br>
            <a:r>
              <a:rPr lang="en-US" sz="2400"/>
              <a:t>2</a:t>
            </a:r>
            <a:br>
              <a:rPr lang="en-US" sz="2400"/>
            </a:br>
            <a:r>
              <a:rPr lang="en-US" sz="2400"/>
              <a:t>1</a:t>
            </a:r>
            <a:br>
              <a:rPr lang="en-US" sz="2400"/>
            </a:br>
            <a:r>
              <a:rPr lang="en-US" sz="2400"/>
              <a:t>0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759200" y="3810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7416800" y="3432175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702552" y="3352801"/>
            <a:ext cx="312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c</a:t>
            </a:r>
            <a:endParaRPr lang="en-US" sz="240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962400" y="3352801"/>
            <a:ext cx="1477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Statement</a:t>
            </a:r>
            <a:endParaRPr lang="en-US" sz="2400"/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 rot="5400000">
            <a:off x="5791200" y="2565400"/>
            <a:ext cx="609600" cy="812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552893"/>
            <a:ext cx="10972800" cy="1143000"/>
          </a:xfrm>
        </p:spPr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5689602" y="1590676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6112934" y="2276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*</a:t>
            </a:r>
            <a:endParaRPr lang="en-US" sz="2400"/>
          </a:p>
        </p:txBody>
      </p:sp>
      <p:sp>
        <p:nvSpPr>
          <p:cNvPr id="204806" name="Line 6"/>
          <p:cNvSpPr>
            <a:spLocks noChangeShapeType="1"/>
          </p:cNvSpPr>
          <p:nvPr/>
        </p:nvSpPr>
        <p:spPr bwMode="auto">
          <a:xfrm flipH="1">
            <a:off x="5486400" y="1971675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4775202" y="2276476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6502400" y="1971675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6604002" y="2962276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204810" name="Line 10"/>
          <p:cNvSpPr>
            <a:spLocks noChangeShapeType="1"/>
          </p:cNvSpPr>
          <p:nvPr/>
        </p:nvSpPr>
        <p:spPr bwMode="auto">
          <a:xfrm flipH="1">
            <a:off x="6385984" y="1971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11" name="Text Box 11"/>
          <p:cNvSpPr txBox="1">
            <a:spLocks noChangeArrowheads="1"/>
          </p:cNvSpPr>
          <p:nvPr/>
        </p:nvSpPr>
        <p:spPr bwMode="auto">
          <a:xfrm>
            <a:off x="5240867" y="2971801"/>
            <a:ext cx="336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en-US" sz="2400"/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 flipH="1">
            <a:off x="5486400" y="26574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13" name="Line 13"/>
          <p:cNvSpPr>
            <a:spLocks noChangeShapeType="1"/>
          </p:cNvSpPr>
          <p:nvPr/>
        </p:nvSpPr>
        <p:spPr bwMode="auto">
          <a:xfrm flipH="1">
            <a:off x="7315200" y="3343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6131984" y="4333876"/>
            <a:ext cx="34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en-US" sz="2400"/>
          </a:p>
        </p:txBody>
      </p:sp>
      <p:sp>
        <p:nvSpPr>
          <p:cNvPr id="204816" name="Text Box 16"/>
          <p:cNvSpPr txBox="1">
            <a:spLocks noChangeArrowheads="1"/>
          </p:cNvSpPr>
          <p:nvPr/>
        </p:nvSpPr>
        <p:spPr bwMode="auto">
          <a:xfrm>
            <a:off x="7112000" y="36480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+</a:t>
            </a:r>
            <a:endParaRPr lang="en-US" sz="2400"/>
          </a:p>
        </p:txBody>
      </p:sp>
      <p:sp>
        <p:nvSpPr>
          <p:cNvPr id="204819" name="Text Box 19"/>
          <p:cNvSpPr txBox="1">
            <a:spLocks noChangeArrowheads="1"/>
          </p:cNvSpPr>
          <p:nvPr/>
        </p:nvSpPr>
        <p:spPr bwMode="auto">
          <a:xfrm>
            <a:off x="5674786" y="3648076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204820" name="Line 20"/>
          <p:cNvSpPr>
            <a:spLocks noChangeShapeType="1"/>
          </p:cNvSpPr>
          <p:nvPr/>
        </p:nvSpPr>
        <p:spPr bwMode="auto">
          <a:xfrm flipH="1">
            <a:off x="6400800" y="40290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1" name="Line 21"/>
          <p:cNvSpPr>
            <a:spLocks noChangeShapeType="1"/>
          </p:cNvSpPr>
          <p:nvPr/>
        </p:nvSpPr>
        <p:spPr bwMode="auto">
          <a:xfrm flipH="1">
            <a:off x="6400800" y="3343275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2" name="Line 22"/>
          <p:cNvSpPr>
            <a:spLocks noChangeShapeType="1"/>
          </p:cNvSpPr>
          <p:nvPr/>
        </p:nvSpPr>
        <p:spPr bwMode="auto">
          <a:xfrm>
            <a:off x="7416800" y="3343275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3" name="Text Box 23"/>
          <p:cNvSpPr txBox="1">
            <a:spLocks noChangeArrowheads="1"/>
          </p:cNvSpPr>
          <p:nvPr/>
        </p:nvSpPr>
        <p:spPr bwMode="auto">
          <a:xfrm>
            <a:off x="8737600" y="47148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204824" name="Line 24"/>
          <p:cNvSpPr>
            <a:spLocks noChangeShapeType="1"/>
          </p:cNvSpPr>
          <p:nvPr/>
        </p:nvSpPr>
        <p:spPr bwMode="auto">
          <a:xfrm flipH="1">
            <a:off x="8432800" y="517207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5" name="Line 25"/>
          <p:cNvSpPr>
            <a:spLocks noChangeShapeType="1"/>
          </p:cNvSpPr>
          <p:nvPr/>
        </p:nvSpPr>
        <p:spPr bwMode="auto">
          <a:xfrm>
            <a:off x="9347200" y="517207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6" name="Line 26"/>
          <p:cNvSpPr>
            <a:spLocks noChangeShapeType="1"/>
          </p:cNvSpPr>
          <p:nvPr/>
        </p:nvSpPr>
        <p:spPr bwMode="auto">
          <a:xfrm flipH="1">
            <a:off x="9245600" y="5857875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7" name="Line 27"/>
          <p:cNvSpPr>
            <a:spLocks noChangeShapeType="1"/>
          </p:cNvSpPr>
          <p:nvPr/>
        </p:nvSpPr>
        <p:spPr bwMode="auto">
          <a:xfrm>
            <a:off x="10261600" y="5857875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8" name="Text Box 28"/>
          <p:cNvSpPr txBox="1">
            <a:spLocks noChangeArrowheads="1"/>
          </p:cNvSpPr>
          <p:nvPr/>
        </p:nvSpPr>
        <p:spPr bwMode="auto">
          <a:xfrm>
            <a:off x="7823200" y="54006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a</a:t>
            </a:r>
            <a:endParaRPr lang="en-US" sz="2400"/>
          </a:p>
        </p:txBody>
      </p:sp>
      <p:sp>
        <p:nvSpPr>
          <p:cNvPr id="204829" name="Text Box 29"/>
          <p:cNvSpPr txBox="1">
            <a:spLocks noChangeArrowheads="1"/>
          </p:cNvSpPr>
          <p:nvPr/>
        </p:nvSpPr>
        <p:spPr bwMode="auto">
          <a:xfrm>
            <a:off x="9652000" y="54006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+</a:t>
            </a:r>
          </a:p>
        </p:txBody>
      </p:sp>
      <p:sp>
        <p:nvSpPr>
          <p:cNvPr id="204830" name="Text Box 30"/>
          <p:cNvSpPr txBox="1">
            <a:spLocks noChangeArrowheads="1"/>
          </p:cNvSpPr>
          <p:nvPr/>
        </p:nvSpPr>
        <p:spPr bwMode="auto">
          <a:xfrm>
            <a:off x="8636000" y="61626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b</a:t>
            </a:r>
            <a:endParaRPr lang="en-US" sz="2400"/>
          </a:p>
        </p:txBody>
      </p:sp>
      <p:sp>
        <p:nvSpPr>
          <p:cNvPr id="204831" name="Text Box 31"/>
          <p:cNvSpPr txBox="1">
            <a:spLocks noChangeArrowheads="1"/>
          </p:cNvSpPr>
          <p:nvPr/>
        </p:nvSpPr>
        <p:spPr bwMode="auto">
          <a:xfrm>
            <a:off x="10668000" y="61626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2400"/>
          </a:p>
        </p:txBody>
      </p:sp>
      <p:sp>
        <p:nvSpPr>
          <p:cNvPr id="204832" name="Freeform 32"/>
          <p:cNvSpPr>
            <a:spLocks/>
          </p:cNvSpPr>
          <p:nvPr/>
        </p:nvSpPr>
        <p:spPr bwMode="auto">
          <a:xfrm>
            <a:off x="6807200" y="1905000"/>
            <a:ext cx="2336800" cy="2808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4" y="336"/>
              </a:cxn>
              <a:cxn ang="0">
                <a:pos x="1246" y="1391"/>
              </a:cxn>
            </a:cxnLst>
            <a:rect l="0" t="0" r="r" b="b"/>
            <a:pathLst>
              <a:path w="1292" h="1391">
                <a:moveTo>
                  <a:pt x="0" y="0"/>
                </a:moveTo>
                <a:cubicBezTo>
                  <a:pt x="181" y="56"/>
                  <a:pt x="876" y="104"/>
                  <a:pt x="1084" y="336"/>
                </a:cubicBezTo>
                <a:cubicBezTo>
                  <a:pt x="1292" y="568"/>
                  <a:pt x="1212" y="1171"/>
                  <a:pt x="1246" y="1391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33" name="Freeform 33"/>
          <p:cNvSpPr>
            <a:spLocks/>
          </p:cNvSpPr>
          <p:nvPr/>
        </p:nvSpPr>
        <p:spPr bwMode="auto">
          <a:xfrm>
            <a:off x="6802967" y="3943350"/>
            <a:ext cx="1820333" cy="245903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7" y="1276"/>
              </a:cxn>
              <a:cxn ang="0">
                <a:pos x="860" y="1549"/>
              </a:cxn>
            </a:cxnLst>
            <a:rect l="0" t="0" r="r" b="b"/>
            <a:pathLst>
              <a:path w="860" h="1549">
                <a:moveTo>
                  <a:pt x="0" y="0"/>
                </a:moveTo>
                <a:cubicBezTo>
                  <a:pt x="31" y="214"/>
                  <a:pt x="44" y="1018"/>
                  <a:pt x="187" y="1276"/>
                </a:cubicBezTo>
                <a:cubicBezTo>
                  <a:pt x="330" y="1534"/>
                  <a:pt x="720" y="1492"/>
                  <a:pt x="860" y="1549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35" name="Freeform 35"/>
          <p:cNvSpPr>
            <a:spLocks/>
          </p:cNvSpPr>
          <p:nvPr/>
        </p:nvSpPr>
        <p:spPr bwMode="auto">
          <a:xfrm>
            <a:off x="5892800" y="2590800"/>
            <a:ext cx="1930400" cy="312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" y="1030"/>
              </a:cxn>
              <a:cxn ang="0">
                <a:pos x="968" y="1196"/>
              </a:cxn>
            </a:cxnLst>
            <a:rect l="0" t="0" r="r" b="b"/>
            <a:pathLst>
              <a:path w="968" h="1229">
                <a:moveTo>
                  <a:pt x="0" y="0"/>
                </a:moveTo>
                <a:cubicBezTo>
                  <a:pt x="34" y="172"/>
                  <a:pt x="43" y="831"/>
                  <a:pt x="204" y="1030"/>
                </a:cubicBezTo>
                <a:cubicBezTo>
                  <a:pt x="365" y="1229"/>
                  <a:pt x="809" y="1162"/>
                  <a:pt x="968" y="1196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36" name="Freeform 36"/>
          <p:cNvSpPr>
            <a:spLocks/>
          </p:cNvSpPr>
          <p:nvPr/>
        </p:nvSpPr>
        <p:spPr bwMode="auto">
          <a:xfrm>
            <a:off x="7721600" y="3267076"/>
            <a:ext cx="2336800" cy="2132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4" y="336"/>
              </a:cxn>
              <a:cxn ang="0">
                <a:pos x="1246" y="1391"/>
              </a:cxn>
            </a:cxnLst>
            <a:rect l="0" t="0" r="r" b="b"/>
            <a:pathLst>
              <a:path w="1292" h="1391">
                <a:moveTo>
                  <a:pt x="0" y="0"/>
                </a:moveTo>
                <a:cubicBezTo>
                  <a:pt x="181" y="56"/>
                  <a:pt x="876" y="104"/>
                  <a:pt x="1084" y="336"/>
                </a:cubicBezTo>
                <a:cubicBezTo>
                  <a:pt x="1292" y="568"/>
                  <a:pt x="1212" y="1171"/>
                  <a:pt x="1246" y="1391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37" name="Text Box 37"/>
          <p:cNvSpPr txBox="1">
            <a:spLocks noChangeArrowheads="1"/>
          </p:cNvSpPr>
          <p:nvPr/>
        </p:nvSpPr>
        <p:spPr bwMode="auto">
          <a:xfrm>
            <a:off x="7518402" y="3657601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204838" name="Text Box 38"/>
          <p:cNvSpPr txBox="1">
            <a:spLocks noChangeArrowheads="1"/>
          </p:cNvSpPr>
          <p:nvPr/>
        </p:nvSpPr>
        <p:spPr bwMode="auto">
          <a:xfrm>
            <a:off x="8007352" y="4343401"/>
            <a:ext cx="312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</a:t>
            </a:r>
            <a:endParaRPr lang="en-US" sz="2400"/>
          </a:p>
        </p:txBody>
      </p:sp>
      <p:sp>
        <p:nvSpPr>
          <p:cNvPr id="204839" name="Line 39"/>
          <p:cNvSpPr>
            <a:spLocks noChangeShapeType="1"/>
          </p:cNvSpPr>
          <p:nvPr/>
        </p:nvSpPr>
        <p:spPr bwMode="auto">
          <a:xfrm flipH="1">
            <a:off x="8229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40" name="Freeform 40"/>
          <p:cNvSpPr>
            <a:spLocks/>
          </p:cNvSpPr>
          <p:nvPr/>
        </p:nvSpPr>
        <p:spPr bwMode="auto">
          <a:xfrm>
            <a:off x="8636000" y="3962400"/>
            <a:ext cx="2438400" cy="2208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4" y="336"/>
              </a:cxn>
              <a:cxn ang="0">
                <a:pos x="1246" y="1391"/>
              </a:cxn>
            </a:cxnLst>
            <a:rect l="0" t="0" r="r" b="b"/>
            <a:pathLst>
              <a:path w="1292" h="1391">
                <a:moveTo>
                  <a:pt x="0" y="0"/>
                </a:moveTo>
                <a:cubicBezTo>
                  <a:pt x="181" y="56"/>
                  <a:pt x="876" y="104"/>
                  <a:pt x="1084" y="336"/>
                </a:cubicBezTo>
                <a:cubicBezTo>
                  <a:pt x="1292" y="568"/>
                  <a:pt x="1212" y="1171"/>
                  <a:pt x="1246" y="1391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41" name="Text Box 41"/>
          <p:cNvSpPr txBox="1">
            <a:spLocks noChangeArrowheads="1"/>
          </p:cNvSpPr>
          <p:nvPr/>
        </p:nvSpPr>
        <p:spPr bwMode="auto">
          <a:xfrm>
            <a:off x="6604002" y="2286001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204842" name="Line 42"/>
          <p:cNvSpPr>
            <a:spLocks noChangeShapeType="1"/>
          </p:cNvSpPr>
          <p:nvPr/>
        </p:nvSpPr>
        <p:spPr bwMode="auto">
          <a:xfrm flipH="1">
            <a:off x="73152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43" name="Freeform 43"/>
          <p:cNvSpPr>
            <a:spLocks/>
          </p:cNvSpPr>
          <p:nvPr/>
        </p:nvSpPr>
        <p:spPr bwMode="auto">
          <a:xfrm>
            <a:off x="7721600" y="2590800"/>
            <a:ext cx="2336800" cy="2817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4" y="336"/>
              </a:cxn>
              <a:cxn ang="0">
                <a:pos x="1246" y="1391"/>
              </a:cxn>
            </a:cxnLst>
            <a:rect l="0" t="0" r="r" b="b"/>
            <a:pathLst>
              <a:path w="1292" h="1391">
                <a:moveTo>
                  <a:pt x="0" y="0"/>
                </a:moveTo>
                <a:cubicBezTo>
                  <a:pt x="181" y="56"/>
                  <a:pt x="876" y="104"/>
                  <a:pt x="1084" y="336"/>
                </a:cubicBezTo>
                <a:cubicBezTo>
                  <a:pt x="1292" y="568"/>
                  <a:pt x="1212" y="1171"/>
                  <a:pt x="1246" y="1391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44" name="Line 44"/>
          <p:cNvSpPr>
            <a:spLocks noChangeShapeType="1"/>
          </p:cNvSpPr>
          <p:nvPr/>
        </p:nvSpPr>
        <p:spPr bwMode="auto">
          <a:xfrm flipH="1">
            <a:off x="6400800" y="2667000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45" name="Line 45"/>
          <p:cNvSpPr>
            <a:spLocks noChangeShapeType="1"/>
          </p:cNvSpPr>
          <p:nvPr/>
        </p:nvSpPr>
        <p:spPr bwMode="auto">
          <a:xfrm>
            <a:off x="7416800" y="2667000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46" name="Text Box 46"/>
          <p:cNvSpPr txBox="1">
            <a:spLocks noChangeArrowheads="1"/>
          </p:cNvSpPr>
          <p:nvPr/>
        </p:nvSpPr>
        <p:spPr bwMode="auto">
          <a:xfrm>
            <a:off x="6155267" y="2971801"/>
            <a:ext cx="280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(</a:t>
            </a:r>
            <a:endParaRPr lang="en-US" sz="2400" dirty="0"/>
          </a:p>
        </p:txBody>
      </p:sp>
      <p:sp>
        <p:nvSpPr>
          <p:cNvPr id="204847" name="Text Box 47"/>
          <p:cNvSpPr txBox="1">
            <a:spLocks noChangeArrowheads="1"/>
          </p:cNvSpPr>
          <p:nvPr/>
        </p:nvSpPr>
        <p:spPr bwMode="auto">
          <a:xfrm>
            <a:off x="8026400" y="2971801"/>
            <a:ext cx="280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)</a:t>
            </a:r>
            <a:endParaRPr lang="en-US" sz="2400"/>
          </a:p>
        </p:txBody>
      </p:sp>
      <p:sp>
        <p:nvSpPr>
          <p:cNvPr id="204848" name="Text Box 48"/>
          <p:cNvSpPr txBox="1">
            <a:spLocks noChangeArrowheads="1"/>
          </p:cNvSpPr>
          <p:nvPr/>
        </p:nvSpPr>
        <p:spPr bwMode="auto">
          <a:xfrm>
            <a:off x="1727200" y="2286001"/>
            <a:ext cx="14061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 * (b + c)</a:t>
            </a:r>
          </a:p>
        </p:txBody>
      </p:sp>
      <p:sp>
        <p:nvSpPr>
          <p:cNvPr id="204849" name="AutoShape 49"/>
          <p:cNvSpPr>
            <a:spLocks noChangeArrowheads="1"/>
          </p:cNvSpPr>
          <p:nvPr/>
        </p:nvSpPr>
        <p:spPr bwMode="auto">
          <a:xfrm>
            <a:off x="3860800" y="2209800"/>
            <a:ext cx="8128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50" name="AutoShape 50"/>
          <p:cNvSpPr>
            <a:spLocks noChangeArrowheads="1"/>
          </p:cNvSpPr>
          <p:nvPr/>
        </p:nvSpPr>
        <p:spPr bwMode="auto">
          <a:xfrm rot="2700000">
            <a:off x="7620000" y="4470400"/>
            <a:ext cx="609600" cy="812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B019A6-AE66-416D-B808-B36A6A8AB856}"/>
                  </a:ext>
                </a:extLst>
              </p14:cNvPr>
              <p14:cNvContentPartPr/>
              <p14:nvPr/>
            </p14:nvContentPartPr>
            <p14:xfrm>
              <a:off x="1897560" y="1175040"/>
              <a:ext cx="8613360" cy="447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B019A6-AE66-416D-B808-B36A6A8AB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8200" y="1165680"/>
                <a:ext cx="8632080" cy="449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Abstract Syntax Trees versus DAGs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57D6-FA22-471D-9A26-F9A32A936934}" type="slidenum">
              <a:rPr lang="en-US"/>
              <a:pPr/>
              <a:t>6</a:t>
            </a:fld>
            <a:endParaRPr lang="en-US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2336800" y="27432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:=</a:t>
            </a:r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 flipH="1">
            <a:off x="2032000" y="3200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>
            <a:off x="2946400" y="3200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30" name="Line 6"/>
          <p:cNvSpPr>
            <a:spLocks noChangeShapeType="1"/>
          </p:cNvSpPr>
          <p:nvPr/>
        </p:nvSpPr>
        <p:spPr bwMode="auto">
          <a:xfrm flipH="1">
            <a:off x="2032000" y="38862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31" name="Line 7"/>
          <p:cNvSpPr>
            <a:spLocks noChangeShapeType="1"/>
          </p:cNvSpPr>
          <p:nvPr/>
        </p:nvSpPr>
        <p:spPr bwMode="auto">
          <a:xfrm>
            <a:off x="3860800" y="38862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422400" y="3429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a</a:t>
            </a:r>
            <a:endParaRPr lang="en-US" sz="2400"/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3251200" y="3429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+</a:t>
            </a: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1422400" y="4191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2032000" y="4953001"/>
            <a:ext cx="15240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uminus</a:t>
            </a:r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 flipH="1">
            <a:off x="1016000" y="46482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37" name="Line 13"/>
          <p:cNvSpPr>
            <a:spLocks noChangeShapeType="1"/>
          </p:cNvSpPr>
          <p:nvPr/>
        </p:nvSpPr>
        <p:spPr bwMode="auto">
          <a:xfrm>
            <a:off x="2032000" y="46482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406400" y="4953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b</a:t>
            </a:r>
          </a:p>
        </p:txBody>
      </p:sp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2438400" y="58578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2400"/>
          </a:p>
        </p:txBody>
      </p:sp>
      <p:sp>
        <p:nvSpPr>
          <p:cNvPr id="205840" name="Line 16"/>
          <p:cNvSpPr>
            <a:spLocks noChangeShapeType="1"/>
          </p:cNvSpPr>
          <p:nvPr/>
        </p:nvSpPr>
        <p:spPr bwMode="auto">
          <a:xfrm>
            <a:off x="27432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5080000" y="4191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5689600" y="4953001"/>
            <a:ext cx="15240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uminus</a:t>
            </a:r>
          </a:p>
        </p:txBody>
      </p:sp>
      <p:sp>
        <p:nvSpPr>
          <p:cNvPr id="205843" name="Line 19"/>
          <p:cNvSpPr>
            <a:spLocks noChangeShapeType="1"/>
          </p:cNvSpPr>
          <p:nvPr/>
        </p:nvSpPr>
        <p:spPr bwMode="auto">
          <a:xfrm flipH="1">
            <a:off x="4673600" y="46482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44" name="Line 20"/>
          <p:cNvSpPr>
            <a:spLocks noChangeShapeType="1"/>
          </p:cNvSpPr>
          <p:nvPr/>
        </p:nvSpPr>
        <p:spPr bwMode="auto">
          <a:xfrm>
            <a:off x="5689600" y="46482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4064000" y="4953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b</a:t>
            </a: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6096000" y="58578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2400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>
            <a:off x="64008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8636000" y="27432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:=</a:t>
            </a:r>
          </a:p>
        </p:txBody>
      </p:sp>
      <p:sp>
        <p:nvSpPr>
          <p:cNvPr id="205849" name="Line 25"/>
          <p:cNvSpPr>
            <a:spLocks noChangeShapeType="1"/>
          </p:cNvSpPr>
          <p:nvPr/>
        </p:nvSpPr>
        <p:spPr bwMode="auto">
          <a:xfrm flipH="1">
            <a:off x="8331200" y="3200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50" name="Line 26"/>
          <p:cNvSpPr>
            <a:spLocks noChangeShapeType="1"/>
          </p:cNvSpPr>
          <p:nvPr/>
        </p:nvSpPr>
        <p:spPr bwMode="auto">
          <a:xfrm>
            <a:off x="9245600" y="3200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51" name="Freeform 27"/>
          <p:cNvSpPr>
            <a:spLocks/>
          </p:cNvSpPr>
          <p:nvPr/>
        </p:nvSpPr>
        <p:spPr bwMode="auto">
          <a:xfrm>
            <a:off x="10147302" y="3687765"/>
            <a:ext cx="317500" cy="66357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79" y="222"/>
              </a:cxn>
              <a:cxn ang="0">
                <a:pos x="6" y="317"/>
              </a:cxn>
            </a:cxnLst>
            <a:rect l="0" t="0" r="r" b="b"/>
            <a:pathLst>
              <a:path w="186" h="418">
                <a:moveTo>
                  <a:pt x="0" y="128"/>
                </a:moveTo>
                <a:cubicBezTo>
                  <a:pt x="30" y="144"/>
                  <a:pt x="179" y="0"/>
                  <a:pt x="179" y="222"/>
                </a:cubicBezTo>
                <a:cubicBezTo>
                  <a:pt x="186" y="418"/>
                  <a:pt x="63" y="298"/>
                  <a:pt x="6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52" name="Text Box 28"/>
          <p:cNvSpPr txBox="1">
            <a:spLocks noChangeArrowheads="1"/>
          </p:cNvSpPr>
          <p:nvPr/>
        </p:nvSpPr>
        <p:spPr bwMode="auto">
          <a:xfrm>
            <a:off x="7721600" y="3429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a</a:t>
            </a:r>
            <a:endParaRPr lang="en-US" sz="2400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>
            <a:off x="9550400" y="3429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+</a:t>
            </a: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>
            <a:off x="9550400" y="4191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205855" name="Text Box 31"/>
          <p:cNvSpPr txBox="1">
            <a:spLocks noChangeArrowheads="1"/>
          </p:cNvSpPr>
          <p:nvPr/>
        </p:nvSpPr>
        <p:spPr bwMode="auto">
          <a:xfrm>
            <a:off x="10160000" y="4953001"/>
            <a:ext cx="15240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uminus</a:t>
            </a:r>
          </a:p>
        </p:txBody>
      </p:sp>
      <p:sp>
        <p:nvSpPr>
          <p:cNvPr id="205856" name="Line 32"/>
          <p:cNvSpPr>
            <a:spLocks noChangeShapeType="1"/>
          </p:cNvSpPr>
          <p:nvPr/>
        </p:nvSpPr>
        <p:spPr bwMode="auto">
          <a:xfrm flipH="1">
            <a:off x="9144000" y="46482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57" name="Line 33"/>
          <p:cNvSpPr>
            <a:spLocks noChangeShapeType="1"/>
          </p:cNvSpPr>
          <p:nvPr/>
        </p:nvSpPr>
        <p:spPr bwMode="auto">
          <a:xfrm>
            <a:off x="10160000" y="46482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8534400" y="4953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b</a:t>
            </a:r>
          </a:p>
        </p:txBody>
      </p:sp>
      <p:sp>
        <p:nvSpPr>
          <p:cNvPr id="205859" name="Text Box 35"/>
          <p:cNvSpPr txBox="1">
            <a:spLocks noChangeArrowheads="1"/>
          </p:cNvSpPr>
          <p:nvPr/>
        </p:nvSpPr>
        <p:spPr bwMode="auto">
          <a:xfrm>
            <a:off x="10566400" y="58578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2400"/>
          </a:p>
        </p:txBody>
      </p:sp>
      <p:sp>
        <p:nvSpPr>
          <p:cNvPr id="205860" name="Line 36"/>
          <p:cNvSpPr>
            <a:spLocks noChangeShapeType="1"/>
          </p:cNvSpPr>
          <p:nvPr/>
        </p:nvSpPr>
        <p:spPr bwMode="auto">
          <a:xfrm>
            <a:off x="108712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61" name="Freeform 37"/>
          <p:cNvSpPr>
            <a:spLocks/>
          </p:cNvSpPr>
          <p:nvPr/>
        </p:nvSpPr>
        <p:spPr bwMode="auto">
          <a:xfrm flipH="1">
            <a:off x="9258302" y="3679826"/>
            <a:ext cx="292100" cy="66357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79" y="222"/>
              </a:cxn>
              <a:cxn ang="0">
                <a:pos x="6" y="317"/>
              </a:cxn>
            </a:cxnLst>
            <a:rect l="0" t="0" r="r" b="b"/>
            <a:pathLst>
              <a:path w="186" h="418">
                <a:moveTo>
                  <a:pt x="0" y="128"/>
                </a:moveTo>
                <a:cubicBezTo>
                  <a:pt x="30" y="144"/>
                  <a:pt x="179" y="0"/>
                  <a:pt x="179" y="222"/>
                </a:cubicBezTo>
                <a:cubicBezTo>
                  <a:pt x="186" y="418"/>
                  <a:pt x="63" y="298"/>
                  <a:pt x="6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3149602" y="6324601"/>
            <a:ext cx="727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Tree</a:t>
            </a:r>
          </a:p>
        </p:txBody>
      </p:sp>
      <p:sp>
        <p:nvSpPr>
          <p:cNvPr id="205864" name="Text Box 40"/>
          <p:cNvSpPr txBox="1">
            <a:spLocks noChangeArrowheads="1"/>
          </p:cNvSpPr>
          <p:nvPr/>
        </p:nvSpPr>
        <p:spPr bwMode="auto">
          <a:xfrm>
            <a:off x="9245601" y="6324601"/>
            <a:ext cx="738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DAG</a:t>
            </a:r>
          </a:p>
        </p:txBody>
      </p:sp>
      <p:sp>
        <p:nvSpPr>
          <p:cNvPr id="205865" name="Text Box 41"/>
          <p:cNvSpPr txBox="1">
            <a:spLocks noChangeArrowheads="1"/>
          </p:cNvSpPr>
          <p:nvPr/>
        </p:nvSpPr>
        <p:spPr bwMode="auto">
          <a:xfrm>
            <a:off x="4472519" y="2057401"/>
            <a:ext cx="2364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 := b * -c + b * -c</a:t>
            </a:r>
          </a:p>
        </p:txBody>
      </p:sp>
      <p:sp>
        <p:nvSpPr>
          <p:cNvPr id="205866" name="AutoShape 42"/>
          <p:cNvSpPr>
            <a:spLocks noChangeArrowheads="1"/>
          </p:cNvSpPr>
          <p:nvPr/>
        </p:nvSpPr>
        <p:spPr bwMode="auto">
          <a:xfrm rot="2700000">
            <a:off x="7315200" y="2565400"/>
            <a:ext cx="609600" cy="812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67" name="AutoShape 43"/>
          <p:cNvSpPr>
            <a:spLocks noChangeArrowheads="1"/>
          </p:cNvSpPr>
          <p:nvPr/>
        </p:nvSpPr>
        <p:spPr bwMode="auto">
          <a:xfrm rot="8100000">
            <a:off x="4165600" y="2667000"/>
            <a:ext cx="8128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Postfix Notation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4472519" y="2057401"/>
            <a:ext cx="2364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a := b * -c + b * -c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03200" y="2725580"/>
            <a:ext cx="4748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a b c </a:t>
            </a:r>
            <a:r>
              <a:rPr lang="en-US" sz="2400" b="1" dirty="0" err="1"/>
              <a:t>uminus</a:t>
            </a:r>
            <a:r>
              <a:rPr lang="en-US" sz="2400" b="1" dirty="0"/>
              <a:t> * b c </a:t>
            </a:r>
            <a:r>
              <a:rPr lang="en-US" sz="2400" b="1" dirty="0" err="1"/>
              <a:t>uminus</a:t>
            </a:r>
            <a:r>
              <a:rPr lang="en-US" sz="2400" b="1" dirty="0"/>
              <a:t> * + assign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7416801" y="2549843"/>
            <a:ext cx="387477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 New" pitchFamily="49" charset="0"/>
              </a:rPr>
              <a:t>iload</a:t>
            </a:r>
            <a:r>
              <a:rPr lang="en-US" sz="2400" b="1" dirty="0">
                <a:latin typeface="Courier New" pitchFamily="49" charset="0"/>
              </a:rPr>
              <a:t> 2	// push b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iload</a:t>
            </a:r>
            <a:r>
              <a:rPr lang="en-US" sz="2400" b="1" dirty="0">
                <a:latin typeface="Courier New" pitchFamily="49" charset="0"/>
              </a:rPr>
              <a:t> 3	// push c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ineg</a:t>
            </a:r>
            <a:r>
              <a:rPr lang="en-US" sz="2400" b="1" dirty="0">
                <a:latin typeface="Courier New" pitchFamily="49" charset="0"/>
              </a:rPr>
              <a:t>		// </a:t>
            </a:r>
            <a:r>
              <a:rPr lang="en-US" sz="2400" b="1" dirty="0" err="1">
                <a:latin typeface="Courier New" pitchFamily="49" charset="0"/>
              </a:rPr>
              <a:t>uminus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imul</a:t>
            </a:r>
            <a:r>
              <a:rPr lang="en-US" sz="2400" b="1" dirty="0">
                <a:latin typeface="Courier New" pitchFamily="49" charset="0"/>
              </a:rPr>
              <a:t>		// *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iload</a:t>
            </a:r>
            <a:r>
              <a:rPr lang="en-US" sz="2400" b="1" dirty="0">
                <a:latin typeface="Courier New" pitchFamily="49" charset="0"/>
              </a:rPr>
              <a:t> 2	// push b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iload</a:t>
            </a:r>
            <a:r>
              <a:rPr lang="en-US" sz="2400" b="1" dirty="0">
                <a:latin typeface="Courier New" pitchFamily="49" charset="0"/>
              </a:rPr>
              <a:t> 3	// push c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ineg</a:t>
            </a:r>
            <a:r>
              <a:rPr lang="en-US" sz="2400" b="1" dirty="0">
                <a:latin typeface="Courier New" pitchFamily="49" charset="0"/>
              </a:rPr>
              <a:t>		// </a:t>
            </a:r>
            <a:r>
              <a:rPr lang="en-US" sz="2400" b="1" dirty="0" err="1">
                <a:latin typeface="Courier New" pitchFamily="49" charset="0"/>
              </a:rPr>
              <a:t>uminus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imul</a:t>
            </a:r>
            <a:r>
              <a:rPr lang="en-US" sz="2400" b="1" dirty="0">
                <a:latin typeface="Courier New" pitchFamily="49" charset="0"/>
              </a:rPr>
              <a:t>		// *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iadd</a:t>
            </a:r>
            <a:r>
              <a:rPr lang="en-US" sz="2400" b="1" dirty="0">
                <a:latin typeface="Courier New" pitchFamily="49" charset="0"/>
              </a:rPr>
              <a:t>		// +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istore</a:t>
            </a:r>
            <a:r>
              <a:rPr lang="en-US" sz="2400" b="1" dirty="0">
                <a:latin typeface="Courier New" pitchFamily="49" charset="0"/>
              </a:rPr>
              <a:t> 1	// store a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7915301" y="1966012"/>
            <a:ext cx="30843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/>
              <a:t>Bytecode</a:t>
            </a:r>
            <a:r>
              <a:rPr lang="en-US" sz="2400" dirty="0"/>
              <a:t> (for example)</a:t>
            </a:r>
          </a:p>
        </p:txBody>
      </p:sp>
      <p:sp>
        <p:nvSpPr>
          <p:cNvPr id="206857" name="AutoShape 9"/>
          <p:cNvSpPr>
            <a:spLocks noChangeArrowheads="1"/>
          </p:cNvSpPr>
          <p:nvPr/>
        </p:nvSpPr>
        <p:spPr bwMode="auto">
          <a:xfrm rot="2700000">
            <a:off x="7035363" y="2021276"/>
            <a:ext cx="609600" cy="812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6858" name="AutoShape 10"/>
          <p:cNvSpPr>
            <a:spLocks noChangeArrowheads="1"/>
          </p:cNvSpPr>
          <p:nvPr/>
        </p:nvSpPr>
        <p:spPr bwMode="auto">
          <a:xfrm rot="8100000">
            <a:off x="3662705" y="2153653"/>
            <a:ext cx="8128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857084" y="3218022"/>
            <a:ext cx="35509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Postfix notation represents</a:t>
            </a:r>
          </a:p>
          <a:p>
            <a:r>
              <a:rPr lang="en-US" sz="2400" dirty="0"/>
              <a:t>operations on a stack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Three-Address Code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4472519" y="2057401"/>
            <a:ext cx="2364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 := b * -c + b * -c</a:t>
            </a:r>
          </a:p>
        </p:txBody>
      </p:sp>
      <p:sp>
        <p:nvSpPr>
          <p:cNvPr id="203781" name="AutoShape 5"/>
          <p:cNvSpPr>
            <a:spLocks noChangeArrowheads="1"/>
          </p:cNvSpPr>
          <p:nvPr/>
        </p:nvSpPr>
        <p:spPr bwMode="auto">
          <a:xfrm rot="2700000">
            <a:off x="7315200" y="2565400"/>
            <a:ext cx="609600" cy="812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625600" y="3352800"/>
            <a:ext cx="25811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t1 := - c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t2 := b * t1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t3 := - c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t4 := b * t3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t5 := t2 + t4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a  := t5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096787" y="5445127"/>
            <a:ext cx="33757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Linearized representation</a:t>
            </a:r>
            <a:br>
              <a:rPr lang="en-US" sz="2400" dirty="0"/>
            </a:br>
            <a:r>
              <a:rPr lang="en-US" sz="2400" dirty="0"/>
              <a:t>of a syntax tree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7537452" y="3429000"/>
            <a:ext cx="25811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t1 := - c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t2 := b * t1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t5 := t2 + t2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a  := t5</a:t>
            </a:r>
          </a:p>
        </p:txBody>
      </p:sp>
      <p:sp>
        <p:nvSpPr>
          <p:cNvPr id="203785" name="AutoShape 9"/>
          <p:cNvSpPr>
            <a:spLocks noChangeArrowheads="1"/>
          </p:cNvSpPr>
          <p:nvPr/>
        </p:nvSpPr>
        <p:spPr bwMode="auto">
          <a:xfrm rot="8100000">
            <a:off x="4165600" y="2667000"/>
            <a:ext cx="8128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6723263" y="5273677"/>
            <a:ext cx="33757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Linearized representation</a:t>
            </a:r>
            <a:br>
              <a:rPr lang="en-US" sz="2400"/>
            </a:br>
            <a:r>
              <a:rPr lang="en-US" sz="2400"/>
              <a:t>of a syntax DAG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Three address code</a:t>
            </a:r>
          </a:p>
        </p:txBody>
      </p:sp>
      <p:sp>
        <p:nvSpPr>
          <p:cNvPr id="10243" name="Content Placeholder 49"/>
          <p:cNvSpPr>
            <a:spLocks noGrp="1"/>
          </p:cNvSpPr>
          <p:nvPr>
            <p:ph idx="1"/>
          </p:nvPr>
        </p:nvSpPr>
        <p:spPr>
          <a:xfrm>
            <a:off x="609600" y="1935164"/>
            <a:ext cx="10972800" cy="1646237"/>
          </a:xfrm>
        </p:spPr>
        <p:txBody>
          <a:bodyPr>
            <a:normAutofit/>
          </a:bodyPr>
          <a:lstStyle/>
          <a:p>
            <a:r>
              <a:rPr lang="en-US" dirty="0"/>
              <a:t>In a three address code there is at most one operator at the right side of an instruction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2728385" y="3657600"/>
            <a:ext cx="32092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+</a:t>
            </a: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2017185" y="4233864"/>
            <a:ext cx="32092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+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4055533" y="4233864"/>
            <a:ext cx="32092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*</a:t>
            </a:r>
          </a:p>
        </p:txBody>
      </p:sp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2626785" y="4767264"/>
            <a:ext cx="32092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*</a:t>
            </a:r>
          </a:p>
        </p:txBody>
      </p:sp>
      <p:sp>
        <p:nvSpPr>
          <p:cNvPr id="10248" name="TextBox 7"/>
          <p:cNvSpPr txBox="1">
            <a:spLocks noChangeArrowheads="1"/>
          </p:cNvSpPr>
          <p:nvPr/>
        </p:nvSpPr>
        <p:spPr bwMode="auto">
          <a:xfrm>
            <a:off x="3202517" y="5224464"/>
            <a:ext cx="26802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-</a:t>
            </a:r>
          </a:p>
        </p:txBody>
      </p:sp>
      <p:sp>
        <p:nvSpPr>
          <p:cNvPr id="10249" name="TextBox 8"/>
          <p:cNvSpPr txBox="1">
            <a:spLocks noChangeArrowheads="1"/>
          </p:cNvSpPr>
          <p:nvPr/>
        </p:nvSpPr>
        <p:spPr bwMode="auto">
          <a:xfrm>
            <a:off x="2734734" y="5715000"/>
            <a:ext cx="328936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b</a:t>
            </a:r>
          </a:p>
        </p:txBody>
      </p:sp>
      <p:sp>
        <p:nvSpPr>
          <p:cNvPr id="10250" name="TextBox 9"/>
          <p:cNvSpPr txBox="1">
            <a:spLocks noChangeArrowheads="1"/>
          </p:cNvSpPr>
          <p:nvPr/>
        </p:nvSpPr>
        <p:spPr bwMode="auto">
          <a:xfrm>
            <a:off x="3953935" y="5681664"/>
            <a:ext cx="30008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c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372784" y="39116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271184" y="49784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3" name="TextBox 12"/>
          <p:cNvSpPr txBox="1">
            <a:spLocks noChangeArrowheads="1"/>
          </p:cNvSpPr>
          <p:nvPr/>
        </p:nvSpPr>
        <p:spPr bwMode="auto">
          <a:xfrm>
            <a:off x="1938868" y="5257800"/>
            <a:ext cx="31611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2982384" y="49784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372784" y="44450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34784" y="3886200"/>
            <a:ext cx="914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46" idx="2"/>
          </p:cNvCxnSpPr>
          <p:nvPr/>
        </p:nvCxnSpPr>
        <p:spPr>
          <a:xfrm flipH="1">
            <a:off x="3541188" y="4654428"/>
            <a:ext cx="674806" cy="67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982384" y="54356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591984" y="54356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4506384" y="45212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1" name="TextBox 20"/>
          <p:cNvSpPr txBox="1">
            <a:spLocks noChangeArrowheads="1"/>
          </p:cNvSpPr>
          <p:nvPr/>
        </p:nvSpPr>
        <p:spPr bwMode="auto">
          <a:xfrm>
            <a:off x="4696886" y="4876800"/>
            <a:ext cx="328936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d</a:t>
            </a:r>
          </a:p>
        </p:txBody>
      </p:sp>
      <p:sp>
        <p:nvSpPr>
          <p:cNvPr id="22" name="Freeform 21"/>
          <p:cNvSpPr/>
          <p:nvPr/>
        </p:nvSpPr>
        <p:spPr>
          <a:xfrm>
            <a:off x="1428751" y="4419601"/>
            <a:ext cx="685800" cy="1012825"/>
          </a:xfrm>
          <a:custGeom>
            <a:avLst/>
            <a:gdLst>
              <a:gd name="connsiteX0" fmla="*/ 452362 w 515257"/>
              <a:gd name="connsiteY0" fmla="*/ 0 h 1013581"/>
              <a:gd name="connsiteX1" fmla="*/ 2419 w 515257"/>
              <a:gd name="connsiteY1" fmla="*/ 478971 h 1013581"/>
              <a:gd name="connsiteX2" fmla="*/ 466876 w 515257"/>
              <a:gd name="connsiteY2" fmla="*/ 957943 h 1013581"/>
              <a:gd name="connsiteX3" fmla="*/ 292705 w 515257"/>
              <a:gd name="connsiteY3" fmla="*/ 812800 h 1013581"/>
              <a:gd name="connsiteX4" fmla="*/ 292705 w 515257"/>
              <a:gd name="connsiteY4" fmla="*/ 812800 h 101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257" h="1013581">
                <a:moveTo>
                  <a:pt x="452362" y="0"/>
                </a:moveTo>
                <a:cubicBezTo>
                  <a:pt x="226181" y="159657"/>
                  <a:pt x="0" y="319314"/>
                  <a:pt x="2419" y="478971"/>
                </a:cubicBezTo>
                <a:cubicBezTo>
                  <a:pt x="4838" y="638628"/>
                  <a:pt x="418495" y="902305"/>
                  <a:pt x="466876" y="957943"/>
                </a:cubicBezTo>
                <a:cubicBezTo>
                  <a:pt x="515257" y="1013581"/>
                  <a:pt x="292705" y="812800"/>
                  <a:pt x="292705" y="812800"/>
                </a:cubicBezTo>
                <a:lnTo>
                  <a:pt x="292705" y="812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sz="2400">
              <a:cs typeface="Arial" charset="0"/>
            </a:endParaRPr>
          </a:p>
        </p:txBody>
      </p:sp>
      <p:sp>
        <p:nvSpPr>
          <p:cNvPr id="10263" name="TextBox 22"/>
          <p:cNvSpPr txBox="1">
            <a:spLocks noChangeArrowheads="1"/>
          </p:cNvSpPr>
          <p:nvPr/>
        </p:nvSpPr>
        <p:spPr bwMode="auto">
          <a:xfrm>
            <a:off x="7112000" y="3962400"/>
            <a:ext cx="154241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t1 = b – c</a:t>
            </a:r>
          </a:p>
          <a:p>
            <a:r>
              <a:rPr lang="en-US" sz="2400"/>
              <a:t>t2 = a * t1</a:t>
            </a:r>
          </a:p>
          <a:p>
            <a:r>
              <a:rPr lang="en-US" sz="2400"/>
              <a:t>t3 = a + t2</a:t>
            </a:r>
          </a:p>
          <a:p>
            <a:r>
              <a:rPr lang="en-US" sz="2400"/>
              <a:t>t4 = t1 * d</a:t>
            </a:r>
          </a:p>
          <a:p>
            <a:r>
              <a:rPr lang="en-US" sz="2400"/>
              <a:t>t5 = t3 + t4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3116</Words>
  <Application>Microsoft Macintosh PowerPoint</Application>
  <PresentationFormat>Widescreen</PresentationFormat>
  <Paragraphs>518</Paragraphs>
  <Slides>46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Symbol</vt:lpstr>
      <vt:lpstr>Wingdings</vt:lpstr>
      <vt:lpstr>Wingdings 2</vt:lpstr>
      <vt:lpstr>Office Theme</vt:lpstr>
      <vt:lpstr>Intermediate Code Generation - Types of Three address code, Representation, Declarations</vt:lpstr>
      <vt:lpstr>Intermediate Code Generation</vt:lpstr>
      <vt:lpstr>Intermediate Representations</vt:lpstr>
      <vt:lpstr>Syntax-Directed Translation of Abstract Syntax Trees</vt:lpstr>
      <vt:lpstr>Abstract Syntax Trees</vt:lpstr>
      <vt:lpstr>Abstract Syntax Trees versus DAGs</vt:lpstr>
      <vt:lpstr>Postfix Notation</vt:lpstr>
      <vt:lpstr>Three-Address Code</vt:lpstr>
      <vt:lpstr>Three address code</vt:lpstr>
      <vt:lpstr>Types of three address codes</vt:lpstr>
      <vt:lpstr>Types of three address code</vt:lpstr>
      <vt:lpstr>Example</vt:lpstr>
      <vt:lpstr>Representing three address codes</vt:lpstr>
      <vt:lpstr>Three address code</vt:lpstr>
      <vt:lpstr>Representing three address codes</vt:lpstr>
      <vt:lpstr>Example</vt:lpstr>
      <vt:lpstr>Triples for arrays – ternary operation</vt:lpstr>
      <vt:lpstr>Representing three address codes</vt:lpstr>
      <vt:lpstr>Example</vt:lpstr>
      <vt:lpstr>Comparison of Representations</vt:lpstr>
      <vt:lpstr>SDT into Three address code</vt:lpstr>
      <vt:lpstr>Three address code for expression</vt:lpstr>
      <vt:lpstr>Three address code</vt:lpstr>
      <vt:lpstr>Example</vt:lpstr>
      <vt:lpstr>Example</vt:lpstr>
      <vt:lpstr>Declarations – Three address code</vt:lpstr>
      <vt:lpstr>Declarations</vt:lpstr>
      <vt:lpstr>Declarations</vt:lpstr>
      <vt:lpstr>Declarations</vt:lpstr>
      <vt:lpstr>Symbol Table Functions</vt:lpstr>
      <vt:lpstr>Symbol Table functions</vt:lpstr>
      <vt:lpstr>Example</vt:lpstr>
      <vt:lpstr>Example</vt:lpstr>
      <vt:lpstr>Example function call</vt:lpstr>
      <vt:lpstr>Calling stack</vt:lpstr>
      <vt:lpstr>Symbol Table semantic rules</vt:lpstr>
      <vt:lpstr>Symbol Table creation</vt:lpstr>
      <vt:lpstr>PowerPoint Presentation</vt:lpstr>
      <vt:lpstr>PowerPoint Presentation</vt:lpstr>
      <vt:lpstr>Symbol table tracking</vt:lpstr>
      <vt:lpstr>Declarations and Records in Pascal</vt:lpstr>
      <vt:lpstr>SDT’s of Statements</vt:lpstr>
      <vt:lpstr>Assignment statements</vt:lpstr>
      <vt:lpstr>Translation scheme</vt:lpstr>
      <vt:lpstr>Reusing Temporary Names</vt:lpstr>
      <vt:lpstr>Reusing temporary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Three address code, Representation , Declarations</dc:title>
  <dc:creator>sitara k</dc:creator>
  <cp:lastModifiedBy>Anmol Tigga</cp:lastModifiedBy>
  <cp:revision>47</cp:revision>
  <dcterms:created xsi:type="dcterms:W3CDTF">2021-09-07T06:58:16Z</dcterms:created>
  <dcterms:modified xsi:type="dcterms:W3CDTF">2024-03-13T04:02:10Z</dcterms:modified>
</cp:coreProperties>
</file>