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839" r:id="rId3"/>
    <p:sldId id="824" r:id="rId4"/>
    <p:sldId id="825" r:id="rId5"/>
    <p:sldId id="827" r:id="rId6"/>
    <p:sldId id="831" r:id="rId7"/>
    <p:sldId id="832" r:id="rId8"/>
    <p:sldId id="828" r:id="rId9"/>
    <p:sldId id="829" r:id="rId10"/>
    <p:sldId id="833" r:id="rId11"/>
    <p:sldId id="834" r:id="rId12"/>
    <p:sldId id="836" r:id="rId13"/>
    <p:sldId id="837" r:id="rId14"/>
    <p:sldId id="838" r:id="rId15"/>
    <p:sldId id="840" r:id="rId16"/>
    <p:sldId id="841" r:id="rId17"/>
    <p:sldId id="842" r:id="rId18"/>
    <p:sldId id="843" r:id="rId19"/>
    <p:sldId id="845" r:id="rId20"/>
    <p:sldId id="844" r:id="rId21"/>
    <p:sldId id="846" r:id="rId22"/>
    <p:sldId id="847" r:id="rId23"/>
    <p:sldId id="849" r:id="rId24"/>
    <p:sldId id="850" r:id="rId25"/>
    <p:sldId id="848" r:id="rId26"/>
    <p:sldId id="851" r:id="rId27"/>
    <p:sldId id="868" r:id="rId28"/>
    <p:sldId id="869" r:id="rId29"/>
    <p:sldId id="852" r:id="rId30"/>
    <p:sldId id="853" r:id="rId31"/>
    <p:sldId id="860" r:id="rId32"/>
    <p:sldId id="859" r:id="rId33"/>
    <p:sldId id="861" r:id="rId34"/>
    <p:sldId id="862" r:id="rId35"/>
    <p:sldId id="854" r:id="rId36"/>
    <p:sldId id="863" r:id="rId37"/>
    <p:sldId id="857" r:id="rId38"/>
    <p:sldId id="856" r:id="rId39"/>
    <p:sldId id="855" r:id="rId40"/>
    <p:sldId id="865" r:id="rId41"/>
    <p:sldId id="858" r:id="rId42"/>
    <p:sldId id="867" r:id="rId43"/>
    <p:sldId id="864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18T06:18:43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3837 5070 1245 0,'0'0'196'0,"0"0"-14"15,0 0 18-15,0 0-18 0,0 0-45 0,0 0-52 16,0 0-44-16,0 0-30 0,0 0-9 0,0 0 9 16,0 0 27-16,0 0 19 0,0 0 5 15,-25 128 2-15,23-87-21 0,0 1-14 0,-5-1-4 16,3 0-6-16,-2-4-5 0,2-2-6 0,4-4-2 16,0-4-5-16,0-6-3 0,0-3-4 15,0-5-14-15,0-6-19 0,4-2-27 0,2-3-31 16,1-2-41-16,-3 0-43 0,6-3-85 0,0-6-159 15,-6 1-183-15,3 1-202 0</inkml:trace>
  <inkml:trace contextRef="#ctx0" brushRef="#br0" timeOffset="432.86">3822 5185 902 0,'0'0'214'15,"0"0"-46"-15,0 0-9 0,0 0 0 0,0 0-20 16,0 0-9-16,0 0-21 0,0 0-14 0,0 0-13 15,0 0-15-15,118-92-16 0,-104 92-9 0,5 6-5 16,-2 4-5-16,-1 3-4 0,-6 3 2 0,5 1-3 16,-11 3-2-16,0 2 4 0,-4-1-3 15,-6 3-2-15,-2-2-4 0,-7 0 1 0,1-1-10 16,3-3 3-16,-3-1-2 0,4-3-7 0,-1-3 4 16,1-1-3-16,2-4 0 0,-1-1-1 15,7-3 6-15,0-2 2 0,0 0 8 0,2 0 10 16,0-1-6-16,0-2-8 0,0-1-22 0,2-1-20 15,4-2-18-15,3-2 2 0,1 2 9 0,0 1 3 16,7 1 9-16,-5 3 0 0,1 2 2 16,1 0 1-16,1 1 4 0,-1 3 0 0,-1 2 2 15,-5 1 7-15,0 0 2 0,-2 0 4 0,0 2 0 16,1 0 6-16,-5 2-4 0,-2 1 4 16,0 2 3-16,-2 3-4 0,-5 1 3 0,-5 1-2 0,0-1-2 15,-3 0-4-15,-1-2 4 0,1-1 0 16,-5-3 4-16,5-1 8 0,1-3 3 0,-5-1 3 15,0-1 2-15,5-4 8 0,-3-2-5 16,5 0 5-16,-2-3 1 0,5-4-11 0,1-1-7 0,4-3-18 16,0-2-28-16,2-1-38 0,2-2-35 0,0-5-55 15,6-3-76-15,6-2-124 0,-3 7-197 16,-1 5-790-16</inkml:trace>
  <inkml:trace contextRef="#ctx0" brushRef="#br0" timeOffset="612.27">4225 5048 1265 0,'0'0'175'0,"0"0"-28"0,0 0 29 0,0 0 29 16,0 0-26-16,0 0-24 0,4 120-26 15,-4-92-22-15,-2 0-13 0,0 2-16 0,-4 0-15 16,4 0-18-16,0 0-17 0,-2-2-10 0,2-1-9 16,2-1-1-16,-2-2-8 0,2-1-3 15,0-3-9-15,0-2-15 0,0-3-23 0,0-4-41 16,0-1-66-16,0-5-128 0,0-2-229 0,2-3-480 15,-2 0 246-15</inkml:trace>
  <inkml:trace contextRef="#ctx0" brushRef="#br0" timeOffset="1034.33">4233 5123 484 0,'0'0'391'0,"0"0"-136"0,0 0-39 16,0 0-7-16,0 0-42 0,0 0-43 0,0 0-38 15,0 0-25-15,118-31-19 0,-107 38-9 0,-1 1-2 16,-2 2 0-16,-2 4 2 0,-4 0 3 0,1 3 1 16,-3 2-1-16,-9 0-1 0,3 2-7 15,-8 0-3-15,3-2-9 0,-3-2-1 0,3 0-2 16,-3-3-4-16,2-3 0 0,1-1-1 0,1-3 2 16,0-2 8-16,5-3 5 0,-1-1 8 0,4-1 9 15,0 0 3-15,2 0-2 0,0-3-16 16,0-1-35-16,2 0-30 0,6-1-15 0,3-1 4 15,-1 2 17-15,0 1 10 0,7 0 7 0,-3 3 2 16,1 0 5-16,1 0 10 0,-1 6 3 0,-1-1 0 16,-3 2 3-16,1 1-1 0,-4 1 7 15,3 0 2-15,-5-1 1 0,0 2 3 0,-4-1-5 16,2 3 2-16,-4-1 2 0,0 3 4 0,-6 1 1 16,-2 2-5-16,-2 1-2 0,-1 0-2 0,-3-3-5 15,-1 0-2-15,5-2-2 0,-5-2-2 0,5-2 1 16,0-2 2-16,-3-1 4 0,1-3 0 15,0-1 0-15,3-2 4 0,-3 0-4 0,8-3-10 16,-4-3-8-16,1 1-38 0,3-2-75 0,2-2-137 16,2 2-247-16,0 1-909 0</inkml:trace>
  <inkml:trace contextRef="#ctx0" brushRef="#br0" timeOffset="1395.95">4603 5120 2005 0,'0'0'164'0,"0"0"-41"0,0 0-14 0,0 0-38 16,0 0-15-16,0 0 6 0,0 0-3 15,0 0-5-15,0 0-11 0,-39 116-17 0,39-96-13 16,0-3-4-16,0-1-4 0,4-3-2 0,0-2 0 16,-1-2 2-16,3-2-3 0,-2-2 2 0,2-2 3 15,2-1 1-15,-6-2 2 0,7 0 4 0,-5 0 2 16,4 0-1-16,2-2 2 0,-1-3-2 15,1 0-6-15,2-1-4 0,1 1-3 0,-3-1-6 16,5 0 1-16,-5 2 1 0,0 2-7 0,3 2 2 16,-3 0-5-16,2 6-1 0,-3 2 1 0,1 1 3 15,-2 4 7-15,-4-1 2 0,1 3 5 16,-3 1 4-16,-2 2-1 0,0-1 5 0,-2 0 0 16,-7 0 0-16,-1 3 2 0,0 0-2 0,-7-2-4 15,5 1-1-15,-5-2-4 0,3 0-1 0,1-2-3 16,3-1-4-16,-5-4-2 0,7 0-8 15,0-6-5-15,0-1-7 0,4-3-15 0,-1 0-27 16,-1-3-66-16,4-6-137 0,0 1-273 16,2 1-949-16</inkml:trace>
  <inkml:trace contextRef="#ctx0" brushRef="#br0" timeOffset="1592.64">4645 5123 1585 0,'0'0'312'0,"0"0"-68"16,0 0-34-16,0 0-33 0,0 0-63 16,0 0-36-16,0 0-19 0,0 0-13 0,0 0-4 15,0 0-9-15,0 0-8 0,0 0-9 16,0 0-8-16,147-57 1 0,-121 46-8 0,-1 2-1 16,-2 1-7-16,0 0-12 0,-5 0-18 0,1 2-33 15,0 1-53-15,-7 3-170 0,-4 0-478 0,-2 2-741 0</inkml:trace>
  <inkml:trace contextRef="#ctx0" brushRef="#br0" timeOffset="2306">19379 5078 1561 0,'0'0'191'16,"0"0"41"-16,0 0-26 0,0 0-23 15,0 0-60-15,0 0-49 0,0 0-41 0,0 0-17 0,0 0 1 16,0 0 12-16,0 0 8 0,0 0 4 15,-27 75-5-15,25-51-10 0,2 2-7 0,0 0-8 16,0-1-3-16,0 2-4 0,2-3-5 0,3 1-2 16,-5 1-11-16,0-1-5 0,-5 0-14 0,1 0-24 15,0-2-34-15,-4-2-67 0,8 0-128 0,-4-8-227 16,2-5-910-16</inkml:trace>
  <inkml:trace contextRef="#ctx0" brushRef="#br0" timeOffset="2784.88">19357 5078 1443 0,'0'0'202'0,"0"0"2"0,0 0-22 0,0 0-8 16,0 0-33-16,0 0-35 0,82-124-14 16,-59 115-20-16,6 2-11 0,0 3-17 0,-6 4-10 15,3 0-15-15,-3 7-10 0,-2 4-8 16,-5 1-12-16,-3 3 2 0,-3 0 1 0,-2 2 3 15,-8 0 0-15,0 0 6 0,0-1 1 0,-4 1 2 0,-8 0 4 16,-1 1-5-16,-3-2-1 0,1 0-2 16,-5-2 2-16,3-2-2 0,-1-1 2 0,3-2 0 15,-1-2-6-15,1-1 6 0,7-1-2 0,-2-1 2 16,7-2-4-16,-3-1 4 0,6-1-3 16,0 0-4-16,0 0 0 0,6 0-8 0,3-2 3 15,3-3 5-15,3 0 6 0,5-3 4 0,5 0 2 16,0-1-3-16,2 1 1 0,-2 3 0 0,-1 2-2 15,-3 2 1-15,-4 1-8 0,5 5 1 16,-7 3-4-16,-3 3 0 0,5 2 2 0,-9 3-5 16,2 1 3-16,-8 2-1 0,0 1 6 0,-2 0 1 15,0 1 4-15,-4-2 2 0,-4 0-1 16,-2-2 6-16,-3-2 2 0,-1 0 3 0,-1-2-4 16,-5-2 2-16,1 1-3 0,1-3-2 0,-5-1 0 15,2-2-3-15,0-2 0 0,1-1-2 16,-5-3-1-16,2 0 2 0,0-2 1 0,1-5-1 0,3-1 2 15,3-2-1-15,1-1-2 0,7-2-7 16,-2-1-13-16,7 1-22 0,3 0-42 0,0-1-50 16,0-2-64-16,13-1-102 0,3 2-154 0,-1 3-204 15,-5 5-329-15</inkml:trace>
  <inkml:trace contextRef="#ctx0" brushRef="#br0" timeOffset="2995.72">19908 5003 1104 0,'0'0'966'0,"0"0"-773"0,0 0-54 0,0 0-46 16,0 0-47-16,0 0-12 0,0 0 10 0,0 0 17 15,0 0 5-15,0 0-9 0,0 0-8 0,0 0-19 16,17 127-7-16,-17-101-6 0,0 2-5 16,0-1-5-16,0 1-2 0,-6-3-1 0,4 0-4 15,0-3-1-15,2-3-6 0,-4-1-6 0,1-2-7 16,3-2-17-16,0 1-28 0,-2-2-47 15,0-1-96-15,2-2-226 0,0-4-609 0,0-3 33 0</inkml:trace>
  <inkml:trace contextRef="#ctx0" brushRef="#br0" timeOffset="3513.19">19987 5010 2075 0,'0'0'201'15,"0"0"-22"-15,0 0-26 0,0 0-41 0,0 0-47 16,0 0-29-16,0 0-17 0,0 0-6 16,0 0-3-16,0 0-4 0,122-41-7 0,-101 50-4 15,-1 1-8-15,1 5-1 0,-2 0-2 0,-9 1-3 16,0-2 2-16,-6 1 3 0,1-1 4 16,-5 1 3-16,0 0 5 0,-9 0 2 0,-1 0-4 15,-7-2 10-15,3 0 2 0,-7-1-2 0,3-2 10 16,-3-2-11-16,4 1-2 0,1-4 1 0,1-1-6 15,1 0 5-15,4-2 2 0,-1-2 1 16,7 0 3-16,0 0 0 0,-2 0 6 0,6-2 3 16,0 0-3-16,0 0 1 0,0-1-8 0,6 1-13 15,-2-1 0-15,2-1-6 0,5 1 3 0,-3-1 7 16,4 1 0-16,-1 2 7 0,1-1-2 0,-2 2 3 16,5 0-1-16,-5 4-4 0,3 2 1 15,-3 2-2-15,0-1 0 0,3 3-1 0,-5 0 2 16,2 2-5-16,-1-1 2 0,-5 1-1 0,2-1-1 15,-2 1 2-15,0 1 3 0,-4-2 2 0,0 3-2 16,-4 0 6-16,-2-1-3 0,-4 4 3 0,-5-3 3 16,3 3-2-16,-7-1 2 0,-2-2-4 15,3-1 3-15,-3-1-5 0,5-2 4 0,-7-2-3 16,6 2 0-16,-1-6 2 0,1-1 0 0,5 0 4 16,-3-3 0-16,-1 0 2 0,3-3-3 15,-1-3 2-15,1-3-2 0,3 0-2 0,0-1-3 16,6-3-15-16,-5 0-6 0,7-2-19 0,2-2-21 15,0 1-42-15,11 0-66 0,-1 1-124 16,0 4-288-16,1 4-917 0</inkml:trace>
  <inkml:trace contextRef="#ctx0" brushRef="#br0" timeOffset="3952.52">20686 5063 1057 0,'0'0'240'0,"0"0"3"16,0 0-10-16,0 0-21 0,0 0-55 15,0 0-47-15,0 0-21 0,0 0-20 16,0 0-21-16,0 0-7 0,0 0-7 0,0 0 2 0,0 0 3 16,-118-2 5-16,103 16 3 0,-3 3 2 15,-3 0 2-15,5 3-5 0,1-1-1 0,-1 2-7 16,3 0-2-16,1-1-4 0,1 2-2 0,1-1-1 15,2 0-8-15,6-2 2 0,-4 2-5 0,3-1-3 16,3-1 0-16,0 2-3 0,3-2-4 16,5 2 1-16,0-2 3 0,4-2-5 0,1-2 4 15,5 0 0-15,1-3 0 0,2-2 1 0,4-3-4 16,-1-3-2-16,1-3-4 0,2-1 2 16,-2 0-2-16,2-3 0 0,-7-4-2 0,-1-1 3 15,-5 0 2-15,-3-2 3 0,-1 0 8 0,-2 0-2 16,-8-3 5-16,0 1-1 0,0-2 4 0,0-1-2 15,-8 1 0-15,-2 1-2 0,-1 1-7 0,-1 1 4 16,0 3-6-16,-5 3 2 0,3 1-3 0,-5 3-3 16,0 1-4-16,1 0-5 0,-3 7 2 15,1 1-5-15,-1 4-3 0,-2 0-9 16,5 3-9-16,-1 2-21 0,0 2-33 0,5-1-59 0,1 3-115 16,3-4-412-16,2-7-938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1-18T06:39:14.5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4742 8403 1014 0,'0'0'337'16,"0"0"-54"-16,0 0-47 0,0 0 7 0,0 0-20 15,0 0-17-15,0 0-43 0,0 0-48 16,0 0-35-16,0 0-21 0,0 0-7 0,0 0-4 0,35-83-4 16,-29 66-6-16,-2 2-3 0,-4-2-7 15,0 3 2-15,0 2-10 0,-4 2-2 16,-4 0-2-16,0 2-12 0,-3 2 0 0,-1 3-7 0,0 2-2 16,-3 1-2-16,1 0-1 0,1 3 3 0,-1 4-3 15,-1 2 2-15,3 2-1 0,4 1 0 16,1 1-2-16,3 2 5 0,0-1-3 0,4 1-1 15,0 0 4-15,8 0-5 16,-1 1 5-16,5-1 0 0,0-1 4 0,5 0-2 0,-5-1 1 0,-1 1 2 16,1 1-4-16,-1-1 4 0,-3 0-3 15,-6-1 1-15,2 1-1 0,-4 0 5 0,-6 0-1 16,-2 1 2-16,-3-3 4 0,-1 1-8 0,-1-3 9 16,1-4 2-16,-7-1 1 0,7-4 2 0,-3-1 0 15,1 0-5-15,0-7 1 0,1-2-2 16,1-4-4-16,1 0-1 0,1-2-7 0,2 2 3 15,4-2-10-15,4 1-15 0,0-1-21 0,6 0-46 16,8-1-72-16,7-3-158 0,-4 6-444 0,-1 3-789 16</inkml:trace>
  <inkml:trace contextRef="#ctx0" brushRef="#br0" timeOffset="200.7">5195 7895 2065 0,'0'0'320'0,"0"0"-65"0,0 0-70 15,0 0-71-15,0 0-49 0,0 0-21 0,0 0 1 16,0 0 5-16,0 0 0 0,-62 125-5 0,58-88-8 16,-5 2-7-16,1 3-10 0,4-1 1 15,-2 1-9-15,2-2-2 0,-1-1-1 0,1 0-3 16,2-2-2-16,-4-3-2 0,4-2 5 0,-4-4-10 16,4-2 0-16,0-3-7 0,0-4-19 0,-3-3-18 15,5-4-50-15,0-4-80 0,0-4-130 16,0-4-278-16,0 0-239 0,0 0-490 0</inkml:trace>
  <inkml:trace contextRef="#ctx0" brushRef="#br0" timeOffset="970.1">4897 8389 1171 0,'0'0'510'0,"0"0"-93"0,0 0-97 0,0 0-78 16,0 0-66-16,0 0-63 0,0 0-55 0,0 0-34 15,0 0-26-15,0 0-10 0,0 0-14 0,0 0-23 16,0 0-38-16,151-100-41 0,-112 93-26 15,3 0-94-15,-3 0-188 0,-4 0-21 0,-2-1-50 16,0 0 64-16,-6-1 229 0,-2 1 72 0,-9 2 102 16,-1 1 90-16,-7 4 60 0,-4 1 144 0,-4 1 148 15,0 7 73-15,-2 4 16 0,-6 2-87 16,4 6-121-16,-5 4-76 0,1-1-55 0,6 5-42 16,-6-2-26-16,2 1-16 0,4-2-6 0,-1 0-13 15,1-5-1-15,2-1-12 0,0-4-7 16,0-3-2-16,0-2-5 0,0-3 2 0,0-2-5 0,0-2 0 15,0-1-4-15,0-2-2 0,0 0 7 16,0 0-1-16,0-4-2 0,0-4-7 0,5-4-8 16,3-6-11-16,0-1 0 0,5-4-2 15,-1-2-2-15,4 2 0 0,3 3 0 0,-4 1 3 16,1 6-2-16,-1 4 5 0,1 4-5 0,-6 3 0 0,1 2 1 16,1 2-2-16,-2 6 4 0,7 2 0 15,-11 3 5-15,5 1 0 0,-5 2 3 16,-2 0-2-16,2 0-2 0,-4 0 6 0,4-2-1 15,-6-2 4-15,2 0 2 0,-2-3-3 0,0-2-3 16,0-1 0-16,0 0-3 0,-2-3 1 0,2-1 1 16,0-2-1-16,0 0 4 0,0 0-13 0,0-7-6 15,4-4-11-15,3-5-8 0,3-4 12 0,-4-4 8 16,7-1 8-16,-3-1 8 0,2 2-2 16,-3 6 1-16,3 4 1 0,-4 4 1 0,3 5 3 15,-7 5-6-15,6 1 0 0,-2 9 1 0,3 6-4 16,-1 2 6-16,0 4-3 0,-1 2-2 15,1-1 4-15,-2 0 2 0,-2-2 1 0,3-2 2 16,1-2-4-16,0-5-3 0,-1-2-1 0,1-4 0 16,-2-2-3-16,3-3-7 0,-1-1-13 15,4-8-41-15,3-5-40 0,-3-5-2 0,3-4-31 16,2-5-26-16,-7-5 0 0,-2-3-15 0,7-4 39 16,-9-3 75-16,7-2 48 0,-5-1 30 0,2 0 10 15,1 3 3-15,-3 4 10 0,2 5 24 0,-7 8 29 16,3 8 46-16,-6 8 27 0,-2 4 2 0,0 4-25 15,0 1-54-15,0 4-33 0,-2 7-14 16,-4 4 11-16,4 5 20 0,-3 1 1 0,1 5-6 16,0 0-14-16,-2 3-12 0,4 0-3 0,0 2-7 15,-2 2-4-15,2 2-4 0,2 0-7 0,-2 4-3 16,2 0-5-16,0-3-2 0,0-2-3 16,0-2 4-16,0-5 0 0,2-1-6 0,0-4-1 15,4-4-10-15,-6-3-12 0,2-3-24 0,0-4-46 16,-2-4-98-16,4-3-145 0,-4-1-470 15,0 0-794-15</inkml:trace>
  <inkml:trace contextRef="#ctx0" brushRef="#br0" timeOffset="1123.81">5842 8395 1572 0,'0'0'470'0,"0"0"-116"0,0 0-73 0,0 0-60 15,0 0-66-15,0 0-48 0,0 0-40 0,0 0-27 16,0 0-21-16,0 0-6 0,0 0-6 0,0 0-2 15,0 0-3-15,138-99-10 0,-111 91-10 16,2 1-20-16,-2 1-38 0,-6 2-76 0,1 1-108 16,-3 2-398-16,-9-1-914 0</inkml:trace>
  <inkml:trace contextRef="#ctx0" brushRef="#br0" timeOffset="1252.43">6377 8214 1602 0,'0'0'490'0,"0"0"-175"0,0 0-74 15,0 0-62-15,0 0-45 0,0 0-37 16,0 0-34-16,0 0-35 0,0 0-36 0,0 0-30 16,0 0-46-16,0 0-70 0,0 0-330 0,0 0-1091 0</inkml:trace>
  <inkml:trace contextRef="#ctx0" brushRef="#br0" timeOffset="1483.49">6439 8505 2717 0,'0'0'287'0,"0"0"-94"0,0 0-47 15,0 0-47-15,0 0-34 0,0 0-20 0,0 0-21 16,0 0-3-16,0 0-3 0,0 0 6 0,0 0-8 16,0 0-5-16,0 0-2 0,0 0-4 15,41 117 1-15,-41-90-3 0,-8 2 4 0,-2 1-3 16,-9 2-6-16,-1 1-4 0,-3 1-15 15,-6 1-19-15,0 1-31 0,-2-1-49 0,-2 0-93 0,0 0-153 16,4-8-481-16,10-9-780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AFD73-680F-4846-9478-D0A45FEB478D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165A9-DAC3-40EF-97DD-B95FCA7316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798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generate efficient code using DAG and instruction selection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165A9-DAC3-40EF-97DD-B95FCA73162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951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1D86AC-C45D-4162-97DF-CAD33509EE5D}" type="slidenum">
              <a:rPr lang="en-US"/>
              <a:pPr/>
              <a:t>37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BE608-BF13-4FED-AF4B-5EA507D666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030BA-D05A-44D6-9DBF-D1848DBFC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5C738-6385-40EA-8AEC-990D0D064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12F4-EC0B-4774-B1D8-5ADBFE06943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DCA7E-174D-4887-8356-3BC814D8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92E12-40CE-42EB-ABC4-D7B807E3A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0C9C-1663-4347-B897-8C65A7DBC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46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64A3-C3E6-456A-A20D-F155ABFAB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C6060-C75D-48B3-A7A1-00A5F82DE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D3D00-2EF9-4BA9-AE46-BA2915F0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12F4-EC0B-4774-B1D8-5ADBFE06943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904F-A74A-4EC9-BE8D-EAEF0515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9291E-399C-4F1B-84D8-C36384A6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0C9C-1663-4347-B897-8C65A7DBC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21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8748D-55DB-4BA9-9EEC-080344421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BF0346-5B0E-4CED-BA04-AC7E13089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6B2DE-8B02-4B42-87CD-B73AA170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12F4-EC0B-4774-B1D8-5ADBFE06943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32DA3-E501-4846-9A5B-96C4ACDB1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3E68B-E5CB-4CD3-93E2-BF2B2B72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0C9C-1663-4347-B897-8C65A7DBC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40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E985-E707-482D-87E5-0F248247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C9787-001A-499A-8743-32DCB6849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EFA76-63E2-4600-BFFC-345887B9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12F4-EC0B-4774-B1D8-5ADBFE06943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218DA-62B2-477B-91FB-809375C0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E7B98-C120-4FF7-A4F3-099075A1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0C9C-1663-4347-B897-8C65A7DBC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082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F697B-9A48-4829-8684-7A02D44DE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4DDD4-51EE-48B5-B144-7A30D2F19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EA99D-7F1F-4ABB-8F5D-DFF14AEB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12F4-EC0B-4774-B1D8-5ADBFE06943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26417-25CA-4655-B5F4-0A515D1E3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6978C-38B0-4C32-9A8A-46AA889A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0C9C-1663-4347-B897-8C65A7DBC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1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43C33-D22D-4395-BB34-9BC52BFB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C7A3D-13AA-4C41-B5B7-E620EB87D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7CA75-3F69-4DFF-9934-ACFB579FC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BB1FF-003A-4A2C-92B8-7BC099FA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12F4-EC0B-4774-B1D8-5ADBFE06943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2BA04-1C34-415E-BCFC-B23AE849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7C1C-B293-4AA4-B893-F95FA95A5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0C9C-1663-4347-B897-8C65A7DBC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26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7CD1-B24B-4460-9F80-24382308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850B1-0CDA-4B54-8A2D-02A386580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C5432-C5FF-42EB-9BFE-6035F1814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F783BF-BE71-4478-A5AB-025E40549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576CF-8252-4B1E-AFB9-C2EEA86FF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D1807-A040-4D0F-B37B-8A7087CC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12F4-EC0B-4774-B1D8-5ADBFE06943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A5BA7-2B73-4930-8436-4999C19A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5A4082-63DF-4758-8504-133556DC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0C9C-1663-4347-B897-8C65A7DBC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5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0D9C-4A7F-4B1B-842B-9D446C62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84697-F1FD-4070-B296-7DC7E0583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12F4-EC0B-4774-B1D8-5ADBFE06943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E2639-6BC4-4B5D-89CE-F9D2564CF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DAF7E-26EC-4564-9A66-2C941170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0C9C-1663-4347-B897-8C65A7DBC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286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4F950-13E5-478D-836B-817E0597A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12F4-EC0B-4774-B1D8-5ADBFE06943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8F5B1-B55F-433A-A36D-45F35355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1315C-61ED-4E0F-A5C7-1A4F51F7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0C9C-1663-4347-B897-8C65A7DBC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94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E224-B417-4B87-9016-8AC7089A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F19AC-E02C-4B12-9D33-91E3EF963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928CF0-AD4C-4295-8A40-85C4B471A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E0452-C92D-4508-A8FE-6C0A3B98D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12F4-EC0B-4774-B1D8-5ADBFE06943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22462-7C3A-43E4-9F55-CEAB20EE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E2E82-8170-4045-BC04-E2C9CA55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0C9C-1663-4347-B897-8C65A7DBC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32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9212-24D2-4A4E-B517-BDF65664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9FB08C-90C0-473B-A9AE-616FD64F6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495D8-62A7-4F30-933E-B770872E3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F7F85-6199-40CF-BECD-580315BBD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612F4-EC0B-4774-B1D8-5ADBFE06943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CD97-AD3C-4546-9D2F-DA97B58A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519EE-259F-4930-ADBE-8E550629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A0C9C-1663-4347-B897-8C65A7DBC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39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C284DB-43CA-410A-935B-D336C9FF2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B003D-D65D-4962-B548-FE9D229AE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E9C85-84F8-4A8C-8F7E-B9F842087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612F4-EC0B-4774-B1D8-5ADBFE06943A}" type="datetimeFigureOut">
              <a:rPr lang="en-IN" smtClean="0"/>
              <a:t>06-04-2023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366FB-662C-4C89-86C1-61A58DD53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01F1D-305A-4CA4-9E37-C86803E06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A0C9C-1663-4347-B897-8C65A7DBCB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92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572BC-A774-4606-8490-AE1CE1FA7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Code Optimization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DF439-00EE-4CCB-85DB-6A30BF0431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13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Preserving Transformation</a:t>
            </a:r>
          </a:p>
          <a:p>
            <a:pPr lvl="1"/>
            <a:r>
              <a:rPr lang="en-US" dirty="0"/>
              <a:t>Common sub-expression elimination, dead code, copy propagation, constant folding</a:t>
            </a:r>
          </a:p>
          <a:p>
            <a:r>
              <a:rPr lang="en-US" dirty="0"/>
              <a:t>Loop Optimization</a:t>
            </a:r>
          </a:p>
          <a:p>
            <a:pPr lvl="1"/>
            <a:r>
              <a:rPr lang="en-US" dirty="0"/>
              <a:t>Induction variable elimination, Reduction in strength, code motion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243"/>
            <a:ext cx="10515600" cy="1325563"/>
          </a:xfrm>
        </p:spPr>
        <p:txBody>
          <a:bodyPr/>
          <a:lstStyle/>
          <a:p>
            <a:r>
              <a:rPr lang="en-US" dirty="0"/>
              <a:t>Example for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2782"/>
            <a:ext cx="10866120" cy="54478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assume an external input-output array: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a[]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void </a:t>
            </a:r>
            <a:r>
              <a:rPr lang="en-US" dirty="0" err="1">
                <a:latin typeface="Courier New" pitchFamily="49" charset="0"/>
              </a:rPr>
              <a:t>quicksort</a:t>
            </a:r>
            <a:r>
              <a:rPr lang="en-US" dirty="0">
                <a:latin typeface="Courier New" pitchFamily="49" charset="0"/>
              </a:rPr>
              <a:t>(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m, 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n ) {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, j, v, x; // temps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if ( n &lt;= m ) return;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= m-1;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j = n;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v = a[n];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while(1) {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	do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=i+1; while( a[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&lt; v );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	do j=j-1; while( a[j] &gt; v );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	if ( 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 &gt;= j ) break;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	x = a[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]; a[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= a[j]; a[j] = x;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} //end while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x = a[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]; a[</a:t>
            </a:r>
            <a:r>
              <a:rPr lang="en-US" dirty="0" err="1">
                <a:latin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</a:rPr>
              <a:t>] =a [n]; a[n] = x;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quicksort</a:t>
            </a:r>
            <a:r>
              <a:rPr lang="en-US" dirty="0">
                <a:latin typeface="Courier New" pitchFamily="49" charset="0"/>
              </a:rPr>
              <a:t>( m, j );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quicksort</a:t>
            </a:r>
            <a:r>
              <a:rPr lang="en-US" dirty="0">
                <a:latin typeface="Courier New" pitchFamily="49" charset="0"/>
              </a:rPr>
              <a:t>( i+1, n );</a:t>
            </a:r>
          </a:p>
          <a:p>
            <a:pPr>
              <a:lnSpc>
                <a:spcPct val="80000"/>
              </a:lnSpc>
              <a:buNone/>
            </a:pPr>
            <a:r>
              <a:rPr lang="en-US" dirty="0">
                <a:latin typeface="Courier New" pitchFamily="49" charset="0"/>
              </a:rPr>
              <a:t>} //end </a:t>
            </a:r>
            <a:r>
              <a:rPr lang="en-US" dirty="0" err="1">
                <a:latin typeface="Courier New" pitchFamily="49" charset="0"/>
              </a:rPr>
              <a:t>quicksort</a:t>
            </a:r>
            <a:endParaRPr lang="en-US" dirty="0">
              <a:latin typeface="Courier New" pitchFamily="49" charset="0"/>
            </a:endParaRPr>
          </a:p>
          <a:p>
            <a:endParaRPr 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267" u="sng" dirty="0" err="1"/>
              <a:t>Quicksort</a:t>
            </a:r>
            <a:r>
              <a:rPr lang="en-US" sz="4267" u="sng" dirty="0"/>
              <a:t> IR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838200"/>
            <a:ext cx="4775200" cy="5537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(1)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:= m-1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(2) j := n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(3) t1 := 4*n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(4) v := a[t1]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L0: L1: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(5)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 := i+1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(6) t2 := 4*</a:t>
            </a:r>
            <a:r>
              <a:rPr lang="en-US" sz="2400" dirty="0" err="1">
                <a:latin typeface="Courier New" pitchFamily="49" charset="0"/>
              </a:rPr>
              <a:t>i</a:t>
            </a:r>
            <a:endParaRPr lang="en-US" sz="2400" dirty="0">
              <a:latin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(7) t3 := a[t2]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(8) if t3&lt;v </a:t>
            </a:r>
            <a:r>
              <a:rPr lang="en-US" sz="2400" dirty="0" err="1">
                <a:latin typeface="Courier New" pitchFamily="49" charset="0"/>
              </a:rPr>
              <a:t>goto</a:t>
            </a:r>
            <a:r>
              <a:rPr lang="en-US" sz="2400" dirty="0">
                <a:latin typeface="Courier New" pitchFamily="49" charset="0"/>
              </a:rPr>
              <a:t> L1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L2: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(9) j := j-1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(10) t4 := 4*j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(11) t5 := a[t4]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(12) if t5&gt;v </a:t>
            </a:r>
            <a:r>
              <a:rPr lang="en-US" sz="2400" dirty="0" err="1">
                <a:latin typeface="Courier New" pitchFamily="49" charset="0"/>
              </a:rPr>
              <a:t>goto</a:t>
            </a:r>
            <a:r>
              <a:rPr lang="en-US" sz="2400" dirty="0">
                <a:latin typeface="Courier New" pitchFamily="49" charset="0"/>
              </a:rPr>
              <a:t> L2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(13) if </a:t>
            </a:r>
            <a:r>
              <a:rPr lang="en-US" sz="2400" dirty="0" err="1">
                <a:latin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</a:rPr>
              <a:t>&gt;=j </a:t>
            </a:r>
            <a:r>
              <a:rPr lang="en-US" sz="2400" dirty="0" err="1">
                <a:latin typeface="Courier New" pitchFamily="49" charset="0"/>
              </a:rPr>
              <a:t>goto</a:t>
            </a:r>
            <a:r>
              <a:rPr lang="en-US" sz="2400" dirty="0">
                <a:latin typeface="Courier New" pitchFamily="49" charset="0"/>
              </a:rPr>
              <a:t> L3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(14) t6 := 4*</a:t>
            </a:r>
            <a:r>
              <a:rPr lang="en-US" sz="2400" dirty="0" err="1">
                <a:latin typeface="Courier New" pitchFamily="49" charset="0"/>
              </a:rPr>
              <a:t>i</a:t>
            </a:r>
            <a:endParaRPr lang="en-US" sz="2400" dirty="0">
              <a:latin typeface="Courier New" pitchFamily="49" charset="0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sz="2400" dirty="0">
                <a:latin typeface="Courier New" pitchFamily="49" charset="0"/>
              </a:rPr>
              <a:t> (15) x := a[t6]</a:t>
            </a: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5791200" y="761999"/>
            <a:ext cx="5486400" cy="5613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189" indent="-457189">
              <a:spcBef>
                <a:spcPct val="10000"/>
              </a:spcBef>
            </a:pPr>
            <a:r>
              <a:rPr lang="en-US" sz="1867" dirty="0">
                <a:latin typeface="Courier New" pitchFamily="49" charset="0"/>
              </a:rPr>
              <a:t> (16) t7 := 4*</a:t>
            </a:r>
            <a:r>
              <a:rPr lang="en-US" sz="1867" dirty="0" err="1">
                <a:latin typeface="Courier New" pitchFamily="49" charset="0"/>
              </a:rPr>
              <a:t>i</a:t>
            </a:r>
            <a:endParaRPr lang="en-US" sz="1867" dirty="0">
              <a:latin typeface="Courier New" pitchFamily="49" charset="0"/>
            </a:endParaRPr>
          </a:p>
          <a:p>
            <a:pPr marL="457189" indent="-457189">
              <a:spcBef>
                <a:spcPct val="10000"/>
              </a:spcBef>
            </a:pPr>
            <a:r>
              <a:rPr lang="en-US" sz="1867" dirty="0">
                <a:latin typeface="Courier New" pitchFamily="49" charset="0"/>
              </a:rPr>
              <a:t> (17) t8 := 4*j</a:t>
            </a:r>
          </a:p>
          <a:p>
            <a:pPr marL="457189" indent="-457189">
              <a:spcBef>
                <a:spcPct val="10000"/>
              </a:spcBef>
            </a:pPr>
            <a:r>
              <a:rPr lang="en-US" sz="1867" dirty="0">
                <a:latin typeface="Courier New" pitchFamily="49" charset="0"/>
              </a:rPr>
              <a:t> (18) t9 := a[t8]</a:t>
            </a:r>
          </a:p>
          <a:p>
            <a:pPr marL="457189" indent="-457189">
              <a:spcBef>
                <a:spcPct val="10000"/>
              </a:spcBef>
            </a:pPr>
            <a:r>
              <a:rPr lang="en-US" sz="1867" dirty="0">
                <a:latin typeface="Courier New" pitchFamily="49" charset="0"/>
              </a:rPr>
              <a:t> (19) a[t7] := t9</a:t>
            </a:r>
          </a:p>
          <a:p>
            <a:pPr marL="457189" indent="-457189">
              <a:spcBef>
                <a:spcPct val="10000"/>
              </a:spcBef>
            </a:pPr>
            <a:r>
              <a:rPr lang="en-US" sz="1867" dirty="0">
                <a:latin typeface="Courier New" pitchFamily="49" charset="0"/>
              </a:rPr>
              <a:t> (20) t10 := 4*j</a:t>
            </a:r>
          </a:p>
          <a:p>
            <a:pPr marL="457189" indent="-457189">
              <a:spcBef>
                <a:spcPct val="10000"/>
              </a:spcBef>
            </a:pPr>
            <a:r>
              <a:rPr lang="en-US" sz="1867" dirty="0">
                <a:latin typeface="Courier New" pitchFamily="49" charset="0"/>
              </a:rPr>
              <a:t> (21) a[t10] := x</a:t>
            </a:r>
          </a:p>
          <a:p>
            <a:pPr marL="457189" indent="-457189">
              <a:spcBef>
                <a:spcPct val="10000"/>
              </a:spcBef>
            </a:pPr>
            <a:r>
              <a:rPr lang="en-US" sz="1867" dirty="0">
                <a:latin typeface="Courier New" pitchFamily="49" charset="0"/>
              </a:rPr>
              <a:t> (22) </a:t>
            </a:r>
            <a:r>
              <a:rPr lang="en-US" sz="1867" dirty="0" err="1">
                <a:latin typeface="Courier New" pitchFamily="49" charset="0"/>
              </a:rPr>
              <a:t>goto</a:t>
            </a:r>
            <a:r>
              <a:rPr lang="en-US" sz="1867" dirty="0">
                <a:latin typeface="Courier New" pitchFamily="49" charset="0"/>
              </a:rPr>
              <a:t> L0</a:t>
            </a:r>
          </a:p>
          <a:p>
            <a:pPr marL="457189" indent="-457189">
              <a:spcBef>
                <a:spcPct val="10000"/>
              </a:spcBef>
            </a:pPr>
            <a:r>
              <a:rPr lang="en-US" sz="1867" dirty="0">
                <a:latin typeface="Courier New" pitchFamily="49" charset="0"/>
              </a:rPr>
              <a:t>L3:</a:t>
            </a:r>
          </a:p>
          <a:p>
            <a:pPr marL="457189" indent="-457189">
              <a:spcBef>
                <a:spcPct val="10000"/>
              </a:spcBef>
            </a:pPr>
            <a:r>
              <a:rPr lang="en-US" sz="1867" dirty="0">
                <a:latin typeface="Courier New" pitchFamily="49" charset="0"/>
              </a:rPr>
              <a:t> (23) t11 := 4*</a:t>
            </a:r>
            <a:r>
              <a:rPr lang="en-US" sz="1867" dirty="0" err="1">
                <a:latin typeface="Courier New" pitchFamily="49" charset="0"/>
              </a:rPr>
              <a:t>i</a:t>
            </a:r>
            <a:endParaRPr lang="en-US" sz="1867" dirty="0">
              <a:latin typeface="Courier New" pitchFamily="49" charset="0"/>
            </a:endParaRPr>
          </a:p>
          <a:p>
            <a:pPr marL="457189" indent="-457189">
              <a:spcBef>
                <a:spcPct val="10000"/>
              </a:spcBef>
            </a:pPr>
            <a:r>
              <a:rPr lang="en-US" sz="1867" dirty="0">
                <a:latin typeface="Courier New" pitchFamily="49" charset="0"/>
              </a:rPr>
              <a:t> (24) x := a[t11]</a:t>
            </a:r>
          </a:p>
          <a:p>
            <a:pPr marL="457189" indent="-457189">
              <a:spcBef>
                <a:spcPct val="10000"/>
              </a:spcBef>
            </a:pPr>
            <a:r>
              <a:rPr lang="en-US" sz="1867" dirty="0">
                <a:latin typeface="Courier New" pitchFamily="49" charset="0"/>
              </a:rPr>
              <a:t> (25) t12 := 4*</a:t>
            </a:r>
            <a:r>
              <a:rPr lang="en-US" sz="1867" dirty="0" err="1">
                <a:latin typeface="Courier New" pitchFamily="49" charset="0"/>
              </a:rPr>
              <a:t>i</a:t>
            </a:r>
            <a:endParaRPr lang="en-US" sz="1867" dirty="0">
              <a:latin typeface="Courier New" pitchFamily="49" charset="0"/>
            </a:endParaRPr>
          </a:p>
          <a:p>
            <a:pPr marL="457189" indent="-457189">
              <a:spcBef>
                <a:spcPct val="10000"/>
              </a:spcBef>
            </a:pPr>
            <a:r>
              <a:rPr lang="en-US" sz="1867" dirty="0">
                <a:latin typeface="Courier New" pitchFamily="49" charset="0"/>
              </a:rPr>
              <a:t> (26) t13 := 4*n</a:t>
            </a:r>
          </a:p>
          <a:p>
            <a:pPr marL="457189" indent="-457189">
              <a:spcBef>
                <a:spcPct val="10000"/>
              </a:spcBef>
            </a:pPr>
            <a:r>
              <a:rPr lang="en-US" sz="1867" dirty="0">
                <a:latin typeface="Courier New" pitchFamily="49" charset="0"/>
              </a:rPr>
              <a:t> (27) t14 := a[t13]</a:t>
            </a:r>
          </a:p>
          <a:p>
            <a:pPr marL="457189" indent="-457189">
              <a:spcBef>
                <a:spcPct val="10000"/>
              </a:spcBef>
            </a:pPr>
            <a:r>
              <a:rPr lang="en-US" sz="1867" dirty="0">
                <a:latin typeface="Courier New" pitchFamily="49" charset="0"/>
              </a:rPr>
              <a:t> (28) a[t12] := t14</a:t>
            </a:r>
          </a:p>
          <a:p>
            <a:pPr marL="457189" indent="-457189">
              <a:spcBef>
                <a:spcPct val="10000"/>
              </a:spcBef>
            </a:pPr>
            <a:r>
              <a:rPr lang="en-US" sz="1867" dirty="0">
                <a:latin typeface="Courier New" pitchFamily="49" charset="0"/>
              </a:rPr>
              <a:t> (29) t15 := 4*n</a:t>
            </a:r>
          </a:p>
          <a:p>
            <a:pPr marL="457189" indent="-457189">
              <a:spcBef>
                <a:spcPct val="10000"/>
              </a:spcBef>
            </a:pPr>
            <a:r>
              <a:rPr lang="en-US" sz="1867" dirty="0">
                <a:latin typeface="Courier New" pitchFamily="49" charset="0"/>
              </a:rPr>
              <a:t> (30) a[t15] := x</a:t>
            </a:r>
          </a:p>
          <a:p>
            <a:pPr marL="457189" indent="-457189">
              <a:spcBef>
                <a:spcPct val="10000"/>
              </a:spcBef>
            </a:pPr>
            <a:r>
              <a:rPr lang="en-US" sz="1867" dirty="0">
                <a:latin typeface="Courier New" pitchFamily="49" charset="0"/>
              </a:rPr>
              <a:t> (31) 2 calls ...</a:t>
            </a:r>
          </a:p>
          <a:p>
            <a:pPr marL="457189" indent="-457189">
              <a:spcBef>
                <a:spcPct val="20000"/>
              </a:spcBef>
            </a:pPr>
            <a:endParaRPr lang="en-US" sz="1867" dirty="0">
              <a:latin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0" y="838200"/>
            <a:ext cx="3251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BB1: (1)--(4)</a:t>
            </a:r>
          </a:p>
          <a:p>
            <a:r>
              <a:rPr lang="en-US" sz="2400" b="1" dirty="0">
                <a:latin typeface="Courier New" pitchFamily="49" charset="0"/>
              </a:rPr>
              <a:t>BB2: (5)--(8)</a:t>
            </a:r>
          </a:p>
          <a:p>
            <a:r>
              <a:rPr lang="en-US" sz="2400" b="1" dirty="0">
                <a:latin typeface="Courier New" pitchFamily="49" charset="0"/>
              </a:rPr>
              <a:t>BB3: (9)--(12)</a:t>
            </a:r>
          </a:p>
          <a:p>
            <a:r>
              <a:rPr lang="en-US" sz="2400" b="1" dirty="0">
                <a:latin typeface="Courier New" pitchFamily="49" charset="0"/>
              </a:rPr>
              <a:t>BB4: (13)</a:t>
            </a:r>
          </a:p>
          <a:p>
            <a:r>
              <a:rPr lang="en-US" sz="2400" b="1" dirty="0">
                <a:latin typeface="Courier New" pitchFamily="49" charset="0"/>
              </a:rPr>
              <a:t>BB5: (14)--(22)</a:t>
            </a:r>
          </a:p>
          <a:p>
            <a:r>
              <a:rPr lang="en-US" sz="2400" b="1" dirty="0">
                <a:latin typeface="Courier New" pitchFamily="49" charset="0"/>
              </a:rPr>
              <a:t>BB6: (23)--(30)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4267"/>
              <a:t>Quicksort CFG</a:t>
            </a: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6400800" y="234950"/>
            <a:ext cx="2844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67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 := m-1 </a:t>
            </a:r>
          </a:p>
          <a:p>
            <a:r>
              <a:rPr lang="en-US" sz="1600" b="1" dirty="0">
                <a:latin typeface="Courier New" pitchFamily="49" charset="0"/>
              </a:rPr>
              <a:t> j := n</a:t>
            </a:r>
          </a:p>
          <a:p>
            <a:r>
              <a:rPr lang="en-US" sz="1600" b="1" dirty="0">
                <a:latin typeface="Courier New" pitchFamily="49" charset="0"/>
              </a:rPr>
              <a:t>t1 := 4*n</a:t>
            </a:r>
          </a:p>
          <a:p>
            <a:r>
              <a:rPr lang="en-US" sz="1600" b="1" dirty="0">
                <a:latin typeface="Courier New" pitchFamily="49" charset="0"/>
              </a:rPr>
              <a:t> v := a[t1]</a:t>
            </a:r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9232901" y="109294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 dirty="0"/>
              <a:t>BB1</a:t>
            </a:r>
          </a:p>
        </p:txBody>
      </p:sp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6400800" y="1530350"/>
            <a:ext cx="2844800" cy="101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67" b="1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:= i+1</a:t>
            </a:r>
          </a:p>
          <a:p>
            <a:r>
              <a:rPr lang="en-US" sz="1600" dirty="0">
                <a:latin typeface="Courier New" pitchFamily="49" charset="0"/>
              </a:rPr>
              <a:t>t2 := 4*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t3 := a[t2]</a:t>
            </a:r>
          </a:p>
          <a:p>
            <a:r>
              <a:rPr lang="en-US" sz="1600" dirty="0">
                <a:latin typeface="Courier New" pitchFamily="49" charset="0"/>
              </a:rPr>
              <a:t>if t3&lt;v </a:t>
            </a:r>
            <a:r>
              <a:rPr lang="en-US" sz="1600" dirty="0" err="1">
                <a:latin typeface="Courier New" pitchFamily="49" charset="0"/>
              </a:rPr>
              <a:t>goto</a:t>
            </a:r>
            <a:r>
              <a:rPr lang="en-US" sz="1600" dirty="0">
                <a:latin typeface="Courier New" pitchFamily="49" charset="0"/>
              </a:rPr>
              <a:t> BB2</a:t>
            </a:r>
          </a:p>
        </p:txBody>
      </p:sp>
      <p:sp>
        <p:nvSpPr>
          <p:cNvPr id="10250" name="Rectangle 8"/>
          <p:cNvSpPr>
            <a:spLocks noChangeArrowheads="1"/>
          </p:cNvSpPr>
          <p:nvPr/>
        </p:nvSpPr>
        <p:spPr bwMode="auto">
          <a:xfrm>
            <a:off x="8392585" y="1225550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 dirty="0"/>
              <a:t>BB2</a:t>
            </a:r>
          </a:p>
        </p:txBody>
      </p:sp>
      <p:sp>
        <p:nvSpPr>
          <p:cNvPr id="10251" name="Line 9"/>
          <p:cNvSpPr>
            <a:spLocks noChangeShapeType="1"/>
          </p:cNvSpPr>
          <p:nvPr/>
        </p:nvSpPr>
        <p:spPr bwMode="auto">
          <a:xfrm>
            <a:off x="7823200" y="1225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0252" name="Rectangle 10"/>
          <p:cNvSpPr>
            <a:spLocks noChangeArrowheads="1"/>
          </p:cNvSpPr>
          <p:nvPr/>
        </p:nvSpPr>
        <p:spPr bwMode="auto">
          <a:xfrm>
            <a:off x="6400800" y="2851150"/>
            <a:ext cx="2844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j := j-1</a:t>
            </a:r>
          </a:p>
          <a:p>
            <a:r>
              <a:rPr lang="en-US" sz="1600" dirty="0">
                <a:latin typeface="Courier New" pitchFamily="49" charset="0"/>
              </a:rPr>
              <a:t>t4 := 4*j</a:t>
            </a:r>
          </a:p>
          <a:p>
            <a:r>
              <a:rPr lang="en-US" sz="1600" dirty="0">
                <a:latin typeface="Courier New" pitchFamily="49" charset="0"/>
              </a:rPr>
              <a:t>t5 := a[t4]</a:t>
            </a:r>
          </a:p>
          <a:p>
            <a:r>
              <a:rPr lang="en-US" sz="1600" dirty="0">
                <a:latin typeface="Courier New" pitchFamily="49" charset="0"/>
              </a:rPr>
              <a:t>if t5 &gt; v </a:t>
            </a:r>
            <a:r>
              <a:rPr lang="en-US" sz="1600" dirty="0" err="1">
                <a:latin typeface="Courier New" pitchFamily="49" charset="0"/>
              </a:rPr>
              <a:t>goto</a:t>
            </a:r>
            <a:r>
              <a:rPr lang="en-US" sz="1600" dirty="0">
                <a:latin typeface="Courier New" pitchFamily="49" charset="0"/>
              </a:rPr>
              <a:t> BB3</a:t>
            </a:r>
          </a:p>
        </p:txBody>
      </p:sp>
      <p:sp>
        <p:nvSpPr>
          <p:cNvPr id="10253" name="Rectangle 11"/>
          <p:cNvSpPr>
            <a:spLocks noChangeArrowheads="1"/>
          </p:cNvSpPr>
          <p:nvPr/>
        </p:nvSpPr>
        <p:spPr bwMode="auto">
          <a:xfrm>
            <a:off x="8392585" y="2597150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/>
              <a:t>BB3</a:t>
            </a:r>
          </a:p>
        </p:txBody>
      </p:sp>
      <p:sp>
        <p:nvSpPr>
          <p:cNvPr id="10254" name="Line 12"/>
          <p:cNvSpPr>
            <a:spLocks noChangeShapeType="1"/>
          </p:cNvSpPr>
          <p:nvPr/>
        </p:nvSpPr>
        <p:spPr bwMode="auto">
          <a:xfrm>
            <a:off x="7823200" y="25209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cxnSp>
        <p:nvCxnSpPr>
          <p:cNvPr id="10255" name="AutoShape 19"/>
          <p:cNvCxnSpPr>
            <a:cxnSpLocks noChangeShapeType="1"/>
          </p:cNvCxnSpPr>
          <p:nvPr/>
        </p:nvCxnSpPr>
        <p:spPr bwMode="auto">
          <a:xfrm flipH="1" flipV="1">
            <a:off x="9245600" y="1581151"/>
            <a:ext cx="118533" cy="469900"/>
          </a:xfrm>
          <a:prstGeom prst="curvedConnector4">
            <a:avLst>
              <a:gd name="adj1" fmla="val -778132"/>
              <a:gd name="adj2" fmla="val 8141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6" name="Rectangle 20"/>
          <p:cNvSpPr>
            <a:spLocks noChangeArrowheads="1"/>
          </p:cNvSpPr>
          <p:nvPr/>
        </p:nvSpPr>
        <p:spPr bwMode="auto">
          <a:xfrm>
            <a:off x="6400800" y="4121150"/>
            <a:ext cx="2844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67">
                <a:latin typeface="Courier New" pitchFamily="49" charset="0"/>
              </a:rPr>
              <a:t>if i &gt;= j goto BB6</a:t>
            </a:r>
          </a:p>
        </p:txBody>
      </p:sp>
      <p:sp>
        <p:nvSpPr>
          <p:cNvPr id="10257" name="Rectangle 21"/>
          <p:cNvSpPr>
            <a:spLocks noChangeArrowheads="1"/>
          </p:cNvSpPr>
          <p:nvPr/>
        </p:nvSpPr>
        <p:spPr bwMode="auto">
          <a:xfrm>
            <a:off x="8392585" y="3818192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 dirty="0"/>
              <a:t>BB4</a:t>
            </a:r>
          </a:p>
        </p:txBody>
      </p:sp>
      <p:sp>
        <p:nvSpPr>
          <p:cNvPr id="10258" name="Line 22"/>
          <p:cNvSpPr>
            <a:spLocks noChangeShapeType="1"/>
          </p:cNvSpPr>
          <p:nvPr/>
        </p:nvSpPr>
        <p:spPr bwMode="auto">
          <a:xfrm>
            <a:off x="7823200" y="37909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cxnSp>
        <p:nvCxnSpPr>
          <p:cNvPr id="10259" name="AutoShape 24"/>
          <p:cNvCxnSpPr>
            <a:cxnSpLocks noChangeShapeType="1"/>
          </p:cNvCxnSpPr>
          <p:nvPr/>
        </p:nvCxnSpPr>
        <p:spPr bwMode="auto">
          <a:xfrm flipH="1" flipV="1">
            <a:off x="9245600" y="3092451"/>
            <a:ext cx="118533" cy="469900"/>
          </a:xfrm>
          <a:prstGeom prst="curvedConnector4">
            <a:avLst>
              <a:gd name="adj1" fmla="val -489345"/>
              <a:gd name="adj2" fmla="val 8141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60" name="Rectangle 25"/>
          <p:cNvSpPr>
            <a:spLocks noChangeArrowheads="1"/>
          </p:cNvSpPr>
          <p:nvPr/>
        </p:nvSpPr>
        <p:spPr bwMode="auto">
          <a:xfrm>
            <a:off x="8113778" y="4740275"/>
            <a:ext cx="3125721" cy="2070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</a:rPr>
              <a:t>t11 := 4*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x := a[t11]</a:t>
            </a:r>
          </a:p>
          <a:p>
            <a:r>
              <a:rPr lang="en-US" sz="1600" dirty="0">
                <a:latin typeface="Courier New" pitchFamily="49" charset="0"/>
              </a:rPr>
              <a:t>  t12 := 4*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t13 := 4*n</a:t>
            </a:r>
          </a:p>
          <a:p>
            <a:r>
              <a:rPr lang="en-US" sz="1600" dirty="0">
                <a:latin typeface="Courier New" pitchFamily="49" charset="0"/>
              </a:rPr>
              <a:t>  t14 := a[t13]</a:t>
            </a:r>
          </a:p>
          <a:p>
            <a:r>
              <a:rPr lang="en-US" sz="1600" dirty="0">
                <a:latin typeface="Courier New" pitchFamily="49" charset="0"/>
              </a:rPr>
              <a:t> a[t12]:= t14</a:t>
            </a:r>
          </a:p>
          <a:p>
            <a:r>
              <a:rPr lang="en-US" sz="1600" dirty="0">
                <a:latin typeface="Courier New" pitchFamily="49" charset="0"/>
              </a:rPr>
              <a:t>  t15 := 4*n</a:t>
            </a:r>
          </a:p>
          <a:p>
            <a:r>
              <a:rPr lang="en-US" sz="1600" dirty="0">
                <a:latin typeface="Courier New" pitchFamily="49" charset="0"/>
              </a:rPr>
              <a:t>a[t15]:= x</a:t>
            </a:r>
          </a:p>
        </p:txBody>
      </p:sp>
      <p:sp>
        <p:nvSpPr>
          <p:cNvPr id="10261" name="Rectangle 26"/>
          <p:cNvSpPr>
            <a:spLocks noChangeArrowheads="1"/>
          </p:cNvSpPr>
          <p:nvPr/>
        </p:nvSpPr>
        <p:spPr bwMode="auto">
          <a:xfrm>
            <a:off x="10072160" y="4375822"/>
            <a:ext cx="68156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67" b="1" dirty="0"/>
              <a:t>BB6</a:t>
            </a:r>
          </a:p>
        </p:txBody>
      </p:sp>
      <p:sp>
        <p:nvSpPr>
          <p:cNvPr id="10262" name="Rectangle 27"/>
          <p:cNvSpPr>
            <a:spLocks noChangeArrowheads="1"/>
          </p:cNvSpPr>
          <p:nvPr/>
        </p:nvSpPr>
        <p:spPr bwMode="auto">
          <a:xfrm>
            <a:off x="4633912" y="4705349"/>
            <a:ext cx="3262313" cy="2105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dirty="0">
                <a:latin typeface="Courier New" pitchFamily="49" charset="0"/>
              </a:rPr>
              <a:t>  t6  := 4 *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x  := a[t6]</a:t>
            </a:r>
          </a:p>
          <a:p>
            <a:r>
              <a:rPr lang="en-US" sz="1600" dirty="0">
                <a:latin typeface="Courier New" pitchFamily="49" charset="0"/>
              </a:rPr>
              <a:t>  t7  := 4*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t8  := 4*j</a:t>
            </a:r>
          </a:p>
          <a:p>
            <a:r>
              <a:rPr lang="en-US" sz="1600" dirty="0">
                <a:latin typeface="Courier New" pitchFamily="49" charset="0"/>
              </a:rPr>
              <a:t>  t9  := a[t8]</a:t>
            </a:r>
          </a:p>
          <a:p>
            <a:r>
              <a:rPr lang="en-US" sz="1600" dirty="0">
                <a:latin typeface="Courier New" pitchFamily="49" charset="0"/>
              </a:rPr>
              <a:t> a[t7]:= t9</a:t>
            </a:r>
          </a:p>
          <a:p>
            <a:r>
              <a:rPr lang="en-US" sz="1600" dirty="0">
                <a:latin typeface="Courier New" pitchFamily="49" charset="0"/>
              </a:rPr>
              <a:t>  t10 := 4*j</a:t>
            </a:r>
          </a:p>
          <a:p>
            <a:r>
              <a:rPr lang="en-US" sz="1600" dirty="0">
                <a:latin typeface="Courier New" pitchFamily="49" charset="0"/>
              </a:rPr>
              <a:t>a[t10]:= x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goto</a:t>
            </a:r>
            <a:r>
              <a:rPr lang="en-US" sz="1600" dirty="0">
                <a:latin typeface="Courier New" pitchFamily="49" charset="0"/>
              </a:rPr>
              <a:t> BB2</a:t>
            </a:r>
          </a:p>
        </p:txBody>
      </p:sp>
      <p:sp>
        <p:nvSpPr>
          <p:cNvPr id="10263" name="Rectangle 28"/>
          <p:cNvSpPr>
            <a:spLocks noChangeArrowheads="1"/>
          </p:cNvSpPr>
          <p:nvPr/>
        </p:nvSpPr>
        <p:spPr bwMode="auto">
          <a:xfrm>
            <a:off x="6657908" y="4401222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 dirty="0"/>
              <a:t>BB5</a:t>
            </a:r>
          </a:p>
        </p:txBody>
      </p:sp>
      <p:sp>
        <p:nvSpPr>
          <p:cNvPr id="10264" name="Line 29"/>
          <p:cNvSpPr>
            <a:spLocks noChangeShapeType="1"/>
          </p:cNvSpPr>
          <p:nvPr/>
        </p:nvSpPr>
        <p:spPr bwMode="auto">
          <a:xfrm flipH="1">
            <a:off x="7213600" y="4476750"/>
            <a:ext cx="40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0265" name="Line 30"/>
          <p:cNvSpPr>
            <a:spLocks noChangeShapeType="1"/>
          </p:cNvSpPr>
          <p:nvPr/>
        </p:nvSpPr>
        <p:spPr bwMode="auto">
          <a:xfrm>
            <a:off x="8026400" y="4476750"/>
            <a:ext cx="508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cxnSp>
        <p:nvCxnSpPr>
          <p:cNvPr id="10266" name="AutoShape 31"/>
          <p:cNvCxnSpPr>
            <a:cxnSpLocks noChangeShapeType="1"/>
            <a:stCxn id="10262" idx="1"/>
            <a:endCxn id="10249" idx="1"/>
          </p:cNvCxnSpPr>
          <p:nvPr/>
        </p:nvCxnSpPr>
        <p:spPr bwMode="auto">
          <a:xfrm rot="10800000" flipH="1">
            <a:off x="4633912" y="2038350"/>
            <a:ext cx="1766888" cy="3719512"/>
          </a:xfrm>
          <a:prstGeom prst="curvedConnector3">
            <a:avLst>
              <a:gd name="adj1" fmla="val -1293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67" name="Rectangle 32"/>
          <p:cNvSpPr>
            <a:spLocks noChangeArrowheads="1"/>
          </p:cNvSpPr>
          <p:nvPr/>
        </p:nvSpPr>
        <p:spPr bwMode="auto">
          <a:xfrm>
            <a:off x="9232901" y="590550"/>
            <a:ext cx="2110193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/>
              <a:t>Control Flow Graph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idx="1"/>
          </p:nvPr>
        </p:nvSpPr>
        <p:spPr bwMode="auto">
          <a:xfrm>
            <a:off x="1016000" y="2108200"/>
            <a:ext cx="3352800" cy="4525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rmAutofit/>
          </a:bodyPr>
          <a:lstStyle/>
          <a:p>
            <a:pPr>
              <a:buNone/>
            </a:pPr>
            <a:r>
              <a:rPr lang="en-US" sz="2400" dirty="0">
                <a:latin typeface="Courier New" pitchFamily="49" charset="0"/>
              </a:rPr>
              <a:t>  t6  := 4 * </a:t>
            </a:r>
            <a:r>
              <a:rPr lang="en-US" sz="2400" dirty="0" err="1">
                <a:latin typeface="Courier New" pitchFamily="49" charset="0"/>
              </a:rPr>
              <a:t>i</a:t>
            </a:r>
            <a:endParaRPr lang="en-US" sz="2400" dirty="0">
              <a:latin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</a:rPr>
              <a:t>   x  := a[t6]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</a:rPr>
              <a:t>  t7  := 4*</a:t>
            </a:r>
            <a:r>
              <a:rPr lang="en-US" sz="2400" dirty="0" err="1">
                <a:latin typeface="Courier New" pitchFamily="49" charset="0"/>
              </a:rPr>
              <a:t>i</a:t>
            </a:r>
            <a:endParaRPr lang="en-US" sz="2400" dirty="0">
              <a:latin typeface="Courier New" pitchFamily="49" charset="0"/>
            </a:endParaRPr>
          </a:p>
          <a:p>
            <a:pPr>
              <a:buNone/>
            </a:pPr>
            <a:r>
              <a:rPr lang="en-US" sz="2400" dirty="0">
                <a:latin typeface="Courier New" pitchFamily="49" charset="0"/>
              </a:rPr>
              <a:t>  t8  := 4*j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</a:rPr>
              <a:t>  t9  := a[t8]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</a:rPr>
              <a:t> a[t7]:= t9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</a:rPr>
              <a:t>  t10 := 4*j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</a:rPr>
              <a:t>a[t10]:= x</a:t>
            </a:r>
          </a:p>
          <a:p>
            <a:pPr>
              <a:buNone/>
            </a:pPr>
            <a:r>
              <a:rPr lang="en-US" sz="2400" dirty="0">
                <a:latin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</a:rPr>
              <a:t>goto</a:t>
            </a:r>
            <a:r>
              <a:rPr lang="en-US" sz="2400" dirty="0">
                <a:latin typeface="Courier New" pitchFamily="49" charset="0"/>
              </a:rPr>
              <a:t> BB2</a:t>
            </a: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6502400" y="2108200"/>
            <a:ext cx="3759200" cy="4525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dirty="0">
                <a:latin typeface="Courier New" pitchFamily="49" charset="0"/>
              </a:rPr>
              <a:t>  t11 := 4*</a:t>
            </a:r>
            <a:r>
              <a:rPr lang="en-US" sz="3200" dirty="0" err="1">
                <a:latin typeface="Courier New" pitchFamily="49" charset="0"/>
              </a:rPr>
              <a:t>i</a:t>
            </a:r>
            <a:endParaRPr lang="en-US" sz="3200" dirty="0">
              <a:latin typeface="Courier New" pitchFamily="49" charset="0"/>
            </a:endParaRPr>
          </a:p>
          <a:p>
            <a:r>
              <a:rPr lang="en-US" sz="3200" dirty="0">
                <a:latin typeface="Courier New" pitchFamily="49" charset="0"/>
              </a:rPr>
              <a:t>    x := a[t11]</a:t>
            </a:r>
          </a:p>
          <a:p>
            <a:r>
              <a:rPr lang="en-US" sz="3200" dirty="0">
                <a:latin typeface="Courier New" pitchFamily="49" charset="0"/>
              </a:rPr>
              <a:t>  t12 := 4*</a:t>
            </a:r>
            <a:r>
              <a:rPr lang="en-US" sz="3200" dirty="0" err="1">
                <a:latin typeface="Courier New" pitchFamily="49" charset="0"/>
              </a:rPr>
              <a:t>i</a:t>
            </a:r>
            <a:endParaRPr lang="en-US" sz="3200" dirty="0">
              <a:latin typeface="Courier New" pitchFamily="49" charset="0"/>
            </a:endParaRPr>
          </a:p>
          <a:p>
            <a:r>
              <a:rPr lang="en-US" sz="3200" dirty="0">
                <a:latin typeface="Courier New" pitchFamily="49" charset="0"/>
              </a:rPr>
              <a:t>  t13 := 4*n</a:t>
            </a:r>
          </a:p>
          <a:p>
            <a:r>
              <a:rPr lang="en-US" sz="3200" dirty="0">
                <a:latin typeface="Courier New" pitchFamily="49" charset="0"/>
              </a:rPr>
              <a:t>  t14 := a[t13]</a:t>
            </a:r>
          </a:p>
          <a:p>
            <a:r>
              <a:rPr lang="en-US" sz="3200" dirty="0">
                <a:latin typeface="Courier New" pitchFamily="49" charset="0"/>
              </a:rPr>
              <a:t> a[t12]:= t14</a:t>
            </a:r>
          </a:p>
          <a:p>
            <a:r>
              <a:rPr lang="en-US" sz="3200" dirty="0">
                <a:latin typeface="Courier New" pitchFamily="49" charset="0"/>
              </a:rPr>
              <a:t>  t15 := 4*n</a:t>
            </a:r>
          </a:p>
          <a:p>
            <a:r>
              <a:rPr lang="en-US" sz="3200" dirty="0">
                <a:latin typeface="Courier New" pitchFamily="49" charset="0"/>
              </a:rPr>
              <a:t>a[t15]:= 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07E8F9-0C92-4B47-9CB8-322800CA8FD8}"/>
                  </a:ext>
                </a:extLst>
              </p14:cNvPr>
              <p14:cNvContentPartPr/>
              <p14:nvPr/>
            </p14:nvContentPartPr>
            <p14:xfrm>
              <a:off x="1363320" y="1776240"/>
              <a:ext cx="6103080" cy="244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07E8F9-0C92-4B47-9CB8-322800CA8FD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3960" y="1766880"/>
                <a:ext cx="6121800" cy="263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333" dirty="0"/>
              <a:t>Function Preserving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Sub-expression Elimination</a:t>
            </a:r>
          </a:p>
          <a:p>
            <a:r>
              <a:rPr lang="en-US" dirty="0"/>
              <a:t>Copy Propagation</a:t>
            </a:r>
          </a:p>
          <a:p>
            <a:r>
              <a:rPr lang="en-US" dirty="0"/>
              <a:t>Dead-code elimination</a:t>
            </a:r>
          </a:p>
          <a:p>
            <a:r>
              <a:rPr lang="en-US" dirty="0"/>
              <a:t>Constant Folding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/>
              <a:t>Common Sub-expression Elimination (CSE)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 is called a common sub-expression if E was previously computed and the values of variables in E have not changed since the previous computation</a:t>
            </a:r>
          </a:p>
          <a:p>
            <a:r>
              <a:rPr lang="en-US" dirty="0"/>
              <a:t>Identifying E is easier with DAG as a basic block – have multiple tags associated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t7 and t10 have common sub-expressions 4 * </a:t>
            </a:r>
            <a:r>
              <a:rPr lang="en-US" dirty="0" err="1"/>
              <a:t>i</a:t>
            </a:r>
            <a:r>
              <a:rPr lang="en-US" dirty="0"/>
              <a:t> and 4 * j respectively.</a:t>
            </a:r>
          </a:p>
          <a:p>
            <a:endParaRPr lang="en-US" dirty="0"/>
          </a:p>
        </p:txBody>
      </p:sp>
      <p:sp>
        <p:nvSpPr>
          <p:cNvPr id="4" name="Rectangle 27"/>
          <p:cNvSpPr txBox="1">
            <a:spLocks noChangeArrowheads="1"/>
          </p:cNvSpPr>
          <p:nvPr/>
        </p:nvSpPr>
        <p:spPr bwMode="auto">
          <a:xfrm>
            <a:off x="1016000" y="3022600"/>
            <a:ext cx="3352800" cy="3611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121920" tIns="60960" rIns="121920" bIns="60960" rtlCol="0" anchor="ctr">
            <a:normAutofit fontScale="92500" lnSpcReduction="20000"/>
          </a:bodyPr>
          <a:lstStyle/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>
                <a:latin typeface="Courier New" pitchFamily="49" charset="0"/>
              </a:rPr>
              <a:t>  t6  := 4 * i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>
                <a:latin typeface="Courier New" pitchFamily="49" charset="0"/>
              </a:rPr>
              <a:t>   x  := a[t6]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>
                <a:latin typeface="Courier New" pitchFamily="49" charset="0"/>
              </a:rPr>
              <a:t>  t7  := 4*i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>
                <a:latin typeface="Courier New" pitchFamily="49" charset="0"/>
              </a:rPr>
              <a:t>  t8  := 4*j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>
                <a:latin typeface="Courier New" pitchFamily="49" charset="0"/>
              </a:rPr>
              <a:t>  t9  := a[t8]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>
                <a:latin typeface="Courier New" pitchFamily="49" charset="0"/>
              </a:rPr>
              <a:t> a[t7]:= t9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>
                <a:latin typeface="Courier New" pitchFamily="49" charset="0"/>
              </a:rPr>
              <a:t>  t10 := 4*j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>
                <a:latin typeface="Courier New" pitchFamily="49" charset="0"/>
              </a:rPr>
              <a:t>a[t10]:= x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>
                <a:latin typeface="Courier New" pitchFamily="49" charset="0"/>
              </a:rPr>
              <a:t>  goto BB2</a:t>
            </a:r>
            <a:endParaRPr lang="en-US" sz="2667" b="1" dirty="0">
              <a:latin typeface="Courier New" pitchFamily="49" charset="0"/>
            </a:endParaRPr>
          </a:p>
        </p:txBody>
      </p:sp>
      <p:sp>
        <p:nvSpPr>
          <p:cNvPr id="5" name="Rectangle 27"/>
          <p:cNvSpPr txBox="1">
            <a:spLocks noChangeArrowheads="1"/>
          </p:cNvSpPr>
          <p:nvPr/>
        </p:nvSpPr>
        <p:spPr bwMode="auto">
          <a:xfrm>
            <a:off x="5486400" y="3022600"/>
            <a:ext cx="3352800" cy="36115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121920" tIns="60960" rIns="121920" bIns="60960" rtlCol="0" anchor="ctr">
            <a:normAutofit/>
          </a:bodyPr>
          <a:lstStyle/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t6  := 4 * </a:t>
            </a:r>
            <a:r>
              <a:rPr lang="en-US" sz="2667" b="1" dirty="0" err="1">
                <a:latin typeface="Courier New" pitchFamily="49" charset="0"/>
              </a:rPr>
              <a:t>i</a:t>
            </a:r>
            <a:endParaRPr lang="en-US" sz="2667" b="1" dirty="0">
              <a:latin typeface="Courier New" pitchFamily="49" charset="0"/>
            </a:endParaRP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 x  := a[t6]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t8  := 4*j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t9  := a[t8]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a[t6]:= t9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a[t8]:= x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</a:t>
            </a:r>
            <a:r>
              <a:rPr lang="en-US" sz="2667" b="1" dirty="0" err="1">
                <a:latin typeface="Courier New" pitchFamily="49" charset="0"/>
              </a:rPr>
              <a:t>goto</a:t>
            </a:r>
            <a:r>
              <a:rPr lang="en-US" sz="2667" b="1" dirty="0">
                <a:latin typeface="Courier New" pitchFamily="49" charset="0"/>
              </a:rPr>
              <a:t> BB2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572000" y="4445000"/>
            <a:ext cx="711200" cy="5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BB6</a:t>
            </a: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5994400" y="1695893"/>
            <a:ext cx="3759200" cy="4525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dirty="0">
                <a:latin typeface="Courier New" pitchFamily="49" charset="0"/>
              </a:rPr>
              <a:t> t11 := 4*</a:t>
            </a:r>
            <a:r>
              <a:rPr lang="en-US" sz="3200" dirty="0" err="1">
                <a:latin typeface="Courier New" pitchFamily="49" charset="0"/>
              </a:rPr>
              <a:t>i</a:t>
            </a:r>
            <a:endParaRPr lang="en-US" sz="3200" dirty="0">
              <a:latin typeface="Courier New" pitchFamily="49" charset="0"/>
            </a:endParaRPr>
          </a:p>
          <a:p>
            <a:r>
              <a:rPr lang="en-US" sz="3200" dirty="0">
                <a:latin typeface="Courier New" pitchFamily="49" charset="0"/>
              </a:rPr>
              <a:t> x := a[t11]</a:t>
            </a:r>
          </a:p>
          <a:p>
            <a:r>
              <a:rPr lang="en-US" sz="3200" dirty="0">
                <a:latin typeface="Courier New" pitchFamily="49" charset="0"/>
              </a:rPr>
              <a:t> t13 := 4*n</a:t>
            </a:r>
          </a:p>
          <a:p>
            <a:r>
              <a:rPr lang="en-US" sz="3200" dirty="0">
                <a:latin typeface="Courier New" pitchFamily="49" charset="0"/>
              </a:rPr>
              <a:t> t14 := a[t13]</a:t>
            </a:r>
          </a:p>
          <a:p>
            <a:r>
              <a:rPr lang="en-US" sz="3200" dirty="0">
                <a:latin typeface="Courier New" pitchFamily="49" charset="0"/>
              </a:rPr>
              <a:t> a[t11]:= t14</a:t>
            </a:r>
          </a:p>
          <a:p>
            <a:r>
              <a:rPr lang="en-US" sz="3200" dirty="0">
                <a:latin typeface="Courier New" pitchFamily="49" charset="0"/>
              </a:rPr>
              <a:t> a[t13]:= x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607287" y="1695893"/>
            <a:ext cx="3759200" cy="4525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dirty="0">
                <a:latin typeface="Courier New" pitchFamily="49" charset="0"/>
              </a:rPr>
              <a:t>  t11 := 4*</a:t>
            </a:r>
            <a:r>
              <a:rPr lang="en-US" sz="3200" dirty="0" err="1">
                <a:latin typeface="Courier New" pitchFamily="49" charset="0"/>
              </a:rPr>
              <a:t>i</a:t>
            </a:r>
            <a:endParaRPr lang="en-US" sz="3200" dirty="0">
              <a:latin typeface="Courier New" pitchFamily="49" charset="0"/>
            </a:endParaRPr>
          </a:p>
          <a:p>
            <a:r>
              <a:rPr lang="en-US" sz="3200" dirty="0">
                <a:latin typeface="Courier New" pitchFamily="49" charset="0"/>
              </a:rPr>
              <a:t>    x := a[t11]</a:t>
            </a:r>
          </a:p>
          <a:p>
            <a:r>
              <a:rPr lang="en-US" sz="3200" dirty="0">
                <a:latin typeface="Courier New" pitchFamily="49" charset="0"/>
              </a:rPr>
              <a:t>  t12 := 4*</a:t>
            </a:r>
            <a:r>
              <a:rPr lang="en-US" sz="3200" dirty="0" err="1">
                <a:latin typeface="Courier New" pitchFamily="49" charset="0"/>
              </a:rPr>
              <a:t>i</a:t>
            </a:r>
            <a:endParaRPr lang="en-US" sz="3200" dirty="0">
              <a:latin typeface="Courier New" pitchFamily="49" charset="0"/>
            </a:endParaRPr>
          </a:p>
          <a:p>
            <a:r>
              <a:rPr lang="en-US" sz="3200" dirty="0">
                <a:latin typeface="Courier New" pitchFamily="49" charset="0"/>
              </a:rPr>
              <a:t>  t13 := 4*n</a:t>
            </a:r>
          </a:p>
          <a:p>
            <a:r>
              <a:rPr lang="en-US" sz="3200" dirty="0">
                <a:latin typeface="Courier New" pitchFamily="49" charset="0"/>
              </a:rPr>
              <a:t>  t14 := a[t13]</a:t>
            </a:r>
          </a:p>
          <a:p>
            <a:r>
              <a:rPr lang="en-US" sz="3200" dirty="0">
                <a:latin typeface="Courier New" pitchFamily="49" charset="0"/>
              </a:rPr>
              <a:t> a[t12]:= t14</a:t>
            </a:r>
          </a:p>
          <a:p>
            <a:r>
              <a:rPr lang="en-US" sz="3200" dirty="0">
                <a:latin typeface="Courier New" pitchFamily="49" charset="0"/>
              </a:rPr>
              <a:t>  t15 := 4*n</a:t>
            </a:r>
          </a:p>
          <a:p>
            <a:r>
              <a:rPr lang="en-US" sz="3200" dirty="0">
                <a:latin typeface="Courier New" pitchFamily="49" charset="0"/>
              </a:rPr>
              <a:t>a[t15]:= x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876800" y="3327400"/>
            <a:ext cx="711200" cy="508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Common sub-expression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* </a:t>
            </a:r>
            <a:r>
              <a:rPr lang="en-US" dirty="0" err="1"/>
              <a:t>i</a:t>
            </a:r>
            <a:r>
              <a:rPr lang="en-US" dirty="0"/>
              <a:t> computed in block B2 and 4 * j computed in B3 hasn’t changed till B5 or B6.Hence, their values could be reused</a:t>
            </a:r>
          </a:p>
          <a:p>
            <a:r>
              <a:rPr lang="en-US" dirty="0"/>
              <a:t>So is the value of a[t2] and a[t4]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code by the code generator or intermediate code need not be efficient</a:t>
            </a:r>
          </a:p>
          <a:p>
            <a:r>
              <a:rPr lang="en-US" dirty="0"/>
              <a:t>Should be improved to run faster or take less space or both</a:t>
            </a:r>
          </a:p>
          <a:p>
            <a:r>
              <a:rPr lang="en-US" dirty="0"/>
              <a:t>Improvement is achieved by transformations – called optimization</a:t>
            </a:r>
          </a:p>
          <a:p>
            <a:r>
              <a:rPr lang="en-US" dirty="0"/>
              <a:t>Compilers that apply code-improving transformations are called optimizing compilers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BB5</a:t>
            </a:r>
          </a:p>
        </p:txBody>
      </p:sp>
      <p:sp>
        <p:nvSpPr>
          <p:cNvPr id="7" name="Rectangle 27"/>
          <p:cNvSpPr txBox="1">
            <a:spLocks noChangeArrowheads="1"/>
          </p:cNvSpPr>
          <p:nvPr/>
        </p:nvSpPr>
        <p:spPr bwMode="auto">
          <a:xfrm>
            <a:off x="607287" y="1803400"/>
            <a:ext cx="3149600" cy="4525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121920" tIns="60960" rIns="121920" bIns="60960" rtlCol="0" anchor="ctr">
            <a:normAutofit/>
          </a:bodyPr>
          <a:lstStyle/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t6  := 4 * </a:t>
            </a:r>
            <a:r>
              <a:rPr lang="en-US" sz="2667" b="1" dirty="0" err="1">
                <a:latin typeface="Courier New" pitchFamily="49" charset="0"/>
              </a:rPr>
              <a:t>i</a:t>
            </a:r>
            <a:endParaRPr lang="en-US" sz="2667" b="1" dirty="0">
              <a:latin typeface="Courier New" pitchFamily="49" charset="0"/>
            </a:endParaRP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 x  := a[t6]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t8  := 4*j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t9  := a[t8]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a[t6]:= t9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a[t8]:= x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</a:t>
            </a:r>
            <a:r>
              <a:rPr lang="en-US" sz="2667" b="1" dirty="0" err="1">
                <a:latin typeface="Courier New" pitchFamily="49" charset="0"/>
              </a:rPr>
              <a:t>goto</a:t>
            </a:r>
            <a:r>
              <a:rPr lang="en-US" sz="2667" b="1" dirty="0">
                <a:latin typeface="Courier New" pitchFamily="49" charset="0"/>
              </a:rPr>
              <a:t> BB2</a:t>
            </a:r>
          </a:p>
        </p:txBody>
      </p:sp>
      <p:sp>
        <p:nvSpPr>
          <p:cNvPr id="8" name="Rectangle 27"/>
          <p:cNvSpPr txBox="1">
            <a:spLocks noChangeArrowheads="1"/>
          </p:cNvSpPr>
          <p:nvPr/>
        </p:nvSpPr>
        <p:spPr bwMode="auto">
          <a:xfrm>
            <a:off x="4470400" y="1803400"/>
            <a:ext cx="3048000" cy="4322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121920" tIns="60960" rIns="121920" bIns="60960" rtlCol="0" anchor="ctr">
            <a:normAutofit/>
          </a:bodyPr>
          <a:lstStyle/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x  := a[t2]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t9  := a[t4]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a[t2]:= t9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a[t4]:= x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</a:t>
            </a:r>
            <a:r>
              <a:rPr lang="en-US" sz="2667" b="1" dirty="0" err="1">
                <a:latin typeface="Courier New" pitchFamily="49" charset="0"/>
              </a:rPr>
              <a:t>goto</a:t>
            </a:r>
            <a:r>
              <a:rPr lang="en-US" sz="2667" b="1" dirty="0">
                <a:latin typeface="Courier New" pitchFamily="49" charset="0"/>
              </a:rPr>
              <a:t> BB2</a:t>
            </a:r>
          </a:p>
        </p:txBody>
      </p:sp>
      <p:sp>
        <p:nvSpPr>
          <p:cNvPr id="11" name="Rectangle 27"/>
          <p:cNvSpPr txBox="1">
            <a:spLocks noGrp="1" noChangeArrowheads="1"/>
          </p:cNvSpPr>
          <p:nvPr>
            <p:ph idx="1"/>
          </p:nvPr>
        </p:nvSpPr>
        <p:spPr bwMode="auto">
          <a:xfrm>
            <a:off x="8331200" y="2444817"/>
            <a:ext cx="2966200" cy="266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121920" tIns="60960" rIns="121920" bIns="60960" rtlCol="0" anchor="ctr">
            <a:normAutofit/>
          </a:bodyPr>
          <a:lstStyle/>
          <a:p>
            <a:pPr marL="457189" indent="-457189" defTabSz="609585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2667" b="1" dirty="0">
                <a:latin typeface="Courier New" pitchFamily="49" charset="0"/>
              </a:rPr>
              <a:t>  x  := t3</a:t>
            </a:r>
          </a:p>
          <a:p>
            <a:pPr marL="457189" indent="-457189" defTabSz="609585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2667" b="1" dirty="0">
                <a:latin typeface="Courier New" pitchFamily="49" charset="0"/>
              </a:rPr>
              <a:t>  t9  := t5</a:t>
            </a:r>
          </a:p>
          <a:p>
            <a:pPr marL="457189" indent="-457189" defTabSz="609585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2667" b="1" dirty="0">
                <a:latin typeface="Courier New" pitchFamily="49" charset="0"/>
              </a:rPr>
              <a:t> a[t2]:= t9</a:t>
            </a:r>
          </a:p>
          <a:p>
            <a:pPr marL="457189" indent="-457189" defTabSz="609585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2667" b="1" dirty="0">
                <a:latin typeface="Courier New" pitchFamily="49" charset="0"/>
              </a:rPr>
              <a:t>  a[t4]:= x</a:t>
            </a:r>
          </a:p>
          <a:p>
            <a:pPr marL="457189" indent="-457189" defTabSz="609585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2667" b="1" dirty="0">
                <a:latin typeface="Courier New" pitchFamily="49" charset="0"/>
              </a:rPr>
              <a:t>  </a:t>
            </a:r>
            <a:r>
              <a:rPr lang="en-US" sz="2667" b="1" dirty="0" err="1">
                <a:latin typeface="Courier New" pitchFamily="49" charset="0"/>
              </a:rPr>
              <a:t>goto</a:t>
            </a:r>
            <a:r>
              <a:rPr lang="en-US" sz="2667" b="1" dirty="0">
                <a:latin typeface="Courier New" pitchFamily="49" charset="0"/>
              </a:rPr>
              <a:t> BB2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962400" y="3530600"/>
            <a:ext cx="5080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Right Arrow 12"/>
          <p:cNvSpPr/>
          <p:nvPr/>
        </p:nvSpPr>
        <p:spPr>
          <a:xfrm>
            <a:off x="7644520" y="3733800"/>
            <a:ext cx="5080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BB6</a:t>
            </a: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4622799" y="1905000"/>
            <a:ext cx="3044825" cy="37433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dirty="0">
                <a:latin typeface="Courier New" pitchFamily="49" charset="0"/>
              </a:rPr>
              <a:t>x := a[t2]</a:t>
            </a:r>
          </a:p>
          <a:p>
            <a:r>
              <a:rPr lang="en-US" sz="3200" dirty="0">
                <a:latin typeface="Courier New" pitchFamily="49" charset="0"/>
              </a:rPr>
              <a:t>t14 := a[t1]</a:t>
            </a:r>
          </a:p>
          <a:p>
            <a:r>
              <a:rPr lang="en-US" sz="3200" dirty="0">
                <a:latin typeface="Courier New" pitchFamily="49" charset="0"/>
              </a:rPr>
              <a:t>a[t2]:= t14</a:t>
            </a:r>
          </a:p>
          <a:p>
            <a:r>
              <a:rPr lang="en-US" sz="3200" dirty="0">
                <a:latin typeface="Courier New" pitchFamily="49" charset="0"/>
              </a:rPr>
              <a:t>a[t1]:= x</a:t>
            </a: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607288" y="1905000"/>
            <a:ext cx="3355113" cy="3962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3200" dirty="0">
                <a:latin typeface="Courier New" pitchFamily="49" charset="0"/>
              </a:rPr>
              <a:t>t11 := 4*</a:t>
            </a:r>
            <a:r>
              <a:rPr lang="en-US" sz="3200" dirty="0" err="1">
                <a:latin typeface="Courier New" pitchFamily="49" charset="0"/>
              </a:rPr>
              <a:t>i</a:t>
            </a:r>
            <a:endParaRPr lang="en-US" sz="3200" dirty="0">
              <a:latin typeface="Courier New" pitchFamily="49" charset="0"/>
            </a:endParaRPr>
          </a:p>
          <a:p>
            <a:r>
              <a:rPr lang="en-US" sz="3200" dirty="0">
                <a:latin typeface="Courier New" pitchFamily="49" charset="0"/>
              </a:rPr>
              <a:t> x := a[t11]</a:t>
            </a:r>
          </a:p>
          <a:p>
            <a:r>
              <a:rPr lang="en-US" sz="3200" dirty="0">
                <a:latin typeface="Courier New" pitchFamily="49" charset="0"/>
              </a:rPr>
              <a:t>t13 := 4*n</a:t>
            </a:r>
          </a:p>
          <a:p>
            <a:r>
              <a:rPr lang="en-US" sz="3200" dirty="0">
                <a:latin typeface="Courier New" pitchFamily="49" charset="0"/>
              </a:rPr>
              <a:t>t14 := a[t13]</a:t>
            </a:r>
          </a:p>
          <a:p>
            <a:r>
              <a:rPr lang="en-US" sz="3200" dirty="0">
                <a:latin typeface="Courier New" pitchFamily="49" charset="0"/>
              </a:rPr>
              <a:t>a[t11]:= t14</a:t>
            </a:r>
          </a:p>
          <a:p>
            <a:r>
              <a:rPr lang="en-US" sz="3200" dirty="0">
                <a:latin typeface="Courier New" pitchFamily="49" charset="0"/>
              </a:rPr>
              <a:t>a[t13]:= x</a:t>
            </a:r>
          </a:p>
        </p:txBody>
      </p:sp>
      <p:sp>
        <p:nvSpPr>
          <p:cNvPr id="10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8227289" y="2897204"/>
            <a:ext cx="2774387" cy="22908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rmAutofit/>
          </a:bodyPr>
          <a:lstStyle/>
          <a:p>
            <a:pPr>
              <a:buNone/>
            </a:pPr>
            <a:r>
              <a:rPr lang="en-US" sz="2667" dirty="0">
                <a:latin typeface="Courier New" pitchFamily="49" charset="0"/>
              </a:rPr>
              <a:t>x := t3</a:t>
            </a:r>
          </a:p>
          <a:p>
            <a:pPr>
              <a:buNone/>
            </a:pPr>
            <a:r>
              <a:rPr lang="en-US" sz="2667" dirty="0">
                <a:latin typeface="Courier New" pitchFamily="49" charset="0"/>
              </a:rPr>
              <a:t>t14 := a[t1]</a:t>
            </a:r>
          </a:p>
          <a:p>
            <a:pPr>
              <a:buNone/>
            </a:pPr>
            <a:r>
              <a:rPr lang="en-US" sz="2667" dirty="0">
                <a:latin typeface="Courier New" pitchFamily="49" charset="0"/>
              </a:rPr>
              <a:t>a[t2]:= t14</a:t>
            </a:r>
          </a:p>
          <a:p>
            <a:pPr>
              <a:buNone/>
            </a:pPr>
            <a:r>
              <a:rPr lang="en-US" sz="2667" dirty="0">
                <a:latin typeface="Courier New" pitchFamily="49" charset="0"/>
              </a:rPr>
              <a:t>a[t4]:= x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165600" y="3327400"/>
            <a:ext cx="4572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ight Arrow 11"/>
          <p:cNvSpPr/>
          <p:nvPr/>
        </p:nvSpPr>
        <p:spPr>
          <a:xfrm>
            <a:off x="7770087" y="3327400"/>
            <a:ext cx="4572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Assignments of the form  f := g is the copy statement</a:t>
            </a:r>
          </a:p>
          <a:p>
            <a:r>
              <a:rPr lang="en-US" dirty="0"/>
              <a:t>Elimination of common sub-expression leads to creation of copy. </a:t>
            </a:r>
          </a:p>
          <a:p>
            <a:r>
              <a:rPr lang="en-US" dirty="0"/>
              <a:t>Assignments f:=g , can be transformed as use “g” for “f”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6908800" y="2643664"/>
            <a:ext cx="1625600" cy="49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1" name="Rectangle 20"/>
          <p:cNvSpPr/>
          <p:nvPr/>
        </p:nvSpPr>
        <p:spPr>
          <a:xfrm>
            <a:off x="8229600" y="1600200"/>
            <a:ext cx="1625600" cy="8402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Rectangle 19"/>
          <p:cNvSpPr/>
          <p:nvPr/>
        </p:nvSpPr>
        <p:spPr>
          <a:xfrm>
            <a:off x="5588000" y="1535668"/>
            <a:ext cx="1625600" cy="86177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1625600" y="2397443"/>
            <a:ext cx="1625600" cy="49244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/>
          <p:cNvSpPr/>
          <p:nvPr/>
        </p:nvSpPr>
        <p:spPr>
          <a:xfrm>
            <a:off x="607288" y="1695894"/>
            <a:ext cx="1627913" cy="4983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8" name="Rectangle 17"/>
          <p:cNvSpPr/>
          <p:nvPr/>
        </p:nvSpPr>
        <p:spPr>
          <a:xfrm>
            <a:off x="2740888" y="1701800"/>
            <a:ext cx="1627913" cy="4983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Copies introduced due to CSE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701801"/>
            <a:ext cx="16256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 := </a:t>
            </a:r>
            <a:r>
              <a:rPr lang="en-US" sz="2400" dirty="0" err="1"/>
              <a:t>d+e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1701801"/>
            <a:ext cx="16256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b := </a:t>
            </a:r>
            <a:r>
              <a:rPr lang="en-US" sz="2400" dirty="0" err="1"/>
              <a:t>d+e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625600" y="2397444"/>
            <a:ext cx="16256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 := </a:t>
            </a:r>
            <a:r>
              <a:rPr lang="en-US" sz="2400" dirty="0" err="1"/>
              <a:t>d+e</a:t>
            </a: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25600" y="2194243"/>
            <a:ext cx="304800" cy="20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0800000" flipV="1">
            <a:off x="2743200" y="2194243"/>
            <a:ext cx="508000" cy="20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8000" y="1535669"/>
            <a:ext cx="1625600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 := </a:t>
            </a:r>
            <a:r>
              <a:rPr lang="en-US" sz="2400" dirty="0" err="1"/>
              <a:t>d+e</a:t>
            </a:r>
            <a:endParaRPr lang="en-US" sz="2400" dirty="0"/>
          </a:p>
          <a:p>
            <a:r>
              <a:rPr lang="en-US" sz="2400" dirty="0"/>
              <a:t>a := 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229600" y="1578689"/>
            <a:ext cx="1625600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 := </a:t>
            </a:r>
            <a:r>
              <a:rPr lang="en-US" sz="2400" dirty="0" err="1"/>
              <a:t>d+e</a:t>
            </a:r>
            <a:endParaRPr lang="en-US" sz="2400" dirty="0"/>
          </a:p>
          <a:p>
            <a:r>
              <a:rPr lang="en-US" sz="2400" dirty="0"/>
              <a:t>b := 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08800" y="2643665"/>
            <a:ext cx="1625600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 := 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08800" y="2440464"/>
            <a:ext cx="304800" cy="20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8026400" y="2440464"/>
            <a:ext cx="508000" cy="203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BB5</a:t>
            </a:r>
          </a:p>
        </p:txBody>
      </p:sp>
      <p:sp>
        <p:nvSpPr>
          <p:cNvPr id="11" name="Rectangle 27"/>
          <p:cNvSpPr txBox="1">
            <a:spLocks noGrp="1" noChangeArrowheads="1"/>
          </p:cNvSpPr>
          <p:nvPr>
            <p:ph idx="1"/>
          </p:nvPr>
        </p:nvSpPr>
        <p:spPr bwMode="auto">
          <a:xfrm>
            <a:off x="914400" y="1695893"/>
            <a:ext cx="2743200" cy="4525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121920" tIns="60960" rIns="121920" bIns="60960" rtlCol="0" anchor="ctr">
            <a:normAutofit/>
          </a:bodyPr>
          <a:lstStyle/>
          <a:p>
            <a:pPr marL="457189" indent="-457189" defTabSz="609585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2667" b="1" dirty="0">
                <a:latin typeface="Courier New" pitchFamily="49" charset="0"/>
              </a:rPr>
              <a:t>  x  := t3</a:t>
            </a:r>
          </a:p>
          <a:p>
            <a:pPr marL="457189" indent="-457189" defTabSz="609585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2667" b="1" dirty="0">
                <a:latin typeface="Courier New" pitchFamily="49" charset="0"/>
              </a:rPr>
              <a:t>  t9  := t5</a:t>
            </a:r>
          </a:p>
          <a:p>
            <a:pPr marL="457189" indent="-457189" defTabSz="609585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2667" b="1" dirty="0">
                <a:latin typeface="Courier New" pitchFamily="49" charset="0"/>
              </a:rPr>
              <a:t> a[t2]:= t9</a:t>
            </a:r>
          </a:p>
          <a:p>
            <a:pPr marL="457189" indent="-457189" defTabSz="609585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2667" b="1" dirty="0">
                <a:latin typeface="Courier New" pitchFamily="49" charset="0"/>
              </a:rPr>
              <a:t>  a[t4]:= x</a:t>
            </a:r>
          </a:p>
          <a:p>
            <a:pPr marL="457189" indent="-457189" defTabSz="609585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2667" b="1" dirty="0">
                <a:latin typeface="Courier New" pitchFamily="49" charset="0"/>
              </a:rPr>
              <a:t>  </a:t>
            </a:r>
            <a:r>
              <a:rPr lang="en-US" sz="2667" b="1" dirty="0" err="1">
                <a:latin typeface="Courier New" pitchFamily="49" charset="0"/>
              </a:rPr>
              <a:t>goto</a:t>
            </a:r>
            <a:r>
              <a:rPr lang="en-US" sz="2667" b="1" dirty="0">
                <a:latin typeface="Courier New" pitchFamily="49" charset="0"/>
              </a:rPr>
              <a:t> BB2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962400" y="3530600"/>
            <a:ext cx="5080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27"/>
          <p:cNvSpPr txBox="1">
            <a:spLocks noChangeArrowheads="1"/>
          </p:cNvSpPr>
          <p:nvPr/>
        </p:nvSpPr>
        <p:spPr bwMode="auto">
          <a:xfrm>
            <a:off x="4775200" y="1674018"/>
            <a:ext cx="2743200" cy="4525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121920" tIns="60960" rIns="121920" bIns="60960" rtlCol="0" anchor="ctr">
            <a:normAutofit/>
          </a:bodyPr>
          <a:lstStyle/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x  := t3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a[t2]:= t5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a[t4]:= t3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</a:t>
            </a:r>
            <a:r>
              <a:rPr lang="en-US" sz="2667" b="1" dirty="0" err="1">
                <a:latin typeface="Courier New" pitchFamily="49" charset="0"/>
              </a:rPr>
              <a:t>goto</a:t>
            </a:r>
            <a:r>
              <a:rPr lang="en-US" sz="2667" b="1" dirty="0">
                <a:latin typeface="Courier New" pitchFamily="49" charset="0"/>
              </a:rPr>
              <a:t> BB2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BB6</a:t>
            </a:r>
          </a:p>
        </p:txBody>
      </p:sp>
      <p:sp>
        <p:nvSpPr>
          <p:cNvPr id="10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894099" y="2675824"/>
            <a:ext cx="3104495" cy="22234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rmAutofit/>
          </a:bodyPr>
          <a:lstStyle/>
          <a:p>
            <a:pPr>
              <a:buNone/>
            </a:pPr>
            <a:r>
              <a:rPr lang="en-US" sz="2667" dirty="0">
                <a:latin typeface="Courier New" pitchFamily="49" charset="0"/>
              </a:rPr>
              <a:t>x := t3</a:t>
            </a:r>
          </a:p>
          <a:p>
            <a:pPr>
              <a:buNone/>
            </a:pPr>
            <a:r>
              <a:rPr lang="en-US" sz="2667" dirty="0">
                <a:latin typeface="Courier New" pitchFamily="49" charset="0"/>
              </a:rPr>
              <a:t>t14 := a[t1]</a:t>
            </a:r>
          </a:p>
          <a:p>
            <a:pPr>
              <a:buNone/>
            </a:pPr>
            <a:r>
              <a:rPr lang="en-US" sz="2667" dirty="0">
                <a:latin typeface="Courier New" pitchFamily="49" charset="0"/>
              </a:rPr>
              <a:t>a[t2]:= t14</a:t>
            </a:r>
          </a:p>
          <a:p>
            <a:pPr>
              <a:buNone/>
            </a:pPr>
            <a:r>
              <a:rPr lang="en-US" sz="2667" dirty="0">
                <a:latin typeface="Courier New" pitchFamily="49" charset="0"/>
              </a:rPr>
              <a:t>a[t1]:= t3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165600" y="3327400"/>
            <a:ext cx="4572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25"/>
          <p:cNvSpPr txBox="1">
            <a:spLocks noChangeArrowheads="1"/>
          </p:cNvSpPr>
          <p:nvPr/>
        </p:nvSpPr>
        <p:spPr bwMode="auto">
          <a:xfrm>
            <a:off x="655414" y="2215490"/>
            <a:ext cx="2973310" cy="3219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121920" tIns="60960" rIns="121920" bIns="60960" rtlCol="0" anchor="ctr">
            <a:normAutofit/>
          </a:bodyPr>
          <a:lstStyle/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dirty="0">
                <a:latin typeface="Courier New" pitchFamily="49" charset="0"/>
              </a:rPr>
              <a:t>x := t3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dirty="0">
                <a:latin typeface="Courier New" pitchFamily="49" charset="0"/>
              </a:rPr>
              <a:t>t14 := a[t1]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dirty="0">
                <a:latin typeface="Courier New" pitchFamily="49" charset="0"/>
              </a:rPr>
              <a:t>a[t2]:= t14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dirty="0">
                <a:latin typeface="Courier New" pitchFamily="49" charset="0"/>
              </a:rPr>
              <a:t>a[t1]:= x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Dead-code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live at a point where its value can be used subsequently, else dead at that point</a:t>
            </a:r>
          </a:p>
          <a:p>
            <a:pPr lvl="0"/>
            <a:r>
              <a:rPr lang="en-US" dirty="0">
                <a:cs typeface="Arial" pitchFamily="34" charset="0"/>
              </a:rPr>
              <a:t>x := t3 – this is dead, because x is not going to be used and is replaced by t3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BB5</a:t>
            </a:r>
          </a:p>
        </p:txBody>
      </p:sp>
      <p:sp>
        <p:nvSpPr>
          <p:cNvPr id="8" name="Rectangle 27"/>
          <p:cNvSpPr txBox="1">
            <a:spLocks noChangeArrowheads="1"/>
          </p:cNvSpPr>
          <p:nvPr/>
        </p:nvSpPr>
        <p:spPr bwMode="auto">
          <a:xfrm>
            <a:off x="4470400" y="1803400"/>
            <a:ext cx="3048000" cy="43227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121920" tIns="60960" rIns="121920" bIns="60960" rtlCol="0" anchor="ctr">
            <a:normAutofit/>
          </a:bodyPr>
          <a:lstStyle/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x  := t3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a[t2]:= t5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a[t4]:= t3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b="1" dirty="0">
                <a:latin typeface="Courier New" pitchFamily="49" charset="0"/>
              </a:rPr>
              <a:t>  </a:t>
            </a:r>
            <a:r>
              <a:rPr lang="en-US" sz="2667" b="1" dirty="0" err="1">
                <a:latin typeface="Courier New" pitchFamily="49" charset="0"/>
              </a:rPr>
              <a:t>goto</a:t>
            </a:r>
            <a:r>
              <a:rPr lang="en-US" sz="2667" b="1" dirty="0">
                <a:latin typeface="Courier New" pitchFamily="49" charset="0"/>
              </a:rPr>
              <a:t> BB2</a:t>
            </a:r>
          </a:p>
        </p:txBody>
      </p:sp>
      <p:sp>
        <p:nvSpPr>
          <p:cNvPr id="11" name="Rectangle 27"/>
          <p:cNvSpPr txBox="1">
            <a:spLocks noGrp="1" noChangeArrowheads="1"/>
          </p:cNvSpPr>
          <p:nvPr>
            <p:ph idx="1"/>
          </p:nvPr>
        </p:nvSpPr>
        <p:spPr bwMode="auto">
          <a:xfrm>
            <a:off x="8331200" y="2444817"/>
            <a:ext cx="2966200" cy="266619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121920" tIns="60960" rIns="121920" bIns="60960" rtlCol="0" anchor="ctr">
            <a:normAutofit/>
          </a:bodyPr>
          <a:lstStyle/>
          <a:p>
            <a:pPr marL="0" indent="0" defTabSz="609585">
              <a:spcBef>
                <a:spcPct val="20000"/>
              </a:spcBef>
              <a:buNone/>
              <a:defRPr/>
            </a:pPr>
            <a:r>
              <a:rPr lang="en-US" sz="2667" b="1" dirty="0">
                <a:latin typeface="Courier New" pitchFamily="49" charset="0"/>
              </a:rPr>
              <a:t>a[t2]:= t5</a:t>
            </a:r>
          </a:p>
          <a:p>
            <a:pPr marL="0" indent="0" defTabSz="609585">
              <a:spcBef>
                <a:spcPct val="20000"/>
              </a:spcBef>
              <a:buNone/>
              <a:defRPr/>
            </a:pPr>
            <a:r>
              <a:rPr lang="en-US" sz="2667" b="1" dirty="0">
                <a:latin typeface="Courier New" pitchFamily="49" charset="0"/>
              </a:rPr>
              <a:t>a[t4]:= t3</a:t>
            </a:r>
          </a:p>
          <a:p>
            <a:pPr marL="0" indent="0" defTabSz="609585">
              <a:spcBef>
                <a:spcPct val="20000"/>
              </a:spcBef>
              <a:buNone/>
              <a:defRPr/>
            </a:pPr>
            <a:r>
              <a:rPr lang="en-US" sz="2667" b="1" dirty="0" err="1">
                <a:latin typeface="Courier New" pitchFamily="49" charset="0"/>
              </a:rPr>
              <a:t>goto</a:t>
            </a:r>
            <a:r>
              <a:rPr lang="en-US" sz="2667" b="1" dirty="0">
                <a:latin typeface="Courier New" pitchFamily="49" charset="0"/>
              </a:rPr>
              <a:t> BB2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7644520" y="3733800"/>
            <a:ext cx="5080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5574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BB6</a:t>
            </a:r>
          </a:p>
        </p:txBody>
      </p:sp>
      <p:sp>
        <p:nvSpPr>
          <p:cNvPr id="10" name="Rectangle 25"/>
          <p:cNvSpPr>
            <a:spLocks noGrp="1" noChangeArrowheads="1"/>
          </p:cNvSpPr>
          <p:nvPr>
            <p:ph idx="1"/>
          </p:nvPr>
        </p:nvSpPr>
        <p:spPr bwMode="auto">
          <a:xfrm>
            <a:off x="4894099" y="2675824"/>
            <a:ext cx="3104495" cy="22234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rmAutofit/>
          </a:bodyPr>
          <a:lstStyle/>
          <a:p>
            <a:pPr>
              <a:buNone/>
            </a:pPr>
            <a:r>
              <a:rPr lang="en-US" sz="2667" dirty="0">
                <a:latin typeface="Courier New" pitchFamily="49" charset="0"/>
              </a:rPr>
              <a:t>t14 := a[t1]</a:t>
            </a:r>
          </a:p>
          <a:p>
            <a:pPr>
              <a:buNone/>
            </a:pPr>
            <a:r>
              <a:rPr lang="en-US" sz="2667" dirty="0">
                <a:latin typeface="Courier New" pitchFamily="49" charset="0"/>
              </a:rPr>
              <a:t>a[t2]:= t14</a:t>
            </a:r>
          </a:p>
          <a:p>
            <a:pPr>
              <a:buNone/>
            </a:pPr>
            <a:r>
              <a:rPr lang="en-US" sz="2667" dirty="0">
                <a:latin typeface="Courier New" pitchFamily="49" charset="0"/>
              </a:rPr>
              <a:t>a[t1]:= t3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4165600" y="3327400"/>
            <a:ext cx="4572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25"/>
          <p:cNvSpPr txBox="1">
            <a:spLocks noChangeArrowheads="1"/>
          </p:cNvSpPr>
          <p:nvPr/>
        </p:nvSpPr>
        <p:spPr bwMode="auto">
          <a:xfrm>
            <a:off x="655414" y="2215490"/>
            <a:ext cx="2973310" cy="32198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121920" tIns="60960" rIns="121920" bIns="60960" rtlCol="0" anchor="ctr">
            <a:normAutofit/>
          </a:bodyPr>
          <a:lstStyle/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dirty="0">
                <a:latin typeface="Courier New" pitchFamily="49" charset="0"/>
              </a:rPr>
              <a:t>x := t3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dirty="0">
                <a:latin typeface="Courier New" pitchFamily="49" charset="0"/>
              </a:rPr>
              <a:t>t14 := a[t1]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dirty="0">
                <a:latin typeface="Courier New" pitchFamily="49" charset="0"/>
              </a:rPr>
              <a:t>a[t2]:= t14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667" dirty="0">
                <a:latin typeface="Courier New" pitchFamily="49" charset="0"/>
              </a:rPr>
              <a:t>a[t1]:= x</a:t>
            </a:r>
          </a:p>
        </p:txBody>
      </p:sp>
    </p:spTree>
    <p:extLst>
      <p:ext uri="{BB962C8B-B14F-4D97-AF65-F5344CB8AC3E}">
        <p14:creationId xmlns:p14="http://schemas.microsoft.com/office/powerpoint/2010/main" val="2553132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Folding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Deducing during compile time that a value is constant and using the constant instead is known as constant folding</a:t>
            </a:r>
          </a:p>
          <a:p>
            <a:r>
              <a:rPr lang="en-US" dirty="0"/>
              <a:t>This would also lead to dead-code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/>
              <a:t>Criteria for Code-Improving Transformation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have the most benefit for the least effort</a:t>
            </a:r>
          </a:p>
          <a:p>
            <a:r>
              <a:rPr lang="en-US" dirty="0"/>
              <a:t>Transformation should preserve the meaning of the program</a:t>
            </a:r>
          </a:p>
          <a:p>
            <a:pPr lvl="1"/>
            <a:r>
              <a:rPr lang="en-US" dirty="0"/>
              <a:t>Optimization should not change the output of the program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:= 1</a:t>
            </a:r>
          </a:p>
          <a:p>
            <a:r>
              <a:rPr lang="en-US" dirty="0"/>
              <a:t>c := a+ b</a:t>
            </a:r>
          </a:p>
          <a:p>
            <a:pPr>
              <a:buNone/>
            </a:pPr>
            <a:r>
              <a:rPr lang="en-US" dirty="0"/>
              <a:t>----</a:t>
            </a:r>
          </a:p>
          <a:p>
            <a:pPr>
              <a:buNone/>
            </a:pPr>
            <a:r>
              <a:rPr lang="en-US" dirty="0"/>
              <a:t>a:= 1</a:t>
            </a:r>
          </a:p>
          <a:p>
            <a:pPr>
              <a:buNone/>
            </a:pPr>
            <a:r>
              <a:rPr lang="en-US" dirty="0"/>
              <a:t>c := 1 + b</a:t>
            </a:r>
          </a:p>
          <a:p>
            <a:pPr>
              <a:buNone/>
            </a:pPr>
            <a:r>
              <a:rPr lang="en-US" dirty="0"/>
              <a:t>Here, the statement a := 1 becomes redundant</a:t>
            </a:r>
          </a:p>
          <a:p>
            <a:pPr>
              <a:buNone/>
            </a:pPr>
            <a:r>
              <a:rPr lang="en-US" dirty="0"/>
              <a:t>d := 2 * 3.14 + b can be changed to</a:t>
            </a:r>
          </a:p>
          <a:p>
            <a:pPr>
              <a:buNone/>
            </a:pPr>
            <a:r>
              <a:rPr lang="en-US" dirty="0"/>
              <a:t>d := 6.28 + b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DAG for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 := </a:t>
            </a:r>
            <a:r>
              <a:rPr lang="en-US" dirty="0" err="1"/>
              <a:t>b+c</a:t>
            </a:r>
            <a:endParaRPr lang="en-US" dirty="0"/>
          </a:p>
          <a:p>
            <a:pPr>
              <a:buNone/>
            </a:pPr>
            <a:r>
              <a:rPr lang="en-US" dirty="0"/>
              <a:t>b := a-d</a:t>
            </a:r>
          </a:p>
          <a:p>
            <a:pPr>
              <a:buNone/>
            </a:pPr>
            <a:r>
              <a:rPr lang="en-US" dirty="0"/>
              <a:t>c := </a:t>
            </a:r>
            <a:r>
              <a:rPr lang="en-US" dirty="0" err="1"/>
              <a:t>b+c</a:t>
            </a:r>
            <a:endParaRPr lang="en-US" dirty="0"/>
          </a:p>
          <a:p>
            <a:pPr>
              <a:buNone/>
            </a:pPr>
            <a:r>
              <a:rPr lang="en-US" dirty="0"/>
              <a:t>d := a - d</a:t>
            </a:r>
          </a:p>
        </p:txBody>
      </p:sp>
      <p:sp>
        <p:nvSpPr>
          <p:cNvPr id="4" name="Oval 3"/>
          <p:cNvSpPr/>
          <p:nvPr/>
        </p:nvSpPr>
        <p:spPr>
          <a:xfrm>
            <a:off x="4267200" y="4749800"/>
            <a:ext cx="812800" cy="812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</a:t>
            </a:r>
          </a:p>
          <a:p>
            <a:pPr algn="ctr"/>
            <a:r>
              <a:rPr lang="en-US" sz="2400" dirty="0"/>
              <a:t>b</a:t>
            </a:r>
            <a:r>
              <a:rPr lang="en-US" sz="2400" baseline="-25000" dirty="0"/>
              <a:t>0</a:t>
            </a:r>
          </a:p>
        </p:txBody>
      </p:sp>
      <p:sp>
        <p:nvSpPr>
          <p:cNvPr id="5" name="Oval 4"/>
          <p:cNvSpPr/>
          <p:nvPr/>
        </p:nvSpPr>
        <p:spPr>
          <a:xfrm>
            <a:off x="5892800" y="4834056"/>
            <a:ext cx="812800" cy="812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  <a:p>
            <a:pPr algn="ctr"/>
            <a:r>
              <a:rPr lang="en-US" sz="2400" dirty="0"/>
              <a:t>c</a:t>
            </a:r>
            <a:r>
              <a:rPr lang="en-US" sz="2400" baseline="-25000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5283200" y="3733800"/>
            <a:ext cx="812800" cy="812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+</a:t>
            </a:r>
          </a:p>
        </p:txBody>
      </p:sp>
      <p:cxnSp>
        <p:nvCxnSpPr>
          <p:cNvPr id="8" name="Straight Connector 7"/>
          <p:cNvCxnSpPr>
            <a:stCxn id="4" idx="7"/>
            <a:endCxn id="6" idx="3"/>
          </p:cNvCxnSpPr>
          <p:nvPr/>
        </p:nvCxnSpPr>
        <p:spPr>
          <a:xfrm rot="5400000" flipH="1" flipV="1">
            <a:off x="4960968" y="4427568"/>
            <a:ext cx="441264" cy="441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5"/>
            <a:endCxn id="5" idx="0"/>
          </p:cNvCxnSpPr>
          <p:nvPr/>
        </p:nvCxnSpPr>
        <p:spPr>
          <a:xfrm rot="16200000" flipH="1">
            <a:off x="5934840" y="4469696"/>
            <a:ext cx="406488" cy="3222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908800" y="3733800"/>
            <a:ext cx="812800" cy="812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</a:t>
            </a:r>
          </a:p>
          <a:p>
            <a:pPr algn="ctr"/>
            <a:r>
              <a:rPr lang="en-US" sz="2400" dirty="0"/>
              <a:t>d</a:t>
            </a:r>
            <a:r>
              <a:rPr lang="en-US" sz="2400" baseline="-25000" dirty="0"/>
              <a:t>0</a:t>
            </a:r>
          </a:p>
        </p:txBody>
      </p:sp>
      <p:sp>
        <p:nvSpPr>
          <p:cNvPr id="12" name="Oval 11"/>
          <p:cNvSpPr/>
          <p:nvPr/>
        </p:nvSpPr>
        <p:spPr>
          <a:xfrm>
            <a:off x="5976967" y="2921000"/>
            <a:ext cx="1027147" cy="812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b, d</a:t>
            </a:r>
          </a:p>
          <a:p>
            <a:pPr algn="ctr"/>
            <a:r>
              <a:rPr lang="en-US" sz="2400" dirty="0"/>
              <a:t>-</a:t>
            </a:r>
          </a:p>
        </p:txBody>
      </p:sp>
      <p:cxnSp>
        <p:nvCxnSpPr>
          <p:cNvPr id="14" name="Straight Connector 13"/>
          <p:cNvCxnSpPr>
            <a:cxnSpLocks/>
            <a:stCxn id="12" idx="3"/>
            <a:endCxn id="6" idx="7"/>
          </p:cNvCxnSpPr>
          <p:nvPr/>
        </p:nvCxnSpPr>
        <p:spPr>
          <a:xfrm flipH="1">
            <a:off x="5976968" y="3614768"/>
            <a:ext cx="150421" cy="238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  <a:stCxn id="12" idx="5"/>
            <a:endCxn id="11" idx="1"/>
          </p:cNvCxnSpPr>
          <p:nvPr/>
        </p:nvCxnSpPr>
        <p:spPr>
          <a:xfrm>
            <a:off x="6853692" y="3614768"/>
            <a:ext cx="174140" cy="238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908800" y="2108200"/>
            <a:ext cx="812800" cy="812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</a:t>
            </a:r>
          </a:p>
          <a:p>
            <a:pPr algn="ctr"/>
            <a:r>
              <a:rPr lang="en-US" sz="2400" dirty="0"/>
              <a:t>+</a:t>
            </a:r>
          </a:p>
        </p:txBody>
      </p:sp>
      <p:cxnSp>
        <p:nvCxnSpPr>
          <p:cNvPr id="20" name="Straight Connector 19"/>
          <p:cNvCxnSpPr>
            <a:cxnSpLocks/>
            <a:stCxn id="12" idx="7"/>
            <a:endCxn id="18" idx="3"/>
          </p:cNvCxnSpPr>
          <p:nvPr/>
        </p:nvCxnSpPr>
        <p:spPr>
          <a:xfrm flipV="1">
            <a:off x="6853692" y="2801968"/>
            <a:ext cx="174140" cy="2380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Arc 20"/>
          <p:cNvSpPr/>
          <p:nvPr/>
        </p:nvSpPr>
        <p:spPr>
          <a:xfrm>
            <a:off x="6670736" y="2801968"/>
            <a:ext cx="1558864" cy="3324195"/>
          </a:xfrm>
          <a:prstGeom prst="arc">
            <a:avLst>
              <a:gd name="adj1" fmla="val 16200000"/>
              <a:gd name="adj2" fmla="val 77227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simplification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Algebraic identities are used to convert multiplication to addition, exponentiation to multiplication</a:t>
            </a:r>
          </a:p>
          <a:p>
            <a:r>
              <a:rPr lang="en-US" dirty="0"/>
              <a:t>Multiplicative identity and additive identity are also applied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Simplification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 + 0 = 0 + x = x</a:t>
            </a:r>
          </a:p>
          <a:p>
            <a:r>
              <a:rPr lang="en-US" dirty="0"/>
              <a:t>x – 0 = x</a:t>
            </a:r>
          </a:p>
          <a:p>
            <a:r>
              <a:rPr lang="en-US" dirty="0"/>
              <a:t>x * 1 = 1 * x = x</a:t>
            </a:r>
          </a:p>
          <a:p>
            <a:r>
              <a:rPr lang="en-US" dirty="0"/>
              <a:t>x / 1 = x</a:t>
            </a:r>
          </a:p>
          <a:p>
            <a:r>
              <a:rPr lang="en-US" dirty="0"/>
              <a:t>x ** 2 = x * x</a:t>
            </a:r>
          </a:p>
          <a:p>
            <a:r>
              <a:rPr lang="en-US" dirty="0"/>
              <a:t>x * 2 = x + x</a:t>
            </a:r>
          </a:p>
          <a:p>
            <a:r>
              <a:rPr lang="en-US" dirty="0"/>
              <a:t>Associative and Commutative operations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278" y="1781666"/>
            <a:ext cx="10552522" cy="4395297"/>
          </a:xfrm>
        </p:spPr>
        <p:txBody>
          <a:bodyPr/>
          <a:lstStyle/>
          <a:p>
            <a:r>
              <a:rPr lang="en-US" dirty="0"/>
              <a:t>Running time of a program may be improved if the number of instructions in the inner loop is reduced</a:t>
            </a:r>
          </a:p>
          <a:p>
            <a:r>
              <a:rPr lang="en-US" dirty="0"/>
              <a:t>Outer loops could have more instructions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Code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278" y="2743200"/>
            <a:ext cx="10515600" cy="39428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Actual Code: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while (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&lt;=  limit - 2)</a:t>
            </a:r>
            <a:r>
              <a:rPr lang="en-US" sz="2000" dirty="0"/>
              <a:t>   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}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L1: t1 = limit – 2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if (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&gt; t1) </a:t>
            </a:r>
            <a:r>
              <a:rPr lang="en-US" sz="2000" b="1" dirty="0" err="1">
                <a:latin typeface="Courier New" pitchFamily="49" charset="0"/>
              </a:rPr>
              <a:t>goto</a:t>
            </a:r>
            <a:r>
              <a:rPr lang="en-US" sz="2000" b="1" dirty="0">
                <a:latin typeface="Courier New" pitchFamily="49" charset="0"/>
              </a:rPr>
              <a:t> L2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body of loop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</a:rPr>
              <a:t>goto</a:t>
            </a:r>
            <a:r>
              <a:rPr lang="en-US" sz="2000" b="1" dirty="0">
                <a:latin typeface="Courier New" pitchFamily="49" charset="0"/>
              </a:rPr>
              <a:t> L1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L2:</a:t>
            </a:r>
          </a:p>
          <a:p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CAADEE-E222-4B9D-8FA1-2BA21A3176C6}"/>
                  </a:ext>
                </a:extLst>
              </p14:cNvPr>
              <p14:cNvContentPartPr/>
              <p14:nvPr/>
            </p14:nvContentPartPr>
            <p14:xfrm>
              <a:off x="1260207" y="3644664"/>
              <a:ext cx="695880" cy="408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CAADEE-E222-4B9D-8FA1-2BA21A3176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50847" y="3635304"/>
                <a:ext cx="714600" cy="4269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D09E00-CC3F-723F-5FF4-AF06185A8A42}"/>
              </a:ext>
            </a:extLst>
          </p:cNvPr>
          <p:cNvSpPr txBox="1">
            <a:spLocks/>
          </p:cNvSpPr>
          <p:nvPr/>
        </p:nvSpPr>
        <p:spPr>
          <a:xfrm>
            <a:off x="801278" y="1112364"/>
            <a:ext cx="10552522" cy="5064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Moves code outside a loop</a:t>
            </a:r>
          </a:p>
          <a:p>
            <a:r>
              <a:rPr lang="en-US" sz="2400" dirty="0"/>
              <a:t>This transformation takes an expression that yields the same result independent of the number of times a loop is executed (a loop-invariant computation) and evaluates the expression before the loop.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br>
              <a:rPr lang="en-US" sz="3733" dirty="0"/>
            </a:br>
            <a:r>
              <a:rPr lang="en-US" sz="4800" b="1" dirty="0"/>
              <a:t>Code motion - </a:t>
            </a:r>
            <a:r>
              <a:rPr lang="en-US" sz="4800" b="1" dirty="0">
                <a:cs typeface="Arial" pitchFamily="34" charset="0"/>
              </a:rPr>
              <a:t>Modified Code:</a:t>
            </a:r>
            <a:br>
              <a:rPr lang="en-US" sz="4800" b="1" dirty="0">
                <a:cs typeface="Arial" pitchFamily="34" charset="0"/>
              </a:rPr>
            </a:br>
            <a:endParaRPr lang="en-US" sz="3733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454400" y="1600200"/>
            <a:ext cx="4572000" cy="45259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>
              <a:lnSpc>
                <a:spcPct val="90000"/>
              </a:lnSpc>
              <a:buNone/>
            </a:pPr>
            <a:endParaRPr lang="en-US" sz="12800" b="1" dirty="0">
              <a:solidFill>
                <a:schemeClr val="tx1"/>
              </a:solidFill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2800" b="1" dirty="0">
                <a:solidFill>
                  <a:schemeClr val="tx1"/>
                </a:solidFill>
                <a:cs typeface="Arial" pitchFamily="34" charset="0"/>
              </a:rPr>
              <a:t>t := limit - 2    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12800" b="1" dirty="0">
                <a:solidFill>
                  <a:schemeClr val="tx1"/>
                </a:solidFill>
                <a:cs typeface="Arial" pitchFamily="34" charset="0"/>
              </a:rPr>
              <a:t>while (</a:t>
            </a:r>
            <a:r>
              <a:rPr lang="en-US" sz="12800" b="1" dirty="0" err="1">
                <a:solidFill>
                  <a:schemeClr val="tx1"/>
                </a:solidFill>
                <a:cs typeface="Arial" pitchFamily="34" charset="0"/>
              </a:rPr>
              <a:t>i</a:t>
            </a:r>
            <a:r>
              <a:rPr lang="en-US" sz="12800" b="1" dirty="0">
                <a:solidFill>
                  <a:schemeClr val="tx1"/>
                </a:solidFill>
                <a:cs typeface="Arial" pitchFamily="34" charset="0"/>
              </a:rPr>
              <a:t> &lt;= t)</a:t>
            </a:r>
          </a:p>
          <a:p>
            <a:pPr>
              <a:lnSpc>
                <a:spcPct val="90000"/>
              </a:lnSpc>
            </a:pPr>
            <a:endParaRPr lang="en-US" sz="12800" b="1" dirty="0">
              <a:solidFill>
                <a:schemeClr val="tx1"/>
              </a:solidFill>
              <a:cs typeface="Arial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12800" b="1" dirty="0">
                <a:solidFill>
                  <a:schemeClr val="tx1"/>
                </a:solidFill>
                <a:cs typeface="Arial" pitchFamily="34" charset="0"/>
              </a:rPr>
              <a:t>t1 = limit – 2</a:t>
            </a:r>
          </a:p>
          <a:p>
            <a:pPr>
              <a:lnSpc>
                <a:spcPct val="90000"/>
              </a:lnSpc>
              <a:buNone/>
            </a:pPr>
            <a:r>
              <a:rPr lang="en-US" sz="12800" b="1" dirty="0">
                <a:solidFill>
                  <a:schemeClr val="tx1"/>
                </a:solidFill>
                <a:cs typeface="Arial" pitchFamily="34" charset="0"/>
              </a:rPr>
              <a:t>L1:</a:t>
            </a:r>
          </a:p>
          <a:p>
            <a:pPr>
              <a:lnSpc>
                <a:spcPct val="90000"/>
              </a:lnSpc>
              <a:buNone/>
            </a:pPr>
            <a:r>
              <a:rPr lang="en-US" sz="12800" b="1" dirty="0">
                <a:solidFill>
                  <a:schemeClr val="tx1"/>
                </a:solidFill>
                <a:cs typeface="Arial" pitchFamily="34" charset="0"/>
              </a:rPr>
              <a:t>    if (</a:t>
            </a:r>
            <a:r>
              <a:rPr lang="en-US" sz="12800" b="1" dirty="0" err="1">
                <a:solidFill>
                  <a:schemeClr val="tx1"/>
                </a:solidFill>
                <a:cs typeface="Arial" pitchFamily="34" charset="0"/>
              </a:rPr>
              <a:t>i</a:t>
            </a:r>
            <a:r>
              <a:rPr lang="en-US" sz="12800" b="1" dirty="0">
                <a:solidFill>
                  <a:schemeClr val="tx1"/>
                </a:solidFill>
                <a:cs typeface="Arial" pitchFamily="34" charset="0"/>
              </a:rPr>
              <a:t> &gt; t1) </a:t>
            </a:r>
            <a:r>
              <a:rPr lang="en-US" sz="12800" b="1" dirty="0" err="1">
                <a:solidFill>
                  <a:schemeClr val="tx1"/>
                </a:solidFill>
                <a:cs typeface="Arial" pitchFamily="34" charset="0"/>
              </a:rPr>
              <a:t>goto</a:t>
            </a:r>
            <a:r>
              <a:rPr lang="en-US" sz="12800" b="1" dirty="0">
                <a:solidFill>
                  <a:schemeClr val="tx1"/>
                </a:solidFill>
                <a:cs typeface="Arial" pitchFamily="34" charset="0"/>
              </a:rPr>
              <a:t> L2</a:t>
            </a:r>
          </a:p>
          <a:p>
            <a:pPr>
              <a:lnSpc>
                <a:spcPct val="90000"/>
              </a:lnSpc>
              <a:buNone/>
            </a:pPr>
            <a:r>
              <a:rPr lang="en-US" sz="12800" b="1" dirty="0">
                <a:solidFill>
                  <a:schemeClr val="tx1"/>
                </a:solidFill>
                <a:cs typeface="Arial" pitchFamily="34" charset="0"/>
              </a:rPr>
              <a:t>    body of loop</a:t>
            </a:r>
          </a:p>
          <a:p>
            <a:pPr>
              <a:lnSpc>
                <a:spcPct val="90000"/>
              </a:lnSpc>
              <a:buNone/>
            </a:pPr>
            <a:r>
              <a:rPr lang="en-US" sz="12800" b="1" dirty="0">
                <a:solidFill>
                  <a:schemeClr val="tx1"/>
                </a:solidFill>
                <a:cs typeface="Arial" pitchFamily="34" charset="0"/>
              </a:rPr>
              <a:t>    </a:t>
            </a:r>
            <a:r>
              <a:rPr lang="en-US" sz="12800" b="1" dirty="0" err="1">
                <a:solidFill>
                  <a:schemeClr val="tx1"/>
                </a:solidFill>
                <a:cs typeface="Arial" pitchFamily="34" charset="0"/>
              </a:rPr>
              <a:t>goto</a:t>
            </a:r>
            <a:r>
              <a:rPr lang="en-US" sz="12800" b="1" dirty="0">
                <a:solidFill>
                  <a:schemeClr val="tx1"/>
                </a:solidFill>
                <a:cs typeface="Arial" pitchFamily="34" charset="0"/>
              </a:rPr>
              <a:t> L1</a:t>
            </a:r>
          </a:p>
          <a:p>
            <a:pPr>
              <a:lnSpc>
                <a:spcPct val="90000"/>
              </a:lnSpc>
              <a:buNone/>
            </a:pPr>
            <a:r>
              <a:rPr lang="en-US" sz="12800" b="1" dirty="0">
                <a:solidFill>
                  <a:schemeClr val="tx1"/>
                </a:solidFill>
                <a:cs typeface="Arial" pitchFamily="34" charset="0"/>
              </a:rPr>
              <a:t>L2: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3867" dirty="0"/>
              <a:t>   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575035" y="0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Strength Reduction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1235" y="1329300"/>
            <a:ext cx="10439400" cy="1045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/>
              <a:t>Replaces an expensive operation by a cheaper one</a:t>
            </a:r>
          </a:p>
          <a:p>
            <a:pPr eaLnBrk="1" hangingPunct="1"/>
            <a:r>
              <a:rPr lang="en-US" sz="2400" dirty="0"/>
              <a:t>A variable x is said to be an induction variable if there is a positive or negative constant c such that each time x is assigned, its value increases by c</a:t>
            </a:r>
          </a:p>
        </p:txBody>
      </p:sp>
      <p:sp>
        <p:nvSpPr>
          <p:cNvPr id="25606" name="Rectangle 5"/>
          <p:cNvSpPr>
            <a:spLocks noChangeArrowheads="1"/>
          </p:cNvSpPr>
          <p:nvPr/>
        </p:nvSpPr>
        <p:spPr bwMode="auto">
          <a:xfrm>
            <a:off x="2235200" y="2819400"/>
            <a:ext cx="2235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2235200" y="3505200"/>
            <a:ext cx="2235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2417235" y="3470276"/>
            <a:ext cx="1951567" cy="140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133" b="1">
                <a:solidFill>
                  <a:srgbClr val="FF3300"/>
                </a:solidFill>
                <a:latin typeface="Courier New" pitchFamily="49" charset="0"/>
              </a:rPr>
              <a:t>j = j – 1</a:t>
            </a:r>
          </a:p>
          <a:p>
            <a:r>
              <a:rPr lang="en-US" sz="2133" b="1">
                <a:solidFill>
                  <a:srgbClr val="FF3300"/>
                </a:solidFill>
                <a:latin typeface="Courier New" pitchFamily="49" charset="0"/>
              </a:rPr>
              <a:t>t4 = 4 * j</a:t>
            </a:r>
          </a:p>
          <a:p>
            <a:r>
              <a:rPr lang="en-US" sz="2133" b="1">
                <a:latin typeface="Courier New" pitchFamily="49" charset="0"/>
              </a:rPr>
              <a:t>t5 = a[t4]</a:t>
            </a:r>
          </a:p>
          <a:p>
            <a:r>
              <a:rPr lang="en-US" sz="2133" b="1">
                <a:latin typeface="Courier New" pitchFamily="49" charset="0"/>
              </a:rPr>
              <a:t>if t5 &gt; v</a:t>
            </a:r>
          </a:p>
        </p:txBody>
      </p:sp>
      <p:sp>
        <p:nvSpPr>
          <p:cNvPr id="25609" name="Line 8"/>
          <p:cNvSpPr>
            <a:spLocks noChangeShapeType="1"/>
          </p:cNvSpPr>
          <p:nvPr/>
        </p:nvSpPr>
        <p:spPr bwMode="auto">
          <a:xfrm>
            <a:off x="3251200" y="4800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32512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25611" name="Freeform 10"/>
          <p:cNvSpPr>
            <a:spLocks/>
          </p:cNvSpPr>
          <p:nvPr/>
        </p:nvSpPr>
        <p:spPr bwMode="auto">
          <a:xfrm>
            <a:off x="1456267" y="3009901"/>
            <a:ext cx="1388533" cy="2425700"/>
          </a:xfrm>
          <a:custGeom>
            <a:avLst/>
            <a:gdLst>
              <a:gd name="T0" fmla="*/ 656 w 656"/>
              <a:gd name="T1" fmla="*/ 1128 h 1528"/>
              <a:gd name="T2" fmla="*/ 368 w 656"/>
              <a:gd name="T3" fmla="*/ 1464 h 1528"/>
              <a:gd name="T4" fmla="*/ 32 w 656"/>
              <a:gd name="T5" fmla="*/ 744 h 1528"/>
              <a:gd name="T6" fmla="*/ 176 w 656"/>
              <a:gd name="T7" fmla="*/ 72 h 1528"/>
              <a:gd name="T8" fmla="*/ 560 w 656"/>
              <a:gd name="T9" fmla="*/ 312 h 1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6"/>
              <a:gd name="T16" fmla="*/ 0 h 1528"/>
              <a:gd name="T17" fmla="*/ 656 w 656"/>
              <a:gd name="T18" fmla="*/ 1528 h 1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6" h="1528">
                <a:moveTo>
                  <a:pt x="656" y="1128"/>
                </a:moveTo>
                <a:cubicBezTo>
                  <a:pt x="564" y="1328"/>
                  <a:pt x="472" y="1528"/>
                  <a:pt x="368" y="1464"/>
                </a:cubicBezTo>
                <a:cubicBezTo>
                  <a:pt x="264" y="1400"/>
                  <a:pt x="64" y="976"/>
                  <a:pt x="32" y="744"/>
                </a:cubicBezTo>
                <a:cubicBezTo>
                  <a:pt x="0" y="512"/>
                  <a:pt x="88" y="144"/>
                  <a:pt x="176" y="72"/>
                </a:cubicBezTo>
                <a:cubicBezTo>
                  <a:pt x="264" y="0"/>
                  <a:pt x="412" y="156"/>
                  <a:pt x="560" y="3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25612" name="Rectangle 11"/>
          <p:cNvSpPr>
            <a:spLocks noChangeArrowheads="1"/>
          </p:cNvSpPr>
          <p:nvPr/>
        </p:nvSpPr>
        <p:spPr bwMode="auto">
          <a:xfrm>
            <a:off x="7416800" y="2819400"/>
            <a:ext cx="2235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5613" name="Rectangle 12"/>
          <p:cNvSpPr>
            <a:spLocks noChangeArrowheads="1"/>
          </p:cNvSpPr>
          <p:nvPr/>
        </p:nvSpPr>
        <p:spPr bwMode="auto">
          <a:xfrm>
            <a:off x="7416800" y="3505200"/>
            <a:ext cx="2235200" cy="129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5614" name="Text Box 13"/>
          <p:cNvSpPr txBox="1">
            <a:spLocks noChangeArrowheads="1"/>
          </p:cNvSpPr>
          <p:nvPr/>
        </p:nvSpPr>
        <p:spPr bwMode="auto">
          <a:xfrm>
            <a:off x="7598835" y="3470276"/>
            <a:ext cx="2256367" cy="1405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133" b="1">
                <a:solidFill>
                  <a:srgbClr val="FF3300"/>
                </a:solidFill>
                <a:latin typeface="Courier New" pitchFamily="49" charset="0"/>
              </a:rPr>
              <a:t>j = j – 1</a:t>
            </a:r>
          </a:p>
          <a:p>
            <a:r>
              <a:rPr lang="en-US" sz="2133" b="1">
                <a:solidFill>
                  <a:srgbClr val="FF3300"/>
                </a:solidFill>
                <a:latin typeface="Courier New" pitchFamily="49" charset="0"/>
              </a:rPr>
              <a:t>t4 = t4 - 4</a:t>
            </a:r>
            <a:r>
              <a:rPr lang="en-US" sz="2133" b="1">
                <a:latin typeface="Courier New" pitchFamily="49" charset="0"/>
              </a:rPr>
              <a:t> </a:t>
            </a:r>
          </a:p>
          <a:p>
            <a:r>
              <a:rPr lang="en-US" sz="2133" b="1">
                <a:latin typeface="Courier New" pitchFamily="49" charset="0"/>
              </a:rPr>
              <a:t>t5 = a[t4]</a:t>
            </a:r>
          </a:p>
          <a:p>
            <a:r>
              <a:rPr lang="en-US" sz="2133" b="1">
                <a:latin typeface="Courier New" pitchFamily="49" charset="0"/>
              </a:rPr>
              <a:t>if t5 &gt; v</a:t>
            </a:r>
          </a:p>
        </p:txBody>
      </p:sp>
      <p:sp>
        <p:nvSpPr>
          <p:cNvPr id="25615" name="Line 14"/>
          <p:cNvSpPr>
            <a:spLocks noChangeShapeType="1"/>
          </p:cNvSpPr>
          <p:nvPr/>
        </p:nvSpPr>
        <p:spPr bwMode="auto">
          <a:xfrm>
            <a:off x="8432800" y="48006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25616" name="Line 15"/>
          <p:cNvSpPr>
            <a:spLocks noChangeShapeType="1"/>
          </p:cNvSpPr>
          <p:nvPr/>
        </p:nvSpPr>
        <p:spPr bwMode="auto">
          <a:xfrm>
            <a:off x="8432800" y="3124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25617" name="Freeform 16"/>
          <p:cNvSpPr>
            <a:spLocks/>
          </p:cNvSpPr>
          <p:nvPr/>
        </p:nvSpPr>
        <p:spPr bwMode="auto">
          <a:xfrm>
            <a:off x="6637867" y="3009901"/>
            <a:ext cx="1388533" cy="2425700"/>
          </a:xfrm>
          <a:custGeom>
            <a:avLst/>
            <a:gdLst>
              <a:gd name="T0" fmla="*/ 656 w 656"/>
              <a:gd name="T1" fmla="*/ 1128 h 1528"/>
              <a:gd name="T2" fmla="*/ 368 w 656"/>
              <a:gd name="T3" fmla="*/ 1464 h 1528"/>
              <a:gd name="T4" fmla="*/ 32 w 656"/>
              <a:gd name="T5" fmla="*/ 744 h 1528"/>
              <a:gd name="T6" fmla="*/ 176 w 656"/>
              <a:gd name="T7" fmla="*/ 72 h 1528"/>
              <a:gd name="T8" fmla="*/ 560 w 656"/>
              <a:gd name="T9" fmla="*/ 312 h 1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6"/>
              <a:gd name="T16" fmla="*/ 0 h 1528"/>
              <a:gd name="T17" fmla="*/ 656 w 656"/>
              <a:gd name="T18" fmla="*/ 1528 h 1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6" h="1528">
                <a:moveTo>
                  <a:pt x="656" y="1128"/>
                </a:moveTo>
                <a:cubicBezTo>
                  <a:pt x="564" y="1328"/>
                  <a:pt x="472" y="1528"/>
                  <a:pt x="368" y="1464"/>
                </a:cubicBezTo>
                <a:cubicBezTo>
                  <a:pt x="264" y="1400"/>
                  <a:pt x="64" y="976"/>
                  <a:pt x="32" y="744"/>
                </a:cubicBezTo>
                <a:cubicBezTo>
                  <a:pt x="0" y="512"/>
                  <a:pt x="88" y="144"/>
                  <a:pt x="176" y="72"/>
                </a:cubicBezTo>
                <a:cubicBezTo>
                  <a:pt x="264" y="0"/>
                  <a:pt x="412" y="156"/>
                  <a:pt x="560" y="3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25618" name="Text Box 17"/>
          <p:cNvSpPr txBox="1">
            <a:spLocks noChangeArrowheads="1"/>
          </p:cNvSpPr>
          <p:nvPr/>
        </p:nvSpPr>
        <p:spPr bwMode="auto">
          <a:xfrm>
            <a:off x="7620000" y="2806700"/>
            <a:ext cx="1492716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33" b="1">
                <a:solidFill>
                  <a:srgbClr val="FF3300"/>
                </a:solidFill>
                <a:latin typeface="Courier New" pitchFamily="49" charset="0"/>
              </a:rPr>
              <a:t>t4 = 4*j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Induction variable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indices ‘</a:t>
            </a:r>
            <a:r>
              <a:rPr lang="en-US" dirty="0" err="1"/>
              <a:t>i</a:t>
            </a:r>
            <a:r>
              <a:rPr lang="en-US" dirty="0"/>
              <a:t>‘, ‘j’ could be eliminated if the value of ‘</a:t>
            </a:r>
            <a:r>
              <a:rPr lang="en-US" dirty="0" err="1"/>
              <a:t>i</a:t>
            </a:r>
            <a:r>
              <a:rPr lang="en-US" dirty="0"/>
              <a:t>‘ and ‘j’ is not going to be used later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1778001" y="1092201"/>
            <a:ext cx="2844800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noAutofit/>
          </a:bodyPr>
          <a:lstStyle/>
          <a:p>
            <a:pPr>
              <a:buNone/>
            </a:pPr>
            <a:r>
              <a:rPr lang="en-US" sz="1867" b="1" dirty="0">
                <a:cs typeface="Arial" pitchFamily="34" charset="0"/>
              </a:rPr>
              <a:t> </a:t>
            </a:r>
            <a:r>
              <a:rPr lang="en-US" sz="1600" b="1" dirty="0" err="1">
                <a:cs typeface="Arial" pitchFamily="34" charset="0"/>
              </a:rPr>
              <a:t>i</a:t>
            </a:r>
            <a:r>
              <a:rPr lang="en-US" sz="1600" b="1" dirty="0">
                <a:cs typeface="Arial" pitchFamily="34" charset="0"/>
              </a:rPr>
              <a:t> := m-1 </a:t>
            </a:r>
          </a:p>
          <a:p>
            <a:pPr>
              <a:buNone/>
            </a:pPr>
            <a:r>
              <a:rPr lang="en-US" sz="1600" b="1" dirty="0">
                <a:cs typeface="Arial" pitchFamily="34" charset="0"/>
              </a:rPr>
              <a:t> j := n</a:t>
            </a:r>
          </a:p>
          <a:p>
            <a:pPr>
              <a:buNone/>
            </a:pPr>
            <a:r>
              <a:rPr lang="en-US" sz="1600" b="1" dirty="0">
                <a:cs typeface="Arial" pitchFamily="34" charset="0"/>
              </a:rPr>
              <a:t>t1 := 4*n</a:t>
            </a:r>
          </a:p>
          <a:p>
            <a:pPr>
              <a:buNone/>
            </a:pPr>
            <a:r>
              <a:rPr lang="en-US" sz="1600" b="1" dirty="0">
                <a:cs typeface="Arial" pitchFamily="34" charset="0"/>
              </a:rPr>
              <a:t> v := a[t1]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78001" y="2819401"/>
            <a:ext cx="2844800" cy="101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67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:= i+1</a:t>
            </a: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t2 := 4*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i</a:t>
            </a:r>
            <a:endParaRPr lang="en-US" sz="1600" b="1" dirty="0">
              <a:latin typeface="Arial" pitchFamily="34" charset="0"/>
              <a:cs typeface="Arial" pitchFamily="34" charset="0"/>
            </a:endParaRP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t3 := a[t2]</a:t>
            </a: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if t3&lt;v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goto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BB2</a:t>
            </a: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930400" y="4330700"/>
            <a:ext cx="2844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 j := j-1</a:t>
            </a: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t4 := 4*j</a:t>
            </a: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t5 := a[t4]</a:t>
            </a: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if t5 &gt; v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goto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BB3</a:t>
            </a:r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 rot="5400000">
            <a:off x="2952752" y="4083052"/>
            <a:ext cx="49529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4" idx="0"/>
          </p:cNvCxnSpPr>
          <p:nvPr/>
        </p:nvCxnSpPr>
        <p:spPr>
          <a:xfrm rot="5400000">
            <a:off x="2946401" y="2565402"/>
            <a:ext cx="5080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 txBox="1">
            <a:spLocks noChangeArrowheads="1"/>
          </p:cNvSpPr>
          <p:nvPr/>
        </p:nvSpPr>
        <p:spPr bwMode="auto">
          <a:xfrm>
            <a:off x="6502400" y="279400"/>
            <a:ext cx="2844800" cy="20260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vert="horz" wrap="none" lIns="121920" tIns="60960" rIns="121920" bIns="60960" rtlCol="0" anchor="ctr">
            <a:noAutofit/>
          </a:bodyPr>
          <a:lstStyle/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2133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867" b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867" b="1" dirty="0">
                <a:latin typeface="Arial" pitchFamily="34" charset="0"/>
                <a:cs typeface="Arial" pitchFamily="34" charset="0"/>
              </a:rPr>
              <a:t> := m-1 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1867" b="1" dirty="0">
                <a:latin typeface="Arial" pitchFamily="34" charset="0"/>
                <a:cs typeface="Arial" pitchFamily="34" charset="0"/>
              </a:rPr>
              <a:t> j := n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1867" b="1" dirty="0">
                <a:latin typeface="Arial" pitchFamily="34" charset="0"/>
                <a:cs typeface="Arial" pitchFamily="34" charset="0"/>
              </a:rPr>
              <a:t>t1 := 4*n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1867" b="1" dirty="0">
                <a:latin typeface="Arial" pitchFamily="34" charset="0"/>
                <a:cs typeface="Arial" pitchFamily="34" charset="0"/>
              </a:rPr>
              <a:t> v := a[t1]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1867" b="1" dirty="0">
                <a:latin typeface="Arial" pitchFamily="34" charset="0"/>
                <a:cs typeface="Arial" pitchFamily="34" charset="0"/>
              </a:rPr>
              <a:t>t4 := 4 * j</a:t>
            </a:r>
          </a:p>
          <a:p>
            <a:pPr marL="457189" indent="-457189" defTabSz="609585">
              <a:spcBef>
                <a:spcPct val="20000"/>
              </a:spcBef>
              <a:defRPr/>
            </a:pPr>
            <a:r>
              <a:rPr lang="en-US" sz="1867" b="1" dirty="0">
                <a:latin typeface="Arial" pitchFamily="34" charset="0"/>
                <a:cs typeface="Arial" pitchFamily="34" charset="0"/>
              </a:rPr>
              <a:t>t2 := 4 * </a:t>
            </a:r>
            <a:r>
              <a:rPr lang="en-US" sz="1867" b="1" dirty="0" err="1">
                <a:latin typeface="Arial" pitchFamily="34" charset="0"/>
                <a:cs typeface="Arial" pitchFamily="34" charset="0"/>
              </a:rPr>
              <a:t>i</a:t>
            </a:r>
            <a:endParaRPr lang="en-US" sz="1867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502400" y="2813493"/>
            <a:ext cx="2844800" cy="101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:=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+ 1</a:t>
            </a: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t2 := t2 + 4</a:t>
            </a: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t3 := a[t2]</a:t>
            </a: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if t3&lt;v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goto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BB2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6654799" y="4324792"/>
            <a:ext cx="2844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 j := j-1</a:t>
            </a: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t4 := t4 - 4</a:t>
            </a: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t5 := a[t4]</a:t>
            </a:r>
          </a:p>
          <a:p>
            <a:r>
              <a:rPr lang="en-US" sz="1600" b="1" dirty="0">
                <a:latin typeface="Arial" pitchFamily="34" charset="0"/>
                <a:cs typeface="Arial" pitchFamily="34" charset="0"/>
              </a:rPr>
              <a:t>if t5 &gt; v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goto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BB3</a:t>
            </a:r>
          </a:p>
        </p:txBody>
      </p:sp>
      <p:cxnSp>
        <p:nvCxnSpPr>
          <p:cNvPr id="26" name="Straight Arrow Connector 25"/>
          <p:cNvCxnSpPr>
            <a:stCxn id="24" idx="2"/>
          </p:cNvCxnSpPr>
          <p:nvPr/>
        </p:nvCxnSpPr>
        <p:spPr>
          <a:xfrm rot="5400000">
            <a:off x="7677151" y="4077144"/>
            <a:ext cx="49529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3" idx="2"/>
            <a:endCxn id="24" idx="0"/>
          </p:cNvCxnSpPr>
          <p:nvPr/>
        </p:nvCxnSpPr>
        <p:spPr>
          <a:xfrm rot="5400000">
            <a:off x="7670800" y="2559494"/>
            <a:ext cx="5080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10"/>
          <p:cNvSpPr>
            <a:spLocks/>
          </p:cNvSpPr>
          <p:nvPr/>
        </p:nvSpPr>
        <p:spPr bwMode="auto">
          <a:xfrm>
            <a:off x="607287" y="2312461"/>
            <a:ext cx="1543247" cy="2018241"/>
          </a:xfrm>
          <a:custGeom>
            <a:avLst/>
            <a:gdLst>
              <a:gd name="T0" fmla="*/ 656 w 656"/>
              <a:gd name="T1" fmla="*/ 1128 h 1528"/>
              <a:gd name="T2" fmla="*/ 368 w 656"/>
              <a:gd name="T3" fmla="*/ 1464 h 1528"/>
              <a:gd name="T4" fmla="*/ 32 w 656"/>
              <a:gd name="T5" fmla="*/ 744 h 1528"/>
              <a:gd name="T6" fmla="*/ 176 w 656"/>
              <a:gd name="T7" fmla="*/ 72 h 1528"/>
              <a:gd name="T8" fmla="*/ 560 w 656"/>
              <a:gd name="T9" fmla="*/ 312 h 1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6"/>
              <a:gd name="T16" fmla="*/ 0 h 1528"/>
              <a:gd name="T17" fmla="*/ 656 w 656"/>
              <a:gd name="T18" fmla="*/ 1528 h 1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6" h="1528">
                <a:moveTo>
                  <a:pt x="656" y="1128"/>
                </a:moveTo>
                <a:cubicBezTo>
                  <a:pt x="564" y="1328"/>
                  <a:pt x="472" y="1528"/>
                  <a:pt x="368" y="1464"/>
                </a:cubicBezTo>
                <a:cubicBezTo>
                  <a:pt x="264" y="1400"/>
                  <a:pt x="64" y="976"/>
                  <a:pt x="32" y="744"/>
                </a:cubicBezTo>
                <a:cubicBezTo>
                  <a:pt x="0" y="512"/>
                  <a:pt x="88" y="144"/>
                  <a:pt x="176" y="72"/>
                </a:cubicBezTo>
                <a:cubicBezTo>
                  <a:pt x="264" y="0"/>
                  <a:pt x="412" y="156"/>
                  <a:pt x="560" y="3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2" name="Freeform 10"/>
          <p:cNvSpPr>
            <a:spLocks/>
          </p:cNvSpPr>
          <p:nvPr/>
        </p:nvSpPr>
        <p:spPr bwMode="auto">
          <a:xfrm>
            <a:off x="812800" y="4140200"/>
            <a:ext cx="1117600" cy="1295400"/>
          </a:xfrm>
          <a:custGeom>
            <a:avLst/>
            <a:gdLst>
              <a:gd name="T0" fmla="*/ 656 w 656"/>
              <a:gd name="T1" fmla="*/ 1128 h 1528"/>
              <a:gd name="T2" fmla="*/ 368 w 656"/>
              <a:gd name="T3" fmla="*/ 1464 h 1528"/>
              <a:gd name="T4" fmla="*/ 32 w 656"/>
              <a:gd name="T5" fmla="*/ 744 h 1528"/>
              <a:gd name="T6" fmla="*/ 176 w 656"/>
              <a:gd name="T7" fmla="*/ 72 h 1528"/>
              <a:gd name="T8" fmla="*/ 560 w 656"/>
              <a:gd name="T9" fmla="*/ 312 h 1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6"/>
              <a:gd name="T16" fmla="*/ 0 h 1528"/>
              <a:gd name="T17" fmla="*/ 656 w 656"/>
              <a:gd name="T18" fmla="*/ 1528 h 1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6" h="1528">
                <a:moveTo>
                  <a:pt x="656" y="1128"/>
                </a:moveTo>
                <a:cubicBezTo>
                  <a:pt x="564" y="1328"/>
                  <a:pt x="472" y="1528"/>
                  <a:pt x="368" y="1464"/>
                </a:cubicBezTo>
                <a:cubicBezTo>
                  <a:pt x="264" y="1400"/>
                  <a:pt x="64" y="976"/>
                  <a:pt x="32" y="744"/>
                </a:cubicBezTo>
                <a:cubicBezTo>
                  <a:pt x="0" y="512"/>
                  <a:pt x="88" y="144"/>
                  <a:pt x="176" y="72"/>
                </a:cubicBezTo>
                <a:cubicBezTo>
                  <a:pt x="264" y="0"/>
                  <a:pt x="412" y="156"/>
                  <a:pt x="560" y="3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" name="Freeform 10"/>
          <p:cNvSpPr>
            <a:spLocks/>
          </p:cNvSpPr>
          <p:nvPr/>
        </p:nvSpPr>
        <p:spPr bwMode="auto">
          <a:xfrm>
            <a:off x="5791201" y="3835403"/>
            <a:ext cx="863599" cy="2133597"/>
          </a:xfrm>
          <a:custGeom>
            <a:avLst/>
            <a:gdLst>
              <a:gd name="T0" fmla="*/ 656 w 656"/>
              <a:gd name="T1" fmla="*/ 1128 h 1528"/>
              <a:gd name="T2" fmla="*/ 368 w 656"/>
              <a:gd name="T3" fmla="*/ 1464 h 1528"/>
              <a:gd name="T4" fmla="*/ 32 w 656"/>
              <a:gd name="T5" fmla="*/ 744 h 1528"/>
              <a:gd name="T6" fmla="*/ 176 w 656"/>
              <a:gd name="T7" fmla="*/ 72 h 1528"/>
              <a:gd name="T8" fmla="*/ 560 w 656"/>
              <a:gd name="T9" fmla="*/ 312 h 1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6"/>
              <a:gd name="T16" fmla="*/ 0 h 1528"/>
              <a:gd name="T17" fmla="*/ 656 w 656"/>
              <a:gd name="T18" fmla="*/ 1528 h 1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6" h="1528">
                <a:moveTo>
                  <a:pt x="656" y="1128"/>
                </a:moveTo>
                <a:cubicBezTo>
                  <a:pt x="564" y="1328"/>
                  <a:pt x="472" y="1528"/>
                  <a:pt x="368" y="1464"/>
                </a:cubicBezTo>
                <a:cubicBezTo>
                  <a:pt x="264" y="1400"/>
                  <a:pt x="64" y="976"/>
                  <a:pt x="32" y="744"/>
                </a:cubicBezTo>
                <a:cubicBezTo>
                  <a:pt x="0" y="512"/>
                  <a:pt x="88" y="144"/>
                  <a:pt x="176" y="72"/>
                </a:cubicBezTo>
                <a:cubicBezTo>
                  <a:pt x="264" y="0"/>
                  <a:pt x="412" y="156"/>
                  <a:pt x="560" y="3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5" name="Freeform 10"/>
          <p:cNvSpPr>
            <a:spLocks/>
          </p:cNvSpPr>
          <p:nvPr/>
        </p:nvSpPr>
        <p:spPr bwMode="auto">
          <a:xfrm>
            <a:off x="6096000" y="2312461"/>
            <a:ext cx="558797" cy="1827740"/>
          </a:xfrm>
          <a:custGeom>
            <a:avLst/>
            <a:gdLst>
              <a:gd name="T0" fmla="*/ 656 w 656"/>
              <a:gd name="T1" fmla="*/ 1128 h 1528"/>
              <a:gd name="T2" fmla="*/ 368 w 656"/>
              <a:gd name="T3" fmla="*/ 1464 h 1528"/>
              <a:gd name="T4" fmla="*/ 32 w 656"/>
              <a:gd name="T5" fmla="*/ 744 h 1528"/>
              <a:gd name="T6" fmla="*/ 176 w 656"/>
              <a:gd name="T7" fmla="*/ 72 h 1528"/>
              <a:gd name="T8" fmla="*/ 560 w 656"/>
              <a:gd name="T9" fmla="*/ 312 h 1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56"/>
              <a:gd name="T16" fmla="*/ 0 h 1528"/>
              <a:gd name="T17" fmla="*/ 656 w 656"/>
              <a:gd name="T18" fmla="*/ 1528 h 1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56" h="1528">
                <a:moveTo>
                  <a:pt x="656" y="1128"/>
                </a:moveTo>
                <a:cubicBezTo>
                  <a:pt x="564" y="1328"/>
                  <a:pt x="472" y="1528"/>
                  <a:pt x="368" y="1464"/>
                </a:cubicBezTo>
                <a:cubicBezTo>
                  <a:pt x="264" y="1400"/>
                  <a:pt x="64" y="976"/>
                  <a:pt x="32" y="744"/>
                </a:cubicBezTo>
                <a:cubicBezTo>
                  <a:pt x="0" y="512"/>
                  <a:pt x="88" y="144"/>
                  <a:pt x="176" y="72"/>
                </a:cubicBezTo>
                <a:cubicBezTo>
                  <a:pt x="264" y="0"/>
                  <a:pt x="412" y="156"/>
                  <a:pt x="560" y="3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7E61E6E0-FF96-3A83-9678-E39A31F60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8449" y="3962685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 dirty="0"/>
              <a:t>BB3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122FB4EA-E93A-CE65-EEB3-5724C1E33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584" y="722039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 dirty="0"/>
              <a:t>BB1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84832C-FF14-418B-C896-43CC98F9F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5748" y="2723775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 dirty="0"/>
              <a:t>BB2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A397358-6F8F-414A-FD8C-380C5A769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5104" y="4408244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 dirty="0"/>
              <a:t>BB3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E23658D-F65D-C454-F7B8-973AAB966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312" y="2440805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 dirty="0"/>
              <a:t>BB2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1E46426-B542-C7C3-77DA-A068306A7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5747" y="637196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67" b="1" dirty="0"/>
              <a:t>BB1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 must on an average speed up the programs by a measurable amount</a:t>
            </a:r>
          </a:p>
          <a:p>
            <a:pPr lvl="1"/>
            <a:r>
              <a:rPr lang="en-US" dirty="0"/>
              <a:t>Optimization sometimes would slow down the program, should prevent this</a:t>
            </a:r>
          </a:p>
          <a:p>
            <a:r>
              <a:rPr lang="en-US" dirty="0"/>
              <a:t>Transformation must be worth the effort</a:t>
            </a:r>
          </a:p>
          <a:p>
            <a:pPr lvl="1"/>
            <a:r>
              <a:rPr lang="en-US" dirty="0"/>
              <a:t>Time should not be spent in writing optimization code rather than the actual code of the problem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eaLnBrk="1" hangingPunct="1"/>
            <a:r>
              <a:rPr lang="en-US" sz="4267"/>
              <a:t>Quicksort CFG</a:t>
            </a: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6400799" y="245098"/>
            <a:ext cx="2844801" cy="1536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67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 := m-1 </a:t>
            </a:r>
          </a:p>
          <a:p>
            <a:r>
              <a:rPr lang="en-US" sz="1600" b="1" dirty="0">
                <a:latin typeface="Courier New" pitchFamily="49" charset="0"/>
              </a:rPr>
              <a:t> j := n</a:t>
            </a:r>
          </a:p>
          <a:p>
            <a:r>
              <a:rPr lang="en-US" sz="1600" b="1" dirty="0">
                <a:latin typeface="Courier New" pitchFamily="49" charset="0"/>
              </a:rPr>
              <a:t>t1 := 4*n</a:t>
            </a:r>
          </a:p>
          <a:p>
            <a:r>
              <a:rPr lang="en-US" sz="1600" b="1" dirty="0">
                <a:latin typeface="Courier New" pitchFamily="49" charset="0"/>
              </a:rPr>
              <a:t> v := a[t1]</a:t>
            </a:r>
          </a:p>
          <a:p>
            <a:r>
              <a:rPr lang="en-US" sz="1600" b="1" dirty="0">
                <a:latin typeface="Courier New" pitchFamily="49" charset="0"/>
              </a:rPr>
              <a:t>t2 := 4*</a:t>
            </a:r>
            <a:r>
              <a:rPr lang="en-US" sz="1600" b="1" dirty="0" err="1">
                <a:latin typeface="Courier New" pitchFamily="49" charset="0"/>
              </a:rPr>
              <a:t>i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t4 := 4*j</a:t>
            </a:r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9232901" y="665477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 dirty="0"/>
              <a:t>BB1</a:t>
            </a:r>
          </a:p>
        </p:txBody>
      </p:sp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6400800" y="2086533"/>
            <a:ext cx="2844800" cy="101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67" b="1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:= i+1</a:t>
            </a:r>
          </a:p>
          <a:p>
            <a:r>
              <a:rPr lang="en-US" sz="1600" dirty="0">
                <a:latin typeface="Courier New" pitchFamily="49" charset="0"/>
              </a:rPr>
              <a:t>t2 := t2+4</a:t>
            </a:r>
          </a:p>
          <a:p>
            <a:r>
              <a:rPr lang="en-US" sz="1600" dirty="0">
                <a:latin typeface="Courier New" pitchFamily="49" charset="0"/>
              </a:rPr>
              <a:t>t3 := a[t2]</a:t>
            </a:r>
          </a:p>
          <a:p>
            <a:r>
              <a:rPr lang="en-US" sz="1600" dirty="0">
                <a:latin typeface="Courier New" pitchFamily="49" charset="0"/>
              </a:rPr>
              <a:t>if t3&lt;v </a:t>
            </a:r>
            <a:r>
              <a:rPr lang="en-US" sz="1600" dirty="0" err="1">
                <a:latin typeface="Courier New" pitchFamily="49" charset="0"/>
              </a:rPr>
              <a:t>goto</a:t>
            </a:r>
            <a:r>
              <a:rPr lang="en-US" sz="1600" dirty="0">
                <a:latin typeface="Courier New" pitchFamily="49" charset="0"/>
              </a:rPr>
              <a:t> BB2</a:t>
            </a:r>
          </a:p>
        </p:txBody>
      </p:sp>
      <p:sp>
        <p:nvSpPr>
          <p:cNvPr id="10250" name="Rectangle 8"/>
          <p:cNvSpPr>
            <a:spLocks noChangeArrowheads="1"/>
          </p:cNvSpPr>
          <p:nvPr/>
        </p:nvSpPr>
        <p:spPr bwMode="auto">
          <a:xfrm>
            <a:off x="8392585" y="1781733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 dirty="0"/>
              <a:t>BB2</a:t>
            </a:r>
          </a:p>
        </p:txBody>
      </p:sp>
      <p:sp>
        <p:nvSpPr>
          <p:cNvPr id="10251" name="Line 9"/>
          <p:cNvSpPr>
            <a:spLocks noChangeShapeType="1"/>
          </p:cNvSpPr>
          <p:nvPr/>
        </p:nvSpPr>
        <p:spPr bwMode="auto">
          <a:xfrm>
            <a:off x="7823200" y="178173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0252" name="Rectangle 10"/>
          <p:cNvSpPr>
            <a:spLocks noChangeArrowheads="1"/>
          </p:cNvSpPr>
          <p:nvPr/>
        </p:nvSpPr>
        <p:spPr bwMode="auto">
          <a:xfrm>
            <a:off x="6400800" y="3407333"/>
            <a:ext cx="2844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j := j-1</a:t>
            </a:r>
          </a:p>
          <a:p>
            <a:r>
              <a:rPr lang="en-US" sz="1600" dirty="0">
                <a:latin typeface="Courier New" pitchFamily="49" charset="0"/>
              </a:rPr>
              <a:t>t4 := t4-4</a:t>
            </a:r>
          </a:p>
          <a:p>
            <a:r>
              <a:rPr lang="en-US" sz="1600" dirty="0">
                <a:latin typeface="Courier New" pitchFamily="49" charset="0"/>
              </a:rPr>
              <a:t>t5 := a[t4]</a:t>
            </a:r>
          </a:p>
          <a:p>
            <a:r>
              <a:rPr lang="en-US" sz="1600" dirty="0">
                <a:latin typeface="Courier New" pitchFamily="49" charset="0"/>
              </a:rPr>
              <a:t>if t5 &gt; v </a:t>
            </a:r>
            <a:r>
              <a:rPr lang="en-US" sz="1600" dirty="0" err="1">
                <a:latin typeface="Courier New" pitchFamily="49" charset="0"/>
              </a:rPr>
              <a:t>goto</a:t>
            </a:r>
            <a:r>
              <a:rPr lang="en-US" sz="1600" dirty="0">
                <a:latin typeface="Courier New" pitchFamily="49" charset="0"/>
              </a:rPr>
              <a:t> BB3</a:t>
            </a:r>
          </a:p>
        </p:txBody>
      </p:sp>
      <p:sp>
        <p:nvSpPr>
          <p:cNvPr id="10253" name="Rectangle 11"/>
          <p:cNvSpPr>
            <a:spLocks noChangeArrowheads="1"/>
          </p:cNvSpPr>
          <p:nvPr/>
        </p:nvSpPr>
        <p:spPr bwMode="auto">
          <a:xfrm>
            <a:off x="8392585" y="3153333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/>
              <a:t>BB3</a:t>
            </a:r>
          </a:p>
        </p:txBody>
      </p:sp>
      <p:sp>
        <p:nvSpPr>
          <p:cNvPr id="10254" name="Line 12"/>
          <p:cNvSpPr>
            <a:spLocks noChangeShapeType="1"/>
          </p:cNvSpPr>
          <p:nvPr/>
        </p:nvSpPr>
        <p:spPr bwMode="auto">
          <a:xfrm>
            <a:off x="7823200" y="307713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cxnSp>
        <p:nvCxnSpPr>
          <p:cNvPr id="10255" name="AutoShape 19"/>
          <p:cNvCxnSpPr>
            <a:cxnSpLocks noChangeShapeType="1"/>
          </p:cNvCxnSpPr>
          <p:nvPr/>
        </p:nvCxnSpPr>
        <p:spPr bwMode="auto">
          <a:xfrm flipH="1" flipV="1">
            <a:off x="9245600" y="2137334"/>
            <a:ext cx="118533" cy="469900"/>
          </a:xfrm>
          <a:prstGeom prst="curvedConnector4">
            <a:avLst>
              <a:gd name="adj1" fmla="val -430231"/>
              <a:gd name="adj2" fmla="val 8141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6" name="Rectangle 20"/>
          <p:cNvSpPr>
            <a:spLocks noChangeArrowheads="1"/>
          </p:cNvSpPr>
          <p:nvPr/>
        </p:nvSpPr>
        <p:spPr bwMode="auto">
          <a:xfrm>
            <a:off x="6400800" y="4677333"/>
            <a:ext cx="2844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67">
                <a:latin typeface="Courier New" pitchFamily="49" charset="0"/>
              </a:rPr>
              <a:t>if i &gt;= j goto BB6</a:t>
            </a:r>
          </a:p>
        </p:txBody>
      </p:sp>
      <p:sp>
        <p:nvSpPr>
          <p:cNvPr id="10257" name="Rectangle 21"/>
          <p:cNvSpPr>
            <a:spLocks noChangeArrowheads="1"/>
          </p:cNvSpPr>
          <p:nvPr/>
        </p:nvSpPr>
        <p:spPr bwMode="auto">
          <a:xfrm>
            <a:off x="8392585" y="4423333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/>
              <a:t>BB4</a:t>
            </a:r>
          </a:p>
        </p:txBody>
      </p:sp>
      <p:sp>
        <p:nvSpPr>
          <p:cNvPr id="10258" name="Line 22"/>
          <p:cNvSpPr>
            <a:spLocks noChangeShapeType="1"/>
          </p:cNvSpPr>
          <p:nvPr/>
        </p:nvSpPr>
        <p:spPr bwMode="auto">
          <a:xfrm>
            <a:off x="7823200" y="4347133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cxnSp>
        <p:nvCxnSpPr>
          <p:cNvPr id="10259" name="AutoShape 24"/>
          <p:cNvCxnSpPr>
            <a:cxnSpLocks noChangeShapeType="1"/>
          </p:cNvCxnSpPr>
          <p:nvPr/>
        </p:nvCxnSpPr>
        <p:spPr bwMode="auto">
          <a:xfrm flipH="1" flipV="1">
            <a:off x="9245600" y="3648634"/>
            <a:ext cx="118533" cy="469900"/>
          </a:xfrm>
          <a:prstGeom prst="curvedConnector4">
            <a:avLst>
              <a:gd name="adj1" fmla="val -489345"/>
              <a:gd name="adj2" fmla="val 8141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60" name="Rectangle 25"/>
          <p:cNvSpPr>
            <a:spLocks noChangeArrowheads="1"/>
          </p:cNvSpPr>
          <p:nvPr/>
        </p:nvSpPr>
        <p:spPr bwMode="auto">
          <a:xfrm>
            <a:off x="8250276" y="5284281"/>
            <a:ext cx="2260611" cy="117308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latin typeface="Courier New" pitchFamily="49" charset="0"/>
              </a:rPr>
              <a:t>  t14 := a[t1]</a:t>
            </a:r>
          </a:p>
          <a:p>
            <a:r>
              <a:rPr lang="en-US" sz="1600" b="1" dirty="0">
                <a:latin typeface="Courier New" pitchFamily="49" charset="0"/>
              </a:rPr>
              <a:t> a[t2]:= t14</a:t>
            </a:r>
          </a:p>
          <a:p>
            <a:r>
              <a:rPr lang="en-US" sz="1600" b="1" dirty="0">
                <a:latin typeface="Courier New" pitchFamily="49" charset="0"/>
              </a:rPr>
              <a:t> a[t1]:= t3</a:t>
            </a:r>
          </a:p>
        </p:txBody>
      </p:sp>
      <p:sp>
        <p:nvSpPr>
          <p:cNvPr id="10261" name="Rectangle 26"/>
          <p:cNvSpPr>
            <a:spLocks noChangeArrowheads="1"/>
          </p:cNvSpPr>
          <p:nvPr/>
        </p:nvSpPr>
        <p:spPr bwMode="auto">
          <a:xfrm>
            <a:off x="10072160" y="4932005"/>
            <a:ext cx="68156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67" b="1" dirty="0"/>
              <a:t>BB6</a:t>
            </a:r>
          </a:p>
        </p:txBody>
      </p:sp>
      <p:sp>
        <p:nvSpPr>
          <p:cNvPr id="10262" name="Rectangle 27"/>
          <p:cNvSpPr>
            <a:spLocks noChangeArrowheads="1"/>
          </p:cNvSpPr>
          <p:nvPr/>
        </p:nvSpPr>
        <p:spPr bwMode="auto">
          <a:xfrm>
            <a:off x="4633913" y="5261533"/>
            <a:ext cx="2747275" cy="1195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latin typeface="Courier New" pitchFamily="49" charset="0"/>
              </a:rPr>
              <a:t>  a[t2]:= t5</a:t>
            </a:r>
          </a:p>
          <a:p>
            <a:r>
              <a:rPr lang="en-US" sz="1600" b="1" dirty="0">
                <a:latin typeface="Courier New" pitchFamily="49" charset="0"/>
              </a:rPr>
              <a:t>  a[t4]:= t3</a:t>
            </a:r>
          </a:p>
          <a:p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</a:rPr>
              <a:t> BB2</a:t>
            </a:r>
          </a:p>
        </p:txBody>
      </p:sp>
      <p:sp>
        <p:nvSpPr>
          <p:cNvPr id="10263" name="Rectangle 28"/>
          <p:cNvSpPr>
            <a:spLocks noChangeArrowheads="1"/>
          </p:cNvSpPr>
          <p:nvPr/>
        </p:nvSpPr>
        <p:spPr bwMode="auto">
          <a:xfrm>
            <a:off x="6657908" y="4957405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 dirty="0"/>
              <a:t>BB5</a:t>
            </a:r>
          </a:p>
        </p:txBody>
      </p:sp>
      <p:sp>
        <p:nvSpPr>
          <p:cNvPr id="10264" name="Line 29"/>
          <p:cNvSpPr>
            <a:spLocks noChangeShapeType="1"/>
          </p:cNvSpPr>
          <p:nvPr/>
        </p:nvSpPr>
        <p:spPr bwMode="auto">
          <a:xfrm flipH="1">
            <a:off x="7213600" y="5032933"/>
            <a:ext cx="40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0265" name="Line 30"/>
          <p:cNvSpPr>
            <a:spLocks noChangeShapeType="1"/>
          </p:cNvSpPr>
          <p:nvPr/>
        </p:nvSpPr>
        <p:spPr bwMode="auto">
          <a:xfrm>
            <a:off x="8026400" y="5032933"/>
            <a:ext cx="508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cxnSp>
        <p:nvCxnSpPr>
          <p:cNvPr id="10266" name="AutoShape 31"/>
          <p:cNvCxnSpPr>
            <a:cxnSpLocks noChangeShapeType="1"/>
            <a:stCxn id="10262" idx="1"/>
            <a:endCxn id="10249" idx="1"/>
          </p:cNvCxnSpPr>
          <p:nvPr/>
        </p:nvCxnSpPr>
        <p:spPr bwMode="auto">
          <a:xfrm rot="10800000" flipH="1">
            <a:off x="4633912" y="2594534"/>
            <a:ext cx="1766887" cy="3264915"/>
          </a:xfrm>
          <a:prstGeom prst="curvedConnector3">
            <a:avLst>
              <a:gd name="adj1" fmla="val -1293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67" name="Rectangle 32"/>
          <p:cNvSpPr>
            <a:spLocks noChangeArrowheads="1"/>
          </p:cNvSpPr>
          <p:nvPr/>
        </p:nvSpPr>
        <p:spPr bwMode="auto">
          <a:xfrm>
            <a:off x="9232901" y="1146733"/>
            <a:ext cx="2110193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/>
              <a:t>Control Flow Graph</a:t>
            </a:r>
          </a:p>
        </p:txBody>
      </p:sp>
    </p:spTree>
    <p:extLst>
      <p:ext uri="{BB962C8B-B14F-4D97-AF65-F5344CB8AC3E}">
        <p14:creationId xmlns:p14="http://schemas.microsoft.com/office/powerpoint/2010/main" val="324154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6388100" y="254000"/>
            <a:ext cx="2844800" cy="1549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67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 := m-1 </a:t>
            </a:r>
          </a:p>
          <a:p>
            <a:r>
              <a:rPr lang="en-US" sz="1600" b="1" dirty="0">
                <a:latin typeface="Courier New" pitchFamily="49" charset="0"/>
              </a:rPr>
              <a:t> j := n</a:t>
            </a:r>
          </a:p>
          <a:p>
            <a:r>
              <a:rPr lang="en-US" sz="1600" b="1" dirty="0">
                <a:latin typeface="Courier New" pitchFamily="49" charset="0"/>
              </a:rPr>
              <a:t>t1 := 4*n</a:t>
            </a:r>
          </a:p>
          <a:p>
            <a:r>
              <a:rPr lang="en-US" sz="1600" b="1" dirty="0">
                <a:latin typeface="Courier New" pitchFamily="49" charset="0"/>
              </a:rPr>
              <a:t> v := a[t1]</a:t>
            </a:r>
          </a:p>
          <a:p>
            <a:r>
              <a:rPr lang="en-US" sz="1600" b="1" dirty="0">
                <a:latin typeface="Courier New" pitchFamily="49" charset="0"/>
              </a:rPr>
              <a:t>t2 := 4 * </a:t>
            </a:r>
            <a:r>
              <a:rPr lang="en-US" sz="1600" b="1" dirty="0" err="1">
                <a:latin typeface="Courier New" pitchFamily="49" charset="0"/>
              </a:rPr>
              <a:t>i</a:t>
            </a:r>
            <a:endParaRPr lang="en-US" sz="1600" b="1" dirty="0">
              <a:latin typeface="Courier New" pitchFamily="49" charset="0"/>
            </a:endParaRPr>
          </a:p>
          <a:p>
            <a:r>
              <a:rPr lang="en-US" sz="1600" b="1" dirty="0">
                <a:latin typeface="Courier New" pitchFamily="49" charset="0"/>
              </a:rPr>
              <a:t>t4 := 4 * j</a:t>
            </a:r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8392585" y="304800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/>
              <a:t>BB1</a:t>
            </a:r>
          </a:p>
        </p:txBody>
      </p:sp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6400800" y="2116139"/>
            <a:ext cx="2844800" cy="9104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latin typeface="Courier New" pitchFamily="49" charset="0"/>
              </a:rPr>
              <a:t>t2 := t2 + 4</a:t>
            </a:r>
          </a:p>
          <a:p>
            <a:r>
              <a:rPr lang="en-US" sz="1600" b="1" dirty="0">
                <a:latin typeface="Courier New" pitchFamily="49" charset="0"/>
              </a:rPr>
              <a:t>t3 := a[t2]</a:t>
            </a:r>
          </a:p>
          <a:p>
            <a:r>
              <a:rPr lang="en-US" sz="1600" b="1" dirty="0">
                <a:latin typeface="Courier New" pitchFamily="49" charset="0"/>
              </a:rPr>
              <a:t>if t3&lt;v </a:t>
            </a:r>
            <a:r>
              <a:rPr lang="en-US" sz="1600" b="1" dirty="0" err="1">
                <a:latin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</a:rPr>
              <a:t> BB2</a:t>
            </a:r>
          </a:p>
        </p:txBody>
      </p:sp>
      <p:sp>
        <p:nvSpPr>
          <p:cNvPr id="10250" name="Rectangle 8"/>
          <p:cNvSpPr>
            <a:spLocks noChangeArrowheads="1"/>
          </p:cNvSpPr>
          <p:nvPr/>
        </p:nvSpPr>
        <p:spPr bwMode="auto">
          <a:xfrm>
            <a:off x="8608246" y="2169715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 dirty="0"/>
              <a:t>BB2</a:t>
            </a:r>
          </a:p>
        </p:txBody>
      </p:sp>
      <p:sp>
        <p:nvSpPr>
          <p:cNvPr id="10251" name="Line 9"/>
          <p:cNvSpPr>
            <a:spLocks noChangeShapeType="1"/>
          </p:cNvSpPr>
          <p:nvPr/>
        </p:nvSpPr>
        <p:spPr bwMode="auto">
          <a:xfrm>
            <a:off x="7823200" y="1803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0252" name="Rectangle 10"/>
          <p:cNvSpPr>
            <a:spLocks noChangeArrowheads="1"/>
          </p:cNvSpPr>
          <p:nvPr/>
        </p:nvSpPr>
        <p:spPr bwMode="auto">
          <a:xfrm>
            <a:off x="6400800" y="3331369"/>
            <a:ext cx="2844800" cy="8342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latin typeface="Courier New" pitchFamily="49" charset="0"/>
              </a:rPr>
              <a:t>t4 := t4 - 4</a:t>
            </a:r>
          </a:p>
          <a:p>
            <a:r>
              <a:rPr lang="en-US" sz="1600" b="1" dirty="0">
                <a:latin typeface="Courier New" pitchFamily="49" charset="0"/>
              </a:rPr>
              <a:t>t5 := a[t4]</a:t>
            </a:r>
          </a:p>
          <a:p>
            <a:r>
              <a:rPr lang="en-US" sz="1600" b="1" dirty="0">
                <a:latin typeface="Courier New" pitchFamily="49" charset="0"/>
              </a:rPr>
              <a:t>if t5 &gt; v </a:t>
            </a:r>
            <a:r>
              <a:rPr lang="en-US" sz="1600" b="1" dirty="0" err="1">
                <a:latin typeface="Courier New" pitchFamily="49" charset="0"/>
              </a:rPr>
              <a:t>goto</a:t>
            </a:r>
            <a:r>
              <a:rPr lang="en-US" sz="1600" b="1" dirty="0">
                <a:latin typeface="Courier New" pitchFamily="49" charset="0"/>
              </a:rPr>
              <a:t> BB3</a:t>
            </a:r>
          </a:p>
        </p:txBody>
      </p:sp>
      <p:sp>
        <p:nvSpPr>
          <p:cNvPr id="10253" name="Rectangle 11"/>
          <p:cNvSpPr>
            <a:spLocks noChangeArrowheads="1"/>
          </p:cNvSpPr>
          <p:nvPr/>
        </p:nvSpPr>
        <p:spPr bwMode="auto">
          <a:xfrm>
            <a:off x="8534401" y="3416300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 dirty="0"/>
              <a:t>BB3</a:t>
            </a:r>
          </a:p>
        </p:txBody>
      </p:sp>
      <p:sp>
        <p:nvSpPr>
          <p:cNvPr id="10254" name="Line 12"/>
          <p:cNvSpPr>
            <a:spLocks noChangeShapeType="1"/>
          </p:cNvSpPr>
          <p:nvPr/>
        </p:nvSpPr>
        <p:spPr bwMode="auto">
          <a:xfrm>
            <a:off x="7823200" y="3026569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cxnSp>
        <p:nvCxnSpPr>
          <p:cNvPr id="10255" name="AutoShape 19"/>
          <p:cNvCxnSpPr>
            <a:cxnSpLocks noChangeShapeType="1"/>
          </p:cNvCxnSpPr>
          <p:nvPr/>
        </p:nvCxnSpPr>
        <p:spPr bwMode="auto">
          <a:xfrm flipH="1" flipV="1">
            <a:off x="9245600" y="2293732"/>
            <a:ext cx="118533" cy="469900"/>
          </a:xfrm>
          <a:prstGeom prst="curvedConnector4">
            <a:avLst>
              <a:gd name="adj1" fmla="val -430231"/>
              <a:gd name="adj2" fmla="val 8141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6" name="Rectangle 20"/>
          <p:cNvSpPr>
            <a:spLocks noChangeArrowheads="1"/>
          </p:cNvSpPr>
          <p:nvPr/>
        </p:nvSpPr>
        <p:spPr bwMode="auto">
          <a:xfrm>
            <a:off x="6400800" y="4445000"/>
            <a:ext cx="2844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67" b="1" dirty="0">
                <a:latin typeface="Courier New" pitchFamily="49" charset="0"/>
              </a:rPr>
              <a:t>if t2&gt;=t4 </a:t>
            </a:r>
            <a:r>
              <a:rPr lang="en-US" sz="1867" b="1" dirty="0" err="1">
                <a:latin typeface="Courier New" pitchFamily="49" charset="0"/>
              </a:rPr>
              <a:t>goto</a:t>
            </a:r>
            <a:r>
              <a:rPr lang="en-US" sz="1867" b="1" dirty="0">
                <a:latin typeface="Courier New" pitchFamily="49" charset="0"/>
              </a:rPr>
              <a:t> BB6</a:t>
            </a:r>
          </a:p>
        </p:txBody>
      </p:sp>
      <p:sp>
        <p:nvSpPr>
          <p:cNvPr id="10257" name="Rectangle 21"/>
          <p:cNvSpPr>
            <a:spLocks noChangeArrowheads="1"/>
          </p:cNvSpPr>
          <p:nvPr/>
        </p:nvSpPr>
        <p:spPr bwMode="auto">
          <a:xfrm>
            <a:off x="9364134" y="4390231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 dirty="0"/>
              <a:t>BB4</a:t>
            </a:r>
          </a:p>
        </p:txBody>
      </p:sp>
      <p:sp>
        <p:nvSpPr>
          <p:cNvPr id="10258" name="Line 22"/>
          <p:cNvSpPr>
            <a:spLocks noChangeShapeType="1"/>
          </p:cNvSpPr>
          <p:nvPr/>
        </p:nvSpPr>
        <p:spPr bwMode="auto">
          <a:xfrm>
            <a:off x="7823200" y="4114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cxnSp>
        <p:nvCxnSpPr>
          <p:cNvPr id="10259" name="AutoShape 24"/>
          <p:cNvCxnSpPr>
            <a:cxnSpLocks noChangeShapeType="1"/>
          </p:cNvCxnSpPr>
          <p:nvPr/>
        </p:nvCxnSpPr>
        <p:spPr bwMode="auto">
          <a:xfrm flipH="1" flipV="1">
            <a:off x="9245600" y="3416301"/>
            <a:ext cx="118533" cy="469900"/>
          </a:xfrm>
          <a:prstGeom prst="curvedConnector4">
            <a:avLst>
              <a:gd name="adj1" fmla="val -489345"/>
              <a:gd name="adj2" fmla="val 8141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60" name="Rectangle 25"/>
          <p:cNvSpPr>
            <a:spLocks noChangeArrowheads="1"/>
          </p:cNvSpPr>
          <p:nvPr/>
        </p:nvSpPr>
        <p:spPr bwMode="auto">
          <a:xfrm>
            <a:off x="8128000" y="5029200"/>
            <a:ext cx="2844800" cy="1041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67" b="1" dirty="0">
                <a:latin typeface="Courier New" pitchFamily="49" charset="0"/>
              </a:rPr>
              <a:t>t14 := a[t1]</a:t>
            </a:r>
          </a:p>
          <a:p>
            <a:r>
              <a:rPr lang="en-US" sz="1867" b="1" dirty="0">
                <a:latin typeface="Courier New" pitchFamily="49" charset="0"/>
              </a:rPr>
              <a:t> a[t2]:= t14</a:t>
            </a:r>
          </a:p>
          <a:p>
            <a:r>
              <a:rPr lang="en-US" sz="1867" b="1" dirty="0">
                <a:latin typeface="Courier New" pitchFamily="49" charset="0"/>
              </a:rPr>
              <a:t>  a[t1]:= t3</a:t>
            </a:r>
          </a:p>
        </p:txBody>
      </p:sp>
      <p:sp>
        <p:nvSpPr>
          <p:cNvPr id="10261" name="Rectangle 26"/>
          <p:cNvSpPr>
            <a:spLocks noChangeArrowheads="1"/>
          </p:cNvSpPr>
          <p:nvPr/>
        </p:nvSpPr>
        <p:spPr bwMode="auto">
          <a:xfrm>
            <a:off x="10132279" y="4709023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 dirty="0"/>
              <a:t>BB6</a:t>
            </a:r>
          </a:p>
        </p:txBody>
      </p:sp>
      <p:sp>
        <p:nvSpPr>
          <p:cNvPr id="10262" name="Rectangle 27"/>
          <p:cNvSpPr>
            <a:spLocks noChangeArrowheads="1"/>
          </p:cNvSpPr>
          <p:nvPr/>
        </p:nvSpPr>
        <p:spPr bwMode="auto">
          <a:xfrm>
            <a:off x="4673600" y="5029200"/>
            <a:ext cx="2844800" cy="1041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67" b="1" dirty="0">
                <a:latin typeface="Courier New" pitchFamily="49" charset="0"/>
              </a:rPr>
              <a:t>a[t2]:= t5</a:t>
            </a:r>
          </a:p>
          <a:p>
            <a:r>
              <a:rPr lang="en-US" sz="1867" b="1" dirty="0">
                <a:latin typeface="Courier New" pitchFamily="49" charset="0"/>
              </a:rPr>
              <a:t>  a[t4]:= t3</a:t>
            </a:r>
          </a:p>
          <a:p>
            <a:r>
              <a:rPr lang="en-US" sz="1867" b="1" dirty="0">
                <a:latin typeface="Courier New" pitchFamily="49" charset="0"/>
              </a:rPr>
              <a:t>  </a:t>
            </a:r>
            <a:r>
              <a:rPr lang="en-US" sz="1867" b="1" dirty="0" err="1">
                <a:latin typeface="Courier New" pitchFamily="49" charset="0"/>
              </a:rPr>
              <a:t>goto</a:t>
            </a:r>
            <a:r>
              <a:rPr lang="en-US" sz="1867" b="1" dirty="0">
                <a:latin typeface="Courier New" pitchFamily="49" charset="0"/>
              </a:rPr>
              <a:t> BB2</a:t>
            </a:r>
          </a:p>
        </p:txBody>
      </p:sp>
      <p:sp>
        <p:nvSpPr>
          <p:cNvPr id="10263" name="Rectangle 28"/>
          <p:cNvSpPr>
            <a:spLocks noChangeArrowheads="1"/>
          </p:cNvSpPr>
          <p:nvPr/>
        </p:nvSpPr>
        <p:spPr bwMode="auto">
          <a:xfrm>
            <a:off x="6705502" y="4709023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 dirty="0"/>
              <a:t>BB5</a:t>
            </a:r>
          </a:p>
        </p:txBody>
      </p:sp>
      <p:sp>
        <p:nvSpPr>
          <p:cNvPr id="10264" name="Line 29"/>
          <p:cNvSpPr>
            <a:spLocks noChangeShapeType="1"/>
          </p:cNvSpPr>
          <p:nvPr/>
        </p:nvSpPr>
        <p:spPr bwMode="auto">
          <a:xfrm flipH="1">
            <a:off x="7213600" y="4800600"/>
            <a:ext cx="40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0265" name="Line 30"/>
          <p:cNvSpPr>
            <a:spLocks noChangeShapeType="1"/>
          </p:cNvSpPr>
          <p:nvPr/>
        </p:nvSpPr>
        <p:spPr bwMode="auto">
          <a:xfrm>
            <a:off x="8026400" y="4800600"/>
            <a:ext cx="508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cxnSp>
        <p:nvCxnSpPr>
          <p:cNvPr id="10266" name="AutoShape 31"/>
          <p:cNvCxnSpPr>
            <a:cxnSpLocks noChangeShapeType="1"/>
            <a:stCxn id="10262" idx="1"/>
            <a:endCxn id="10249" idx="1"/>
          </p:cNvCxnSpPr>
          <p:nvPr/>
        </p:nvCxnSpPr>
        <p:spPr bwMode="auto">
          <a:xfrm rot="10800000" flipH="1">
            <a:off x="4673600" y="2571357"/>
            <a:ext cx="1727200" cy="2978545"/>
          </a:xfrm>
          <a:prstGeom prst="curvedConnector3">
            <a:avLst>
              <a:gd name="adj1" fmla="val -1764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67" name="Rectangle 32"/>
          <p:cNvSpPr>
            <a:spLocks noChangeArrowheads="1"/>
          </p:cNvSpPr>
          <p:nvPr/>
        </p:nvSpPr>
        <p:spPr bwMode="auto">
          <a:xfrm>
            <a:off x="9232901" y="914400"/>
            <a:ext cx="2110193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/>
              <a:t>Control Flow Graph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D9FC345-5561-C9A6-24D3-EECACDF89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8220" y="365125"/>
            <a:ext cx="5924048" cy="132556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000" dirty="0"/>
              <a:t>Quicksort CFG – after optimization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358220" y="365125"/>
            <a:ext cx="5924048" cy="1325563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sz="4000" dirty="0"/>
              <a:t>Quicksort CFG – before optimization</a:t>
            </a:r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6400800" y="234950"/>
            <a:ext cx="2844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67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 := m-1 </a:t>
            </a:r>
          </a:p>
          <a:p>
            <a:r>
              <a:rPr lang="en-US" sz="1600" b="1" dirty="0">
                <a:latin typeface="Courier New" pitchFamily="49" charset="0"/>
              </a:rPr>
              <a:t> j := n</a:t>
            </a:r>
          </a:p>
          <a:p>
            <a:r>
              <a:rPr lang="en-US" sz="1600" b="1" dirty="0">
                <a:latin typeface="Courier New" pitchFamily="49" charset="0"/>
              </a:rPr>
              <a:t>t1 := 4*n</a:t>
            </a:r>
          </a:p>
          <a:p>
            <a:r>
              <a:rPr lang="en-US" sz="1600" b="1" dirty="0">
                <a:latin typeface="Courier New" pitchFamily="49" charset="0"/>
              </a:rPr>
              <a:t> v := a[t1]</a:t>
            </a:r>
          </a:p>
        </p:txBody>
      </p:sp>
      <p:sp>
        <p:nvSpPr>
          <p:cNvPr id="10248" name="Rectangle 6"/>
          <p:cNvSpPr>
            <a:spLocks noChangeArrowheads="1"/>
          </p:cNvSpPr>
          <p:nvPr/>
        </p:nvSpPr>
        <p:spPr bwMode="auto">
          <a:xfrm>
            <a:off x="9232901" y="109294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 dirty="0"/>
              <a:t>BB1</a:t>
            </a:r>
          </a:p>
        </p:txBody>
      </p:sp>
      <p:sp>
        <p:nvSpPr>
          <p:cNvPr id="10249" name="Rectangle 7"/>
          <p:cNvSpPr>
            <a:spLocks noChangeArrowheads="1"/>
          </p:cNvSpPr>
          <p:nvPr/>
        </p:nvSpPr>
        <p:spPr bwMode="auto">
          <a:xfrm>
            <a:off x="6400800" y="1530350"/>
            <a:ext cx="2844800" cy="101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467" b="1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:= i+1</a:t>
            </a:r>
          </a:p>
          <a:p>
            <a:r>
              <a:rPr lang="en-US" sz="1600" dirty="0">
                <a:latin typeface="Courier New" pitchFamily="49" charset="0"/>
              </a:rPr>
              <a:t>t2 := 4*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t3 := a[t2]</a:t>
            </a:r>
          </a:p>
          <a:p>
            <a:r>
              <a:rPr lang="en-US" sz="1600" dirty="0">
                <a:latin typeface="Courier New" pitchFamily="49" charset="0"/>
              </a:rPr>
              <a:t>if t3&lt;v </a:t>
            </a:r>
            <a:r>
              <a:rPr lang="en-US" sz="1600" dirty="0" err="1">
                <a:latin typeface="Courier New" pitchFamily="49" charset="0"/>
              </a:rPr>
              <a:t>goto</a:t>
            </a:r>
            <a:r>
              <a:rPr lang="en-US" sz="1600" dirty="0">
                <a:latin typeface="Courier New" pitchFamily="49" charset="0"/>
              </a:rPr>
              <a:t> BB2</a:t>
            </a:r>
          </a:p>
        </p:txBody>
      </p:sp>
      <p:sp>
        <p:nvSpPr>
          <p:cNvPr id="10250" name="Rectangle 8"/>
          <p:cNvSpPr>
            <a:spLocks noChangeArrowheads="1"/>
          </p:cNvSpPr>
          <p:nvPr/>
        </p:nvSpPr>
        <p:spPr bwMode="auto">
          <a:xfrm>
            <a:off x="8392585" y="1225550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 dirty="0"/>
              <a:t>BB2</a:t>
            </a:r>
          </a:p>
        </p:txBody>
      </p:sp>
      <p:sp>
        <p:nvSpPr>
          <p:cNvPr id="10251" name="Line 9"/>
          <p:cNvSpPr>
            <a:spLocks noChangeShapeType="1"/>
          </p:cNvSpPr>
          <p:nvPr/>
        </p:nvSpPr>
        <p:spPr bwMode="auto">
          <a:xfrm>
            <a:off x="7823200" y="12255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0252" name="Rectangle 10"/>
          <p:cNvSpPr>
            <a:spLocks noChangeArrowheads="1"/>
          </p:cNvSpPr>
          <p:nvPr/>
        </p:nvSpPr>
        <p:spPr bwMode="auto">
          <a:xfrm>
            <a:off x="6400800" y="2851150"/>
            <a:ext cx="2844800" cy="990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j := j-1</a:t>
            </a:r>
          </a:p>
          <a:p>
            <a:r>
              <a:rPr lang="en-US" sz="1600" dirty="0">
                <a:latin typeface="Courier New" pitchFamily="49" charset="0"/>
              </a:rPr>
              <a:t>t4 := 4*j</a:t>
            </a:r>
          </a:p>
          <a:p>
            <a:r>
              <a:rPr lang="en-US" sz="1600" dirty="0">
                <a:latin typeface="Courier New" pitchFamily="49" charset="0"/>
              </a:rPr>
              <a:t>t5 := a[t4]</a:t>
            </a:r>
          </a:p>
          <a:p>
            <a:r>
              <a:rPr lang="en-US" sz="1600" dirty="0">
                <a:latin typeface="Courier New" pitchFamily="49" charset="0"/>
              </a:rPr>
              <a:t>if t5 &gt; v </a:t>
            </a:r>
            <a:r>
              <a:rPr lang="en-US" sz="1600" dirty="0" err="1">
                <a:latin typeface="Courier New" pitchFamily="49" charset="0"/>
              </a:rPr>
              <a:t>goto</a:t>
            </a:r>
            <a:r>
              <a:rPr lang="en-US" sz="1600" dirty="0">
                <a:latin typeface="Courier New" pitchFamily="49" charset="0"/>
              </a:rPr>
              <a:t> BB3</a:t>
            </a:r>
          </a:p>
        </p:txBody>
      </p:sp>
      <p:sp>
        <p:nvSpPr>
          <p:cNvPr id="10253" name="Rectangle 11"/>
          <p:cNvSpPr>
            <a:spLocks noChangeArrowheads="1"/>
          </p:cNvSpPr>
          <p:nvPr/>
        </p:nvSpPr>
        <p:spPr bwMode="auto">
          <a:xfrm>
            <a:off x="8392585" y="2597150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/>
              <a:t>BB3</a:t>
            </a:r>
          </a:p>
        </p:txBody>
      </p:sp>
      <p:sp>
        <p:nvSpPr>
          <p:cNvPr id="10254" name="Line 12"/>
          <p:cNvSpPr>
            <a:spLocks noChangeShapeType="1"/>
          </p:cNvSpPr>
          <p:nvPr/>
        </p:nvSpPr>
        <p:spPr bwMode="auto">
          <a:xfrm>
            <a:off x="7823200" y="25209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cxnSp>
        <p:nvCxnSpPr>
          <p:cNvPr id="10255" name="AutoShape 19"/>
          <p:cNvCxnSpPr>
            <a:cxnSpLocks noChangeShapeType="1"/>
          </p:cNvCxnSpPr>
          <p:nvPr/>
        </p:nvCxnSpPr>
        <p:spPr bwMode="auto">
          <a:xfrm flipH="1" flipV="1">
            <a:off x="9245600" y="1581151"/>
            <a:ext cx="118533" cy="469900"/>
          </a:xfrm>
          <a:prstGeom prst="curvedConnector4">
            <a:avLst>
              <a:gd name="adj1" fmla="val -430231"/>
              <a:gd name="adj2" fmla="val 8141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6" name="Rectangle 20"/>
          <p:cNvSpPr>
            <a:spLocks noChangeArrowheads="1"/>
          </p:cNvSpPr>
          <p:nvPr/>
        </p:nvSpPr>
        <p:spPr bwMode="auto">
          <a:xfrm>
            <a:off x="6400800" y="4121150"/>
            <a:ext cx="2844800" cy="304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67">
                <a:latin typeface="Courier New" pitchFamily="49" charset="0"/>
              </a:rPr>
              <a:t>if i &gt;= j goto BB6</a:t>
            </a:r>
          </a:p>
        </p:txBody>
      </p:sp>
      <p:sp>
        <p:nvSpPr>
          <p:cNvPr id="10257" name="Rectangle 21"/>
          <p:cNvSpPr>
            <a:spLocks noChangeArrowheads="1"/>
          </p:cNvSpPr>
          <p:nvPr/>
        </p:nvSpPr>
        <p:spPr bwMode="auto">
          <a:xfrm>
            <a:off x="8392585" y="3867150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/>
              <a:t>BB4</a:t>
            </a:r>
          </a:p>
        </p:txBody>
      </p:sp>
      <p:sp>
        <p:nvSpPr>
          <p:cNvPr id="10258" name="Line 22"/>
          <p:cNvSpPr>
            <a:spLocks noChangeShapeType="1"/>
          </p:cNvSpPr>
          <p:nvPr/>
        </p:nvSpPr>
        <p:spPr bwMode="auto">
          <a:xfrm>
            <a:off x="7823200" y="379095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cxnSp>
        <p:nvCxnSpPr>
          <p:cNvPr id="10259" name="AutoShape 24"/>
          <p:cNvCxnSpPr>
            <a:cxnSpLocks noChangeShapeType="1"/>
          </p:cNvCxnSpPr>
          <p:nvPr/>
        </p:nvCxnSpPr>
        <p:spPr bwMode="auto">
          <a:xfrm flipH="1" flipV="1">
            <a:off x="9245600" y="3092451"/>
            <a:ext cx="118533" cy="469900"/>
          </a:xfrm>
          <a:prstGeom prst="curvedConnector4">
            <a:avLst>
              <a:gd name="adj1" fmla="val -489345"/>
              <a:gd name="adj2" fmla="val 8141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60" name="Rectangle 25"/>
          <p:cNvSpPr>
            <a:spLocks noChangeArrowheads="1"/>
          </p:cNvSpPr>
          <p:nvPr/>
        </p:nvSpPr>
        <p:spPr bwMode="auto">
          <a:xfrm>
            <a:off x="8113778" y="4740275"/>
            <a:ext cx="3125721" cy="2070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dirty="0">
                <a:latin typeface="Courier New" pitchFamily="49" charset="0"/>
              </a:rPr>
              <a:t>t11 := 4*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 x := a[t11]</a:t>
            </a:r>
          </a:p>
          <a:p>
            <a:r>
              <a:rPr lang="en-US" sz="1600" dirty="0">
                <a:latin typeface="Courier New" pitchFamily="49" charset="0"/>
              </a:rPr>
              <a:t>  t12 := 4*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t13 := 4*n</a:t>
            </a:r>
          </a:p>
          <a:p>
            <a:r>
              <a:rPr lang="en-US" sz="1600" dirty="0">
                <a:latin typeface="Courier New" pitchFamily="49" charset="0"/>
              </a:rPr>
              <a:t>  t14 := a[t13]</a:t>
            </a:r>
          </a:p>
          <a:p>
            <a:r>
              <a:rPr lang="en-US" sz="1600" dirty="0">
                <a:latin typeface="Courier New" pitchFamily="49" charset="0"/>
              </a:rPr>
              <a:t> a[t12]:= t14</a:t>
            </a:r>
          </a:p>
          <a:p>
            <a:r>
              <a:rPr lang="en-US" sz="1600" dirty="0">
                <a:latin typeface="Courier New" pitchFamily="49" charset="0"/>
              </a:rPr>
              <a:t>  t15 := 4*n</a:t>
            </a:r>
          </a:p>
          <a:p>
            <a:r>
              <a:rPr lang="en-US" sz="1600" dirty="0">
                <a:latin typeface="Courier New" pitchFamily="49" charset="0"/>
              </a:rPr>
              <a:t>a[t15]:= x</a:t>
            </a:r>
          </a:p>
        </p:txBody>
      </p:sp>
      <p:sp>
        <p:nvSpPr>
          <p:cNvPr id="10261" name="Rectangle 26"/>
          <p:cNvSpPr>
            <a:spLocks noChangeArrowheads="1"/>
          </p:cNvSpPr>
          <p:nvPr/>
        </p:nvSpPr>
        <p:spPr bwMode="auto">
          <a:xfrm>
            <a:off x="10072160" y="4375822"/>
            <a:ext cx="681565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67" b="1" dirty="0"/>
              <a:t>BB6</a:t>
            </a:r>
          </a:p>
        </p:txBody>
      </p:sp>
      <p:sp>
        <p:nvSpPr>
          <p:cNvPr id="10262" name="Rectangle 27"/>
          <p:cNvSpPr>
            <a:spLocks noChangeArrowheads="1"/>
          </p:cNvSpPr>
          <p:nvPr/>
        </p:nvSpPr>
        <p:spPr bwMode="auto">
          <a:xfrm>
            <a:off x="4633912" y="4705349"/>
            <a:ext cx="3262313" cy="21050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dirty="0">
                <a:latin typeface="Courier New" pitchFamily="49" charset="0"/>
              </a:rPr>
              <a:t>  t6  := 4 * 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 x  := a[t6]</a:t>
            </a:r>
          </a:p>
          <a:p>
            <a:r>
              <a:rPr lang="en-US" sz="1600" dirty="0">
                <a:latin typeface="Courier New" pitchFamily="49" charset="0"/>
              </a:rPr>
              <a:t>  t7  := 4*</a:t>
            </a:r>
            <a:r>
              <a:rPr lang="en-US" sz="1600" dirty="0" err="1">
                <a:latin typeface="Courier New" pitchFamily="49" charset="0"/>
              </a:rPr>
              <a:t>i</a:t>
            </a:r>
            <a:endParaRPr lang="en-US" sz="1600" dirty="0">
              <a:latin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</a:rPr>
              <a:t>  t8  := 4*j</a:t>
            </a:r>
          </a:p>
          <a:p>
            <a:r>
              <a:rPr lang="en-US" sz="1600" dirty="0">
                <a:latin typeface="Courier New" pitchFamily="49" charset="0"/>
              </a:rPr>
              <a:t>  t9  := a[t8]</a:t>
            </a:r>
          </a:p>
          <a:p>
            <a:r>
              <a:rPr lang="en-US" sz="1600" dirty="0">
                <a:latin typeface="Courier New" pitchFamily="49" charset="0"/>
              </a:rPr>
              <a:t> a[t7]:= t9</a:t>
            </a:r>
          </a:p>
          <a:p>
            <a:r>
              <a:rPr lang="en-US" sz="1600" dirty="0">
                <a:latin typeface="Courier New" pitchFamily="49" charset="0"/>
              </a:rPr>
              <a:t>  t10 := 4*j</a:t>
            </a:r>
          </a:p>
          <a:p>
            <a:r>
              <a:rPr lang="en-US" sz="1600" dirty="0">
                <a:latin typeface="Courier New" pitchFamily="49" charset="0"/>
              </a:rPr>
              <a:t>a[t10]:= x</a:t>
            </a:r>
          </a:p>
          <a:p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</a:rPr>
              <a:t>goto</a:t>
            </a:r>
            <a:r>
              <a:rPr lang="en-US" sz="1600" dirty="0">
                <a:latin typeface="Courier New" pitchFamily="49" charset="0"/>
              </a:rPr>
              <a:t> BB2</a:t>
            </a:r>
          </a:p>
        </p:txBody>
      </p:sp>
      <p:sp>
        <p:nvSpPr>
          <p:cNvPr id="10263" name="Rectangle 28"/>
          <p:cNvSpPr>
            <a:spLocks noChangeArrowheads="1"/>
          </p:cNvSpPr>
          <p:nvPr/>
        </p:nvSpPr>
        <p:spPr bwMode="auto">
          <a:xfrm>
            <a:off x="6657908" y="4401222"/>
            <a:ext cx="575799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 dirty="0"/>
              <a:t>BB5</a:t>
            </a:r>
          </a:p>
        </p:txBody>
      </p:sp>
      <p:sp>
        <p:nvSpPr>
          <p:cNvPr id="10264" name="Line 29"/>
          <p:cNvSpPr>
            <a:spLocks noChangeShapeType="1"/>
          </p:cNvSpPr>
          <p:nvPr/>
        </p:nvSpPr>
        <p:spPr bwMode="auto">
          <a:xfrm flipH="1">
            <a:off x="7213600" y="4476750"/>
            <a:ext cx="406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0265" name="Line 30"/>
          <p:cNvSpPr>
            <a:spLocks noChangeShapeType="1"/>
          </p:cNvSpPr>
          <p:nvPr/>
        </p:nvSpPr>
        <p:spPr bwMode="auto">
          <a:xfrm>
            <a:off x="8026400" y="4476750"/>
            <a:ext cx="508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cxnSp>
        <p:nvCxnSpPr>
          <p:cNvPr id="10266" name="AutoShape 31"/>
          <p:cNvCxnSpPr>
            <a:cxnSpLocks noChangeShapeType="1"/>
            <a:stCxn id="10262" idx="1"/>
            <a:endCxn id="10249" idx="1"/>
          </p:cNvCxnSpPr>
          <p:nvPr/>
        </p:nvCxnSpPr>
        <p:spPr bwMode="auto">
          <a:xfrm rot="10800000" flipH="1">
            <a:off x="4633912" y="2038350"/>
            <a:ext cx="1766888" cy="3719512"/>
          </a:xfrm>
          <a:prstGeom prst="curvedConnector3">
            <a:avLst>
              <a:gd name="adj1" fmla="val -1293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67" name="Rectangle 32"/>
          <p:cNvSpPr>
            <a:spLocks noChangeArrowheads="1"/>
          </p:cNvSpPr>
          <p:nvPr/>
        </p:nvSpPr>
        <p:spPr bwMode="auto">
          <a:xfrm>
            <a:off x="9232901" y="590550"/>
            <a:ext cx="2110193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/>
              <a:t>Control Flow Graph</a:t>
            </a:r>
          </a:p>
        </p:txBody>
      </p:sp>
    </p:spTree>
    <p:extLst>
      <p:ext uri="{BB962C8B-B14F-4D97-AF65-F5344CB8AC3E}">
        <p14:creationId xmlns:p14="http://schemas.microsoft.com/office/powerpoint/2010/main" val="345900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for code optimization</a:t>
            </a:r>
          </a:p>
          <a:p>
            <a:r>
              <a:rPr lang="en-US" dirty="0"/>
              <a:t>Basic function preserving transformation</a:t>
            </a:r>
          </a:p>
          <a:p>
            <a:r>
              <a:rPr lang="en-US" dirty="0"/>
              <a:t>Algebraic transformation</a:t>
            </a:r>
          </a:p>
          <a:p>
            <a:r>
              <a:rPr lang="en-US" dirty="0"/>
              <a:t>Loop Optimization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of the Code optimizer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3200" dirty="0"/>
              <a:t>A main goal is to achieve a better performance</a:t>
            </a:r>
          </a:p>
          <a:p>
            <a:pPr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133600" y="3429000"/>
            <a:ext cx="1930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Front End</a:t>
            </a: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6705600" y="3505200"/>
            <a:ext cx="1930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Code Gen</a:t>
            </a:r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4064000" y="4114800"/>
            <a:ext cx="254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298577" y="2998113"/>
            <a:ext cx="18104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Intermediate</a:t>
            </a:r>
          </a:p>
          <a:p>
            <a:pPr algn="ctr"/>
            <a:r>
              <a:rPr lang="en-US" sz="2400" dirty="0"/>
              <a:t>Code</a:t>
            </a: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304800" y="3702050"/>
            <a:ext cx="19388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/>
              <a:t>source</a:t>
            </a:r>
          </a:p>
          <a:p>
            <a:pPr algn="ctr"/>
            <a:r>
              <a:rPr lang="en-US" sz="2400" dirty="0"/>
              <a:t>Code</a:t>
            </a:r>
          </a:p>
        </p:txBody>
      </p:sp>
      <p:sp>
        <p:nvSpPr>
          <p:cNvPr id="9229" name="Text Box 13"/>
          <p:cNvSpPr txBox="1">
            <a:spLocks noChangeArrowheads="1"/>
          </p:cNvSpPr>
          <p:nvPr/>
        </p:nvSpPr>
        <p:spPr bwMode="auto">
          <a:xfrm>
            <a:off x="8830733" y="3423562"/>
            <a:ext cx="19388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dirty="0"/>
              <a:t>target</a:t>
            </a:r>
          </a:p>
          <a:p>
            <a:pPr algn="ctr"/>
            <a:r>
              <a:rPr lang="en-US" sz="2400" dirty="0"/>
              <a:t>Code</a:t>
            </a:r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1422400" y="4038600"/>
            <a:ext cx="71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8636000" y="4114800"/>
            <a:ext cx="203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296333" y="5119688"/>
            <a:ext cx="275166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User – profile the program, change algorithm, transform loops</a:t>
            </a:r>
          </a:p>
        </p:txBody>
      </p:sp>
      <p:sp>
        <p:nvSpPr>
          <p:cNvPr id="9234" name="Text Box 18"/>
          <p:cNvSpPr txBox="1">
            <a:spLocks noChangeArrowheads="1"/>
          </p:cNvSpPr>
          <p:nvPr/>
        </p:nvSpPr>
        <p:spPr bwMode="auto">
          <a:xfrm>
            <a:off x="8636000" y="4563824"/>
            <a:ext cx="3048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Machine-dependent Compiler optimizer – use </a:t>
            </a:r>
            <a:r>
              <a:rPr lang="en-US" sz="2400" dirty="0" err="1">
                <a:solidFill>
                  <a:srgbClr val="C00000"/>
                </a:solidFill>
              </a:rPr>
              <a:t>registers,select</a:t>
            </a:r>
            <a:r>
              <a:rPr lang="en-US" sz="2400" dirty="0">
                <a:solidFill>
                  <a:srgbClr val="C00000"/>
                </a:solidFill>
              </a:rPr>
              <a:t> instructions, peep hole optimizations</a:t>
            </a:r>
          </a:p>
        </p:txBody>
      </p: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3454400" y="4718447"/>
            <a:ext cx="456353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Machine-independent Compiler optimizer – loops, procedure calls, address calculations</a:t>
            </a:r>
          </a:p>
        </p:txBody>
      </p:sp>
      <p:sp>
        <p:nvSpPr>
          <p:cNvPr id="9237" name="Line 21"/>
          <p:cNvSpPr>
            <a:spLocks noChangeShapeType="1"/>
          </p:cNvSpPr>
          <p:nvPr/>
        </p:nvSpPr>
        <p:spPr bwMode="auto">
          <a:xfrm flipV="1">
            <a:off x="1219200" y="4343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9238" name="Line 22"/>
          <p:cNvSpPr>
            <a:spLocks noChangeShapeType="1"/>
          </p:cNvSpPr>
          <p:nvPr/>
        </p:nvSpPr>
        <p:spPr bwMode="auto">
          <a:xfrm flipV="1">
            <a:off x="5181600" y="4495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9239" name="Line 23"/>
          <p:cNvSpPr>
            <a:spLocks noChangeShapeType="1"/>
          </p:cNvSpPr>
          <p:nvPr/>
        </p:nvSpPr>
        <p:spPr bwMode="auto">
          <a:xfrm flipV="1">
            <a:off x="9753600" y="4495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</p:spPr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levels of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Machine independent code optimization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Control Flow analysis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Data Flow analysis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Transformation</a:t>
            </a:r>
          </a:p>
          <a:p>
            <a:pPr>
              <a:lnSpc>
                <a:spcPct val="80000"/>
              </a:lnSpc>
            </a:pPr>
            <a:r>
              <a:rPr lang="en-US" dirty="0"/>
              <a:t>Machine dependent code optimization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Register allocation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Utilization of special instructions.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optimizer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independent code optimization operates at the intermediate code level</a:t>
            </a:r>
          </a:p>
          <a:p>
            <a:r>
              <a:rPr lang="en-US" dirty="0"/>
              <a:t>Machine dependent code optimization happens at the assembly level using Peep hole optimization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34" name="Line 30"/>
          <p:cNvSpPr>
            <a:spLocks noChangeShapeType="1"/>
          </p:cNvSpPr>
          <p:nvPr/>
        </p:nvSpPr>
        <p:spPr bwMode="auto">
          <a:xfrm flipH="1">
            <a:off x="2032000" y="4953000"/>
            <a:ext cx="314960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28733" name="Line 29"/>
          <p:cNvSpPr>
            <a:spLocks noChangeShapeType="1"/>
          </p:cNvSpPr>
          <p:nvPr/>
        </p:nvSpPr>
        <p:spPr bwMode="auto">
          <a:xfrm>
            <a:off x="6807200" y="4953000"/>
            <a:ext cx="314960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of Code Optimizer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Control flow analysis</a:t>
            </a:r>
          </a:p>
          <a:p>
            <a:r>
              <a:rPr lang="en-US" sz="2400" dirty="0"/>
              <a:t>Data-flow analysis – a process of collecting information about the way variables are used in a program</a:t>
            </a:r>
          </a:p>
          <a:p>
            <a:r>
              <a:rPr lang="en-US" sz="2400" dirty="0"/>
              <a:t>Transformations</a:t>
            </a:r>
          </a:p>
        </p:txBody>
      </p:sp>
      <p:sp>
        <p:nvSpPr>
          <p:cNvPr id="328708" name="Rectangle 4"/>
          <p:cNvSpPr>
            <a:spLocks noChangeArrowheads="1"/>
          </p:cNvSpPr>
          <p:nvPr/>
        </p:nvSpPr>
        <p:spPr bwMode="auto">
          <a:xfrm>
            <a:off x="1016000" y="3886200"/>
            <a:ext cx="1625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Front</a:t>
            </a:r>
            <a:br>
              <a:rPr lang="en-US" sz="2400"/>
            </a:br>
            <a:r>
              <a:rPr lang="en-US" sz="2400"/>
              <a:t>end</a:t>
            </a: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9347202" y="3886200"/>
            <a:ext cx="16129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Code</a:t>
            </a:r>
            <a:br>
              <a:rPr lang="en-US" sz="2400"/>
            </a:br>
            <a:r>
              <a:rPr lang="en-US" sz="2400"/>
              <a:t>generator</a:t>
            </a:r>
          </a:p>
        </p:txBody>
      </p:sp>
      <p:sp>
        <p:nvSpPr>
          <p:cNvPr id="328712" name="Line 8"/>
          <p:cNvSpPr>
            <a:spLocks noChangeShapeType="1"/>
          </p:cNvSpPr>
          <p:nvPr/>
        </p:nvSpPr>
        <p:spPr bwMode="auto">
          <a:xfrm>
            <a:off x="3657600" y="594360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28723" name="Rectangle 19"/>
          <p:cNvSpPr>
            <a:spLocks noChangeArrowheads="1"/>
          </p:cNvSpPr>
          <p:nvPr/>
        </p:nvSpPr>
        <p:spPr bwMode="auto">
          <a:xfrm>
            <a:off x="5181600" y="3886200"/>
            <a:ext cx="1625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Code</a:t>
            </a:r>
            <a:br>
              <a:rPr lang="en-US" sz="2400"/>
            </a:br>
            <a:r>
              <a:rPr lang="en-US" sz="2400"/>
              <a:t>optimizer</a:t>
            </a:r>
          </a:p>
        </p:txBody>
      </p:sp>
      <p:sp>
        <p:nvSpPr>
          <p:cNvPr id="328724" name="Rectangle 20"/>
          <p:cNvSpPr>
            <a:spLocks noChangeArrowheads="1"/>
          </p:cNvSpPr>
          <p:nvPr/>
        </p:nvSpPr>
        <p:spPr bwMode="auto">
          <a:xfrm>
            <a:off x="2032000" y="5410200"/>
            <a:ext cx="1625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Control-</a:t>
            </a:r>
            <a:br>
              <a:rPr lang="en-US" sz="2400"/>
            </a:br>
            <a:r>
              <a:rPr lang="en-US" sz="2400"/>
              <a:t>flow</a:t>
            </a:r>
            <a:br>
              <a:rPr lang="en-US" sz="2400"/>
            </a:br>
            <a:r>
              <a:rPr lang="en-US" sz="2400"/>
              <a:t>analysis</a:t>
            </a:r>
          </a:p>
        </p:txBody>
      </p:sp>
      <p:sp>
        <p:nvSpPr>
          <p:cNvPr id="328725" name="Rectangle 21"/>
          <p:cNvSpPr>
            <a:spLocks noChangeArrowheads="1"/>
          </p:cNvSpPr>
          <p:nvPr/>
        </p:nvSpPr>
        <p:spPr bwMode="auto">
          <a:xfrm>
            <a:off x="5181600" y="5410200"/>
            <a:ext cx="1625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Data-</a:t>
            </a:r>
            <a:br>
              <a:rPr lang="en-US" sz="2400"/>
            </a:br>
            <a:r>
              <a:rPr lang="en-US" sz="2400"/>
              <a:t>flow</a:t>
            </a:r>
            <a:br>
              <a:rPr lang="en-US" sz="2400"/>
            </a:br>
            <a:r>
              <a:rPr lang="en-US" sz="2400"/>
              <a:t>analysis</a:t>
            </a:r>
          </a:p>
        </p:txBody>
      </p:sp>
      <p:sp>
        <p:nvSpPr>
          <p:cNvPr id="328726" name="Rectangle 22"/>
          <p:cNvSpPr>
            <a:spLocks noChangeArrowheads="1"/>
          </p:cNvSpPr>
          <p:nvPr/>
        </p:nvSpPr>
        <p:spPr bwMode="auto">
          <a:xfrm>
            <a:off x="8331200" y="5410200"/>
            <a:ext cx="16256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Transfor-</a:t>
            </a:r>
            <a:br>
              <a:rPr lang="en-US" sz="2400"/>
            </a:br>
            <a:r>
              <a:rPr lang="en-US" sz="2400"/>
              <a:t>mations</a:t>
            </a:r>
          </a:p>
        </p:txBody>
      </p:sp>
      <p:sp>
        <p:nvSpPr>
          <p:cNvPr id="328727" name="Line 23"/>
          <p:cNvSpPr>
            <a:spLocks noChangeShapeType="1"/>
          </p:cNvSpPr>
          <p:nvPr/>
        </p:nvSpPr>
        <p:spPr bwMode="auto">
          <a:xfrm>
            <a:off x="6807200" y="594360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28728" name="Line 24"/>
          <p:cNvSpPr>
            <a:spLocks noChangeShapeType="1"/>
          </p:cNvSpPr>
          <p:nvPr/>
        </p:nvSpPr>
        <p:spPr bwMode="auto">
          <a:xfrm>
            <a:off x="2641600" y="4419600"/>
            <a:ext cx="2540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28729" name="Line 25"/>
          <p:cNvSpPr>
            <a:spLocks noChangeShapeType="1"/>
          </p:cNvSpPr>
          <p:nvPr/>
        </p:nvSpPr>
        <p:spPr bwMode="auto">
          <a:xfrm>
            <a:off x="6807200" y="4419600"/>
            <a:ext cx="2540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28730" name="Line 26"/>
          <p:cNvSpPr>
            <a:spLocks noChangeShapeType="1"/>
          </p:cNvSpPr>
          <p:nvPr/>
        </p:nvSpPr>
        <p:spPr bwMode="auto">
          <a:xfrm flipH="1">
            <a:off x="2032000" y="3886200"/>
            <a:ext cx="314960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28731" name="Line 27"/>
          <p:cNvSpPr>
            <a:spLocks noChangeShapeType="1"/>
          </p:cNvSpPr>
          <p:nvPr/>
        </p:nvSpPr>
        <p:spPr bwMode="auto">
          <a:xfrm>
            <a:off x="6807200" y="3886200"/>
            <a:ext cx="314960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needed to implement high-level constructs are made explicit in the intermediate code</a:t>
            </a:r>
          </a:p>
          <a:p>
            <a:pPr lvl="1"/>
            <a:r>
              <a:rPr lang="en-US" dirty="0"/>
              <a:t>Example - Address calculations a[</a:t>
            </a:r>
            <a:r>
              <a:rPr lang="en-US" dirty="0" err="1"/>
              <a:t>i</a:t>
            </a:r>
            <a:r>
              <a:rPr lang="en-US" dirty="0"/>
              <a:t>] </a:t>
            </a:r>
          </a:p>
          <a:p>
            <a:r>
              <a:rPr lang="en-US" dirty="0"/>
              <a:t>Intermediate code can be independent of the target machine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1498</TotalTime>
  <Words>2930</Words>
  <Application>Microsoft Office PowerPoint</Application>
  <PresentationFormat>Widescreen</PresentationFormat>
  <Paragraphs>521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Office Theme</vt:lpstr>
      <vt:lpstr>Code Optimization</vt:lpstr>
      <vt:lpstr>Code Optimization</vt:lpstr>
      <vt:lpstr>Criteria for Code-Improving Transformation</vt:lpstr>
      <vt:lpstr>Properties of Transformation</vt:lpstr>
      <vt:lpstr>Position of the Code optimizer</vt:lpstr>
      <vt:lpstr>Two levels of optimization</vt:lpstr>
      <vt:lpstr>Code optimizer</vt:lpstr>
      <vt:lpstr>Organization of Code Optimizer</vt:lpstr>
      <vt:lpstr>Advantages of Organization</vt:lpstr>
      <vt:lpstr>Optimizations</vt:lpstr>
      <vt:lpstr>Example for Optimization</vt:lpstr>
      <vt:lpstr>Quicksort IR</vt:lpstr>
      <vt:lpstr>Quicksort CFG</vt:lpstr>
      <vt:lpstr>PowerPoint Presentation</vt:lpstr>
      <vt:lpstr>Function Preserving Transformation</vt:lpstr>
      <vt:lpstr>Common Sub-expression Elimination (CSE)</vt:lpstr>
      <vt:lpstr>Example</vt:lpstr>
      <vt:lpstr>Example – BB6</vt:lpstr>
      <vt:lpstr>Global Common sub-expression</vt:lpstr>
      <vt:lpstr>Example – BB5</vt:lpstr>
      <vt:lpstr>Example – BB6</vt:lpstr>
      <vt:lpstr>Copy Propagation</vt:lpstr>
      <vt:lpstr>Copies introduced due to CSE</vt:lpstr>
      <vt:lpstr>Example – BB5</vt:lpstr>
      <vt:lpstr>Example – BB6</vt:lpstr>
      <vt:lpstr>Dead-code elimination</vt:lpstr>
      <vt:lpstr>Example – BB5</vt:lpstr>
      <vt:lpstr>Example – BB6</vt:lpstr>
      <vt:lpstr>Constant Folding</vt:lpstr>
      <vt:lpstr>Example</vt:lpstr>
      <vt:lpstr>DAG for optimization</vt:lpstr>
      <vt:lpstr>Algebraic simplification</vt:lpstr>
      <vt:lpstr>Algebraic Simplification</vt:lpstr>
      <vt:lpstr>Loop Optimization</vt:lpstr>
      <vt:lpstr>Code motion</vt:lpstr>
      <vt:lpstr> Code motion - Modified Code: </vt:lpstr>
      <vt:lpstr>Strength Reduction</vt:lpstr>
      <vt:lpstr>Induction variable Elimination</vt:lpstr>
      <vt:lpstr>PowerPoint Presentation</vt:lpstr>
      <vt:lpstr>Quicksort CFG</vt:lpstr>
      <vt:lpstr>Quicksort CFG – after optimization</vt:lpstr>
      <vt:lpstr>Quicksort CFG – before optimization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generation Tree rewriting</dc:title>
  <dc:creator>sitara k</dc:creator>
  <cp:lastModifiedBy>sitara k</cp:lastModifiedBy>
  <cp:revision>36</cp:revision>
  <dcterms:created xsi:type="dcterms:W3CDTF">2021-10-06T18:04:56Z</dcterms:created>
  <dcterms:modified xsi:type="dcterms:W3CDTF">2023-04-06T04:58:49Z</dcterms:modified>
</cp:coreProperties>
</file>