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789" r:id="rId3"/>
    <p:sldId id="791" r:id="rId4"/>
    <p:sldId id="793" r:id="rId5"/>
    <p:sldId id="794" r:id="rId6"/>
    <p:sldId id="801" r:id="rId7"/>
    <p:sldId id="802" r:id="rId8"/>
    <p:sldId id="803" r:id="rId9"/>
    <p:sldId id="806" r:id="rId10"/>
    <p:sldId id="782" r:id="rId11"/>
    <p:sldId id="807" r:id="rId12"/>
    <p:sldId id="786" r:id="rId13"/>
    <p:sldId id="787" r:id="rId14"/>
    <p:sldId id="765" r:id="rId15"/>
    <p:sldId id="808" r:id="rId16"/>
    <p:sldId id="809" r:id="rId17"/>
    <p:sldId id="810" r:id="rId18"/>
    <p:sldId id="788" r:id="rId19"/>
    <p:sldId id="811" r:id="rId20"/>
    <p:sldId id="812" r:id="rId21"/>
    <p:sldId id="771" r:id="rId22"/>
    <p:sldId id="814" r:id="rId23"/>
    <p:sldId id="815" r:id="rId24"/>
    <p:sldId id="773" r:id="rId25"/>
    <p:sldId id="816" r:id="rId26"/>
    <p:sldId id="79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B1122-2D1E-4077-AD02-882F91E357D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DFFF-47B6-49DB-9A41-1D6CA7BC9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9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B33-84C2-4B17-BB06-681FE9BF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0F728-D9A8-4CED-8080-500CE010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38FB-4E69-4152-9204-54249706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7A61-1732-49ED-AE0E-E3165A7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CF8A-C91F-4FEE-8B78-719460DE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3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B470-06C4-46CE-BEB7-A68E6EDA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48E0-26E6-416A-BFF2-300EE1A8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DF3D-908C-4F92-B193-6264834B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8D3B-E157-4AED-9DA3-45EFE01E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36D-158D-46D3-803E-51A347FC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8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0C75F-FB38-4E61-A89B-53714C4D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58BEE-F6EE-48B3-A10A-2B59C2F9D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F891-A883-4260-BC5F-5B3F852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E713-3435-42F6-97EA-CD1091C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0081-E5F4-4C09-AE8C-F9D89E2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38B-DA0A-41DF-9383-A3B9418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0B16-A5B7-4766-AE50-AAFC6468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8C2-FF2B-4AFD-8DBD-2BCF7FEC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C230-763F-4D1B-A7C8-F33A389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F666-5947-445D-B3EB-942BA4DF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A88E-B827-4E0D-BA6B-22F01E6A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1AD3-D0C2-4296-95FF-09625AC1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478F-7A78-4B5E-9D84-3FED907B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BA29-B8C4-4954-B9A1-D815386C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29C7-0DBA-4B85-B65B-6413C189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CCFC-DD16-40AE-A22A-E2982ACA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26BE-DEAD-4273-88BE-BA798DF6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5DC2-F856-4AF9-BF0F-B158E624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A7AE-3267-4A2C-81AA-FDA02EF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6878-9022-4685-9CF3-5FB690DB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B583-4DAB-41BF-A610-DDB3600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4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28-F462-4906-A561-7BB365C3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545A-A4B2-4D99-AFC5-16662662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8ADD-C0DA-4A47-B0CC-D5ACA6D3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56A7-3422-43C3-B3DF-08450FA4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FE8B-9646-4CFC-9B0C-C1F534511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4B6C-5A83-42EE-AA78-739F0B0F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75D8-2C65-47DE-AD57-75803202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5F395-CBBB-4B87-AD6A-AC247D77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897C-66EC-48A9-8918-CCE56051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ECF38-3055-4347-9E48-E587F5D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0C6A-919B-4B0B-9A84-ED93596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C846A-8B23-4967-AE25-BCBC623F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3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DF2FD-90A1-48CA-A068-05219E7F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79B64-BBBE-42F9-BB8E-0C439DD3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102-78B1-4E61-BF70-7E469409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1FAD-D8BB-4940-BCDF-A0A2F537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15D5-1438-4085-B3FA-3997BC12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1B61-AA95-4CF8-9704-F58458785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657B-2B2A-49A4-974A-C7BF8277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FF8F-8F5D-44AE-AF86-339FFD6A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1972-5774-4213-AA49-DAAA55BC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3C7-F650-4EAE-ACAC-ED6BCDA0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BB28B-D888-42CE-9A17-AC941C44D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FCEF-50B9-4D6D-AAC2-DF762528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B237-49C4-4FA9-A7E8-159B0691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7D13-416E-45E0-AB6E-E70C96BD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B0BA-5E8E-47F0-BAEC-AABC458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02558-6978-4158-8662-FDDFA710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8CD4-30CD-4964-A7A4-40B8E4E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4685-B003-40C5-8B21-5BC82C22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DC3F-6375-4E06-91F0-27B0395D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501-EBDC-4AD0-8D9E-D5121640F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24B2-C057-4BC0-BD28-31354CDC5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Data-Flow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55A0-0BE5-4834-B04D-C74D9FDE7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9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and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all the blocks and each will have many points. Connect the last point of a current block with the first point of its successor block. </a:t>
            </a:r>
          </a:p>
          <a:p>
            <a:r>
              <a:rPr lang="en-US" dirty="0"/>
              <a:t>Path is the sequence of statements between any two points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definition of a variable ‘x’ is a statement that assigns or may assign a value to ‘x’ – Unambiguous definition</a:t>
            </a:r>
          </a:p>
          <a:p>
            <a:r>
              <a:rPr lang="en-US" dirty="0"/>
              <a:t>If x is used as a parameter of a procedure or through pointer. – Ambiguous definition</a:t>
            </a:r>
          </a:p>
          <a:p>
            <a:r>
              <a:rPr lang="en-US" dirty="0"/>
              <a:t>‘d’ reaches a point ‘p’ if there is a path from the point immediately following ‘d’ to ‘p’ and ‘d’ is not killed in that path</a:t>
            </a:r>
          </a:p>
          <a:p>
            <a:r>
              <a:rPr lang="en-US" dirty="0"/>
              <a:t>‘kill’ – b/w two points, where the variable is defined and its redefinition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287" y="570707"/>
            <a:ext cx="109728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65600" y="1713707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d1: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:= m-1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d2: </a:t>
            </a:r>
            <a:r>
              <a:rPr lang="en-US" sz="2400" b="1" dirty="0">
                <a:latin typeface="Courier New" pitchFamily="49" charset="0"/>
              </a:rPr>
              <a:t>j := n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65600" y="2880282"/>
            <a:ext cx="2438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d3: </a:t>
            </a:r>
            <a:r>
              <a:rPr lang="en-US" sz="2400" b="1" dirty="0">
                <a:latin typeface="Courier New" pitchFamily="49" charset="0"/>
              </a:rPr>
              <a:t>j := j-1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65600" y="3730468"/>
            <a:ext cx="2438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b="1">
              <a:latin typeface="Courier New" pitchFamily="49" charset="0"/>
            </a:endParaRP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5181600" y="257548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3251201" y="1713708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B1: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251201" y="2880282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B2: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3251201" y="3730468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B3: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5181600" y="342566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016000" y="4851401"/>
            <a:ext cx="47150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out[S] = gen[S] </a:t>
            </a:r>
            <a:r>
              <a:rPr lang="en-US" sz="2800" dirty="0">
                <a:sym typeface="Symbol" charset="2"/>
              </a:rPr>
              <a:t></a:t>
            </a:r>
            <a:r>
              <a:rPr lang="en-US" sz="2800" dirty="0"/>
              <a:t> (in[S] - kill[S])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9326C87D-C56F-4472-8DD0-49A81186726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6460993" y="4532236"/>
            <a:ext cx="5505033" cy="21595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/>
              <a:t>out</a:t>
            </a:r>
            <a:r>
              <a:rPr lang="en-US" dirty="0"/>
              <a:t>[B1] = </a:t>
            </a:r>
            <a:r>
              <a:rPr lang="en-US" i="1" dirty="0"/>
              <a:t>gen</a:t>
            </a:r>
            <a:r>
              <a:rPr lang="en-US" dirty="0"/>
              <a:t>[B1] = {d1, d2}</a:t>
            </a:r>
            <a:br>
              <a:rPr lang="en-US" dirty="0"/>
            </a:br>
            <a:r>
              <a:rPr lang="en-US" i="1" dirty="0"/>
              <a:t>out</a:t>
            </a:r>
            <a:r>
              <a:rPr lang="en-US" dirty="0"/>
              <a:t>[B2] = </a:t>
            </a:r>
            <a:r>
              <a:rPr lang="en-US" i="1" dirty="0"/>
              <a:t>gen</a:t>
            </a:r>
            <a:r>
              <a:rPr lang="en-US" dirty="0"/>
              <a:t>[B2]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{d1} = {d1, d3}</a:t>
            </a:r>
            <a:br>
              <a:rPr lang="en-US" dirty="0"/>
            </a:br>
            <a:r>
              <a:rPr lang="en-US" dirty="0"/>
              <a:t>d1 reaches B2 and B3 and</a:t>
            </a:r>
          </a:p>
          <a:p>
            <a:r>
              <a:rPr lang="en-US" dirty="0"/>
              <a:t>d2 reaches B2, but not B3</a:t>
            </a:r>
            <a:br>
              <a:rPr lang="en-US" dirty="0"/>
            </a:br>
            <a:r>
              <a:rPr lang="en-US" dirty="0"/>
              <a:t>because d2 is killed in B2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Data flow analysis – structured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Assumption – single entry and single exit point</a:t>
            </a:r>
          </a:p>
          <a:p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id := E | S ; S | if E then S else S |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	do S while E</a:t>
            </a:r>
          </a:p>
          <a:p>
            <a:r>
              <a:rPr lang="en-US" dirty="0">
                <a:sym typeface="Wingdings" pitchFamily="2" charset="2"/>
              </a:rPr>
              <a:t>E  id + id  | id</a:t>
            </a:r>
          </a:p>
          <a:p>
            <a:r>
              <a:rPr lang="en-US" dirty="0">
                <a:sym typeface="Wingdings" pitchFamily="2" charset="2"/>
              </a:rPr>
              <a:t>There is a unique header at which control begins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Reaching Definitions – S</a:t>
            </a:r>
            <a:r>
              <a:rPr lang="en-US" dirty="0">
                <a:sym typeface="Wingdings" pitchFamily="2" charset="2"/>
              </a:rPr>
              <a:t> id:= E </a:t>
            </a:r>
            <a:endParaRPr lang="en-US" dirty="0"/>
          </a:p>
        </p:txBody>
      </p:sp>
      <p:sp>
        <p:nvSpPr>
          <p:cNvPr id="355331" name="Oval 3"/>
          <p:cNvSpPr>
            <a:spLocks noChangeArrowheads="1"/>
          </p:cNvSpPr>
          <p:nvPr/>
        </p:nvSpPr>
        <p:spPr bwMode="auto">
          <a:xfrm>
            <a:off x="26416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endParaRPr lang="en-US" sz="2400"/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6908800" y="26670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d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a:=b+c</a:t>
            </a:r>
            <a:endParaRPr lang="en-US" sz="2400"/>
          </a:p>
        </p:txBody>
      </p:sp>
      <p:sp>
        <p:nvSpPr>
          <p:cNvPr id="355333" name="Line 5"/>
          <p:cNvSpPr>
            <a:spLocks noChangeShapeType="1"/>
          </p:cNvSpPr>
          <p:nvPr/>
        </p:nvSpPr>
        <p:spPr bwMode="auto">
          <a:xfrm>
            <a:off x="4876800" y="29718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4" name="Line 6"/>
          <p:cNvSpPr>
            <a:spLocks noChangeShapeType="1"/>
          </p:cNvSpPr>
          <p:nvPr/>
        </p:nvSpPr>
        <p:spPr bwMode="auto">
          <a:xfrm>
            <a:off x="3454400" y="220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5" name="Oval 7"/>
          <p:cNvSpPr>
            <a:spLocks noChangeArrowheads="1"/>
          </p:cNvSpPr>
          <p:nvPr/>
        </p:nvSpPr>
        <p:spPr bwMode="auto">
          <a:xfrm>
            <a:off x="33528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6" name="Line 8"/>
          <p:cNvSpPr>
            <a:spLocks noChangeShapeType="1"/>
          </p:cNvSpPr>
          <p:nvPr/>
        </p:nvSpPr>
        <p:spPr bwMode="auto">
          <a:xfrm>
            <a:off x="3454400" y="3352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7" name="Oval 9"/>
          <p:cNvSpPr>
            <a:spLocks noChangeArrowheads="1"/>
          </p:cNvSpPr>
          <p:nvPr/>
        </p:nvSpPr>
        <p:spPr bwMode="auto">
          <a:xfrm>
            <a:off x="33528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8" name="Line 10"/>
          <p:cNvSpPr>
            <a:spLocks noChangeShapeType="1"/>
          </p:cNvSpPr>
          <p:nvPr/>
        </p:nvSpPr>
        <p:spPr bwMode="auto">
          <a:xfrm>
            <a:off x="8128000" y="22098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39" name="Oval 11"/>
          <p:cNvSpPr>
            <a:spLocks noChangeArrowheads="1"/>
          </p:cNvSpPr>
          <p:nvPr/>
        </p:nvSpPr>
        <p:spPr bwMode="auto">
          <a:xfrm>
            <a:off x="80264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40" name="Line 12"/>
          <p:cNvSpPr>
            <a:spLocks noChangeShapeType="1"/>
          </p:cNvSpPr>
          <p:nvPr/>
        </p:nvSpPr>
        <p:spPr bwMode="auto">
          <a:xfrm>
            <a:off x="8128000" y="32766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41" name="Oval 13"/>
          <p:cNvSpPr>
            <a:spLocks noChangeArrowheads="1"/>
          </p:cNvSpPr>
          <p:nvPr/>
        </p:nvSpPr>
        <p:spPr bwMode="auto">
          <a:xfrm>
            <a:off x="80264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5342" name="Text Box 14"/>
          <p:cNvSpPr txBox="1">
            <a:spLocks noChangeArrowheads="1"/>
          </p:cNvSpPr>
          <p:nvPr/>
        </p:nvSpPr>
        <p:spPr bwMode="auto">
          <a:xfrm>
            <a:off x="1219200" y="3721099"/>
            <a:ext cx="8128000" cy="2513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en-US" sz="2400" dirty="0"/>
          </a:p>
          <a:p>
            <a:r>
              <a:rPr lang="en-US" sz="2667" dirty="0"/>
              <a:t>Then, the data-flow equations for </a:t>
            </a:r>
            <a:r>
              <a:rPr lang="en-US" sz="2667" i="1" dirty="0"/>
              <a:t>S</a:t>
            </a:r>
            <a:r>
              <a:rPr lang="en-US" sz="2667" dirty="0"/>
              <a:t> are:</a:t>
            </a:r>
            <a:br>
              <a:rPr lang="en-US" sz="2667" dirty="0"/>
            </a:br>
            <a:r>
              <a:rPr lang="en-US" sz="2667" i="1" dirty="0"/>
              <a:t>gen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		= {</a:t>
            </a:r>
            <a:r>
              <a:rPr lang="en-US" sz="2667" i="1" dirty="0"/>
              <a:t>d</a:t>
            </a:r>
            <a:r>
              <a:rPr lang="en-US" sz="2667" dirty="0"/>
              <a:t>}</a:t>
            </a:r>
            <a:br>
              <a:rPr lang="en-US" sz="2667" dirty="0"/>
            </a:br>
            <a:r>
              <a:rPr lang="en-US" sz="2667" i="1" dirty="0"/>
              <a:t>kill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		= </a:t>
            </a:r>
            <a:r>
              <a:rPr lang="en-US" sz="2667" i="1" dirty="0" err="1"/>
              <a:t>D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667" dirty="0"/>
              <a:t> - {</a:t>
            </a:r>
            <a:r>
              <a:rPr lang="en-US" sz="2667" i="1" dirty="0"/>
              <a:t>d</a:t>
            </a:r>
            <a:r>
              <a:rPr lang="en-US" sz="2667" dirty="0"/>
              <a:t>}</a:t>
            </a:r>
            <a:br>
              <a:rPr lang="en-US" sz="2667" dirty="0"/>
            </a:br>
            <a:r>
              <a:rPr lang="en-US" sz="2667" i="1" dirty="0"/>
              <a:t>out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		= </a:t>
            </a:r>
            <a:r>
              <a:rPr lang="en-US" sz="2667" i="1" dirty="0"/>
              <a:t>gen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 </a:t>
            </a:r>
            <a:r>
              <a:rPr lang="en-US" sz="2667" dirty="0">
                <a:sym typeface="Symbol" charset="2"/>
              </a:rPr>
              <a:t> </a:t>
            </a:r>
            <a:r>
              <a:rPr lang="en-US" sz="2667" dirty="0"/>
              <a:t>(</a:t>
            </a:r>
            <a:r>
              <a:rPr lang="en-US" sz="2667" i="1" dirty="0"/>
              <a:t>in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 - </a:t>
            </a:r>
            <a:r>
              <a:rPr lang="en-US" sz="2667" i="1" dirty="0"/>
              <a:t>kill</a:t>
            </a:r>
            <a:r>
              <a:rPr lang="en-US" sz="2667" dirty="0"/>
              <a:t>[</a:t>
            </a:r>
            <a:r>
              <a:rPr lang="en-US" sz="2667" i="1" dirty="0"/>
              <a:t>S</a:t>
            </a:r>
            <a:r>
              <a:rPr lang="en-US" sz="2667" dirty="0"/>
              <a:t>])</a:t>
            </a:r>
          </a:p>
          <a:p>
            <a:r>
              <a:rPr lang="en-US" sz="2667" dirty="0"/>
              <a:t>where </a:t>
            </a:r>
            <a:r>
              <a:rPr lang="en-US" sz="2667" i="1" dirty="0" err="1"/>
              <a:t>D</a:t>
            </a:r>
            <a:r>
              <a:rPr lang="en-US" sz="2667" b="1" baseline="-25000" dirty="0" err="1">
                <a:latin typeface="Courier New" pitchFamily="49" charset="0"/>
              </a:rPr>
              <a:t>a</a:t>
            </a:r>
            <a:r>
              <a:rPr lang="en-US" sz="2667" dirty="0"/>
              <a:t> = all definitions of </a:t>
            </a:r>
            <a:r>
              <a:rPr lang="en-US" sz="2667" b="1" dirty="0">
                <a:latin typeface="Courier New" pitchFamily="49" charset="0"/>
              </a:rPr>
              <a:t>a</a:t>
            </a:r>
            <a:r>
              <a:rPr lang="en-US" sz="2667" dirty="0"/>
              <a:t> in the region of code</a:t>
            </a:r>
          </a:p>
        </p:txBody>
      </p:sp>
      <p:sp>
        <p:nvSpPr>
          <p:cNvPr id="355343" name="Text Box 15"/>
          <p:cNvSpPr txBox="1">
            <a:spLocks noChangeArrowheads="1"/>
          </p:cNvSpPr>
          <p:nvPr/>
        </p:nvSpPr>
        <p:spPr bwMode="auto">
          <a:xfrm>
            <a:off x="4682068" y="2603501"/>
            <a:ext cx="1962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of the form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Reaching Definitions S </a:t>
            </a:r>
            <a:r>
              <a:rPr lang="en-US" dirty="0">
                <a:sym typeface="Wingdings" pitchFamily="2" charset="2"/>
              </a:rPr>
              <a:t> S1; S2</a:t>
            </a:r>
            <a:endParaRPr lang="en-US" dirty="0"/>
          </a:p>
        </p:txBody>
      </p:sp>
      <p:sp>
        <p:nvSpPr>
          <p:cNvPr id="356355" name="Oval 3"/>
          <p:cNvSpPr>
            <a:spLocks noChangeArrowheads="1"/>
          </p:cNvSpPr>
          <p:nvPr/>
        </p:nvSpPr>
        <p:spPr bwMode="auto">
          <a:xfrm>
            <a:off x="26416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endParaRPr lang="en-US" sz="2400"/>
          </a:p>
        </p:txBody>
      </p:sp>
      <p:sp>
        <p:nvSpPr>
          <p:cNvPr id="356357" name="Line 5"/>
          <p:cNvSpPr>
            <a:spLocks noChangeShapeType="1"/>
          </p:cNvSpPr>
          <p:nvPr/>
        </p:nvSpPr>
        <p:spPr bwMode="auto">
          <a:xfrm>
            <a:off x="4876800" y="29718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58" name="Line 6"/>
          <p:cNvSpPr>
            <a:spLocks noChangeShapeType="1"/>
          </p:cNvSpPr>
          <p:nvPr/>
        </p:nvSpPr>
        <p:spPr bwMode="auto">
          <a:xfrm>
            <a:off x="3454400" y="220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59" name="Oval 7"/>
          <p:cNvSpPr>
            <a:spLocks noChangeArrowheads="1"/>
          </p:cNvSpPr>
          <p:nvPr/>
        </p:nvSpPr>
        <p:spPr bwMode="auto">
          <a:xfrm>
            <a:off x="33528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0" name="Line 8"/>
          <p:cNvSpPr>
            <a:spLocks noChangeShapeType="1"/>
          </p:cNvSpPr>
          <p:nvPr/>
        </p:nvSpPr>
        <p:spPr bwMode="auto">
          <a:xfrm>
            <a:off x="3454400" y="3352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1" name="Oval 9"/>
          <p:cNvSpPr>
            <a:spLocks noChangeArrowheads="1"/>
          </p:cNvSpPr>
          <p:nvPr/>
        </p:nvSpPr>
        <p:spPr bwMode="auto">
          <a:xfrm>
            <a:off x="33528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2" name="Line 10"/>
          <p:cNvSpPr>
            <a:spLocks noChangeShapeType="1"/>
          </p:cNvSpPr>
          <p:nvPr/>
        </p:nvSpPr>
        <p:spPr bwMode="auto">
          <a:xfrm>
            <a:off x="8128000" y="1676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3" name="Oval 11"/>
          <p:cNvSpPr>
            <a:spLocks noChangeArrowheads="1"/>
          </p:cNvSpPr>
          <p:nvPr/>
        </p:nvSpPr>
        <p:spPr bwMode="auto">
          <a:xfrm>
            <a:off x="8026400" y="15240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4" name="Line 12"/>
          <p:cNvSpPr>
            <a:spLocks noChangeShapeType="1"/>
          </p:cNvSpPr>
          <p:nvPr/>
        </p:nvSpPr>
        <p:spPr bwMode="auto">
          <a:xfrm>
            <a:off x="8128000" y="3962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5" name="Oval 13"/>
          <p:cNvSpPr>
            <a:spLocks noChangeArrowheads="1"/>
          </p:cNvSpPr>
          <p:nvPr/>
        </p:nvSpPr>
        <p:spPr bwMode="auto">
          <a:xfrm>
            <a:off x="8026400" y="4343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6366" name="Text Box 14"/>
          <p:cNvSpPr txBox="1">
            <a:spLocks noChangeArrowheads="1"/>
          </p:cNvSpPr>
          <p:nvPr/>
        </p:nvSpPr>
        <p:spPr bwMode="auto">
          <a:xfrm>
            <a:off x="2600568" y="4492329"/>
            <a:ext cx="6125395" cy="2144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i="1" dirty="0"/>
              <a:t>gen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dirty="0"/>
              <a:t>]		= </a:t>
            </a:r>
            <a:r>
              <a:rPr lang="en-US" sz="2667" b="1" i="1" dirty="0"/>
              <a:t>gen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 </a:t>
            </a:r>
            <a:r>
              <a:rPr lang="en-US" sz="2667" b="1" dirty="0">
                <a:sym typeface="Symbol" charset="2"/>
              </a:rPr>
              <a:t> </a:t>
            </a:r>
            <a:r>
              <a:rPr lang="en-US" sz="2667" b="1" dirty="0"/>
              <a:t>(</a:t>
            </a:r>
            <a:r>
              <a:rPr lang="en-US" sz="2667" b="1" i="1" dirty="0"/>
              <a:t>gen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1</a:t>
            </a:r>
            <a:r>
              <a:rPr lang="en-US" sz="2667" b="1" dirty="0"/>
              <a:t>] - </a:t>
            </a:r>
            <a:r>
              <a:rPr lang="en-US" sz="2667" b="1" i="1" dirty="0"/>
              <a:t>kill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])</a:t>
            </a:r>
            <a:br>
              <a:rPr lang="en-US" sz="2667" b="1" dirty="0"/>
            </a:br>
            <a:r>
              <a:rPr lang="en-US" sz="2667" b="1" i="1" dirty="0"/>
              <a:t>kill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dirty="0"/>
              <a:t>]		= </a:t>
            </a:r>
            <a:r>
              <a:rPr lang="en-US" sz="2667" b="1" i="1" dirty="0"/>
              <a:t>kill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 </a:t>
            </a:r>
            <a:r>
              <a:rPr lang="en-US" sz="2667" b="1" dirty="0">
                <a:sym typeface="Symbol" charset="2"/>
              </a:rPr>
              <a:t></a:t>
            </a:r>
            <a:r>
              <a:rPr lang="en-US" sz="2667" b="1" dirty="0"/>
              <a:t> (</a:t>
            </a:r>
            <a:r>
              <a:rPr lang="en-US" sz="2667" b="1" i="1" dirty="0"/>
              <a:t>kill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1</a:t>
            </a:r>
            <a:r>
              <a:rPr lang="en-US" sz="2667" b="1" dirty="0"/>
              <a:t>] - </a:t>
            </a:r>
            <a:r>
              <a:rPr lang="en-US" sz="2667" b="1" i="1" dirty="0"/>
              <a:t>gen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])</a:t>
            </a:r>
            <a:br>
              <a:rPr lang="en-US" sz="2667" b="1" dirty="0"/>
            </a:br>
            <a:r>
              <a:rPr lang="en-US" sz="2667" b="1" i="1" dirty="0"/>
              <a:t>in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1</a:t>
            </a:r>
            <a:r>
              <a:rPr lang="en-US" sz="2667" b="1" dirty="0"/>
              <a:t>]		= </a:t>
            </a:r>
            <a:r>
              <a:rPr lang="en-US" sz="2667" b="1" i="1" dirty="0"/>
              <a:t>in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dirty="0"/>
              <a:t>]</a:t>
            </a:r>
            <a:br>
              <a:rPr lang="en-US" sz="2667" b="1" dirty="0"/>
            </a:br>
            <a:r>
              <a:rPr lang="en-US" sz="2667" b="1" i="1" dirty="0"/>
              <a:t>in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		= </a:t>
            </a:r>
            <a:r>
              <a:rPr lang="en-US" sz="2667" b="1" i="1" dirty="0"/>
              <a:t>out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1</a:t>
            </a:r>
            <a:r>
              <a:rPr lang="en-US" sz="2667" b="1" dirty="0"/>
              <a:t>]</a:t>
            </a:r>
          </a:p>
          <a:p>
            <a:r>
              <a:rPr lang="en-US" sz="2667" b="1" i="1" dirty="0"/>
              <a:t>out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dirty="0"/>
              <a:t>]		= </a:t>
            </a:r>
            <a:r>
              <a:rPr lang="en-US" sz="2667" b="1" i="1" dirty="0"/>
              <a:t>out</a:t>
            </a:r>
            <a:r>
              <a:rPr lang="en-US" sz="2667" b="1" dirty="0"/>
              <a:t>[</a:t>
            </a:r>
            <a:r>
              <a:rPr lang="en-US" sz="2667" b="1" i="1" dirty="0"/>
              <a:t>S</a:t>
            </a:r>
            <a:r>
              <a:rPr lang="en-US" sz="2667" b="1" baseline="-25000" dirty="0"/>
              <a:t>2</a:t>
            </a:r>
            <a:r>
              <a:rPr lang="en-US" sz="2667" b="1" dirty="0"/>
              <a:t>]</a:t>
            </a:r>
          </a:p>
        </p:txBody>
      </p:sp>
      <p:sp>
        <p:nvSpPr>
          <p:cNvPr id="356367" name="Text Box 15"/>
          <p:cNvSpPr txBox="1">
            <a:spLocks noChangeArrowheads="1"/>
          </p:cNvSpPr>
          <p:nvPr/>
        </p:nvSpPr>
        <p:spPr bwMode="auto">
          <a:xfrm>
            <a:off x="4682068" y="2603501"/>
            <a:ext cx="1962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of the form</a:t>
            </a:r>
          </a:p>
        </p:txBody>
      </p:sp>
      <p:sp>
        <p:nvSpPr>
          <p:cNvPr id="356368" name="Oval 16"/>
          <p:cNvSpPr>
            <a:spLocks noChangeArrowheads="1"/>
          </p:cNvSpPr>
          <p:nvPr/>
        </p:nvSpPr>
        <p:spPr bwMode="auto">
          <a:xfrm>
            <a:off x="7315200" y="32004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356369" name="Oval 17"/>
          <p:cNvSpPr>
            <a:spLocks noChangeArrowheads="1"/>
          </p:cNvSpPr>
          <p:nvPr/>
        </p:nvSpPr>
        <p:spPr bwMode="auto">
          <a:xfrm>
            <a:off x="7315200" y="20574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356370" name="Line 18"/>
          <p:cNvSpPr>
            <a:spLocks noChangeShapeType="1"/>
          </p:cNvSpPr>
          <p:nvPr/>
        </p:nvSpPr>
        <p:spPr bwMode="auto">
          <a:xfrm>
            <a:off x="8128000" y="28194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b="1" dirty="0"/>
              <a:t>Reaching Definitions - S </a:t>
            </a:r>
            <a:r>
              <a:rPr lang="en-US" sz="3733" b="1" dirty="0">
                <a:sym typeface="Wingdings" pitchFamily="2" charset="2"/>
              </a:rPr>
              <a:t> if E then S1 else S2</a:t>
            </a:r>
            <a:endParaRPr lang="en-US" sz="3733" b="1" dirty="0"/>
          </a:p>
        </p:txBody>
      </p:sp>
      <p:sp>
        <p:nvSpPr>
          <p:cNvPr id="357379" name="Oval 3"/>
          <p:cNvSpPr>
            <a:spLocks noChangeArrowheads="1"/>
          </p:cNvSpPr>
          <p:nvPr/>
        </p:nvSpPr>
        <p:spPr bwMode="auto">
          <a:xfrm>
            <a:off x="26416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endParaRPr lang="en-US" sz="2400"/>
          </a:p>
        </p:txBody>
      </p:sp>
      <p:sp>
        <p:nvSpPr>
          <p:cNvPr id="357380" name="Line 4"/>
          <p:cNvSpPr>
            <a:spLocks noChangeShapeType="1"/>
          </p:cNvSpPr>
          <p:nvPr/>
        </p:nvSpPr>
        <p:spPr bwMode="auto">
          <a:xfrm>
            <a:off x="4876800" y="29718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1" name="Line 5"/>
          <p:cNvSpPr>
            <a:spLocks noChangeShapeType="1"/>
          </p:cNvSpPr>
          <p:nvPr/>
        </p:nvSpPr>
        <p:spPr bwMode="auto">
          <a:xfrm>
            <a:off x="3454400" y="220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2" name="Oval 6"/>
          <p:cNvSpPr>
            <a:spLocks noChangeArrowheads="1"/>
          </p:cNvSpPr>
          <p:nvPr/>
        </p:nvSpPr>
        <p:spPr bwMode="auto">
          <a:xfrm>
            <a:off x="33528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3" name="Line 7"/>
          <p:cNvSpPr>
            <a:spLocks noChangeShapeType="1"/>
          </p:cNvSpPr>
          <p:nvPr/>
        </p:nvSpPr>
        <p:spPr bwMode="auto">
          <a:xfrm>
            <a:off x="3454400" y="3352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4" name="Oval 8"/>
          <p:cNvSpPr>
            <a:spLocks noChangeArrowheads="1"/>
          </p:cNvSpPr>
          <p:nvPr/>
        </p:nvSpPr>
        <p:spPr bwMode="auto">
          <a:xfrm>
            <a:off x="33528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5" name="Line 9"/>
          <p:cNvSpPr>
            <a:spLocks noChangeShapeType="1"/>
          </p:cNvSpPr>
          <p:nvPr/>
        </p:nvSpPr>
        <p:spPr bwMode="auto">
          <a:xfrm flipH="1">
            <a:off x="8128000" y="2209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6" name="Oval 10"/>
          <p:cNvSpPr>
            <a:spLocks noChangeArrowheads="1"/>
          </p:cNvSpPr>
          <p:nvPr/>
        </p:nvSpPr>
        <p:spPr bwMode="auto">
          <a:xfrm>
            <a:off x="90424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7" name="Line 11"/>
          <p:cNvSpPr>
            <a:spLocks noChangeShapeType="1"/>
          </p:cNvSpPr>
          <p:nvPr/>
        </p:nvSpPr>
        <p:spPr bwMode="auto">
          <a:xfrm>
            <a:off x="8128000" y="3352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8" name="Oval 12"/>
          <p:cNvSpPr>
            <a:spLocks noChangeArrowheads="1"/>
          </p:cNvSpPr>
          <p:nvPr/>
        </p:nvSpPr>
        <p:spPr bwMode="auto">
          <a:xfrm>
            <a:off x="90424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89" name="Text Box 13"/>
          <p:cNvSpPr txBox="1">
            <a:spLocks noChangeArrowheads="1"/>
          </p:cNvSpPr>
          <p:nvPr/>
        </p:nvSpPr>
        <p:spPr bwMode="auto">
          <a:xfrm>
            <a:off x="3570770" y="3352800"/>
            <a:ext cx="453842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i="1" dirty="0"/>
              <a:t>gen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dirty="0"/>
              <a:t>]		= </a:t>
            </a:r>
            <a:r>
              <a:rPr lang="en-US" sz="2400" b="1" i="1" dirty="0"/>
              <a:t>gen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] </a:t>
            </a:r>
            <a:r>
              <a:rPr lang="en-US" sz="2400" b="1" dirty="0">
                <a:sym typeface="Symbol" charset="2"/>
              </a:rPr>
              <a:t> </a:t>
            </a:r>
            <a:r>
              <a:rPr lang="en-US" sz="2400" b="1" i="1" dirty="0"/>
              <a:t>gen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] </a:t>
            </a:r>
            <a:br>
              <a:rPr lang="en-US" sz="2400" b="1" dirty="0"/>
            </a:br>
            <a:r>
              <a:rPr lang="en-US" sz="2400" b="1" i="1" dirty="0"/>
              <a:t>kill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dirty="0"/>
              <a:t>]		= </a:t>
            </a:r>
            <a:r>
              <a:rPr lang="en-US" sz="2400" b="1" i="1" dirty="0"/>
              <a:t>kill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] </a:t>
            </a:r>
            <a:r>
              <a:rPr lang="en-US" sz="2400" b="1" dirty="0">
                <a:sym typeface="Symbol" charset="2"/>
              </a:rPr>
              <a:t></a:t>
            </a:r>
            <a:r>
              <a:rPr lang="en-US" sz="2400" b="1" dirty="0"/>
              <a:t> </a:t>
            </a:r>
            <a:r>
              <a:rPr lang="en-US" sz="2400" b="1" i="1" dirty="0"/>
              <a:t>kill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]</a:t>
            </a:r>
            <a:br>
              <a:rPr lang="en-US" sz="2400" b="1" dirty="0"/>
            </a:br>
            <a:r>
              <a:rPr lang="en-US" sz="2400" b="1" i="1" dirty="0"/>
              <a:t>in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]		= </a:t>
            </a:r>
            <a:r>
              <a:rPr lang="en-US" sz="2400" b="1" i="1" dirty="0"/>
              <a:t>in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dirty="0"/>
              <a:t>]</a:t>
            </a:r>
            <a:br>
              <a:rPr lang="en-US" sz="2400" b="1" dirty="0"/>
            </a:br>
            <a:r>
              <a:rPr lang="en-US" sz="2400" b="1" i="1" dirty="0"/>
              <a:t>in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]		= </a:t>
            </a:r>
            <a:r>
              <a:rPr lang="en-US" sz="2400" b="1" i="1" dirty="0"/>
              <a:t>in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dirty="0"/>
              <a:t>]</a:t>
            </a:r>
          </a:p>
          <a:p>
            <a:r>
              <a:rPr lang="en-US" sz="2400" b="1" i="1" dirty="0"/>
              <a:t>out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dirty="0"/>
              <a:t>]		= </a:t>
            </a:r>
            <a:r>
              <a:rPr lang="en-US" sz="2400" b="1" i="1" dirty="0"/>
              <a:t>out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] </a:t>
            </a:r>
            <a:r>
              <a:rPr lang="en-US" sz="2400" b="1" dirty="0">
                <a:sym typeface="Symbol" charset="2"/>
              </a:rPr>
              <a:t></a:t>
            </a:r>
            <a:r>
              <a:rPr lang="en-US" sz="2400" b="1" dirty="0"/>
              <a:t> </a:t>
            </a:r>
            <a:r>
              <a:rPr lang="en-US" sz="2400" b="1" i="1" dirty="0"/>
              <a:t>out</a:t>
            </a:r>
            <a:r>
              <a:rPr lang="en-US" sz="2400" b="1" dirty="0"/>
              <a:t>[</a:t>
            </a:r>
            <a:r>
              <a:rPr lang="en-US" sz="2400" b="1" i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]</a:t>
            </a:r>
          </a:p>
        </p:txBody>
      </p:sp>
      <p:sp>
        <p:nvSpPr>
          <p:cNvPr id="357390" name="Text Box 14"/>
          <p:cNvSpPr txBox="1">
            <a:spLocks noChangeArrowheads="1"/>
          </p:cNvSpPr>
          <p:nvPr/>
        </p:nvSpPr>
        <p:spPr bwMode="auto">
          <a:xfrm>
            <a:off x="4682067" y="2603500"/>
            <a:ext cx="167610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33"/>
              <a:t>is of the form</a:t>
            </a:r>
          </a:p>
        </p:txBody>
      </p:sp>
      <p:sp>
        <p:nvSpPr>
          <p:cNvPr id="357391" name="Oval 15"/>
          <p:cNvSpPr>
            <a:spLocks noChangeArrowheads="1"/>
          </p:cNvSpPr>
          <p:nvPr/>
        </p:nvSpPr>
        <p:spPr bwMode="auto">
          <a:xfrm>
            <a:off x="93472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357392" name="Oval 16"/>
          <p:cNvSpPr>
            <a:spLocks noChangeArrowheads="1"/>
          </p:cNvSpPr>
          <p:nvPr/>
        </p:nvSpPr>
        <p:spPr bwMode="auto">
          <a:xfrm>
            <a:off x="73152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357394" name="Line 18"/>
          <p:cNvSpPr>
            <a:spLocks noChangeShapeType="1"/>
          </p:cNvSpPr>
          <p:nvPr/>
        </p:nvSpPr>
        <p:spPr bwMode="auto">
          <a:xfrm flipH="1">
            <a:off x="9245600" y="3352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7395" name="Line 19"/>
          <p:cNvSpPr>
            <a:spLocks noChangeShapeType="1"/>
          </p:cNvSpPr>
          <p:nvPr/>
        </p:nvSpPr>
        <p:spPr bwMode="auto">
          <a:xfrm>
            <a:off x="9245600" y="2209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Reaching Definitions – S </a:t>
            </a:r>
            <a:r>
              <a:rPr lang="en-US" sz="4800" b="1" dirty="0">
                <a:sym typeface="Wingdings" pitchFamily="2" charset="2"/>
              </a:rPr>
              <a:t> do S while E</a:t>
            </a:r>
            <a:endParaRPr lang="en-US" b="1" dirty="0"/>
          </a:p>
        </p:txBody>
      </p:sp>
      <p:sp>
        <p:nvSpPr>
          <p:cNvPr id="358403" name="Oval 3"/>
          <p:cNvSpPr>
            <a:spLocks noChangeArrowheads="1"/>
          </p:cNvSpPr>
          <p:nvPr/>
        </p:nvSpPr>
        <p:spPr bwMode="auto">
          <a:xfrm>
            <a:off x="26416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endParaRPr lang="en-US" sz="2400"/>
          </a:p>
        </p:txBody>
      </p:sp>
      <p:sp>
        <p:nvSpPr>
          <p:cNvPr id="358404" name="Line 4"/>
          <p:cNvSpPr>
            <a:spLocks noChangeShapeType="1"/>
          </p:cNvSpPr>
          <p:nvPr/>
        </p:nvSpPr>
        <p:spPr bwMode="auto">
          <a:xfrm>
            <a:off x="4876800" y="29718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05" name="Line 5"/>
          <p:cNvSpPr>
            <a:spLocks noChangeShapeType="1"/>
          </p:cNvSpPr>
          <p:nvPr/>
        </p:nvSpPr>
        <p:spPr bwMode="auto">
          <a:xfrm>
            <a:off x="3454400" y="220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06" name="Oval 6"/>
          <p:cNvSpPr>
            <a:spLocks noChangeArrowheads="1"/>
          </p:cNvSpPr>
          <p:nvPr/>
        </p:nvSpPr>
        <p:spPr bwMode="auto">
          <a:xfrm>
            <a:off x="33528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07" name="Line 7"/>
          <p:cNvSpPr>
            <a:spLocks noChangeShapeType="1"/>
          </p:cNvSpPr>
          <p:nvPr/>
        </p:nvSpPr>
        <p:spPr bwMode="auto">
          <a:xfrm>
            <a:off x="3454400" y="3352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08" name="Oval 8"/>
          <p:cNvSpPr>
            <a:spLocks noChangeArrowheads="1"/>
          </p:cNvSpPr>
          <p:nvPr/>
        </p:nvSpPr>
        <p:spPr bwMode="auto">
          <a:xfrm>
            <a:off x="33528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09" name="Line 9"/>
          <p:cNvSpPr>
            <a:spLocks noChangeShapeType="1"/>
          </p:cNvSpPr>
          <p:nvPr/>
        </p:nvSpPr>
        <p:spPr bwMode="auto">
          <a:xfrm flipH="1">
            <a:off x="8128000" y="220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10" name="Oval 10"/>
          <p:cNvSpPr>
            <a:spLocks noChangeArrowheads="1"/>
          </p:cNvSpPr>
          <p:nvPr/>
        </p:nvSpPr>
        <p:spPr bwMode="auto">
          <a:xfrm>
            <a:off x="8026400" y="20574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11" name="Line 11"/>
          <p:cNvSpPr>
            <a:spLocks noChangeShapeType="1"/>
          </p:cNvSpPr>
          <p:nvPr/>
        </p:nvSpPr>
        <p:spPr bwMode="auto">
          <a:xfrm>
            <a:off x="8128000" y="3352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8026400" y="3733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8413" name="Text Box 13"/>
          <p:cNvSpPr txBox="1">
            <a:spLocks noChangeArrowheads="1"/>
          </p:cNvSpPr>
          <p:nvPr/>
        </p:nvSpPr>
        <p:spPr bwMode="auto">
          <a:xfrm>
            <a:off x="3556000" y="3886201"/>
            <a:ext cx="477406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gen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dirty="0"/>
              <a:t>]		= </a:t>
            </a:r>
            <a:r>
              <a:rPr lang="en-US" sz="3200" i="1" dirty="0"/>
              <a:t>gen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baseline="-25000" dirty="0"/>
              <a:t>1</a:t>
            </a:r>
            <a:r>
              <a:rPr lang="en-US" sz="3200" dirty="0"/>
              <a:t>] </a:t>
            </a:r>
            <a:br>
              <a:rPr lang="en-US" sz="3200" dirty="0"/>
            </a:br>
            <a:r>
              <a:rPr lang="en-US" sz="3200" i="1" dirty="0"/>
              <a:t>kill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dirty="0"/>
              <a:t>]		= </a:t>
            </a:r>
            <a:r>
              <a:rPr lang="en-US" sz="3200" i="1" dirty="0"/>
              <a:t>kill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baseline="-25000" dirty="0"/>
              <a:t>1</a:t>
            </a:r>
            <a:r>
              <a:rPr lang="en-US" sz="3200" dirty="0"/>
              <a:t>]</a:t>
            </a:r>
            <a:br>
              <a:rPr lang="en-US" sz="3200" dirty="0"/>
            </a:br>
            <a:r>
              <a:rPr lang="en-US" sz="3200" i="1" dirty="0"/>
              <a:t>in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baseline="-25000" dirty="0"/>
              <a:t>1</a:t>
            </a:r>
            <a:r>
              <a:rPr lang="en-US" sz="3200" dirty="0"/>
              <a:t>]		= </a:t>
            </a:r>
            <a:r>
              <a:rPr lang="en-US" sz="3200" i="1" dirty="0"/>
              <a:t>in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dirty="0"/>
              <a:t>] </a:t>
            </a:r>
            <a:r>
              <a:rPr lang="en-US" sz="3200" dirty="0">
                <a:sym typeface="Symbol" charset="2"/>
              </a:rPr>
              <a:t></a:t>
            </a:r>
            <a:r>
              <a:rPr lang="en-US" sz="3200" dirty="0"/>
              <a:t> </a:t>
            </a:r>
            <a:r>
              <a:rPr lang="en-US" sz="3200" i="1" dirty="0"/>
              <a:t>gen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baseline="-25000" dirty="0"/>
              <a:t>1</a:t>
            </a:r>
            <a:r>
              <a:rPr lang="en-US" sz="3200" dirty="0"/>
              <a:t>]</a:t>
            </a:r>
          </a:p>
          <a:p>
            <a:r>
              <a:rPr lang="en-US" sz="3200" i="1" dirty="0"/>
              <a:t>out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dirty="0"/>
              <a:t>]		= </a:t>
            </a:r>
            <a:r>
              <a:rPr lang="en-US" sz="3200" i="1" dirty="0"/>
              <a:t>out</a:t>
            </a:r>
            <a:r>
              <a:rPr lang="en-US" sz="3200" dirty="0"/>
              <a:t>[</a:t>
            </a:r>
            <a:r>
              <a:rPr lang="en-US" sz="3200" i="1" dirty="0"/>
              <a:t>S</a:t>
            </a:r>
            <a:r>
              <a:rPr lang="en-US" sz="3200" baseline="-25000" dirty="0"/>
              <a:t>1</a:t>
            </a:r>
            <a:r>
              <a:rPr lang="en-US" sz="3200" dirty="0"/>
              <a:t>]</a:t>
            </a:r>
          </a:p>
        </p:txBody>
      </p:sp>
      <p:sp>
        <p:nvSpPr>
          <p:cNvPr id="358414" name="Text Box 14"/>
          <p:cNvSpPr txBox="1">
            <a:spLocks noChangeArrowheads="1"/>
          </p:cNvSpPr>
          <p:nvPr/>
        </p:nvSpPr>
        <p:spPr bwMode="auto">
          <a:xfrm>
            <a:off x="4682068" y="2603501"/>
            <a:ext cx="19623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is of the form</a:t>
            </a:r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7315200" y="25908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1</a:t>
            </a:r>
            <a:endParaRPr lang="en-US" sz="2400"/>
          </a:p>
        </p:txBody>
      </p:sp>
      <p:cxnSp>
        <p:nvCxnSpPr>
          <p:cNvPr id="358419" name="AutoShape 19"/>
          <p:cNvCxnSpPr>
            <a:cxnSpLocks noChangeShapeType="1"/>
            <a:stCxn id="358416" idx="4"/>
            <a:endCxn id="358416" idx="0"/>
          </p:cNvCxnSpPr>
          <p:nvPr/>
        </p:nvCxnSpPr>
        <p:spPr bwMode="auto">
          <a:xfrm rot="5400000" flipH="1" flipV="1">
            <a:off x="7748059" y="2970742"/>
            <a:ext cx="762000" cy="2117"/>
          </a:xfrm>
          <a:prstGeom prst="curvedConnector5">
            <a:avLst>
              <a:gd name="adj1" fmla="val -30000"/>
              <a:gd name="adj2" fmla="val -64100005"/>
              <a:gd name="adj3" fmla="val 130000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1349375" y="1610168"/>
            <a:ext cx="4064000" cy="42839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67" i="1" dirty="0">
                <a:cs typeface="Arial" pitchFamily="34" charset="0"/>
              </a:rPr>
              <a:t>	d</a:t>
            </a:r>
            <a:r>
              <a:rPr lang="en-US" sz="2667" baseline="-25000" dirty="0">
                <a:cs typeface="Arial" pitchFamily="34" charset="0"/>
              </a:rPr>
              <a:t>1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 err="1">
                <a:cs typeface="Arial" pitchFamily="34" charset="0"/>
              </a:rPr>
              <a:t>i</a:t>
            </a:r>
            <a:r>
              <a:rPr lang="en-US" sz="2667" b="1" dirty="0">
                <a:cs typeface="Arial" pitchFamily="34" charset="0"/>
              </a:rPr>
              <a:t> := m-1;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i="1" dirty="0">
                <a:cs typeface="Arial" pitchFamily="34" charset="0"/>
              </a:rPr>
              <a:t>d</a:t>
            </a:r>
            <a:r>
              <a:rPr lang="en-US" sz="2667" baseline="-25000" dirty="0">
                <a:cs typeface="Arial" pitchFamily="34" charset="0"/>
              </a:rPr>
              <a:t>2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j := n;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i="1" dirty="0">
                <a:cs typeface="Arial" pitchFamily="34" charset="0"/>
              </a:rPr>
              <a:t>d</a:t>
            </a:r>
            <a:r>
              <a:rPr lang="en-US" sz="2667" baseline="-25000" dirty="0">
                <a:cs typeface="Arial" pitchFamily="34" charset="0"/>
              </a:rPr>
              <a:t>3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a := u1;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dirty="0">
                <a:cs typeface="Arial" pitchFamily="34" charset="0"/>
              </a:rPr>
              <a:t>     </a:t>
            </a:r>
            <a:r>
              <a:rPr lang="en-US" sz="2667" b="1" dirty="0">
                <a:cs typeface="Arial" pitchFamily="34" charset="0"/>
              </a:rPr>
              <a:t>do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i="1" dirty="0">
                <a:cs typeface="Arial" pitchFamily="34" charset="0"/>
              </a:rPr>
              <a:t>d</a:t>
            </a:r>
            <a:r>
              <a:rPr lang="en-US" sz="2667" baseline="-25000" dirty="0">
                <a:cs typeface="Arial" pitchFamily="34" charset="0"/>
              </a:rPr>
              <a:t>4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  </a:t>
            </a:r>
            <a:r>
              <a:rPr lang="en-US" sz="2667" b="1" dirty="0" err="1">
                <a:cs typeface="Arial" pitchFamily="34" charset="0"/>
              </a:rPr>
              <a:t>i</a:t>
            </a:r>
            <a:r>
              <a:rPr lang="en-US" sz="2667" b="1" dirty="0">
                <a:cs typeface="Arial" pitchFamily="34" charset="0"/>
              </a:rPr>
              <a:t> := i+1;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i="1" dirty="0">
                <a:cs typeface="Arial" pitchFamily="34" charset="0"/>
              </a:rPr>
              <a:t>d</a:t>
            </a:r>
            <a:r>
              <a:rPr lang="en-US" sz="2667" baseline="-25000" dirty="0">
                <a:cs typeface="Arial" pitchFamily="34" charset="0"/>
              </a:rPr>
              <a:t>5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  j := j-1;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dirty="0">
                <a:cs typeface="Arial" pitchFamily="34" charset="0"/>
              </a:rPr>
              <a:t>     </a:t>
            </a:r>
            <a:r>
              <a:rPr lang="en-US" sz="2667" b="1" dirty="0">
                <a:cs typeface="Arial" pitchFamily="34" charset="0"/>
              </a:rPr>
              <a:t>  if e1 then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i="1" dirty="0">
                <a:cs typeface="Arial" pitchFamily="34" charset="0"/>
              </a:rPr>
              <a:t>d</a:t>
            </a:r>
            <a:r>
              <a:rPr lang="en-US" sz="2667" baseline="-25000" dirty="0">
                <a:cs typeface="Arial" pitchFamily="34" charset="0"/>
              </a:rPr>
              <a:t>6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    a := u2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dirty="0">
                <a:cs typeface="Arial" pitchFamily="34" charset="0"/>
              </a:rPr>
              <a:t>     </a:t>
            </a:r>
            <a:r>
              <a:rPr lang="en-US" sz="2667" b="1" dirty="0">
                <a:cs typeface="Arial" pitchFamily="34" charset="0"/>
              </a:rPr>
              <a:t>  else</a:t>
            </a:r>
          </a:p>
          <a:p>
            <a:pPr>
              <a:buNone/>
            </a:pPr>
            <a:r>
              <a:rPr lang="en-US" sz="2667" i="1" dirty="0">
                <a:cs typeface="Arial" pitchFamily="34" charset="0"/>
              </a:rPr>
              <a:t>	d</a:t>
            </a:r>
            <a:r>
              <a:rPr lang="en-US" sz="2667" baseline="-25000" dirty="0">
                <a:cs typeface="Arial" pitchFamily="34" charset="0"/>
              </a:rPr>
              <a:t>7</a:t>
            </a:r>
            <a:r>
              <a:rPr lang="en-US" sz="2667" dirty="0">
                <a:cs typeface="Arial" pitchFamily="34" charset="0"/>
              </a:rPr>
              <a:t>: </a:t>
            </a:r>
            <a:r>
              <a:rPr lang="en-US" sz="2667" b="1" dirty="0">
                <a:cs typeface="Arial" pitchFamily="34" charset="0"/>
              </a:rPr>
              <a:t>    </a:t>
            </a:r>
            <a:r>
              <a:rPr lang="en-US" sz="2667" b="1" dirty="0" err="1">
                <a:cs typeface="Arial" pitchFamily="34" charset="0"/>
              </a:rPr>
              <a:t>i</a:t>
            </a:r>
            <a:r>
              <a:rPr lang="en-US" sz="2667" b="1" dirty="0">
                <a:cs typeface="Arial" pitchFamily="34" charset="0"/>
              </a:rPr>
              <a:t> := u3</a:t>
            </a:r>
            <a:br>
              <a:rPr lang="en-US" sz="2667" b="1" dirty="0">
                <a:cs typeface="Arial" pitchFamily="34" charset="0"/>
              </a:rPr>
            </a:br>
            <a:r>
              <a:rPr lang="en-US" sz="2667" dirty="0">
                <a:cs typeface="Arial" pitchFamily="34" charset="0"/>
              </a:rPr>
              <a:t>     </a:t>
            </a:r>
            <a:r>
              <a:rPr lang="en-US" sz="2667" b="1" dirty="0">
                <a:cs typeface="Arial" pitchFamily="34" charset="0"/>
              </a:rPr>
              <a:t>while e2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Reaching Definitions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9042401" y="1195864"/>
            <a:ext cx="2741456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baseline="-25000" dirty="0"/>
              <a:t>1</a:t>
            </a:r>
            <a:r>
              <a:rPr lang="en-US" sz="2400" dirty="0"/>
              <a:t>: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:= m-1;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i="1" dirty="0"/>
              <a:t>d</a:t>
            </a:r>
            <a:r>
              <a:rPr lang="en-US" sz="2400" baseline="-25000" dirty="0"/>
              <a:t>2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j := n;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i="1" dirty="0"/>
              <a:t>d</a:t>
            </a:r>
            <a:r>
              <a:rPr lang="en-US" sz="2400" baseline="-25000" dirty="0"/>
              <a:t>3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a := u1;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     </a:t>
            </a:r>
            <a:r>
              <a:rPr lang="en-US" sz="2400" b="1" dirty="0">
                <a:latin typeface="Courier New" pitchFamily="49" charset="0"/>
              </a:rPr>
              <a:t>do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i="1" dirty="0"/>
              <a:t>d</a:t>
            </a:r>
            <a:r>
              <a:rPr lang="en-US" sz="2400" baseline="-25000" dirty="0"/>
              <a:t>4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:= i+1;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i="1" dirty="0"/>
              <a:t>d</a:t>
            </a:r>
            <a:r>
              <a:rPr lang="en-US" sz="2400" baseline="-25000" dirty="0"/>
              <a:t>5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  j := j-1;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     </a:t>
            </a:r>
            <a:r>
              <a:rPr lang="en-US" sz="2400" b="1" dirty="0">
                <a:latin typeface="Courier New" pitchFamily="49" charset="0"/>
              </a:rPr>
              <a:t>  if e1 then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i="1" dirty="0"/>
              <a:t>d</a:t>
            </a:r>
            <a:r>
              <a:rPr lang="en-US" sz="2400" baseline="-25000" dirty="0"/>
              <a:t>6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    a := u2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     </a:t>
            </a:r>
            <a:r>
              <a:rPr lang="en-US" sz="2400" b="1" dirty="0">
                <a:latin typeface="Courier New" pitchFamily="49" charset="0"/>
              </a:rPr>
              <a:t>  else</a:t>
            </a:r>
          </a:p>
          <a:p>
            <a:r>
              <a:rPr lang="en-US" sz="2400" i="1" dirty="0"/>
              <a:t>d</a:t>
            </a:r>
            <a:r>
              <a:rPr lang="en-US" sz="2400" baseline="-25000" dirty="0"/>
              <a:t>7</a:t>
            </a:r>
            <a:r>
              <a:rPr lang="en-US" sz="2400" dirty="0"/>
              <a:t>: </a:t>
            </a:r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:= u3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     </a:t>
            </a:r>
            <a:r>
              <a:rPr lang="en-US" sz="2400" b="1" dirty="0">
                <a:latin typeface="Courier New" pitchFamily="49" charset="0"/>
              </a:rPr>
              <a:t>while e2</a:t>
            </a:r>
          </a:p>
        </p:txBody>
      </p:sp>
      <p:sp>
        <p:nvSpPr>
          <p:cNvPr id="361476" name="Text Box 4"/>
          <p:cNvSpPr txBox="1">
            <a:spLocks noChangeArrowheads="1"/>
          </p:cNvSpPr>
          <p:nvPr/>
        </p:nvSpPr>
        <p:spPr bwMode="auto">
          <a:xfrm>
            <a:off x="2766485" y="3908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2647" y="4619626"/>
            <a:ext cx="1406154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 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</a:p>
        </p:txBody>
      </p:sp>
      <p:sp>
        <p:nvSpPr>
          <p:cNvPr id="361478" name="Rectangle 6"/>
          <p:cNvSpPr>
            <a:spLocks noChangeArrowheads="1"/>
          </p:cNvSpPr>
          <p:nvPr/>
        </p:nvSpPr>
        <p:spPr bwMode="auto">
          <a:xfrm>
            <a:off x="1750485" y="46958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1</a:t>
            </a:r>
          </a:p>
        </p:txBody>
      </p:sp>
      <p:sp>
        <p:nvSpPr>
          <p:cNvPr id="361479" name="Text Box 7"/>
          <p:cNvSpPr txBox="1">
            <a:spLocks noChangeArrowheads="1"/>
          </p:cNvSpPr>
          <p:nvPr/>
        </p:nvSpPr>
        <p:spPr bwMode="auto">
          <a:xfrm>
            <a:off x="2574697" y="4619626"/>
            <a:ext cx="1140056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}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3606801" y="46958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2</a:t>
            </a:r>
          </a:p>
        </p:txBody>
      </p:sp>
      <p:sp>
        <p:nvSpPr>
          <p:cNvPr id="361481" name="Text Box 9"/>
          <p:cNvSpPr txBox="1">
            <a:spLocks noChangeArrowheads="1"/>
          </p:cNvSpPr>
          <p:nvPr/>
        </p:nvSpPr>
        <p:spPr bwMode="auto">
          <a:xfrm>
            <a:off x="1221482" y="3810001"/>
            <a:ext cx="1646605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</a:p>
        </p:txBody>
      </p:sp>
      <p:cxnSp>
        <p:nvCxnSpPr>
          <p:cNvPr id="361482" name="AutoShape 10"/>
          <p:cNvCxnSpPr>
            <a:cxnSpLocks noChangeShapeType="1"/>
            <a:stCxn id="361476" idx="2"/>
            <a:endCxn id="361478" idx="0"/>
          </p:cNvCxnSpPr>
          <p:nvPr/>
        </p:nvCxnSpPr>
        <p:spPr bwMode="auto">
          <a:xfrm flipH="1">
            <a:off x="1988691" y="4411191"/>
            <a:ext cx="972719" cy="2846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1483" name="AutoShape 11"/>
          <p:cNvCxnSpPr>
            <a:cxnSpLocks noChangeShapeType="1"/>
            <a:stCxn id="361476" idx="2"/>
            <a:endCxn id="361480" idx="0"/>
          </p:cNvCxnSpPr>
          <p:nvPr/>
        </p:nvCxnSpPr>
        <p:spPr bwMode="auto">
          <a:xfrm>
            <a:off x="2961410" y="4411191"/>
            <a:ext cx="883597" cy="2846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1484" name="AutoShape 12"/>
          <p:cNvCxnSpPr>
            <a:cxnSpLocks noChangeShapeType="1"/>
            <a:stCxn id="361485" idx="2"/>
            <a:endCxn id="361476" idx="0"/>
          </p:cNvCxnSpPr>
          <p:nvPr/>
        </p:nvCxnSpPr>
        <p:spPr bwMode="auto">
          <a:xfrm flipH="1">
            <a:off x="2961410" y="3649191"/>
            <a:ext cx="958850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485" name="Text Box 13"/>
          <p:cNvSpPr txBox="1">
            <a:spLocks noChangeArrowheads="1"/>
          </p:cNvSpPr>
          <p:nvPr/>
        </p:nvSpPr>
        <p:spPr bwMode="auto">
          <a:xfrm>
            <a:off x="3725335" y="3146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1486" name="Rectangle 14"/>
          <p:cNvSpPr>
            <a:spLocks noChangeArrowheads="1"/>
          </p:cNvSpPr>
          <p:nvPr/>
        </p:nvSpPr>
        <p:spPr bwMode="auto">
          <a:xfrm>
            <a:off x="4565652" y="3908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3</a:t>
            </a:r>
          </a:p>
        </p:txBody>
      </p:sp>
      <p:cxnSp>
        <p:nvCxnSpPr>
          <p:cNvPr id="361487" name="AutoShape 15"/>
          <p:cNvCxnSpPr>
            <a:cxnSpLocks noChangeShapeType="1"/>
            <a:stCxn id="361485" idx="2"/>
            <a:endCxn id="361486" idx="0"/>
          </p:cNvCxnSpPr>
          <p:nvPr/>
        </p:nvCxnSpPr>
        <p:spPr bwMode="auto">
          <a:xfrm>
            <a:off x="3920260" y="3649191"/>
            <a:ext cx="883598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488" name="Text Box 16"/>
          <p:cNvSpPr txBox="1">
            <a:spLocks noChangeArrowheads="1"/>
          </p:cNvSpPr>
          <p:nvPr/>
        </p:nvSpPr>
        <p:spPr bwMode="auto">
          <a:xfrm>
            <a:off x="3533545" y="3810001"/>
            <a:ext cx="1140056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3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}</a:t>
            </a:r>
          </a:p>
        </p:txBody>
      </p:sp>
      <p:sp>
        <p:nvSpPr>
          <p:cNvPr id="361489" name="Text Box 17"/>
          <p:cNvSpPr txBox="1">
            <a:spLocks noChangeArrowheads="1"/>
          </p:cNvSpPr>
          <p:nvPr/>
        </p:nvSpPr>
        <p:spPr bwMode="auto">
          <a:xfrm>
            <a:off x="1911230" y="3048001"/>
            <a:ext cx="1949572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3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</a:p>
        </p:txBody>
      </p:sp>
      <p:cxnSp>
        <p:nvCxnSpPr>
          <p:cNvPr id="361490" name="AutoShape 18"/>
          <p:cNvCxnSpPr>
            <a:cxnSpLocks noChangeShapeType="1"/>
            <a:stCxn id="361491" idx="2"/>
            <a:endCxn id="361485" idx="0"/>
          </p:cNvCxnSpPr>
          <p:nvPr/>
        </p:nvCxnSpPr>
        <p:spPr bwMode="auto">
          <a:xfrm flipH="1">
            <a:off x="3920260" y="2887191"/>
            <a:ext cx="980017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491" name="Text Box 19"/>
          <p:cNvSpPr txBox="1">
            <a:spLocks noChangeArrowheads="1"/>
          </p:cNvSpPr>
          <p:nvPr/>
        </p:nvSpPr>
        <p:spPr bwMode="auto">
          <a:xfrm>
            <a:off x="4705352" y="2384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cxnSp>
        <p:nvCxnSpPr>
          <p:cNvPr id="361492" name="AutoShape 20"/>
          <p:cNvCxnSpPr>
            <a:cxnSpLocks noChangeShapeType="1"/>
            <a:stCxn id="361491" idx="2"/>
            <a:endCxn id="361494" idx="0"/>
          </p:cNvCxnSpPr>
          <p:nvPr/>
        </p:nvCxnSpPr>
        <p:spPr bwMode="auto">
          <a:xfrm>
            <a:off x="4900277" y="2887191"/>
            <a:ext cx="2534643" cy="9704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493" name="Text Box 21"/>
          <p:cNvSpPr txBox="1">
            <a:spLocks noChangeArrowheads="1"/>
          </p:cNvSpPr>
          <p:nvPr/>
        </p:nvSpPr>
        <p:spPr bwMode="auto">
          <a:xfrm>
            <a:off x="2446561" y="2286001"/>
            <a:ext cx="2351926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3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</a:p>
        </p:txBody>
      </p:sp>
      <p:sp>
        <p:nvSpPr>
          <p:cNvPr id="361494" name="Text Box 22"/>
          <p:cNvSpPr txBox="1">
            <a:spLocks noChangeArrowheads="1"/>
          </p:cNvSpPr>
          <p:nvPr/>
        </p:nvSpPr>
        <p:spPr bwMode="auto">
          <a:xfrm>
            <a:off x="7137402" y="3857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do</a:t>
            </a:r>
          </a:p>
        </p:txBody>
      </p:sp>
      <p:sp>
        <p:nvSpPr>
          <p:cNvPr id="361495" name="Text Box 23"/>
          <p:cNvSpPr txBox="1">
            <a:spLocks noChangeArrowheads="1"/>
          </p:cNvSpPr>
          <p:nvPr/>
        </p:nvSpPr>
        <p:spPr bwMode="auto">
          <a:xfrm>
            <a:off x="5264152" y="5384800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1496" name="Text Box 24"/>
          <p:cNvSpPr txBox="1">
            <a:spLocks noChangeArrowheads="1"/>
          </p:cNvSpPr>
          <p:nvPr/>
        </p:nvSpPr>
        <p:spPr bwMode="auto">
          <a:xfrm>
            <a:off x="2935133" y="6096001"/>
            <a:ext cx="1406154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 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</a:p>
        </p:txBody>
      </p:sp>
      <p:sp>
        <p:nvSpPr>
          <p:cNvPr id="361497" name="Rectangle 25"/>
          <p:cNvSpPr>
            <a:spLocks noChangeArrowheads="1"/>
          </p:cNvSpPr>
          <p:nvPr/>
        </p:nvSpPr>
        <p:spPr bwMode="auto">
          <a:xfrm>
            <a:off x="4248152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4</a:t>
            </a:r>
          </a:p>
        </p:txBody>
      </p:sp>
      <p:cxnSp>
        <p:nvCxnSpPr>
          <p:cNvPr id="361498" name="AutoShape 26"/>
          <p:cNvCxnSpPr>
            <a:cxnSpLocks noChangeShapeType="1"/>
            <a:stCxn id="361495" idx="2"/>
            <a:endCxn id="361497" idx="0"/>
          </p:cNvCxnSpPr>
          <p:nvPr/>
        </p:nvCxnSpPr>
        <p:spPr bwMode="auto">
          <a:xfrm flipH="1">
            <a:off x="4486358" y="5887566"/>
            <a:ext cx="972719" cy="3068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1499" name="AutoShape 27"/>
          <p:cNvCxnSpPr>
            <a:cxnSpLocks noChangeShapeType="1"/>
            <a:stCxn id="361500" idx="2"/>
            <a:endCxn id="361495" idx="0"/>
          </p:cNvCxnSpPr>
          <p:nvPr/>
        </p:nvCxnSpPr>
        <p:spPr bwMode="auto">
          <a:xfrm flipH="1">
            <a:off x="5459077" y="5125566"/>
            <a:ext cx="958849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00" name="Text Box 28"/>
          <p:cNvSpPr txBox="1">
            <a:spLocks noChangeArrowheads="1"/>
          </p:cNvSpPr>
          <p:nvPr/>
        </p:nvSpPr>
        <p:spPr bwMode="auto">
          <a:xfrm>
            <a:off x="6223001" y="4622800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cxnSp>
        <p:nvCxnSpPr>
          <p:cNvPr id="361501" name="AutoShape 29"/>
          <p:cNvCxnSpPr>
            <a:cxnSpLocks noChangeShapeType="1"/>
            <a:stCxn id="361494" idx="2"/>
            <a:endCxn id="361500" idx="0"/>
          </p:cNvCxnSpPr>
          <p:nvPr/>
        </p:nvCxnSpPr>
        <p:spPr bwMode="auto">
          <a:xfrm flipH="1">
            <a:off x="6417926" y="4360391"/>
            <a:ext cx="1016994" cy="2624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02" name="Text Box 30"/>
          <p:cNvSpPr txBox="1">
            <a:spLocks noChangeArrowheads="1"/>
          </p:cNvSpPr>
          <p:nvPr/>
        </p:nvSpPr>
        <p:spPr bwMode="auto">
          <a:xfrm>
            <a:off x="5114697" y="6096001"/>
            <a:ext cx="1140056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</a:p>
        </p:txBody>
      </p:sp>
      <p:sp>
        <p:nvSpPr>
          <p:cNvPr id="361503" name="Rectangle 31"/>
          <p:cNvSpPr>
            <a:spLocks noChangeArrowheads="1"/>
          </p:cNvSpPr>
          <p:nvPr/>
        </p:nvSpPr>
        <p:spPr bwMode="auto">
          <a:xfrm>
            <a:off x="6121401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5</a:t>
            </a:r>
          </a:p>
        </p:txBody>
      </p:sp>
      <p:cxnSp>
        <p:nvCxnSpPr>
          <p:cNvPr id="361504" name="AutoShape 32"/>
          <p:cNvCxnSpPr>
            <a:cxnSpLocks noChangeShapeType="1"/>
            <a:stCxn id="361495" idx="2"/>
            <a:endCxn id="361503" idx="0"/>
          </p:cNvCxnSpPr>
          <p:nvPr/>
        </p:nvCxnSpPr>
        <p:spPr bwMode="auto">
          <a:xfrm>
            <a:off x="5459077" y="5887566"/>
            <a:ext cx="900530" cy="3068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05" name="Text Box 33"/>
          <p:cNvSpPr txBox="1">
            <a:spLocks noChangeArrowheads="1"/>
          </p:cNvSpPr>
          <p:nvPr/>
        </p:nvSpPr>
        <p:spPr bwMode="auto">
          <a:xfrm>
            <a:off x="7082369" y="5381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if</a:t>
            </a:r>
          </a:p>
        </p:txBody>
      </p:sp>
      <p:cxnSp>
        <p:nvCxnSpPr>
          <p:cNvPr id="361506" name="AutoShape 34"/>
          <p:cNvCxnSpPr>
            <a:cxnSpLocks noChangeShapeType="1"/>
            <a:stCxn id="361494" idx="2"/>
            <a:endCxn id="361507" idx="0"/>
          </p:cNvCxnSpPr>
          <p:nvPr/>
        </p:nvCxnSpPr>
        <p:spPr bwMode="auto">
          <a:xfrm>
            <a:off x="7434920" y="4360391"/>
            <a:ext cx="859367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07" name="Text Box 35"/>
          <p:cNvSpPr txBox="1">
            <a:spLocks noChangeArrowheads="1"/>
          </p:cNvSpPr>
          <p:nvPr/>
        </p:nvSpPr>
        <p:spPr bwMode="auto">
          <a:xfrm>
            <a:off x="7996769" y="4619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e1</a:t>
            </a:r>
          </a:p>
        </p:txBody>
      </p:sp>
      <p:cxnSp>
        <p:nvCxnSpPr>
          <p:cNvPr id="361508" name="AutoShape 36"/>
          <p:cNvCxnSpPr>
            <a:cxnSpLocks noChangeShapeType="1"/>
            <a:stCxn id="361500" idx="2"/>
            <a:endCxn id="361505" idx="0"/>
          </p:cNvCxnSpPr>
          <p:nvPr/>
        </p:nvCxnSpPr>
        <p:spPr bwMode="auto">
          <a:xfrm>
            <a:off x="6417926" y="5125566"/>
            <a:ext cx="961961" cy="2560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09" name="Rectangle 37"/>
          <p:cNvSpPr>
            <a:spLocks noChangeArrowheads="1"/>
          </p:cNvSpPr>
          <p:nvPr/>
        </p:nvSpPr>
        <p:spPr bwMode="auto">
          <a:xfrm>
            <a:off x="8051801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6</a:t>
            </a:r>
          </a:p>
        </p:txBody>
      </p:sp>
      <p:cxnSp>
        <p:nvCxnSpPr>
          <p:cNvPr id="361510" name="AutoShape 38"/>
          <p:cNvCxnSpPr>
            <a:cxnSpLocks noChangeShapeType="1"/>
            <a:stCxn id="361505" idx="2"/>
            <a:endCxn id="361509" idx="0"/>
          </p:cNvCxnSpPr>
          <p:nvPr/>
        </p:nvCxnSpPr>
        <p:spPr bwMode="auto">
          <a:xfrm>
            <a:off x="7379887" y="5884391"/>
            <a:ext cx="910120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11" name="Rectangle 39"/>
          <p:cNvSpPr>
            <a:spLocks noChangeArrowheads="1"/>
          </p:cNvSpPr>
          <p:nvPr/>
        </p:nvSpPr>
        <p:spPr bwMode="auto">
          <a:xfrm>
            <a:off x="9844619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7</a:t>
            </a:r>
          </a:p>
        </p:txBody>
      </p:sp>
      <p:cxnSp>
        <p:nvCxnSpPr>
          <p:cNvPr id="361512" name="AutoShape 40"/>
          <p:cNvCxnSpPr>
            <a:cxnSpLocks noChangeShapeType="1"/>
            <a:stCxn id="361505" idx="2"/>
            <a:endCxn id="361511" idx="0"/>
          </p:cNvCxnSpPr>
          <p:nvPr/>
        </p:nvCxnSpPr>
        <p:spPr bwMode="auto">
          <a:xfrm>
            <a:off x="7379887" y="5884391"/>
            <a:ext cx="2702938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13" name="Text Box 41"/>
          <p:cNvSpPr txBox="1">
            <a:spLocks noChangeArrowheads="1"/>
          </p:cNvSpPr>
          <p:nvPr/>
        </p:nvSpPr>
        <p:spPr bwMode="auto">
          <a:xfrm>
            <a:off x="7082369" y="61944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e1</a:t>
            </a:r>
          </a:p>
        </p:txBody>
      </p:sp>
      <p:cxnSp>
        <p:nvCxnSpPr>
          <p:cNvPr id="361514" name="AutoShape 42"/>
          <p:cNvCxnSpPr>
            <a:cxnSpLocks noChangeShapeType="1"/>
            <a:stCxn id="361505" idx="2"/>
            <a:endCxn id="361513" idx="0"/>
          </p:cNvCxnSpPr>
          <p:nvPr/>
        </p:nvCxnSpPr>
        <p:spPr bwMode="auto">
          <a:xfrm>
            <a:off x="7379887" y="5884391"/>
            <a:ext cx="0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1515" name="Text Box 43"/>
          <p:cNvSpPr txBox="1">
            <a:spLocks noChangeArrowheads="1"/>
          </p:cNvSpPr>
          <p:nvPr/>
        </p:nvSpPr>
        <p:spPr bwMode="auto">
          <a:xfrm>
            <a:off x="8534401" y="6096001"/>
            <a:ext cx="1140056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3</a:t>
            </a:r>
            <a:r>
              <a:rPr lang="en-US" sz="2133"/>
              <a:t>}</a:t>
            </a:r>
          </a:p>
        </p:txBody>
      </p:sp>
      <p:sp>
        <p:nvSpPr>
          <p:cNvPr id="361516" name="Text Box 44"/>
          <p:cNvSpPr txBox="1">
            <a:spLocks noChangeArrowheads="1"/>
          </p:cNvSpPr>
          <p:nvPr/>
        </p:nvSpPr>
        <p:spPr bwMode="auto">
          <a:xfrm>
            <a:off x="10381518" y="6037501"/>
            <a:ext cx="1343638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33" i="1" dirty="0"/>
              <a:t>gen</a:t>
            </a:r>
            <a:r>
              <a:rPr lang="en-US" sz="2133" dirty="0"/>
              <a:t>={</a:t>
            </a:r>
            <a:r>
              <a:rPr lang="en-US" sz="2133" i="1" dirty="0"/>
              <a:t>d</a:t>
            </a:r>
            <a:r>
              <a:rPr lang="en-US" sz="2133" baseline="-25000" dirty="0"/>
              <a:t>7</a:t>
            </a:r>
            <a:r>
              <a:rPr lang="en-US" sz="2133" dirty="0"/>
              <a:t>}</a:t>
            </a:r>
            <a:br>
              <a:rPr lang="en-US" sz="2133" dirty="0"/>
            </a:br>
            <a:r>
              <a:rPr lang="en-US" sz="2133" i="1" dirty="0"/>
              <a:t>kill</a:t>
            </a:r>
            <a:r>
              <a:rPr lang="en-US" sz="2133" dirty="0"/>
              <a:t>={</a:t>
            </a:r>
            <a:r>
              <a:rPr lang="en-US" sz="2133" i="1" dirty="0"/>
              <a:t>d</a:t>
            </a:r>
            <a:r>
              <a:rPr lang="en-US" sz="2133" baseline="-25000" dirty="0"/>
              <a:t>1</a:t>
            </a:r>
            <a:r>
              <a:rPr lang="en-US" sz="2133" dirty="0"/>
              <a:t>,</a:t>
            </a:r>
            <a:r>
              <a:rPr lang="en-US" sz="2133" i="1" dirty="0"/>
              <a:t>d</a:t>
            </a:r>
            <a:r>
              <a:rPr lang="en-US" sz="2133" baseline="-25000" dirty="0"/>
              <a:t>4</a:t>
            </a:r>
            <a:r>
              <a:rPr lang="en-US" sz="2133" dirty="0"/>
              <a:t>}</a:t>
            </a:r>
          </a:p>
        </p:txBody>
      </p:sp>
      <p:sp>
        <p:nvSpPr>
          <p:cNvPr id="361517" name="Text Box 45"/>
          <p:cNvSpPr txBox="1">
            <a:spLocks noChangeArrowheads="1"/>
          </p:cNvSpPr>
          <p:nvPr/>
        </p:nvSpPr>
        <p:spPr bwMode="auto">
          <a:xfrm>
            <a:off x="3736082" y="5334001"/>
            <a:ext cx="1646605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</a:p>
        </p:txBody>
      </p:sp>
      <p:sp>
        <p:nvSpPr>
          <p:cNvPr id="361518" name="Text Box 46"/>
          <p:cNvSpPr txBox="1">
            <a:spLocks noChangeArrowheads="1"/>
          </p:cNvSpPr>
          <p:nvPr/>
        </p:nvSpPr>
        <p:spPr bwMode="auto">
          <a:xfrm>
            <a:off x="4281995" y="4543426"/>
            <a:ext cx="2048959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</a:p>
        </p:txBody>
      </p:sp>
      <p:sp>
        <p:nvSpPr>
          <p:cNvPr id="361519" name="Text Box 47"/>
          <p:cNvSpPr txBox="1">
            <a:spLocks noChangeArrowheads="1"/>
          </p:cNvSpPr>
          <p:nvPr/>
        </p:nvSpPr>
        <p:spPr bwMode="auto">
          <a:xfrm>
            <a:off x="5196395" y="3781426"/>
            <a:ext cx="2048959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4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5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1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2</a:t>
            </a:r>
            <a:r>
              <a:rPr lang="en-US" sz="2133"/>
              <a:t>}</a:t>
            </a:r>
          </a:p>
        </p:txBody>
      </p:sp>
      <p:sp>
        <p:nvSpPr>
          <p:cNvPr id="361520" name="Text Box 48"/>
          <p:cNvSpPr txBox="1">
            <a:spLocks noChangeArrowheads="1"/>
          </p:cNvSpPr>
          <p:nvPr/>
        </p:nvSpPr>
        <p:spPr bwMode="auto">
          <a:xfrm>
            <a:off x="7672917" y="5257801"/>
            <a:ext cx="1443024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33" i="1"/>
              <a:t>gen</a:t>
            </a:r>
            <a:r>
              <a:rPr lang="en-US" sz="2133"/>
              <a:t>={</a:t>
            </a:r>
            <a:r>
              <a:rPr lang="en-US" sz="2133" i="1"/>
              <a:t>d</a:t>
            </a:r>
            <a:r>
              <a:rPr lang="en-US" sz="2133" baseline="-25000"/>
              <a:t>6</a:t>
            </a:r>
            <a:r>
              <a:rPr lang="en-US" sz="2133"/>
              <a:t>,</a:t>
            </a:r>
            <a:r>
              <a:rPr lang="en-US" sz="2133" i="1"/>
              <a:t>d</a:t>
            </a:r>
            <a:r>
              <a:rPr lang="en-US" sz="2133" baseline="-25000"/>
              <a:t>7</a:t>
            </a:r>
            <a:r>
              <a:rPr lang="en-US" sz="2133"/>
              <a:t>}</a:t>
            </a:r>
            <a:br>
              <a:rPr lang="en-US" sz="2133"/>
            </a:br>
            <a:r>
              <a:rPr lang="en-US" sz="2133" i="1"/>
              <a:t>kill</a:t>
            </a:r>
            <a:r>
              <a:rPr lang="en-US" sz="2133"/>
              <a:t>={}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Control flow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CFG is well-structured and reducible </a:t>
            </a:r>
            <a:r>
              <a:rPr lang="en-US" dirty="0" err="1"/>
              <a:t>iff</a:t>
            </a:r>
            <a:r>
              <a:rPr lang="en-US" dirty="0"/>
              <a:t> all its loops are natural loops characterized by their back edges.</a:t>
            </a:r>
          </a:p>
          <a:p>
            <a:r>
              <a:rPr lang="en-US" dirty="0"/>
              <a:t>In a well-structured control-flow graph there are no jumps into the middles of loops. Each loop is entered only through its header</a:t>
            </a:r>
          </a:p>
          <a:p>
            <a:r>
              <a:rPr lang="en-US" dirty="0"/>
              <a:t>CFG derived from programs using structured flow-of-control statements such as if-then-else, while-do, continue, and break statements are always well-structured</a:t>
            </a:r>
          </a:p>
          <a:p>
            <a:r>
              <a:rPr lang="en-US" dirty="0"/>
              <a:t>Many dataflow analysis algorithms work only on well-structured CFGs.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Using Bit-Vectors to Compute Reaching Definitions</a:t>
            </a:r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9042401" y="1752600"/>
            <a:ext cx="2741456" cy="41549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d</a:t>
            </a:r>
            <a:r>
              <a:rPr lang="en-US" sz="2400" baseline="-25000"/>
              <a:t>1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i := m-1;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i="1"/>
              <a:t>d</a:t>
            </a:r>
            <a:r>
              <a:rPr lang="en-US" sz="2400" baseline="-25000"/>
              <a:t>2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j := n;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i="1"/>
              <a:t>d</a:t>
            </a:r>
            <a:r>
              <a:rPr lang="en-US" sz="2400" baseline="-25000"/>
              <a:t>3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a := u1;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/>
              <a:t>     </a:t>
            </a:r>
            <a:r>
              <a:rPr lang="en-US" sz="2400" b="1">
                <a:latin typeface="Courier New" pitchFamily="49" charset="0"/>
              </a:rPr>
              <a:t>do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i="1"/>
              <a:t>d</a:t>
            </a:r>
            <a:r>
              <a:rPr lang="en-US" sz="2400" baseline="-25000"/>
              <a:t>4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  i := i+1;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i="1"/>
              <a:t>d</a:t>
            </a:r>
            <a:r>
              <a:rPr lang="en-US" sz="2400" baseline="-25000"/>
              <a:t>5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  j := j-1;</a:t>
            </a:r>
            <a:br>
              <a:rPr lang="en-US" sz="2400" b="1">
                <a:latin typeface="Courier New" pitchFamily="49" charset="0"/>
              </a:rPr>
            </a:br>
            <a:r>
              <a:rPr lang="en-US" sz="2400"/>
              <a:t>     </a:t>
            </a:r>
            <a:r>
              <a:rPr lang="en-US" sz="2400" b="1">
                <a:latin typeface="Courier New" pitchFamily="49" charset="0"/>
              </a:rPr>
              <a:t>  if e1 then</a:t>
            </a:r>
            <a:br>
              <a:rPr lang="en-US" sz="2400" b="1">
                <a:latin typeface="Courier New" pitchFamily="49" charset="0"/>
              </a:rPr>
            </a:br>
            <a:r>
              <a:rPr lang="en-US" sz="2400" i="1"/>
              <a:t>d</a:t>
            </a:r>
            <a:r>
              <a:rPr lang="en-US" sz="2400" baseline="-25000"/>
              <a:t>6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    a := u2</a:t>
            </a:r>
            <a:br>
              <a:rPr lang="en-US" sz="2400" b="1">
                <a:latin typeface="Courier New" pitchFamily="49" charset="0"/>
              </a:rPr>
            </a:br>
            <a:r>
              <a:rPr lang="en-US" sz="2400"/>
              <a:t>     </a:t>
            </a:r>
            <a:r>
              <a:rPr lang="en-US" sz="2400" b="1">
                <a:latin typeface="Courier New" pitchFamily="49" charset="0"/>
              </a:rPr>
              <a:t>  else</a:t>
            </a:r>
          </a:p>
          <a:p>
            <a:r>
              <a:rPr lang="en-US" sz="2400" i="1"/>
              <a:t>d</a:t>
            </a:r>
            <a:r>
              <a:rPr lang="en-US" sz="2400" baseline="-25000"/>
              <a:t>7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    i := u3</a:t>
            </a:r>
            <a:br>
              <a:rPr lang="en-US" sz="2400" b="1">
                <a:latin typeface="Courier New" pitchFamily="49" charset="0"/>
              </a:rPr>
            </a:br>
            <a:r>
              <a:rPr lang="en-US" sz="2400"/>
              <a:t>     </a:t>
            </a:r>
            <a:r>
              <a:rPr lang="en-US" sz="2400" b="1">
                <a:latin typeface="Courier New" pitchFamily="49" charset="0"/>
              </a:rPr>
              <a:t>while e2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2766485" y="3908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2502" name="Rectangle 6"/>
          <p:cNvSpPr>
            <a:spLocks noChangeArrowheads="1"/>
          </p:cNvSpPr>
          <p:nvPr/>
        </p:nvSpPr>
        <p:spPr bwMode="auto">
          <a:xfrm>
            <a:off x="1750485" y="46958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1</a:t>
            </a:r>
          </a:p>
        </p:txBody>
      </p:sp>
      <p:sp>
        <p:nvSpPr>
          <p:cNvPr id="362504" name="Rectangle 8"/>
          <p:cNvSpPr>
            <a:spLocks noChangeArrowheads="1"/>
          </p:cNvSpPr>
          <p:nvPr/>
        </p:nvSpPr>
        <p:spPr bwMode="auto">
          <a:xfrm>
            <a:off x="3606801" y="46958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2</a:t>
            </a:r>
          </a:p>
        </p:txBody>
      </p:sp>
      <p:cxnSp>
        <p:nvCxnSpPr>
          <p:cNvPr id="362506" name="AutoShape 10"/>
          <p:cNvCxnSpPr>
            <a:cxnSpLocks noChangeShapeType="1"/>
            <a:stCxn id="362500" idx="2"/>
            <a:endCxn id="362502" idx="0"/>
          </p:cNvCxnSpPr>
          <p:nvPr/>
        </p:nvCxnSpPr>
        <p:spPr bwMode="auto">
          <a:xfrm flipH="1">
            <a:off x="1988691" y="4411191"/>
            <a:ext cx="972719" cy="2846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2507" name="AutoShape 11"/>
          <p:cNvCxnSpPr>
            <a:cxnSpLocks noChangeShapeType="1"/>
            <a:stCxn id="362500" idx="2"/>
            <a:endCxn id="362504" idx="0"/>
          </p:cNvCxnSpPr>
          <p:nvPr/>
        </p:nvCxnSpPr>
        <p:spPr bwMode="auto">
          <a:xfrm>
            <a:off x="2961410" y="4411191"/>
            <a:ext cx="883597" cy="2846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2508" name="AutoShape 12"/>
          <p:cNvCxnSpPr>
            <a:cxnSpLocks noChangeShapeType="1"/>
            <a:stCxn id="362509" idx="2"/>
            <a:endCxn id="362500" idx="0"/>
          </p:cNvCxnSpPr>
          <p:nvPr/>
        </p:nvCxnSpPr>
        <p:spPr bwMode="auto">
          <a:xfrm flipH="1">
            <a:off x="2961410" y="3649191"/>
            <a:ext cx="958850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3725335" y="3146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2510" name="Rectangle 14"/>
          <p:cNvSpPr>
            <a:spLocks noChangeArrowheads="1"/>
          </p:cNvSpPr>
          <p:nvPr/>
        </p:nvSpPr>
        <p:spPr bwMode="auto">
          <a:xfrm>
            <a:off x="4565652" y="3908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3</a:t>
            </a:r>
          </a:p>
        </p:txBody>
      </p:sp>
      <p:cxnSp>
        <p:nvCxnSpPr>
          <p:cNvPr id="362511" name="AutoShape 15"/>
          <p:cNvCxnSpPr>
            <a:cxnSpLocks noChangeShapeType="1"/>
            <a:stCxn id="362509" idx="2"/>
            <a:endCxn id="362510" idx="0"/>
          </p:cNvCxnSpPr>
          <p:nvPr/>
        </p:nvCxnSpPr>
        <p:spPr bwMode="auto">
          <a:xfrm>
            <a:off x="3920260" y="3649191"/>
            <a:ext cx="883598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2514" name="AutoShape 18"/>
          <p:cNvCxnSpPr>
            <a:cxnSpLocks noChangeShapeType="1"/>
            <a:stCxn id="362515" idx="2"/>
            <a:endCxn id="362509" idx="0"/>
          </p:cNvCxnSpPr>
          <p:nvPr/>
        </p:nvCxnSpPr>
        <p:spPr bwMode="auto">
          <a:xfrm flipH="1">
            <a:off x="3920260" y="2887191"/>
            <a:ext cx="980017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4705352" y="2384425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cxnSp>
        <p:nvCxnSpPr>
          <p:cNvPr id="362516" name="AutoShape 20"/>
          <p:cNvCxnSpPr>
            <a:cxnSpLocks noChangeShapeType="1"/>
            <a:stCxn id="362515" idx="2"/>
            <a:endCxn id="362518" idx="0"/>
          </p:cNvCxnSpPr>
          <p:nvPr/>
        </p:nvCxnSpPr>
        <p:spPr bwMode="auto">
          <a:xfrm>
            <a:off x="4900277" y="2887191"/>
            <a:ext cx="2534643" cy="9704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17" name="Text Box 21"/>
          <p:cNvSpPr txBox="1">
            <a:spLocks noChangeArrowheads="1"/>
          </p:cNvSpPr>
          <p:nvPr/>
        </p:nvSpPr>
        <p:spPr bwMode="auto">
          <a:xfrm>
            <a:off x="3749801" y="23368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0011111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1100000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137402" y="3857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do</a:t>
            </a:r>
          </a:p>
        </p:txBody>
      </p:sp>
      <p:sp>
        <p:nvSpPr>
          <p:cNvPr id="362519" name="Text Box 23"/>
          <p:cNvSpPr txBox="1">
            <a:spLocks noChangeArrowheads="1"/>
          </p:cNvSpPr>
          <p:nvPr/>
        </p:nvSpPr>
        <p:spPr bwMode="auto">
          <a:xfrm>
            <a:off x="5264152" y="5384800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sp>
        <p:nvSpPr>
          <p:cNvPr id="362521" name="Rectangle 25"/>
          <p:cNvSpPr>
            <a:spLocks noChangeArrowheads="1"/>
          </p:cNvSpPr>
          <p:nvPr/>
        </p:nvSpPr>
        <p:spPr bwMode="auto">
          <a:xfrm>
            <a:off x="4248152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4</a:t>
            </a:r>
          </a:p>
        </p:txBody>
      </p:sp>
      <p:cxnSp>
        <p:nvCxnSpPr>
          <p:cNvPr id="362522" name="AutoShape 26"/>
          <p:cNvCxnSpPr>
            <a:cxnSpLocks noChangeShapeType="1"/>
            <a:stCxn id="362519" idx="2"/>
            <a:endCxn id="362521" idx="0"/>
          </p:cNvCxnSpPr>
          <p:nvPr/>
        </p:nvCxnSpPr>
        <p:spPr bwMode="auto">
          <a:xfrm flipH="1">
            <a:off x="4486358" y="5887566"/>
            <a:ext cx="972719" cy="3068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62523" name="AutoShape 27"/>
          <p:cNvCxnSpPr>
            <a:cxnSpLocks noChangeShapeType="1"/>
            <a:stCxn id="362524" idx="2"/>
            <a:endCxn id="362519" idx="0"/>
          </p:cNvCxnSpPr>
          <p:nvPr/>
        </p:nvCxnSpPr>
        <p:spPr bwMode="auto">
          <a:xfrm flipH="1">
            <a:off x="5459077" y="5125566"/>
            <a:ext cx="958849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24" name="Text Box 28"/>
          <p:cNvSpPr txBox="1">
            <a:spLocks noChangeArrowheads="1"/>
          </p:cNvSpPr>
          <p:nvPr/>
        </p:nvSpPr>
        <p:spPr bwMode="auto">
          <a:xfrm>
            <a:off x="6223001" y="4622800"/>
            <a:ext cx="389850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;</a:t>
            </a:r>
          </a:p>
        </p:txBody>
      </p:sp>
      <p:cxnSp>
        <p:nvCxnSpPr>
          <p:cNvPr id="362525" name="AutoShape 29"/>
          <p:cNvCxnSpPr>
            <a:cxnSpLocks noChangeShapeType="1"/>
            <a:stCxn id="362518" idx="2"/>
            <a:endCxn id="362524" idx="0"/>
          </p:cNvCxnSpPr>
          <p:nvPr/>
        </p:nvCxnSpPr>
        <p:spPr bwMode="auto">
          <a:xfrm flipH="1">
            <a:off x="6417926" y="4360391"/>
            <a:ext cx="1016994" cy="26240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27" name="Rectangle 31"/>
          <p:cNvSpPr>
            <a:spLocks noChangeArrowheads="1"/>
          </p:cNvSpPr>
          <p:nvPr/>
        </p:nvSpPr>
        <p:spPr bwMode="auto">
          <a:xfrm>
            <a:off x="6121401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5</a:t>
            </a:r>
          </a:p>
        </p:txBody>
      </p:sp>
      <p:cxnSp>
        <p:nvCxnSpPr>
          <p:cNvPr id="362528" name="AutoShape 32"/>
          <p:cNvCxnSpPr>
            <a:cxnSpLocks noChangeShapeType="1"/>
            <a:stCxn id="362519" idx="2"/>
            <a:endCxn id="362527" idx="0"/>
          </p:cNvCxnSpPr>
          <p:nvPr/>
        </p:nvCxnSpPr>
        <p:spPr bwMode="auto">
          <a:xfrm>
            <a:off x="5459077" y="5887566"/>
            <a:ext cx="900530" cy="3068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29" name="Text Box 33"/>
          <p:cNvSpPr txBox="1">
            <a:spLocks noChangeArrowheads="1"/>
          </p:cNvSpPr>
          <p:nvPr/>
        </p:nvSpPr>
        <p:spPr bwMode="auto">
          <a:xfrm>
            <a:off x="7082369" y="5381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if</a:t>
            </a:r>
          </a:p>
        </p:txBody>
      </p:sp>
      <p:cxnSp>
        <p:nvCxnSpPr>
          <p:cNvPr id="362530" name="AutoShape 34"/>
          <p:cNvCxnSpPr>
            <a:cxnSpLocks noChangeShapeType="1"/>
            <a:stCxn id="362518" idx="2"/>
            <a:endCxn id="362531" idx="0"/>
          </p:cNvCxnSpPr>
          <p:nvPr/>
        </p:nvCxnSpPr>
        <p:spPr bwMode="auto">
          <a:xfrm>
            <a:off x="7434920" y="4360391"/>
            <a:ext cx="859367" cy="2592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31" name="Text Box 35"/>
          <p:cNvSpPr txBox="1">
            <a:spLocks noChangeArrowheads="1"/>
          </p:cNvSpPr>
          <p:nvPr/>
        </p:nvSpPr>
        <p:spPr bwMode="auto">
          <a:xfrm>
            <a:off x="7996769" y="46196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e1</a:t>
            </a:r>
          </a:p>
        </p:txBody>
      </p:sp>
      <p:cxnSp>
        <p:nvCxnSpPr>
          <p:cNvPr id="362532" name="AutoShape 36"/>
          <p:cNvCxnSpPr>
            <a:cxnSpLocks noChangeShapeType="1"/>
            <a:stCxn id="362524" idx="2"/>
            <a:endCxn id="362529" idx="0"/>
          </p:cNvCxnSpPr>
          <p:nvPr/>
        </p:nvCxnSpPr>
        <p:spPr bwMode="auto">
          <a:xfrm>
            <a:off x="6417926" y="5125566"/>
            <a:ext cx="961961" cy="256059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33" name="Rectangle 37"/>
          <p:cNvSpPr>
            <a:spLocks noChangeArrowheads="1"/>
          </p:cNvSpPr>
          <p:nvPr/>
        </p:nvSpPr>
        <p:spPr bwMode="auto">
          <a:xfrm>
            <a:off x="8051801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6</a:t>
            </a:r>
          </a:p>
        </p:txBody>
      </p:sp>
      <p:cxnSp>
        <p:nvCxnSpPr>
          <p:cNvPr id="362534" name="AutoShape 38"/>
          <p:cNvCxnSpPr>
            <a:cxnSpLocks noChangeShapeType="1"/>
            <a:stCxn id="362529" idx="2"/>
            <a:endCxn id="362533" idx="0"/>
          </p:cNvCxnSpPr>
          <p:nvPr/>
        </p:nvCxnSpPr>
        <p:spPr bwMode="auto">
          <a:xfrm>
            <a:off x="7379887" y="5884391"/>
            <a:ext cx="910120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35" name="Rectangle 39"/>
          <p:cNvSpPr>
            <a:spLocks noChangeArrowheads="1"/>
          </p:cNvSpPr>
          <p:nvPr/>
        </p:nvSpPr>
        <p:spPr bwMode="auto">
          <a:xfrm>
            <a:off x="9844619" y="6194425"/>
            <a:ext cx="476412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i="1"/>
              <a:t>d</a:t>
            </a:r>
            <a:r>
              <a:rPr lang="en-US" sz="2667" baseline="-25000"/>
              <a:t>7</a:t>
            </a:r>
          </a:p>
        </p:txBody>
      </p:sp>
      <p:cxnSp>
        <p:nvCxnSpPr>
          <p:cNvPr id="362536" name="AutoShape 40"/>
          <p:cNvCxnSpPr>
            <a:cxnSpLocks noChangeShapeType="1"/>
            <a:stCxn id="362529" idx="2"/>
            <a:endCxn id="362535" idx="0"/>
          </p:cNvCxnSpPr>
          <p:nvPr/>
        </p:nvCxnSpPr>
        <p:spPr bwMode="auto">
          <a:xfrm>
            <a:off x="7379887" y="5884391"/>
            <a:ext cx="2702938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37" name="Text Box 41"/>
          <p:cNvSpPr txBox="1">
            <a:spLocks noChangeArrowheads="1"/>
          </p:cNvSpPr>
          <p:nvPr/>
        </p:nvSpPr>
        <p:spPr bwMode="auto">
          <a:xfrm>
            <a:off x="7082369" y="6194425"/>
            <a:ext cx="595035" cy="502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>
                <a:latin typeface="Courier New" pitchFamily="49" charset="0"/>
              </a:rPr>
              <a:t>e1</a:t>
            </a:r>
          </a:p>
        </p:txBody>
      </p:sp>
      <p:cxnSp>
        <p:nvCxnSpPr>
          <p:cNvPr id="362538" name="AutoShape 42"/>
          <p:cNvCxnSpPr>
            <a:cxnSpLocks noChangeShapeType="1"/>
            <a:stCxn id="362529" idx="2"/>
            <a:endCxn id="362537" idx="0"/>
          </p:cNvCxnSpPr>
          <p:nvPr/>
        </p:nvCxnSpPr>
        <p:spPr bwMode="auto">
          <a:xfrm>
            <a:off x="7379887" y="5884391"/>
            <a:ext cx="0" cy="310034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62545" name="Text Box 49"/>
          <p:cNvSpPr txBox="1">
            <a:spLocks noChangeArrowheads="1"/>
          </p:cNvSpPr>
          <p:nvPr/>
        </p:nvSpPr>
        <p:spPr bwMode="auto">
          <a:xfrm>
            <a:off x="2799417" y="3124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1110000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0001111</a:t>
            </a:r>
          </a:p>
        </p:txBody>
      </p:sp>
      <p:sp>
        <p:nvSpPr>
          <p:cNvPr id="362546" name="Text Box 50"/>
          <p:cNvSpPr txBox="1">
            <a:spLocks noChangeArrowheads="1"/>
          </p:cNvSpPr>
          <p:nvPr/>
        </p:nvSpPr>
        <p:spPr bwMode="auto">
          <a:xfrm>
            <a:off x="1783417" y="3886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1100000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0001101</a:t>
            </a:r>
          </a:p>
        </p:txBody>
      </p:sp>
      <p:sp>
        <p:nvSpPr>
          <p:cNvPr id="362547" name="Text Box 51"/>
          <p:cNvSpPr txBox="1">
            <a:spLocks noChangeArrowheads="1"/>
          </p:cNvSpPr>
          <p:nvPr/>
        </p:nvSpPr>
        <p:spPr bwMode="auto">
          <a:xfrm>
            <a:off x="780117" y="4648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1000000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0001001</a:t>
            </a:r>
          </a:p>
        </p:txBody>
      </p:sp>
      <p:sp>
        <p:nvSpPr>
          <p:cNvPr id="362548" name="Text Box 52"/>
          <p:cNvSpPr txBox="1">
            <a:spLocks noChangeArrowheads="1"/>
          </p:cNvSpPr>
          <p:nvPr/>
        </p:nvSpPr>
        <p:spPr bwMode="auto">
          <a:xfrm>
            <a:off x="2596217" y="4648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0100000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0000100</a:t>
            </a:r>
          </a:p>
        </p:txBody>
      </p:sp>
      <p:sp>
        <p:nvSpPr>
          <p:cNvPr id="362549" name="Text Box 53"/>
          <p:cNvSpPr txBox="1">
            <a:spLocks noChangeArrowheads="1"/>
          </p:cNvSpPr>
          <p:nvPr/>
        </p:nvSpPr>
        <p:spPr bwMode="auto">
          <a:xfrm>
            <a:off x="3612217" y="3886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0010000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0000010</a:t>
            </a:r>
          </a:p>
        </p:txBody>
      </p:sp>
      <p:sp>
        <p:nvSpPr>
          <p:cNvPr id="362550" name="Text Box 54"/>
          <p:cNvSpPr txBox="1">
            <a:spLocks noChangeArrowheads="1"/>
          </p:cNvSpPr>
          <p:nvPr/>
        </p:nvSpPr>
        <p:spPr bwMode="auto">
          <a:xfrm>
            <a:off x="6164917" y="3886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0001111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1100000</a:t>
            </a:r>
          </a:p>
        </p:txBody>
      </p:sp>
      <p:sp>
        <p:nvSpPr>
          <p:cNvPr id="362551" name="Text Box 55"/>
          <p:cNvSpPr txBox="1">
            <a:spLocks noChangeArrowheads="1"/>
          </p:cNvSpPr>
          <p:nvPr/>
        </p:nvSpPr>
        <p:spPr bwMode="auto">
          <a:xfrm>
            <a:off x="5237817" y="45720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0001111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1100000</a:t>
            </a:r>
          </a:p>
        </p:txBody>
      </p:sp>
      <p:sp>
        <p:nvSpPr>
          <p:cNvPr id="362552" name="Text Box 56"/>
          <p:cNvSpPr txBox="1">
            <a:spLocks noChangeArrowheads="1"/>
          </p:cNvSpPr>
          <p:nvPr/>
        </p:nvSpPr>
        <p:spPr bwMode="auto">
          <a:xfrm>
            <a:off x="4221817" y="53340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0001100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1100001</a:t>
            </a:r>
          </a:p>
        </p:txBody>
      </p:sp>
      <p:sp>
        <p:nvSpPr>
          <p:cNvPr id="362553" name="Text Box 57"/>
          <p:cNvSpPr txBox="1">
            <a:spLocks noChangeArrowheads="1"/>
          </p:cNvSpPr>
          <p:nvPr/>
        </p:nvSpPr>
        <p:spPr bwMode="auto">
          <a:xfrm>
            <a:off x="3307417" y="6172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0001000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1000001</a:t>
            </a:r>
          </a:p>
        </p:txBody>
      </p:sp>
      <p:sp>
        <p:nvSpPr>
          <p:cNvPr id="362554" name="Text Box 58"/>
          <p:cNvSpPr txBox="1">
            <a:spLocks noChangeArrowheads="1"/>
          </p:cNvSpPr>
          <p:nvPr/>
        </p:nvSpPr>
        <p:spPr bwMode="auto">
          <a:xfrm>
            <a:off x="5148917" y="6172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0000100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0100000</a:t>
            </a:r>
          </a:p>
        </p:txBody>
      </p:sp>
      <p:sp>
        <p:nvSpPr>
          <p:cNvPr id="362555" name="Text Box 59"/>
          <p:cNvSpPr txBox="1">
            <a:spLocks noChangeArrowheads="1"/>
          </p:cNvSpPr>
          <p:nvPr/>
        </p:nvSpPr>
        <p:spPr bwMode="auto">
          <a:xfrm>
            <a:off x="8590617" y="6172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0000010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0010000</a:t>
            </a:r>
          </a:p>
        </p:txBody>
      </p:sp>
      <p:sp>
        <p:nvSpPr>
          <p:cNvPr id="362556" name="Text Box 60"/>
          <p:cNvSpPr txBox="1">
            <a:spLocks noChangeArrowheads="1"/>
          </p:cNvSpPr>
          <p:nvPr/>
        </p:nvSpPr>
        <p:spPr bwMode="auto">
          <a:xfrm>
            <a:off x="10330517" y="61722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0000001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1001000</a:t>
            </a:r>
          </a:p>
        </p:txBody>
      </p:sp>
      <p:sp>
        <p:nvSpPr>
          <p:cNvPr id="362557" name="Text Box 61"/>
          <p:cNvSpPr txBox="1">
            <a:spLocks noChangeArrowheads="1"/>
          </p:cNvSpPr>
          <p:nvPr/>
        </p:nvSpPr>
        <p:spPr bwMode="auto">
          <a:xfrm>
            <a:off x="7790517" y="5334001"/>
            <a:ext cx="10486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600" b="1">
                <a:latin typeface="Courier New" pitchFamily="49" charset="0"/>
              </a:rPr>
              <a:t>0000011</a:t>
            </a:r>
            <a:br>
              <a:rPr lang="en-US" sz="1600" b="1">
                <a:latin typeface="Courier New" pitchFamily="49" charset="0"/>
              </a:rPr>
            </a:br>
            <a:r>
              <a:rPr lang="en-US" sz="1600" b="1">
                <a:latin typeface="Courier New" pitchFamily="49" charset="0"/>
              </a:rPr>
              <a:t>0000000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Accuracy, Safeness, and Conservative Estimations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Accuracy: the larger the superset of reaching definitions, the less information we have to apply code optimizations</a:t>
            </a:r>
          </a:p>
          <a:p>
            <a:r>
              <a:rPr lang="en-US" dirty="0"/>
              <a:t>Safe: refers to the fact that a superset of reaching definitions is safe (some may be have been killed)</a:t>
            </a:r>
          </a:p>
          <a:p>
            <a:r>
              <a:rPr lang="en-US" dirty="0"/>
              <a:t>Conservative: refers to making safe assumptions when insufficient information is available at compile time, i.e. the compiler has to guarantee not to change the meaning of the optimized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Reaching Definitions - Conservative (Safe) Estimation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 is that conditional expressions are uninterrupted, they will have one branch or the other</a:t>
            </a:r>
          </a:p>
          <a:p>
            <a:r>
              <a:rPr lang="en-US" dirty="0"/>
              <a:t>The path of the flow graph is also the execution path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301625"/>
            <a:ext cx="12090400" cy="1143000"/>
          </a:xfrm>
        </p:spPr>
        <p:txBody>
          <a:bodyPr>
            <a:noAutofit/>
          </a:bodyPr>
          <a:lstStyle/>
          <a:p>
            <a:r>
              <a:rPr lang="en-US" sz="3467" b="1" dirty="0"/>
              <a:t>Reaching Definitions - Conservative (Safe) Estimation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E is always true then S2 is not taken </a:t>
            </a:r>
          </a:p>
        </p:txBody>
      </p:sp>
      <p:sp>
        <p:nvSpPr>
          <p:cNvPr id="359427" name="Line 3"/>
          <p:cNvSpPr>
            <a:spLocks noChangeShapeType="1"/>
          </p:cNvSpPr>
          <p:nvPr/>
        </p:nvSpPr>
        <p:spPr bwMode="auto">
          <a:xfrm flipH="1">
            <a:off x="5080000" y="23622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28" name="Oval 4"/>
          <p:cNvSpPr>
            <a:spLocks noChangeArrowheads="1"/>
          </p:cNvSpPr>
          <p:nvPr/>
        </p:nvSpPr>
        <p:spPr bwMode="auto">
          <a:xfrm>
            <a:off x="5994400" y="2209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29" name="Line 5"/>
          <p:cNvSpPr>
            <a:spLocks noChangeShapeType="1"/>
          </p:cNvSpPr>
          <p:nvPr/>
        </p:nvSpPr>
        <p:spPr bwMode="auto">
          <a:xfrm>
            <a:off x="5080000" y="35052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30" name="Oval 6"/>
          <p:cNvSpPr>
            <a:spLocks noChangeArrowheads="1"/>
          </p:cNvSpPr>
          <p:nvPr/>
        </p:nvSpPr>
        <p:spPr bwMode="auto">
          <a:xfrm>
            <a:off x="5994400" y="38862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31" name="Oval 7"/>
          <p:cNvSpPr>
            <a:spLocks noChangeArrowheads="1"/>
          </p:cNvSpPr>
          <p:nvPr/>
        </p:nvSpPr>
        <p:spPr bwMode="auto">
          <a:xfrm>
            <a:off x="6299200" y="27432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2</a:t>
            </a:r>
            <a:endParaRPr lang="en-US" sz="2400"/>
          </a:p>
        </p:txBody>
      </p:sp>
      <p:sp>
        <p:nvSpPr>
          <p:cNvPr id="359432" name="Oval 8"/>
          <p:cNvSpPr>
            <a:spLocks noChangeArrowheads="1"/>
          </p:cNvSpPr>
          <p:nvPr/>
        </p:nvSpPr>
        <p:spPr bwMode="auto">
          <a:xfrm>
            <a:off x="4267200" y="27432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1</a:t>
            </a:r>
            <a:endParaRPr lang="en-US" sz="2400"/>
          </a:p>
        </p:txBody>
      </p:sp>
      <p:sp>
        <p:nvSpPr>
          <p:cNvPr id="359433" name="Line 9"/>
          <p:cNvSpPr>
            <a:spLocks noChangeShapeType="1"/>
          </p:cNvSpPr>
          <p:nvPr/>
        </p:nvSpPr>
        <p:spPr bwMode="auto">
          <a:xfrm flipH="1">
            <a:off x="6197600" y="35052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34" name="Line 10"/>
          <p:cNvSpPr>
            <a:spLocks noChangeShapeType="1"/>
          </p:cNvSpPr>
          <p:nvPr/>
        </p:nvSpPr>
        <p:spPr bwMode="auto">
          <a:xfrm>
            <a:off x="6197600" y="23622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35" name="Line 11"/>
          <p:cNvSpPr>
            <a:spLocks noChangeShapeType="1"/>
          </p:cNvSpPr>
          <p:nvPr/>
        </p:nvSpPr>
        <p:spPr bwMode="auto">
          <a:xfrm flipH="1">
            <a:off x="7213600" y="2362200"/>
            <a:ext cx="20320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9436" name="Text Box 12"/>
          <p:cNvSpPr txBox="1">
            <a:spLocks noChangeArrowheads="1"/>
          </p:cNvSpPr>
          <p:nvPr/>
        </p:nvSpPr>
        <p:spPr bwMode="auto">
          <a:xfrm>
            <a:off x="9176381" y="2133601"/>
            <a:ext cx="17716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Suppose this</a:t>
            </a:r>
            <a:br>
              <a:rPr lang="en-US" sz="2400"/>
            </a:br>
            <a:r>
              <a:rPr lang="en-US" sz="2400"/>
              <a:t>branch is</a:t>
            </a:r>
            <a:br>
              <a:rPr lang="en-US" sz="2400"/>
            </a:br>
            <a:r>
              <a:rPr lang="en-US" sz="2400"/>
              <a:t>never taken</a:t>
            </a:r>
          </a:p>
        </p:txBody>
      </p:sp>
      <p:sp>
        <p:nvSpPr>
          <p:cNvPr id="359437" name="Rectangle 13"/>
          <p:cNvSpPr>
            <a:spLocks noChangeArrowheads="1"/>
          </p:cNvSpPr>
          <p:nvPr/>
        </p:nvSpPr>
        <p:spPr bwMode="auto">
          <a:xfrm>
            <a:off x="522769" y="3886200"/>
            <a:ext cx="902763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dirty="0"/>
              <a:t>Estimation:</a:t>
            </a:r>
            <a:br>
              <a:rPr lang="en-US" sz="2400" i="1" dirty="0"/>
            </a:br>
            <a:r>
              <a:rPr lang="en-US" sz="2400" i="1" dirty="0"/>
              <a:t>gen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		= </a:t>
            </a:r>
            <a:r>
              <a:rPr lang="en-US" sz="2400" i="1" dirty="0"/>
              <a:t>gen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 </a:t>
            </a:r>
            <a:r>
              <a:rPr lang="en-US" sz="2400" dirty="0">
                <a:sym typeface="Symbol" charset="2"/>
              </a:rPr>
              <a:t> </a:t>
            </a:r>
            <a:r>
              <a:rPr lang="en-US" sz="2400" i="1" dirty="0"/>
              <a:t>gen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] – may not be contributed by S2 </a:t>
            </a:r>
            <a:br>
              <a:rPr lang="en-US" sz="2400" dirty="0"/>
            </a:br>
            <a:r>
              <a:rPr lang="en-US" sz="2400" i="1" dirty="0"/>
              <a:t>kill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		= </a:t>
            </a:r>
            <a:r>
              <a:rPr lang="en-US" sz="2400" i="1" dirty="0"/>
              <a:t>kill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 </a:t>
            </a:r>
            <a:r>
              <a:rPr lang="en-US" sz="2400" dirty="0">
                <a:sym typeface="Symbol" charset="2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kill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2</a:t>
            </a:r>
            <a:r>
              <a:rPr lang="en-US" sz="2400" dirty="0"/>
              <a:t>] – may not be contributed by S2</a:t>
            </a:r>
            <a:br>
              <a:rPr lang="en-US" sz="2400" dirty="0"/>
            </a:br>
            <a:r>
              <a:rPr lang="en-US" sz="2400" dirty="0"/>
              <a:t>Accurate:</a:t>
            </a:r>
            <a:br>
              <a:rPr lang="en-US" sz="2400" i="1" dirty="0"/>
            </a:br>
            <a:r>
              <a:rPr lang="en-US" sz="2400" i="1" dirty="0"/>
              <a:t>gen’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		= </a:t>
            </a:r>
            <a:r>
              <a:rPr lang="en-US" sz="2400" i="1" dirty="0"/>
              <a:t>gen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	</a:t>
            </a:r>
            <a:r>
              <a:rPr lang="en-US" sz="2400" dirty="0">
                <a:sym typeface="Symbol" charset="2"/>
              </a:rPr>
              <a:t> </a:t>
            </a:r>
            <a:r>
              <a:rPr lang="en-US" sz="2400" i="1" dirty="0">
                <a:sym typeface="Symbol" charset="2"/>
              </a:rPr>
              <a:t>gen</a:t>
            </a:r>
            <a:r>
              <a:rPr lang="en-US" sz="2400" dirty="0">
                <a:sym typeface="Symbol" charset="2"/>
              </a:rPr>
              <a:t>[</a:t>
            </a:r>
            <a:r>
              <a:rPr lang="en-US" sz="2400" i="1" dirty="0"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]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i="1" dirty="0"/>
              <a:t>kill’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		= </a:t>
            </a:r>
            <a:r>
              <a:rPr lang="en-US" sz="2400" i="1" dirty="0"/>
              <a:t>kill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	</a:t>
            </a:r>
            <a:r>
              <a:rPr lang="en-US" sz="2400" dirty="0">
                <a:sym typeface="Symbol" charset="2"/>
              </a:rPr>
              <a:t> </a:t>
            </a:r>
            <a:r>
              <a:rPr lang="en-US" sz="2400" i="1" dirty="0">
                <a:sym typeface="Symbol" charset="2"/>
              </a:rPr>
              <a:t>kill</a:t>
            </a:r>
            <a:r>
              <a:rPr lang="en-US" sz="2400" dirty="0">
                <a:sym typeface="Symbol" charset="2"/>
              </a:rPr>
              <a:t>[</a:t>
            </a:r>
            <a:r>
              <a:rPr lang="en-US" sz="2400" i="1" dirty="0">
                <a:sym typeface="Symbol" charset="2"/>
              </a:rPr>
              <a:t>S</a:t>
            </a:r>
            <a:r>
              <a:rPr lang="en-US" sz="2400" dirty="0">
                <a:sym typeface="Symbol" charset="2"/>
              </a:rPr>
              <a:t>]</a:t>
            </a:r>
            <a:endParaRPr lang="en-US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11582399" cy="1143000"/>
          </a:xfrm>
        </p:spPr>
        <p:txBody>
          <a:bodyPr>
            <a:noAutofit/>
          </a:bodyPr>
          <a:lstStyle/>
          <a:p>
            <a:r>
              <a:rPr lang="en-US" sz="3467" b="1" dirty="0"/>
              <a:t>Reaching Definitions - Conservative (Safe) Estimation</a:t>
            </a:r>
            <a:endParaRPr lang="en-US" sz="3467" dirty="0"/>
          </a:p>
        </p:txBody>
      </p:sp>
      <p:sp>
        <p:nvSpPr>
          <p:cNvPr id="363533" name="Rectangle 13"/>
          <p:cNvSpPr>
            <a:spLocks noChangeArrowheads="1"/>
          </p:cNvSpPr>
          <p:nvPr/>
        </p:nvSpPr>
        <p:spPr bwMode="auto">
          <a:xfrm>
            <a:off x="7213602" y="2895601"/>
            <a:ext cx="29674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in</a:t>
            </a:r>
            <a:r>
              <a:rPr lang="en-US" sz="2400"/>
              <a:t>[</a:t>
            </a:r>
            <a:r>
              <a:rPr lang="en-US" sz="2400" i="1"/>
              <a:t>S</a:t>
            </a:r>
            <a:r>
              <a:rPr lang="en-US" sz="2400" baseline="-25000"/>
              <a:t>1</a:t>
            </a:r>
            <a:r>
              <a:rPr lang="en-US" sz="2400"/>
              <a:t>] = </a:t>
            </a:r>
            <a:r>
              <a:rPr lang="en-US" sz="2400" i="1"/>
              <a:t>in</a:t>
            </a:r>
            <a:r>
              <a:rPr lang="en-US" sz="2400"/>
              <a:t>[</a:t>
            </a:r>
            <a:r>
              <a:rPr lang="en-US" sz="2400" i="1"/>
              <a:t>S</a:t>
            </a:r>
            <a:r>
              <a:rPr lang="en-US" sz="2400"/>
              <a:t>] </a:t>
            </a:r>
            <a:r>
              <a:rPr lang="en-US" sz="2400">
                <a:sym typeface="Symbol" charset="2"/>
              </a:rPr>
              <a:t> </a:t>
            </a:r>
            <a:r>
              <a:rPr lang="en-US" sz="2400" i="1"/>
              <a:t>gen</a:t>
            </a:r>
            <a:r>
              <a:rPr lang="en-US" sz="2400"/>
              <a:t>[</a:t>
            </a:r>
            <a:r>
              <a:rPr lang="en-US" sz="2400" i="1"/>
              <a:t>S</a:t>
            </a:r>
            <a:r>
              <a:rPr lang="en-US" sz="2400" baseline="-25000"/>
              <a:t>1</a:t>
            </a:r>
            <a:r>
              <a:rPr lang="en-US" sz="2400"/>
              <a:t>]</a:t>
            </a:r>
          </a:p>
        </p:txBody>
      </p:sp>
      <p:sp>
        <p:nvSpPr>
          <p:cNvPr id="363534" name="Line 14"/>
          <p:cNvSpPr>
            <a:spLocks noChangeShapeType="1"/>
          </p:cNvSpPr>
          <p:nvPr/>
        </p:nvSpPr>
        <p:spPr bwMode="auto">
          <a:xfrm flipH="1">
            <a:off x="5994400" y="2362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35" name="Oval 15"/>
          <p:cNvSpPr>
            <a:spLocks noChangeArrowheads="1"/>
          </p:cNvSpPr>
          <p:nvPr/>
        </p:nvSpPr>
        <p:spPr bwMode="auto">
          <a:xfrm>
            <a:off x="5892800" y="2209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36" name="Line 16"/>
          <p:cNvSpPr>
            <a:spLocks noChangeShapeType="1"/>
          </p:cNvSpPr>
          <p:nvPr/>
        </p:nvSpPr>
        <p:spPr bwMode="auto">
          <a:xfrm>
            <a:off x="5994400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37" name="Oval 17"/>
          <p:cNvSpPr>
            <a:spLocks noChangeArrowheads="1"/>
          </p:cNvSpPr>
          <p:nvPr/>
        </p:nvSpPr>
        <p:spPr bwMode="auto">
          <a:xfrm>
            <a:off x="5892800" y="38862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38" name="Oval 18"/>
          <p:cNvSpPr>
            <a:spLocks noChangeArrowheads="1"/>
          </p:cNvSpPr>
          <p:nvPr/>
        </p:nvSpPr>
        <p:spPr bwMode="auto">
          <a:xfrm>
            <a:off x="5181600" y="27432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r>
              <a:rPr lang="en-US" sz="2400" baseline="-25000"/>
              <a:t>1</a:t>
            </a:r>
            <a:endParaRPr lang="en-US" sz="2400"/>
          </a:p>
        </p:txBody>
      </p:sp>
      <p:cxnSp>
        <p:nvCxnSpPr>
          <p:cNvPr id="363539" name="AutoShape 19"/>
          <p:cNvCxnSpPr>
            <a:cxnSpLocks noChangeShapeType="1"/>
            <a:stCxn id="363538" idx="4"/>
            <a:endCxn id="363538" idx="0"/>
          </p:cNvCxnSpPr>
          <p:nvPr/>
        </p:nvCxnSpPr>
        <p:spPr bwMode="auto">
          <a:xfrm rot="5400000" flipH="1" flipV="1">
            <a:off x="5614459" y="3123142"/>
            <a:ext cx="762000" cy="2117"/>
          </a:xfrm>
          <a:prstGeom prst="curvedConnector5">
            <a:avLst>
              <a:gd name="adj1" fmla="val -30000"/>
              <a:gd name="adj2" fmla="val -64100005"/>
              <a:gd name="adj3" fmla="val 130000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3541" name="Oval 21"/>
          <p:cNvSpPr>
            <a:spLocks noChangeArrowheads="1"/>
          </p:cNvSpPr>
          <p:nvPr/>
        </p:nvSpPr>
        <p:spPr bwMode="auto">
          <a:xfrm>
            <a:off x="812800" y="2743200"/>
            <a:ext cx="1625600" cy="762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S</a:t>
            </a:r>
            <a:endParaRPr lang="en-US" sz="2400"/>
          </a:p>
        </p:txBody>
      </p:sp>
      <p:sp>
        <p:nvSpPr>
          <p:cNvPr id="363542" name="Line 22"/>
          <p:cNvSpPr>
            <a:spLocks noChangeShapeType="1"/>
          </p:cNvSpPr>
          <p:nvPr/>
        </p:nvSpPr>
        <p:spPr bwMode="auto">
          <a:xfrm>
            <a:off x="3048000" y="3124200"/>
            <a:ext cx="142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43" name="Line 23"/>
          <p:cNvSpPr>
            <a:spLocks noChangeShapeType="1"/>
          </p:cNvSpPr>
          <p:nvPr/>
        </p:nvSpPr>
        <p:spPr bwMode="auto">
          <a:xfrm>
            <a:off x="1625600" y="2362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44" name="Oval 24"/>
          <p:cNvSpPr>
            <a:spLocks noChangeArrowheads="1"/>
          </p:cNvSpPr>
          <p:nvPr/>
        </p:nvSpPr>
        <p:spPr bwMode="auto">
          <a:xfrm>
            <a:off x="1524000" y="2209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45" name="Line 25"/>
          <p:cNvSpPr>
            <a:spLocks noChangeShapeType="1"/>
          </p:cNvSpPr>
          <p:nvPr/>
        </p:nvSpPr>
        <p:spPr bwMode="auto">
          <a:xfrm>
            <a:off x="1625600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46" name="Oval 26"/>
          <p:cNvSpPr>
            <a:spLocks noChangeArrowheads="1"/>
          </p:cNvSpPr>
          <p:nvPr/>
        </p:nvSpPr>
        <p:spPr bwMode="auto">
          <a:xfrm>
            <a:off x="1524000" y="38862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3547" name="Text Box 27"/>
          <p:cNvSpPr txBox="1">
            <a:spLocks noChangeArrowheads="1"/>
          </p:cNvSpPr>
          <p:nvPr/>
        </p:nvSpPr>
        <p:spPr bwMode="auto">
          <a:xfrm>
            <a:off x="2853267" y="2755900"/>
            <a:ext cx="1676100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133"/>
              <a:t>is of the form</a:t>
            </a:r>
          </a:p>
        </p:txBody>
      </p:sp>
      <p:sp>
        <p:nvSpPr>
          <p:cNvPr id="363548" name="Rectangle 28"/>
          <p:cNvSpPr>
            <a:spLocks noChangeArrowheads="1"/>
          </p:cNvSpPr>
          <p:nvPr/>
        </p:nvSpPr>
        <p:spPr bwMode="auto">
          <a:xfrm>
            <a:off x="1727200" y="4038600"/>
            <a:ext cx="9042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The problem is that</a:t>
            </a:r>
            <a:br>
              <a:rPr lang="en-US" sz="2400" dirty="0"/>
            </a:br>
            <a:r>
              <a:rPr lang="en-US" sz="2400" i="1" dirty="0"/>
              <a:t>in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 = </a:t>
            </a:r>
            <a:r>
              <a:rPr lang="en-US" sz="2400" i="1" dirty="0"/>
              <a:t>in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dirty="0"/>
              <a:t>] </a:t>
            </a:r>
            <a:r>
              <a:rPr lang="en-US" sz="2400" dirty="0">
                <a:sym typeface="Symbol" charset="2"/>
              </a:rPr>
              <a:t> </a:t>
            </a:r>
            <a:r>
              <a:rPr lang="en-US" sz="2400" i="1" dirty="0"/>
              <a:t>out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</a:t>
            </a:r>
            <a:br>
              <a:rPr lang="en-US" sz="2400" dirty="0"/>
            </a:br>
            <a:endParaRPr lang="en-US" sz="2400" dirty="0"/>
          </a:p>
          <a:p>
            <a:pPr algn="ctr"/>
            <a:r>
              <a:rPr lang="en-US" sz="2400" dirty="0"/>
              <a:t>but we cannot solve this  directly, because </a:t>
            </a:r>
            <a:r>
              <a:rPr lang="en-US" sz="2400" i="1" dirty="0"/>
              <a:t>out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 depends on </a:t>
            </a:r>
            <a:r>
              <a:rPr lang="en-US" sz="2400" i="1" dirty="0"/>
              <a:t>in</a:t>
            </a:r>
            <a:r>
              <a:rPr lang="en-US" sz="2400" dirty="0"/>
              <a:t>[</a:t>
            </a:r>
            <a:r>
              <a:rPr lang="en-US" sz="2400" i="1" dirty="0"/>
              <a:t>S</a:t>
            </a:r>
            <a:r>
              <a:rPr lang="en-US" sz="2400" baseline="-25000" dirty="0"/>
              <a:t>1</a:t>
            </a:r>
            <a:r>
              <a:rPr lang="en-US" sz="2400" dirty="0"/>
              <a:t>]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67" b="1" dirty="0"/>
              <a:t>Reaching Definitions are a Conservative (Safe) Estimation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have: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	(1)</a:t>
            </a:r>
            <a:r>
              <a:rPr lang="en-US" i="1" dirty="0"/>
              <a:t> 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=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/>
              <a:t>out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	(2)</a:t>
            </a:r>
            <a:r>
              <a:rPr lang="en-US" i="1" dirty="0"/>
              <a:t> out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=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Solve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and </a:t>
            </a:r>
            <a:r>
              <a:rPr lang="en-US" i="1" dirty="0"/>
              <a:t>out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by estimating </a:t>
            </a:r>
            <a:r>
              <a:rPr lang="en-US" i="1" dirty="0"/>
              <a:t>in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using safe but</a:t>
            </a:r>
            <a:br>
              <a:rPr lang="en-US" dirty="0"/>
            </a:br>
            <a:r>
              <a:rPr lang="en-US" dirty="0"/>
              <a:t>approximate </a:t>
            </a:r>
            <a:r>
              <a:rPr lang="en-US" i="1" dirty="0"/>
              <a:t>out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]=</a:t>
            </a:r>
            <a:r>
              <a:rPr lang="en-US" dirty="0">
                <a:sym typeface="Symbol" charset="2"/>
              </a:rPr>
              <a:t>, then re-compute </a:t>
            </a:r>
            <a:r>
              <a:rPr lang="en-US" i="1" dirty="0"/>
              <a:t>out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using (2) to estimate </a:t>
            </a:r>
            <a:r>
              <a:rPr lang="en-US" i="1" dirty="0"/>
              <a:t>in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0819A-67BA-4FFE-8FDE-A78024EF41A4}" type="slidenum">
              <a:rPr lang="en-US"/>
              <a:pPr/>
              <a:t>25</a:t>
            </a:fld>
            <a:endParaRPr lang="en-US"/>
          </a:p>
        </p:txBody>
      </p:sp>
      <p:sp>
        <p:nvSpPr>
          <p:cNvPr id="364548" name="Line 4"/>
          <p:cNvSpPr>
            <a:spLocks noChangeShapeType="1"/>
          </p:cNvSpPr>
          <p:nvPr/>
        </p:nvSpPr>
        <p:spPr bwMode="auto">
          <a:xfrm flipH="1">
            <a:off x="10363200" y="19812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4549" name="Oval 5"/>
          <p:cNvSpPr>
            <a:spLocks noChangeArrowheads="1"/>
          </p:cNvSpPr>
          <p:nvPr/>
        </p:nvSpPr>
        <p:spPr bwMode="auto">
          <a:xfrm>
            <a:off x="10261600" y="18288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4550" name="Line 6"/>
          <p:cNvSpPr>
            <a:spLocks noChangeShapeType="1"/>
          </p:cNvSpPr>
          <p:nvPr/>
        </p:nvSpPr>
        <p:spPr bwMode="auto">
          <a:xfrm>
            <a:off x="10363200" y="3048000"/>
            <a:ext cx="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4551" name="Oval 7"/>
          <p:cNvSpPr>
            <a:spLocks noChangeArrowheads="1"/>
          </p:cNvSpPr>
          <p:nvPr/>
        </p:nvSpPr>
        <p:spPr bwMode="auto">
          <a:xfrm>
            <a:off x="10261600" y="3505200"/>
            <a:ext cx="203200" cy="1524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364553" name="AutoShape 9"/>
          <p:cNvCxnSpPr>
            <a:cxnSpLocks noChangeShapeType="1"/>
            <a:stCxn id="364564" idx="2"/>
            <a:endCxn id="364564" idx="0"/>
          </p:cNvCxnSpPr>
          <p:nvPr/>
        </p:nvCxnSpPr>
        <p:spPr bwMode="auto">
          <a:xfrm rot="5400000" flipH="1" flipV="1">
            <a:off x="10059459" y="2742142"/>
            <a:ext cx="609600" cy="2117"/>
          </a:xfrm>
          <a:prstGeom prst="curvedConnector5">
            <a:avLst>
              <a:gd name="adj1" fmla="val -37500"/>
              <a:gd name="adj2" fmla="val -77100005"/>
              <a:gd name="adj3" fmla="val 137500"/>
            </a:avLst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sp>
        <p:nvSpPr>
          <p:cNvPr id="364564" name="Rectangle 20"/>
          <p:cNvSpPr>
            <a:spLocks noChangeArrowheads="1"/>
          </p:cNvSpPr>
          <p:nvPr/>
        </p:nvSpPr>
        <p:spPr bwMode="auto">
          <a:xfrm>
            <a:off x="9144000" y="2438400"/>
            <a:ext cx="2438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i="1"/>
              <a:t>d</a:t>
            </a:r>
            <a:r>
              <a:rPr lang="en-US" sz="2400"/>
              <a:t>: </a:t>
            </a:r>
            <a:r>
              <a:rPr lang="en-US" sz="2400" b="1">
                <a:latin typeface="Courier New" pitchFamily="49" charset="0"/>
              </a:rPr>
              <a:t>a:=b+c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667" b="1" dirty="0"/>
              <a:t>Reaching Definitions are a Conservative (Safe) Estimation</a:t>
            </a:r>
            <a:endParaRPr lang="en-US" sz="2667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	=</a:t>
            </a:r>
            <a:r>
              <a:rPr lang="en-US" baseline="-25000" dirty="0"/>
              <a:t>(1)</a:t>
            </a:r>
            <a:r>
              <a:rPr lang="en-US" dirty="0"/>
              <a:t>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out</a:t>
            </a:r>
            <a:r>
              <a:rPr lang="en-US" dirty="0">
                <a:sym typeface="Symbol" charset="2"/>
              </a:rPr>
              <a:t>[</a:t>
            </a:r>
            <a:r>
              <a:rPr lang="en-US" i="1" dirty="0">
                <a:sym typeface="Symbol" charset="2"/>
              </a:rPr>
              <a:t>S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] =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</a:t>
            </a:r>
            <a:br>
              <a:rPr lang="en-US" dirty="0"/>
            </a:br>
            <a:r>
              <a:rPr lang="en-US" i="1" dirty="0"/>
              <a:t>out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	=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 =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i="1" dirty="0"/>
              <a:t>in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	=</a:t>
            </a:r>
            <a:r>
              <a:rPr lang="en-US" baseline="-25000" dirty="0"/>
              <a:t>(1)</a:t>
            </a:r>
            <a:r>
              <a:rPr lang="en-US" dirty="0"/>
              <a:t>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out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[</a:t>
            </a:r>
            <a:r>
              <a:rPr lang="en-US" i="1" dirty="0">
                <a:sym typeface="Symbol" charset="2"/>
              </a:rPr>
              <a:t>S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] =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 =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br>
              <a:rPr lang="en-US" dirty="0"/>
            </a:br>
            <a:r>
              <a:rPr lang="en-US" i="1" dirty="0"/>
              <a:t>out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	=</a:t>
            </a:r>
            <a:r>
              <a:rPr lang="en-US" baseline="-25000" dirty="0"/>
              <a:t>(2)</a:t>
            </a:r>
            <a:r>
              <a:rPr lang="en-US" dirty="0"/>
              <a:t>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 =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</a:t>
            </a:r>
            <a:br>
              <a:rPr lang="en-US" dirty="0"/>
            </a:br>
            <a:r>
              <a:rPr lang="en-US" dirty="0"/>
              <a:t>	= </a:t>
            </a:r>
            <a:r>
              <a:rPr lang="en-US" i="1" dirty="0"/>
              <a:t>gen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(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- </a:t>
            </a:r>
            <a:r>
              <a:rPr lang="en-US" i="1" dirty="0"/>
              <a:t>kill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])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Because </a:t>
            </a:r>
            <a:r>
              <a:rPr lang="en-US" i="1" dirty="0"/>
              <a:t>out</a:t>
            </a:r>
            <a:r>
              <a:rPr lang="en-US" baseline="30000" dirty="0"/>
              <a:t>1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= </a:t>
            </a:r>
            <a:r>
              <a:rPr lang="en-US" i="1" dirty="0"/>
              <a:t>out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], and therefore </a:t>
            </a:r>
            <a:r>
              <a:rPr lang="en-US" i="1" dirty="0"/>
              <a:t>in</a:t>
            </a:r>
            <a:r>
              <a:rPr lang="en-US" baseline="30000" dirty="0"/>
              <a:t>3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= </a:t>
            </a:r>
            <a:r>
              <a:rPr lang="en-US" i="1" dirty="0"/>
              <a:t>in</a:t>
            </a:r>
            <a:r>
              <a:rPr lang="en-US" baseline="30000" dirty="0"/>
              <a:t>2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], we conclude that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baseline="-25000" dirty="0"/>
              <a:t>1</a:t>
            </a:r>
            <a:r>
              <a:rPr lang="en-US" dirty="0"/>
              <a:t>] = </a:t>
            </a:r>
            <a:r>
              <a:rPr lang="en-US" i="1" dirty="0"/>
              <a:t>in</a:t>
            </a:r>
            <a:r>
              <a:rPr lang="en-US" dirty="0"/>
              <a:t>[</a:t>
            </a:r>
            <a:r>
              <a:rPr lang="en-US" i="1" dirty="0"/>
              <a:t>S</a:t>
            </a:r>
            <a:r>
              <a:rPr lang="en-US" dirty="0"/>
              <a:t>] </a:t>
            </a:r>
            <a:r>
              <a:rPr lang="en-US" dirty="0">
                <a:sym typeface="Symbol" charset="2"/>
              </a:rPr>
              <a:t> </a:t>
            </a:r>
            <a:r>
              <a:rPr lang="en-US" i="1" dirty="0">
                <a:sym typeface="Symbol" charset="2"/>
              </a:rPr>
              <a:t>gen</a:t>
            </a:r>
            <a:r>
              <a:rPr lang="en-US" dirty="0">
                <a:sym typeface="Symbol" charset="2"/>
              </a:rPr>
              <a:t>[</a:t>
            </a:r>
            <a:r>
              <a:rPr lang="en-US" i="1" dirty="0">
                <a:sym typeface="Symbol" charset="2"/>
              </a:rPr>
              <a:t>S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]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Control Flow Graph (CFG) of some program p, named CFG(p)</a:t>
            </a:r>
            <a:r>
              <a:rPr lang="en-US" b="1" dirty="0"/>
              <a:t>,</a:t>
            </a:r>
            <a:r>
              <a:rPr lang="en-US" dirty="0"/>
              <a:t> is a static abstraction of p, in which each node represents a Basic Block (B). </a:t>
            </a:r>
          </a:p>
          <a:p>
            <a:r>
              <a:rPr lang="en-US" dirty="0"/>
              <a:t>Edges connecting the nodes in CFG represent the control flow from any one basic block to its successors</a:t>
            </a:r>
          </a:p>
          <a:p>
            <a:r>
              <a:rPr lang="en-US" dirty="0"/>
              <a:t>A </a:t>
            </a:r>
            <a:r>
              <a:rPr lang="en-US" i="1" dirty="0"/>
              <a:t>CFG </a:t>
            </a:r>
            <a:r>
              <a:rPr lang="en-US" dirty="0"/>
              <a:t>only represents the static control flow</a:t>
            </a:r>
          </a:p>
          <a:p>
            <a:r>
              <a:rPr lang="en-US" dirty="0"/>
              <a:t>Not mandatory to store, which of 2 successors in an </a:t>
            </a:r>
            <a:r>
              <a:rPr lang="en-US" i="1" dirty="0"/>
              <a:t>If Expression</a:t>
            </a:r>
            <a:r>
              <a:rPr lang="en-US" dirty="0"/>
              <a:t> is connected by the true condition. </a:t>
            </a:r>
          </a:p>
          <a:p>
            <a:r>
              <a:rPr lang="en-US" dirty="0"/>
              <a:t>Just have to show 2 successors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The CFG Algorithm </a:t>
            </a:r>
            <a:r>
              <a:rPr lang="en-US" b="1" dirty="0" err="1"/>
              <a:t>cfg_build</a:t>
            </a:r>
            <a:r>
              <a:rPr lang="en-US" b="1" dirty="0"/>
              <a:t>(pc)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Aside from its parameter pc, input to the CFG Algorithm </a:t>
            </a:r>
            <a:r>
              <a:rPr lang="en-US" dirty="0" err="1"/>
              <a:t>cfg_build</a:t>
            </a:r>
            <a:r>
              <a:rPr lang="en-US" dirty="0"/>
              <a:t>() is a list of instructions I broken into Basic Blocks. One of these blocks holds the select entry instruction at address: pc</a:t>
            </a:r>
          </a:p>
          <a:p>
            <a:r>
              <a:rPr lang="en-US" dirty="0"/>
              <a:t>The CFG Algorithm creates a new </a:t>
            </a:r>
            <a:r>
              <a:rPr lang="en-US" dirty="0" err="1"/>
              <a:t>cfg</a:t>
            </a:r>
            <a:r>
              <a:rPr lang="en-US" dirty="0"/>
              <a:t> node for each basic block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successor </a:t>
            </a:r>
            <a:r>
              <a:rPr lang="en-US" i="1" dirty="0"/>
              <a:t>s </a:t>
            </a:r>
            <a:r>
              <a:rPr lang="en-US" dirty="0"/>
              <a:t>of a Basic Block(n) </a:t>
            </a:r>
            <a:r>
              <a:rPr lang="en-US" dirty="0" err="1"/>
              <a:t>cfg_build</a:t>
            </a:r>
            <a:r>
              <a:rPr lang="en-US" dirty="0"/>
              <a:t>() installs a directed edge from Basic Block(n) to </a:t>
            </a:r>
            <a:r>
              <a:rPr lang="en-US" i="1" dirty="0"/>
              <a:t>s</a:t>
            </a:r>
            <a:r>
              <a:rPr lang="en-US" dirty="0"/>
              <a:t>. </a:t>
            </a:r>
          </a:p>
          <a:p>
            <a:r>
              <a:rPr lang="en-US" dirty="0"/>
              <a:t>During this process each BB is labeled as </a:t>
            </a:r>
            <a:r>
              <a:rPr lang="en-US" i="1" dirty="0"/>
              <a:t>reached</a:t>
            </a:r>
            <a:r>
              <a:rPr lang="en-US" dirty="0"/>
              <a:t>. At completion, all BBs are inspected; those not </a:t>
            </a:r>
            <a:r>
              <a:rPr lang="en-US" i="1" dirty="0"/>
              <a:t>reached</a:t>
            </a:r>
            <a:r>
              <a:rPr lang="en-US" dirty="0"/>
              <a:t> are filtered out as </a:t>
            </a:r>
            <a:r>
              <a:rPr lang="en-US" i="1" dirty="0"/>
              <a:t>unreachable blocks</a:t>
            </a:r>
            <a:r>
              <a:rPr lang="en-US" dirty="0"/>
              <a:t>, hence each of its instructions is </a:t>
            </a:r>
            <a:r>
              <a:rPr lang="en-US" i="1" dirty="0"/>
              <a:t>unreachable code</a:t>
            </a:r>
            <a:r>
              <a:rPr lang="en-US" dirty="0"/>
              <a:t>. </a:t>
            </a:r>
          </a:p>
          <a:p>
            <a:r>
              <a:rPr lang="en-US" dirty="0"/>
              <a:t>Output of </a:t>
            </a:r>
            <a:r>
              <a:rPr lang="en-US" dirty="0" err="1"/>
              <a:t>cfg_build</a:t>
            </a:r>
            <a:r>
              <a:rPr lang="en-US" dirty="0"/>
              <a:t>() is a pointer to the </a:t>
            </a:r>
            <a:r>
              <a:rPr lang="en-US" i="1" dirty="0" err="1"/>
              <a:t>cfg</a:t>
            </a:r>
            <a:r>
              <a:rPr lang="en-US" dirty="0"/>
              <a:t> node associated with address pc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Data-Flow Analysis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Knowledge about the behavior of a variable is essential for performing transformations. </a:t>
            </a:r>
          </a:p>
          <a:p>
            <a:pPr>
              <a:lnSpc>
                <a:spcPct val="90000"/>
              </a:lnSpc>
            </a:pPr>
            <a:r>
              <a:rPr lang="en-US" dirty="0"/>
              <a:t>Control flow information is also required to do transformations across basic blocks.</a:t>
            </a:r>
          </a:p>
          <a:p>
            <a:pPr>
              <a:lnSpc>
                <a:spcPct val="90000"/>
              </a:lnSpc>
            </a:pPr>
            <a:r>
              <a:rPr lang="en-US" dirty="0"/>
              <a:t>In addition, to apply global optimizations on basic blocks, data-flow information is collected by solving systems of data-flow equations</a:t>
            </a:r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  <a:p>
            <a:pPr>
              <a:lnSpc>
                <a:spcPct val="90000"/>
              </a:lnSpc>
            </a:pPr>
            <a:endParaRPr lang="en-US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Suppose we need to determine the reaching definitions for a sequence of statements S</a:t>
            </a:r>
            <a:br>
              <a:rPr lang="en-US" dirty="0"/>
            </a:br>
            <a:r>
              <a:rPr lang="en-US" dirty="0"/>
              <a:t>	out[S] = gen[S]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(in[S] - kill[S])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The information at the end of a statement S is either generated within the statement or enters at the beginning and is not killed as control flows through the statement.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Factors for setting up data-flow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Notion of killing and generating depend on the desired information and on the data-flow analysis problem to be solved</a:t>
            </a:r>
          </a:p>
          <a:p>
            <a:pPr lvl="1"/>
            <a:r>
              <a:rPr lang="en-US" dirty="0"/>
              <a:t>Some problems out[S] need to be defined in terms of in[S] and for others in[S] need to be defined in terms of out[S]</a:t>
            </a:r>
          </a:p>
          <a:p>
            <a:r>
              <a:rPr lang="en-US" dirty="0"/>
              <a:t>Data flow is interrupted by the control flow of the program.</a:t>
            </a:r>
          </a:p>
          <a:p>
            <a:pPr lvl="1"/>
            <a:r>
              <a:rPr lang="en-US" dirty="0"/>
              <a:t>Out[S] is based on the assumption that there is a unique end point</a:t>
            </a:r>
          </a:p>
          <a:p>
            <a:r>
              <a:rPr lang="en-US" dirty="0"/>
              <a:t>Assignments through pointer variables, procedure calls, assignments to array variables influence the data flow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and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42125" cy="4351338"/>
          </a:xfrm>
        </p:spPr>
        <p:txBody>
          <a:bodyPr>
            <a:normAutofit/>
          </a:bodyPr>
          <a:lstStyle/>
          <a:p>
            <a:r>
              <a:rPr lang="en-US" dirty="0"/>
              <a:t>Position between two adjacent statements and above the first and following the last are points</a:t>
            </a:r>
          </a:p>
          <a:p>
            <a:pPr lvl="1"/>
            <a:r>
              <a:rPr lang="en-US" dirty="0"/>
              <a:t>B1 has 3 points</a:t>
            </a:r>
          </a:p>
          <a:p>
            <a:pPr lvl="1"/>
            <a:r>
              <a:rPr lang="en-US" dirty="0"/>
              <a:t>B2 has 2 points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82822432-3001-4BC3-BC6C-891C7A4F7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3485357"/>
            <a:ext cx="24384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d1: </a:t>
            </a:r>
            <a:r>
              <a:rPr lang="en-US" sz="2400" b="1" dirty="0" err="1">
                <a:latin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</a:rPr>
              <a:t> := m-1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d2: </a:t>
            </a:r>
            <a:r>
              <a:rPr lang="en-US" sz="2400" b="1" dirty="0">
                <a:latin typeface="Courier New" pitchFamily="49" charset="0"/>
              </a:rPr>
              <a:t>j := 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3F1B454C-CDF8-4B97-B28B-147771F50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4651932"/>
            <a:ext cx="2438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/>
              <a:t>d3: </a:t>
            </a:r>
            <a:r>
              <a:rPr lang="en-US" sz="2400" b="1" dirty="0">
                <a:latin typeface="Courier New" pitchFamily="49" charset="0"/>
              </a:rPr>
              <a:t>j := j-1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DDB48D79-5609-4B82-877C-E372E796B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5" y="5502118"/>
            <a:ext cx="2438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2400" b="1">
              <a:latin typeface="Courier New" pitchFamily="49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38372B75-FAD0-4242-8930-7D15E871F028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0725" y="4347131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EFFCADDC-88D6-4E6E-B4E7-063B1AD7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3485358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B1: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98581A2-B8D6-4494-8E6E-725E4D6F6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4651932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B2: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9E0368D-0D63-453B-ABCB-5464B0DD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0326" y="5502118"/>
            <a:ext cx="5886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B3: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11D769B7-A4EC-4D27-90EF-11EEC84F0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0725" y="5197317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2305</Words>
  <Application>Microsoft Office PowerPoint</Application>
  <PresentationFormat>Widescreen</PresentationFormat>
  <Paragraphs>192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Data-Flow Analysis</vt:lpstr>
      <vt:lpstr>Structured Control flow graph</vt:lpstr>
      <vt:lpstr>CFG Synthesis</vt:lpstr>
      <vt:lpstr> The CFG Algorithm cfg_build(pc) </vt:lpstr>
      <vt:lpstr>CFG algorithm</vt:lpstr>
      <vt:lpstr>Global Data-Flow Analysis</vt:lpstr>
      <vt:lpstr>Data flow equations</vt:lpstr>
      <vt:lpstr>Factors for setting up data-flow equations</vt:lpstr>
      <vt:lpstr>Point and Path</vt:lpstr>
      <vt:lpstr>Points and Path</vt:lpstr>
      <vt:lpstr>Reaching Definitions</vt:lpstr>
      <vt:lpstr>Example</vt:lpstr>
      <vt:lpstr>Data flow analysis – structured programs</vt:lpstr>
      <vt:lpstr>Reaching Definitions – S id:= E </vt:lpstr>
      <vt:lpstr>Reaching Definitions S  S1; S2</vt:lpstr>
      <vt:lpstr>Reaching Definitions - S  if E then S1 else S2</vt:lpstr>
      <vt:lpstr>Reaching Definitions – S  do S while E</vt:lpstr>
      <vt:lpstr>Example</vt:lpstr>
      <vt:lpstr>Example Reaching Definitions</vt:lpstr>
      <vt:lpstr>Using Bit-Vectors to Compute Reaching Definitions</vt:lpstr>
      <vt:lpstr>Accuracy, Safeness, and Conservative Estimations</vt:lpstr>
      <vt:lpstr>Reaching Definitions - Conservative (Safe) Estimation</vt:lpstr>
      <vt:lpstr>Reaching Definitions - Conservative (Safe) Estimation</vt:lpstr>
      <vt:lpstr>Reaching Definitions - Conservative (Safe) Estimation</vt:lpstr>
      <vt:lpstr>Reaching Definitions are a Conservative (Safe) Estimation</vt:lpstr>
      <vt:lpstr>Reaching Definitions are a Conservative (Safe) Estimation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Flow graphs</dc:title>
  <dc:creator>sitara k</dc:creator>
  <cp:lastModifiedBy>sitara k</cp:lastModifiedBy>
  <cp:revision>19</cp:revision>
  <dcterms:created xsi:type="dcterms:W3CDTF">2021-10-07T19:28:11Z</dcterms:created>
  <dcterms:modified xsi:type="dcterms:W3CDTF">2023-04-18T14:16:54Z</dcterms:modified>
</cp:coreProperties>
</file>