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YTGgAsih3jzQFttphyl2i7uQ5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D98598-F40F-42C8-8EE1-CEBC67F779BC}">
  <a:tblStyle styleId="{93D98598-F40F-42C8-8EE1-CEBC67F779B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3999" y="1122363"/>
            <a:ext cx="9263865" cy="388115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Code Generation based on</a:t>
            </a:r>
            <a:br>
              <a:rPr lang="en-US" sz="5400"/>
            </a:br>
            <a:r>
              <a:rPr lang="en-US" sz="5400"/>
              <a:t>- Dynamic Programming </a:t>
            </a:r>
            <a:br>
              <a:rPr lang="en-US" sz="5400"/>
            </a:br>
            <a:r>
              <a:rPr lang="en-US" sz="5400"/>
              <a:t>- Tree rewriting</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a:t>
            </a:r>
            <a:endParaRPr/>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Cost vector of the last but one level node</a:t>
            </a:r>
            <a:endParaRPr/>
          </a:p>
          <a:p>
            <a:pPr indent="-228600" lvl="0" marL="228600" rtl="0" algn="l">
              <a:lnSpc>
                <a:spcPct val="90000"/>
              </a:lnSpc>
              <a:spcBef>
                <a:spcPts val="1000"/>
              </a:spcBef>
              <a:spcAft>
                <a:spcPts val="0"/>
              </a:spcAft>
              <a:buClr>
                <a:schemeClr val="dk1"/>
              </a:buClr>
              <a:buSzPts val="2800"/>
              <a:buNone/>
            </a:pPr>
            <a:r>
              <a:rPr lang="en-US"/>
              <a:t>	(3, 2, 2)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a:t>
            </a:r>
            <a:endParaRPr/>
          </a:p>
        </p:txBody>
      </p:sp>
      <p:sp>
        <p:nvSpPr>
          <p:cNvPr id="152" name="Google Shape;15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Last but one node – find all possible and choose the least cost</a:t>
            </a:r>
            <a:endParaRPr/>
          </a:p>
          <a:p>
            <a:pPr indent="-228600" lvl="1" marL="685800" rtl="0" algn="l">
              <a:lnSpc>
                <a:spcPct val="90000"/>
              </a:lnSpc>
              <a:spcBef>
                <a:spcPts val="500"/>
              </a:spcBef>
              <a:spcAft>
                <a:spcPts val="0"/>
              </a:spcAft>
              <a:buClr>
                <a:schemeClr val="dk1"/>
              </a:buClr>
              <a:buSzPts val="2400"/>
              <a:buChar char="•"/>
            </a:pPr>
            <a:r>
              <a:rPr lang="en-US"/>
              <a:t>Computing this using two registers</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Ri := Ri op  Mj (costs 1)			Total cost = 2</a:t>
            </a:r>
            <a:endParaRPr/>
          </a:p>
          <a:p>
            <a:pPr indent="-228600" lvl="2" marL="1143000" rtl="0" algn="l">
              <a:lnSpc>
                <a:spcPct val="90000"/>
              </a:lnSpc>
              <a:spcBef>
                <a:spcPts val="500"/>
              </a:spcBef>
              <a:spcAft>
                <a:spcPts val="0"/>
              </a:spcAft>
              <a:buClr>
                <a:schemeClr val="dk1"/>
              </a:buClr>
              <a:buSzPts val="2000"/>
              <a:buNone/>
            </a:pPr>
            <a:r>
              <a:rPr lang="en-US"/>
              <a:t> 				 (or)</a:t>
            </a:r>
            <a:endParaRPr/>
          </a:p>
          <a:p>
            <a:pPr indent="-228600" lvl="2" marL="1143000" rtl="0" algn="l">
              <a:lnSpc>
                <a:spcPct val="90000"/>
              </a:lnSpc>
              <a:spcBef>
                <a:spcPts val="500"/>
              </a:spcBef>
              <a:spcAft>
                <a:spcPts val="0"/>
              </a:spcAft>
              <a:buClr>
                <a:schemeClr val="dk1"/>
              </a:buClr>
              <a:buSzPts val="2000"/>
              <a:buNone/>
            </a:pPr>
            <a:r>
              <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Rj := Mi (costs 1)}				Total cost = 3 </a:t>
            </a:r>
            <a:endParaRPr/>
          </a:p>
          <a:p>
            <a:pPr indent="-228600" lvl="2" marL="1143000" rtl="0" algn="l">
              <a:lnSpc>
                <a:spcPct val="90000"/>
              </a:lnSpc>
              <a:spcBef>
                <a:spcPts val="500"/>
              </a:spcBef>
              <a:spcAft>
                <a:spcPts val="0"/>
              </a:spcAft>
              <a:buClr>
                <a:schemeClr val="dk1"/>
              </a:buClr>
              <a:buSzPts val="2000"/>
              <a:buChar char="•"/>
            </a:pPr>
            <a:r>
              <a:rPr lang="en-US"/>
              <a:t>Ri := Ri op  Rj (costs 1)		</a:t>
            </a:r>
            <a:endParaRPr/>
          </a:p>
          <a:p>
            <a:pPr indent="0" lvl="2" marL="914400" rtl="0" algn="l">
              <a:lnSpc>
                <a:spcPct val="90000"/>
              </a:lnSpc>
              <a:spcBef>
                <a:spcPts val="5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800"/>
              <a:buNone/>
            </a:pPr>
            <a:r>
              <a:t/>
            </a:r>
            <a:endParaRPr/>
          </a:p>
          <a:p>
            <a:pPr indent="-228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
        <p:nvSpPr>
          <p:cNvPr id="153" name="Google Shape;153;p10"/>
          <p:cNvSpPr/>
          <p:nvPr/>
        </p:nvSpPr>
        <p:spPr>
          <a:xfrm>
            <a:off x="5497816" y="2740025"/>
            <a:ext cx="307083" cy="688975"/>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54" name="Google Shape;154;p10"/>
          <p:cNvSpPr/>
          <p:nvPr/>
        </p:nvSpPr>
        <p:spPr>
          <a:xfrm>
            <a:off x="5689600" y="4179620"/>
            <a:ext cx="406400" cy="803346"/>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609600" y="685800"/>
            <a:ext cx="10972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Minimum Cost</a:t>
            </a:r>
            <a:endParaRPr/>
          </a:p>
        </p:txBody>
      </p:sp>
      <p:sp>
        <p:nvSpPr>
          <p:cNvPr id="160" name="Google Shape;16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left subtree with two registers available into register R0, compute the right subtree with one register available into register R1, and use the instruction ADD R0, R0, R1 to compute the root. This sequence has cost 2+</a:t>
            </a:r>
            <a:r>
              <a:rPr i="1" lang="en-US"/>
              <a:t>5</a:t>
            </a:r>
            <a:r>
              <a:rPr lang="en-US"/>
              <a:t>+1=8.</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Minimum Cost</a:t>
            </a:r>
            <a:endParaRPr/>
          </a:p>
        </p:txBody>
      </p:sp>
      <p:sp>
        <p:nvSpPr>
          <p:cNvPr id="166" name="Google Shape;166;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right subtree with two registers available into R l , compute the left subtree with one register available into R0, and use the instruction ADD R0, R0, R1. This sequence has cost 4+2+1=7.</a:t>
            </a:r>
            <a:endParaRPr/>
          </a:p>
          <a:p>
            <a:pPr indent="-228600" lvl="0" marL="228600" rtl="0" algn="l">
              <a:lnSpc>
                <a:spcPct val="90000"/>
              </a:lnSpc>
              <a:spcBef>
                <a:spcPts val="1000"/>
              </a:spcBef>
              <a:spcAft>
                <a:spcPts val="0"/>
              </a:spcAft>
              <a:buClr>
                <a:schemeClr val="dk1"/>
              </a:buClr>
              <a:buSzPts val="2800"/>
              <a:buChar char="•"/>
            </a:pPr>
            <a:r>
              <a:rPr lang="en-US"/>
              <a:t>Compute the right subtree into memory location M, compute the left subtree with two registers available into register RO, and use the instruction ADD R0, R0, M. This sequence has cost 5+2+1=8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a:t>
            </a:r>
            <a:endParaRPr/>
          </a:p>
        </p:txBody>
      </p:sp>
      <p:sp>
        <p:nvSpPr>
          <p:cNvPr id="172" name="Google Shape;17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R0 := c				LD R0, c</a:t>
            </a:r>
            <a:endParaRPr/>
          </a:p>
          <a:p>
            <a:pPr indent="-228600" lvl="0" marL="228600" rtl="0" algn="l">
              <a:lnSpc>
                <a:spcPct val="90000"/>
              </a:lnSpc>
              <a:spcBef>
                <a:spcPts val="1000"/>
              </a:spcBef>
              <a:spcAft>
                <a:spcPts val="0"/>
              </a:spcAft>
              <a:buClr>
                <a:schemeClr val="dk1"/>
              </a:buClr>
              <a:buSzPts val="2800"/>
              <a:buChar char="•"/>
            </a:pPr>
            <a:r>
              <a:rPr lang="en-US"/>
              <a:t>R1 := d				LD R1, d</a:t>
            </a:r>
            <a:endParaRPr/>
          </a:p>
          <a:p>
            <a:pPr indent="-228600" lvl="0" marL="228600" rtl="0" algn="l">
              <a:lnSpc>
                <a:spcPct val="90000"/>
              </a:lnSpc>
              <a:spcBef>
                <a:spcPts val="1000"/>
              </a:spcBef>
              <a:spcAft>
                <a:spcPts val="0"/>
              </a:spcAft>
              <a:buClr>
                <a:schemeClr val="dk1"/>
              </a:buClr>
              <a:buSzPts val="2800"/>
              <a:buChar char="•"/>
            </a:pPr>
            <a:r>
              <a:rPr lang="en-US"/>
              <a:t>R1 :=  R1/e				DIV R1, R1, e</a:t>
            </a:r>
            <a:endParaRPr/>
          </a:p>
          <a:p>
            <a:pPr indent="-228600" lvl="0" marL="228600" rtl="0" algn="l">
              <a:lnSpc>
                <a:spcPct val="90000"/>
              </a:lnSpc>
              <a:spcBef>
                <a:spcPts val="1000"/>
              </a:spcBef>
              <a:spcAft>
                <a:spcPts val="0"/>
              </a:spcAft>
              <a:buClr>
                <a:schemeClr val="dk1"/>
              </a:buClr>
              <a:buSzPts val="2800"/>
              <a:buChar char="•"/>
            </a:pPr>
            <a:r>
              <a:rPr lang="en-US"/>
              <a:t>R0 := R0 * R1			MUL R0, R0, R1</a:t>
            </a:r>
            <a:endParaRPr/>
          </a:p>
          <a:p>
            <a:pPr indent="-228600" lvl="0" marL="228600" rtl="0" algn="l">
              <a:lnSpc>
                <a:spcPct val="90000"/>
              </a:lnSpc>
              <a:spcBef>
                <a:spcPts val="1000"/>
              </a:spcBef>
              <a:spcAft>
                <a:spcPts val="0"/>
              </a:spcAft>
              <a:buClr>
                <a:schemeClr val="dk1"/>
              </a:buClr>
              <a:buSzPts val="2800"/>
              <a:buChar char="•"/>
            </a:pPr>
            <a:r>
              <a:rPr lang="en-US"/>
              <a:t>R1 := a				LD R1, a</a:t>
            </a:r>
            <a:endParaRPr/>
          </a:p>
          <a:p>
            <a:pPr indent="-228600" lvl="0" marL="228600" rtl="0" algn="l">
              <a:lnSpc>
                <a:spcPct val="90000"/>
              </a:lnSpc>
              <a:spcBef>
                <a:spcPts val="1000"/>
              </a:spcBef>
              <a:spcAft>
                <a:spcPts val="0"/>
              </a:spcAft>
              <a:buClr>
                <a:schemeClr val="dk1"/>
              </a:buClr>
              <a:buSzPts val="2800"/>
              <a:buChar char="•"/>
            </a:pPr>
            <a:r>
              <a:rPr lang="en-US"/>
              <a:t>R1 := R1 – b			SUB R1, R1, b</a:t>
            </a:r>
            <a:endParaRPr/>
          </a:p>
          <a:p>
            <a:pPr indent="-228600" lvl="0" marL="228600" rtl="0" algn="l">
              <a:lnSpc>
                <a:spcPct val="90000"/>
              </a:lnSpc>
              <a:spcBef>
                <a:spcPts val="1000"/>
              </a:spcBef>
              <a:spcAft>
                <a:spcPts val="0"/>
              </a:spcAft>
              <a:buClr>
                <a:schemeClr val="dk1"/>
              </a:buClr>
              <a:buSzPts val="2800"/>
              <a:buChar char="•"/>
            </a:pPr>
            <a:r>
              <a:rPr lang="en-US"/>
              <a:t>R1:= R1 + R0			ADD R1, R1, R0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Code-Generator generators</a:t>
            </a:r>
            <a:endParaRPr/>
          </a:p>
        </p:txBody>
      </p:sp>
      <p:sp>
        <p:nvSpPr>
          <p:cNvPr id="178" name="Google Shape;178;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Picking an evaluation order</a:t>
            </a:r>
            <a:endParaRPr/>
          </a:p>
          <a:p>
            <a:pPr indent="-228600" lvl="0" marL="228600" rtl="0" algn="l">
              <a:lnSpc>
                <a:spcPct val="90000"/>
              </a:lnSpc>
              <a:spcBef>
                <a:spcPts val="1000"/>
              </a:spcBef>
              <a:spcAft>
                <a:spcPts val="0"/>
              </a:spcAft>
              <a:buClr>
                <a:schemeClr val="dk1"/>
              </a:buClr>
              <a:buSzPts val="2800"/>
              <a:buChar char="•"/>
            </a:pPr>
            <a:r>
              <a:rPr lang="en-US"/>
              <a:t>Assigning registers</a:t>
            </a:r>
            <a:endParaRPr/>
          </a:p>
          <a:p>
            <a:pPr indent="-228600" lvl="0" marL="228600" rtl="0" algn="l">
              <a:lnSpc>
                <a:spcPct val="90000"/>
              </a:lnSpc>
              <a:spcBef>
                <a:spcPts val="1000"/>
              </a:spcBef>
              <a:spcAft>
                <a:spcPts val="0"/>
              </a:spcAft>
              <a:buClr>
                <a:schemeClr val="dk1"/>
              </a:buClr>
              <a:buSzPts val="2800"/>
              <a:buChar char="•"/>
            </a:pPr>
            <a:r>
              <a:rPr lang="en-US"/>
              <a:t>Selecting appropriate target-language instructions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Code-generation by tree rewriting</a:t>
            </a:r>
            <a:endParaRPr/>
          </a:p>
        </p:txBody>
      </p:sp>
      <p:sp>
        <p:nvSpPr>
          <p:cNvPr id="184" name="Google Shape;18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Assume that the evaluation order and registers are done then the intermediate language could be converted to a representation as a tree. </a:t>
            </a:r>
            <a:endParaRPr/>
          </a:p>
          <a:p>
            <a:pPr indent="-228600" lvl="0" marL="228600" rtl="0" algn="l">
              <a:lnSpc>
                <a:spcPct val="90000"/>
              </a:lnSpc>
              <a:spcBef>
                <a:spcPts val="1000"/>
              </a:spcBef>
              <a:spcAft>
                <a:spcPts val="0"/>
              </a:spcAft>
              <a:buClr>
                <a:schemeClr val="dk1"/>
              </a:buClr>
              <a:buSzPts val="2800"/>
              <a:buChar char="•"/>
            </a:pPr>
            <a:r>
              <a:rPr lang="en-US"/>
              <a:t>The tree should correspond to one of the pre-defined template tree</a:t>
            </a:r>
            <a:endParaRPr/>
          </a:p>
          <a:p>
            <a:pPr indent="-228600" lvl="0" marL="228600" rtl="0" algn="l">
              <a:lnSpc>
                <a:spcPct val="90000"/>
              </a:lnSpc>
              <a:spcBef>
                <a:spcPts val="1000"/>
              </a:spcBef>
              <a:spcAft>
                <a:spcPts val="0"/>
              </a:spcAft>
              <a:buClr>
                <a:schemeClr val="dk1"/>
              </a:buClr>
              <a:buSzPts val="2800"/>
              <a:buChar char="•"/>
            </a:pPr>
            <a:r>
              <a:rPr lang="en-US"/>
              <a:t>After matching with the template, there is a predefined code for every tree and is generated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p:nvPr/>
        </p:nvSpPr>
        <p:spPr>
          <a:xfrm>
            <a:off x="2676986" y="3634454"/>
            <a:ext cx="2235200" cy="1600439"/>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90" name="Google Shape;19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Code-generator generators</a:t>
            </a:r>
            <a:endParaRPr/>
          </a:p>
        </p:txBody>
      </p:sp>
      <p:sp>
        <p:nvSpPr>
          <p:cNvPr id="191" name="Google Shape;191;p17"/>
          <p:cNvSpPr txBox="1"/>
          <p:nvPr/>
        </p:nvSpPr>
        <p:spPr>
          <a:xfrm>
            <a:off x="2676986" y="3634454"/>
            <a:ext cx="22352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Intermediate code to Template tree conversion </a:t>
            </a:r>
            <a:endParaRPr/>
          </a:p>
        </p:txBody>
      </p:sp>
      <p:cxnSp>
        <p:nvCxnSpPr>
          <p:cNvPr id="192" name="Google Shape;192;p17"/>
          <p:cNvCxnSpPr>
            <a:endCxn id="191" idx="1"/>
          </p:cNvCxnSpPr>
          <p:nvPr/>
        </p:nvCxnSpPr>
        <p:spPr>
          <a:xfrm flipH="1" rot="10800000">
            <a:off x="1965686" y="4419284"/>
            <a:ext cx="711300" cy="17400"/>
          </a:xfrm>
          <a:prstGeom prst="straightConnector1">
            <a:avLst/>
          </a:prstGeom>
          <a:noFill/>
          <a:ln cap="flat" cmpd="sng" w="12700">
            <a:solidFill>
              <a:schemeClr val="accent1"/>
            </a:solidFill>
            <a:prstDash val="solid"/>
            <a:miter lim="800000"/>
            <a:headEnd len="sm" w="sm" type="none"/>
            <a:tailEnd len="med" w="med" type="stealth"/>
          </a:ln>
        </p:spPr>
      </p:cxnSp>
      <p:sp>
        <p:nvSpPr>
          <p:cNvPr id="193" name="Google Shape;193;p17"/>
          <p:cNvSpPr/>
          <p:nvPr/>
        </p:nvSpPr>
        <p:spPr>
          <a:xfrm>
            <a:off x="5318586" y="1838875"/>
            <a:ext cx="3556000" cy="1401761"/>
          </a:xfrm>
          <a:prstGeom prst="flowChartMagneticDisk">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Pre-defined Template and their code</a:t>
            </a:r>
            <a:endParaRPr/>
          </a:p>
        </p:txBody>
      </p:sp>
      <p:cxnSp>
        <p:nvCxnSpPr>
          <p:cNvPr id="194" name="Google Shape;194;p17"/>
          <p:cNvCxnSpPr>
            <a:stCxn id="191" idx="0"/>
            <a:endCxn id="193" idx="2"/>
          </p:cNvCxnSpPr>
          <p:nvPr/>
        </p:nvCxnSpPr>
        <p:spPr>
          <a:xfrm rot="-5400000">
            <a:off x="4009236" y="2325104"/>
            <a:ext cx="1094700" cy="1524000"/>
          </a:xfrm>
          <a:prstGeom prst="bentConnector2">
            <a:avLst/>
          </a:prstGeom>
          <a:noFill/>
          <a:ln cap="flat" cmpd="sng" w="12700">
            <a:solidFill>
              <a:schemeClr val="accent1"/>
            </a:solidFill>
            <a:prstDash val="solid"/>
            <a:miter lim="800000"/>
            <a:headEnd len="med" w="med" type="stealth"/>
            <a:tailEnd len="med" w="med" type="stealth"/>
          </a:ln>
        </p:spPr>
      </p:cxnSp>
      <p:sp>
        <p:nvSpPr>
          <p:cNvPr id="195" name="Google Shape;195;p17"/>
          <p:cNvSpPr/>
          <p:nvPr/>
        </p:nvSpPr>
        <p:spPr>
          <a:xfrm>
            <a:off x="6690189" y="3822097"/>
            <a:ext cx="1930400" cy="1283057"/>
          </a:xfrm>
          <a:prstGeom prst="rect">
            <a:avLst/>
          </a:prstGeom>
          <a:gradFill>
            <a:gsLst>
              <a:gs pos="0">
                <a:srgbClr val="5F82CA"/>
              </a:gs>
              <a:gs pos="50000">
                <a:srgbClr val="3C70CA"/>
              </a:gs>
              <a:gs pos="100000">
                <a:srgbClr val="2E60B9"/>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Code generation</a:t>
            </a:r>
            <a:endParaRPr/>
          </a:p>
        </p:txBody>
      </p:sp>
      <p:cxnSp>
        <p:nvCxnSpPr>
          <p:cNvPr id="196" name="Google Shape;196;p17"/>
          <p:cNvCxnSpPr>
            <a:stCxn id="191" idx="3"/>
            <a:endCxn id="195" idx="1"/>
          </p:cNvCxnSpPr>
          <p:nvPr/>
        </p:nvCxnSpPr>
        <p:spPr>
          <a:xfrm>
            <a:off x="4912186" y="4419284"/>
            <a:ext cx="1778100" cy="44400"/>
          </a:xfrm>
          <a:prstGeom prst="straightConnector1">
            <a:avLst/>
          </a:prstGeom>
          <a:noFill/>
          <a:ln cap="flat" cmpd="sng" w="12700">
            <a:solidFill>
              <a:schemeClr val="accent1"/>
            </a:solidFill>
            <a:prstDash val="solid"/>
            <a:miter lim="800000"/>
            <a:headEnd len="sm" w="sm" type="none"/>
            <a:tailEnd len="med" w="med" type="stealth"/>
          </a:ln>
        </p:spPr>
      </p:cxnSp>
      <p:cxnSp>
        <p:nvCxnSpPr>
          <p:cNvPr id="197" name="Google Shape;197;p17"/>
          <p:cNvCxnSpPr>
            <a:stCxn id="195" idx="0"/>
          </p:cNvCxnSpPr>
          <p:nvPr/>
        </p:nvCxnSpPr>
        <p:spPr>
          <a:xfrm rot="10800000">
            <a:off x="7655389" y="3240697"/>
            <a:ext cx="0" cy="581400"/>
          </a:xfrm>
          <a:prstGeom prst="straightConnector1">
            <a:avLst/>
          </a:prstGeom>
          <a:noFill/>
          <a:ln cap="flat" cmpd="sng" w="12700">
            <a:solidFill>
              <a:schemeClr val="accent1"/>
            </a:solidFill>
            <a:prstDash val="solid"/>
            <a:miter lim="800000"/>
            <a:headEnd len="med" w="med" type="stealth"/>
            <a:tailEnd len="med" w="med" type="stealth"/>
          </a:ln>
        </p:spPr>
      </p:cxnSp>
      <p:cxnSp>
        <p:nvCxnSpPr>
          <p:cNvPr id="198" name="Google Shape;198;p17"/>
          <p:cNvCxnSpPr>
            <a:stCxn id="195" idx="3"/>
          </p:cNvCxnSpPr>
          <p:nvPr/>
        </p:nvCxnSpPr>
        <p:spPr>
          <a:xfrm>
            <a:off x="8620589" y="4463626"/>
            <a:ext cx="1320900" cy="2100"/>
          </a:xfrm>
          <a:prstGeom prst="straightConnector1">
            <a:avLst/>
          </a:prstGeom>
          <a:noFill/>
          <a:ln cap="flat" cmpd="sng" w="12700">
            <a:solidFill>
              <a:schemeClr val="accent1"/>
            </a:solidFill>
            <a:prstDash val="solid"/>
            <a:miter lim="800000"/>
            <a:headEnd len="sm" w="sm" type="none"/>
            <a:tailEnd len="med" w="med" type="stealth"/>
          </a:ln>
        </p:spPr>
      </p:cxnSp>
      <p:sp>
        <p:nvSpPr>
          <p:cNvPr id="199" name="Google Shape;199;p17"/>
          <p:cNvSpPr txBox="1"/>
          <p:nvPr/>
        </p:nvSpPr>
        <p:spPr>
          <a:xfrm>
            <a:off x="1660986" y="2960322"/>
            <a:ext cx="1524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 address code</a:t>
            </a:r>
            <a:endParaRPr/>
          </a:p>
        </p:txBody>
      </p:sp>
      <p:sp>
        <p:nvSpPr>
          <p:cNvPr id="200" name="Google Shape;200;p17"/>
          <p:cNvSpPr txBox="1"/>
          <p:nvPr/>
        </p:nvSpPr>
        <p:spPr>
          <a:xfrm>
            <a:off x="5115386" y="3240635"/>
            <a:ext cx="157480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One of the template tree</a:t>
            </a:r>
            <a:endParaRPr/>
          </a:p>
        </p:txBody>
      </p:sp>
      <p:sp>
        <p:nvSpPr>
          <p:cNvPr id="201" name="Google Shape;201;p17"/>
          <p:cNvSpPr txBox="1"/>
          <p:nvPr/>
        </p:nvSpPr>
        <p:spPr>
          <a:xfrm>
            <a:off x="9077786" y="3634454"/>
            <a:ext cx="15240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Assembly 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Target code</a:t>
            </a:r>
            <a:endParaRPr/>
          </a:p>
        </p:txBody>
      </p:sp>
      <p:sp>
        <p:nvSpPr>
          <p:cNvPr id="207" name="Google Shape;20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Input tree is reduced into a single node by applying a sequence of tree-rewriting rules</a:t>
            </a:r>
            <a:endParaRPr/>
          </a:p>
          <a:p>
            <a:pPr indent="-228600" lvl="0" marL="228600" rtl="0" algn="l">
              <a:lnSpc>
                <a:spcPct val="90000"/>
              </a:lnSpc>
              <a:spcBef>
                <a:spcPts val="1000"/>
              </a:spcBef>
              <a:spcAft>
                <a:spcPts val="0"/>
              </a:spcAft>
              <a:buClr>
                <a:schemeClr val="dk1"/>
              </a:buClr>
              <a:buSzPts val="2800"/>
              <a:buChar char="•"/>
            </a:pPr>
            <a:r>
              <a:rPr lang="en-US"/>
              <a:t>Tree re-writing rules – Translation scheme</a:t>
            </a:r>
            <a:endParaRPr/>
          </a:p>
          <a:p>
            <a:pPr indent="-228600" lvl="1" marL="685800" rtl="0" algn="l">
              <a:lnSpc>
                <a:spcPct val="90000"/>
              </a:lnSpc>
              <a:spcBef>
                <a:spcPts val="500"/>
              </a:spcBef>
              <a:spcAft>
                <a:spcPts val="0"/>
              </a:spcAft>
              <a:buClr>
                <a:schemeClr val="dk1"/>
              </a:buClr>
              <a:buSzPts val="2400"/>
              <a:buChar char="•"/>
            </a:pPr>
            <a:r>
              <a:rPr lang="en-US"/>
              <a:t>Replacement ← template {action}</a:t>
            </a:r>
            <a:endParaRPr/>
          </a:p>
          <a:p>
            <a:pPr indent="-228600" lvl="1" marL="685800" rtl="0" algn="l">
              <a:lnSpc>
                <a:spcPct val="90000"/>
              </a:lnSpc>
              <a:spcBef>
                <a:spcPts val="500"/>
              </a:spcBef>
              <a:spcAft>
                <a:spcPts val="0"/>
              </a:spcAft>
              <a:buClr>
                <a:schemeClr val="dk1"/>
              </a:buClr>
              <a:buSzPts val="2400"/>
              <a:buChar char="•"/>
            </a:pPr>
            <a:r>
              <a:rPr lang="en-US"/>
              <a:t>Replacement – single node</a:t>
            </a:r>
            <a:endParaRPr/>
          </a:p>
          <a:p>
            <a:pPr indent="-228600" lvl="1" marL="685800" rtl="0" algn="l">
              <a:lnSpc>
                <a:spcPct val="90000"/>
              </a:lnSpc>
              <a:spcBef>
                <a:spcPts val="500"/>
              </a:spcBef>
              <a:spcAft>
                <a:spcPts val="0"/>
              </a:spcAft>
              <a:buClr>
                <a:schemeClr val="dk1"/>
              </a:buClr>
              <a:buSzPts val="2400"/>
              <a:buChar char="•"/>
            </a:pPr>
            <a:r>
              <a:rPr lang="en-US"/>
              <a:t>Template – tree</a:t>
            </a:r>
            <a:endParaRPr/>
          </a:p>
          <a:p>
            <a:pPr indent="-228600" lvl="1" marL="685800" rtl="0" algn="l">
              <a:lnSpc>
                <a:spcPct val="90000"/>
              </a:lnSpc>
              <a:spcBef>
                <a:spcPts val="500"/>
              </a:spcBef>
              <a:spcAft>
                <a:spcPts val="0"/>
              </a:spcAft>
              <a:buClr>
                <a:schemeClr val="dk1"/>
              </a:buClr>
              <a:buSzPts val="2400"/>
              <a:buChar char="•"/>
            </a:pPr>
            <a:r>
              <a:rPr lang="en-US"/>
              <a:t>Action – code fragment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Tree rewriting rules</a:t>
            </a:r>
            <a:endParaRPr/>
          </a:p>
        </p:txBody>
      </p:sp>
      <p:graphicFrame>
        <p:nvGraphicFramePr>
          <p:cNvPr id="213" name="Google Shape;213;p19"/>
          <p:cNvGraphicFramePr/>
          <p:nvPr/>
        </p:nvGraphicFramePr>
        <p:xfrm>
          <a:off x="406400" y="1695893"/>
          <a:ext cx="3000000" cy="3000000"/>
        </p:xfrm>
        <a:graphic>
          <a:graphicData uri="http://schemas.openxmlformats.org/drawingml/2006/table">
            <a:tbl>
              <a:tblPr bandRow="1" firstRow="1">
                <a:noFill/>
                <a:tableStyleId>{93D98598-F40F-42C8-8EE1-CEBC67F779BC}</a:tableStyleId>
              </a:tblPr>
              <a:tblGrid>
                <a:gridCol w="1422400"/>
                <a:gridCol w="4944525"/>
                <a:gridCol w="3183475"/>
              </a:tblGrid>
              <a:tr h="853450">
                <a:tc>
                  <a:txBody>
                    <a:bodyPr/>
                    <a:lstStyle/>
                    <a:p>
                      <a:pPr indent="0" lvl="0" marL="0" marR="0" rtl="0" algn="l">
                        <a:spcBef>
                          <a:spcPts val="0"/>
                        </a:spcBef>
                        <a:spcAft>
                          <a:spcPts val="0"/>
                        </a:spcAft>
                        <a:buNone/>
                      </a:pPr>
                      <a:r>
                        <a:rPr lang="en-US" sz="2400" u="none" cap="none" strike="noStrike"/>
                        <a:t>Rule Number</a:t>
                      </a:r>
                      <a:endParaRPr sz="2400"/>
                    </a:p>
                  </a:txBody>
                  <a:tcPr marT="60950" marB="60950" marR="121925" marL="121925"/>
                </a:tc>
                <a:tc>
                  <a:txBody>
                    <a:bodyPr/>
                    <a:lstStyle/>
                    <a:p>
                      <a:pPr indent="0" lvl="0" marL="0" marR="0" rtl="0" algn="l">
                        <a:spcBef>
                          <a:spcPts val="0"/>
                        </a:spcBef>
                        <a:spcAft>
                          <a:spcPts val="0"/>
                        </a:spcAft>
                        <a:buNone/>
                      </a:pPr>
                      <a:r>
                        <a:rPr lang="en-US" sz="2400"/>
                        <a:t>Rule </a:t>
                      </a:r>
                      <a:endParaRPr/>
                    </a:p>
                  </a:txBody>
                  <a:tcPr marT="60950" marB="60950" marR="121925" marL="121925"/>
                </a:tc>
                <a:tc>
                  <a:txBody>
                    <a:bodyPr/>
                    <a:lstStyle/>
                    <a:p>
                      <a:pPr indent="0" lvl="0" marL="0" marR="0" rtl="0" algn="l">
                        <a:spcBef>
                          <a:spcPts val="0"/>
                        </a:spcBef>
                        <a:spcAft>
                          <a:spcPts val="0"/>
                        </a:spcAft>
                        <a:buNone/>
                      </a:pPr>
                      <a:r>
                        <a:rPr lang="en-US" sz="2400"/>
                        <a:t>Target code</a:t>
                      </a:r>
                      <a:endParaRPr/>
                    </a:p>
                  </a:txBody>
                  <a:tcPr marT="60950" marB="60950" marR="121925" marL="121925"/>
                </a:tc>
              </a:tr>
              <a:tr h="494450">
                <a:tc>
                  <a:txBody>
                    <a:bodyPr/>
                    <a:lstStyle/>
                    <a:p>
                      <a:pPr indent="0" lvl="0" marL="0" marR="0" rtl="0" algn="l">
                        <a:spcBef>
                          <a:spcPts val="0"/>
                        </a:spcBef>
                        <a:spcAft>
                          <a:spcPts val="0"/>
                        </a:spcAft>
                        <a:buNone/>
                      </a:pPr>
                      <a:r>
                        <a:rPr lang="en-US" sz="2400"/>
                        <a:t>(1)</a:t>
                      </a:r>
                      <a:endParaRPr/>
                    </a:p>
                  </a:txBody>
                  <a:tcPr marT="60950" marB="60950" marR="121925" marL="121925"/>
                </a:tc>
                <a:tc>
                  <a:txBody>
                    <a:bodyPr/>
                    <a:lstStyle/>
                    <a:p>
                      <a:pPr indent="0" lvl="0" marL="0" marR="0" rtl="0" algn="l">
                        <a:spcBef>
                          <a:spcPts val="0"/>
                        </a:spcBef>
                        <a:spcAft>
                          <a:spcPts val="0"/>
                        </a:spcAft>
                        <a:buNone/>
                      </a:pPr>
                      <a:r>
                        <a:rPr lang="en-US" sz="2400"/>
                        <a:t>reg</a:t>
                      </a:r>
                      <a:r>
                        <a:rPr baseline="-25000" lang="en-US" sz="2400"/>
                        <a:t>i  </a:t>
                      </a:r>
                      <a:r>
                        <a:rPr lang="en-US" sz="2400"/>
                        <a:t>← const</a:t>
                      </a:r>
                      <a:r>
                        <a:rPr baseline="-25000" lang="en-US" sz="2400"/>
                        <a:t>c</a:t>
                      </a:r>
                      <a:r>
                        <a:rPr lang="en-US" sz="2400"/>
                        <a:t> </a:t>
                      </a:r>
                      <a:endParaRPr sz="2400"/>
                    </a:p>
                  </a:txBody>
                  <a:tcPr marT="60950" marB="60950" marR="121925" marL="121925"/>
                </a:tc>
                <a:tc>
                  <a:txBody>
                    <a:bodyPr/>
                    <a:lstStyle/>
                    <a:p>
                      <a:pPr indent="0" lvl="0" marL="0" marR="0" rtl="0" algn="l">
                        <a:spcBef>
                          <a:spcPts val="0"/>
                        </a:spcBef>
                        <a:spcAft>
                          <a:spcPts val="0"/>
                        </a:spcAft>
                        <a:buNone/>
                      </a:pPr>
                      <a:r>
                        <a:rPr lang="en-US" sz="2400"/>
                        <a:t>{MOV</a:t>
                      </a:r>
                      <a:r>
                        <a:rPr lang="en-US" sz="2400"/>
                        <a:t> #c, R</a:t>
                      </a:r>
                      <a:r>
                        <a:rPr baseline="-25000" lang="en-US" sz="2400"/>
                        <a:t>i</a:t>
                      </a:r>
                      <a:r>
                        <a:rPr lang="en-US" sz="2400"/>
                        <a:t> }</a:t>
                      </a:r>
                      <a:endParaRPr sz="2400"/>
                    </a:p>
                  </a:txBody>
                  <a:tcPr marT="60950" marB="60950" marR="121925" marL="121925"/>
                </a:tc>
              </a:tr>
              <a:tr h="494450">
                <a:tc>
                  <a:txBody>
                    <a:bodyPr/>
                    <a:lstStyle/>
                    <a:p>
                      <a:pPr indent="0" lvl="0" marL="0" marR="0" rtl="0" algn="l">
                        <a:spcBef>
                          <a:spcPts val="0"/>
                        </a:spcBef>
                        <a:spcAft>
                          <a:spcPts val="0"/>
                        </a:spcAft>
                        <a:buNone/>
                      </a:pPr>
                      <a:r>
                        <a:rPr lang="en-US" sz="2400"/>
                        <a:t>(2)</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reg</a:t>
                      </a:r>
                      <a:r>
                        <a:rPr baseline="-25000" lang="en-US" sz="2400"/>
                        <a:t>i  </a:t>
                      </a:r>
                      <a:r>
                        <a:rPr lang="en-US" sz="2400"/>
                        <a:t>← mem</a:t>
                      </a:r>
                      <a:r>
                        <a:rPr baseline="-25000" lang="en-US" sz="2400"/>
                        <a:t>a</a:t>
                      </a:r>
                      <a:r>
                        <a:rPr lang="en-US" sz="2400"/>
                        <a:t> </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{MOV</a:t>
                      </a:r>
                      <a:r>
                        <a:rPr lang="en-US" sz="2400"/>
                        <a:t> a, R</a:t>
                      </a:r>
                      <a:r>
                        <a:rPr baseline="-25000" lang="en-US" sz="2400"/>
                        <a:t>i</a:t>
                      </a:r>
                      <a:r>
                        <a:rPr lang="en-US" sz="2400"/>
                        <a:t> }</a:t>
                      </a:r>
                      <a:endParaRPr sz="2400"/>
                    </a:p>
                  </a:txBody>
                  <a:tcPr marT="60950" marB="60950" marR="121925" marL="121925"/>
                </a:tc>
              </a:tr>
              <a:tr h="1219200">
                <a:tc>
                  <a:txBody>
                    <a:bodyPr/>
                    <a:lstStyle/>
                    <a:p>
                      <a:pPr indent="0" lvl="0" marL="0" marR="0" rtl="0" algn="l">
                        <a:spcBef>
                          <a:spcPts val="0"/>
                        </a:spcBef>
                        <a:spcAft>
                          <a:spcPts val="0"/>
                        </a:spcAft>
                        <a:buNone/>
                      </a:pPr>
                      <a:r>
                        <a:rPr lang="en-US" sz="2400"/>
                        <a:t>(3)</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mem ←          := </a:t>
                      </a:r>
                      <a:endParaRPr/>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mem</a:t>
                      </a:r>
                      <a:r>
                        <a:rPr baseline="-25000" lang="en-US" sz="2400"/>
                        <a:t>a</a:t>
                      </a:r>
                      <a:r>
                        <a:rPr lang="en-US" sz="2400"/>
                        <a:t>         </a:t>
                      </a:r>
                      <a:r>
                        <a:rPr lang="en-US" sz="2400"/>
                        <a:t>reg</a:t>
                      </a:r>
                      <a:r>
                        <a:rPr baseline="-25000" lang="en-US" sz="2400"/>
                        <a:t>i</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{MOV</a:t>
                      </a:r>
                      <a:r>
                        <a:rPr lang="en-US" sz="2400"/>
                        <a:t>  R</a:t>
                      </a:r>
                      <a:r>
                        <a:rPr baseline="-25000" lang="en-US" sz="2400"/>
                        <a:t>i</a:t>
                      </a:r>
                      <a:r>
                        <a:rPr lang="en-US" sz="2400"/>
                        <a:t> , a}</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txBody>
                  <a:tcPr marT="60950" marB="60950" marR="121925" marL="121925"/>
                </a:tc>
              </a:tr>
              <a:tr h="1584950">
                <a:tc>
                  <a:txBody>
                    <a:bodyPr/>
                    <a:lstStyle/>
                    <a:p>
                      <a:pPr indent="0" lvl="0" marL="0" marR="0" rtl="0" algn="l">
                        <a:spcBef>
                          <a:spcPts val="0"/>
                        </a:spcBef>
                        <a:spcAft>
                          <a:spcPts val="0"/>
                        </a:spcAft>
                        <a:buNone/>
                      </a:pPr>
                      <a:r>
                        <a:rPr lang="en-US" sz="2400"/>
                        <a:t>(4)</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mem  ←          := </a:t>
                      </a:r>
                      <a:endParaRPr/>
                    </a:p>
                    <a:p>
                      <a:pPr indent="0" lvl="0" marL="0" marR="0" rtl="0" algn="l">
                        <a:lnSpc>
                          <a:spcPct val="100000"/>
                        </a:lnSpc>
                        <a:spcBef>
                          <a:spcPts val="0"/>
                        </a:spcBef>
                        <a:spcAft>
                          <a:spcPts val="0"/>
                        </a:spcAft>
                        <a:buClr>
                          <a:schemeClr val="dk1"/>
                        </a:buClr>
                        <a:buSzPts val="2400"/>
                        <a:buFont typeface="Calibri"/>
                        <a:buNone/>
                      </a:pPr>
                      <a:r>
                        <a:rPr lang="en-US" sz="2400"/>
                        <a:t>           ind </a:t>
                      </a:r>
                      <a:endParaRPr/>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reg</a:t>
                      </a:r>
                      <a:r>
                        <a:rPr baseline="-25000" lang="en-US" sz="2400"/>
                        <a:t>i</a:t>
                      </a:r>
                      <a:r>
                        <a:rPr lang="en-US" sz="2400"/>
                        <a:t>               </a:t>
                      </a:r>
                      <a:r>
                        <a:rPr lang="en-US" sz="2400"/>
                        <a:t>reg</a:t>
                      </a:r>
                      <a:r>
                        <a:rPr baseline="-25000" lang="en-US" sz="2400"/>
                        <a:t>j </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{MOV </a:t>
                      </a:r>
                      <a:r>
                        <a:rPr lang="en-US" sz="2400"/>
                        <a:t>R</a:t>
                      </a:r>
                      <a:r>
                        <a:rPr baseline="-25000" lang="en-US" sz="2400"/>
                        <a:t>j </a:t>
                      </a:r>
                      <a:r>
                        <a:rPr lang="en-US" sz="2400"/>
                        <a:t>, *R</a:t>
                      </a:r>
                      <a:r>
                        <a:rPr baseline="-25000" lang="en-US" sz="2400"/>
                        <a:t>i  </a:t>
                      </a:r>
                      <a:r>
                        <a:rPr lang="en-US" sz="2400"/>
                        <a:t>}</a:t>
                      </a:r>
                      <a:endParaRPr sz="2400"/>
                    </a:p>
                  </a:txBody>
                  <a:tcPr marT="60950" marB="60950" marR="121925" marL="121925"/>
                </a:tc>
              </a:tr>
            </a:tbl>
          </a:graphicData>
        </a:graphic>
      </p:graphicFrame>
      <p:cxnSp>
        <p:nvCxnSpPr>
          <p:cNvPr id="214" name="Google Shape;214;p19"/>
          <p:cNvCxnSpPr/>
          <p:nvPr/>
        </p:nvCxnSpPr>
        <p:spPr>
          <a:xfrm rot="5400000">
            <a:off x="3251200" y="39370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15" name="Google Shape;215;p19"/>
          <p:cNvCxnSpPr/>
          <p:nvPr/>
        </p:nvCxnSpPr>
        <p:spPr>
          <a:xfrm flipH="1" rot="-5400000">
            <a:off x="3860800" y="39370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16" name="Google Shape;216;p19"/>
          <p:cNvCxnSpPr/>
          <p:nvPr/>
        </p:nvCxnSpPr>
        <p:spPr>
          <a:xfrm rot="-5400000">
            <a:off x="2696106" y="5817130"/>
            <a:ext cx="506941" cy="2117"/>
          </a:xfrm>
          <a:prstGeom prst="straightConnector1">
            <a:avLst/>
          </a:prstGeom>
          <a:noFill/>
          <a:ln cap="flat" cmpd="sng" w="12700">
            <a:solidFill>
              <a:schemeClr val="accent1"/>
            </a:solidFill>
            <a:prstDash val="solid"/>
            <a:miter lim="800000"/>
            <a:headEnd len="sm" w="sm" type="none"/>
            <a:tailEnd len="sm" w="sm" type="none"/>
          </a:ln>
        </p:spPr>
      </p:cxnSp>
      <p:cxnSp>
        <p:nvCxnSpPr>
          <p:cNvPr id="217" name="Google Shape;217;p19"/>
          <p:cNvCxnSpPr/>
          <p:nvPr/>
        </p:nvCxnSpPr>
        <p:spPr>
          <a:xfrm rot="-5400000">
            <a:off x="3251200" y="50546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18" name="Google Shape;218;p19"/>
          <p:cNvCxnSpPr/>
          <p:nvPr/>
        </p:nvCxnSpPr>
        <p:spPr>
          <a:xfrm flipH="1" rot="-5400000">
            <a:off x="3657073" y="5258331"/>
            <a:ext cx="1017060" cy="609599"/>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Dynamic programming</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bottom-up for each node n of the expression tree T an array </a:t>
            </a:r>
            <a:r>
              <a:rPr i="1" lang="en-US"/>
              <a:t>C </a:t>
            </a:r>
            <a:r>
              <a:rPr lang="en-US"/>
              <a:t>of costs, in which the ith component C[i] is the optimal cost of computing the subtree S rooted at n into a register, assuming i registers are available for the computation</a:t>
            </a:r>
            <a:endParaRPr i="1"/>
          </a:p>
          <a:p>
            <a:pPr indent="-228600" lvl="0" marL="228600" rtl="0" algn="l">
              <a:lnSpc>
                <a:spcPct val="90000"/>
              </a:lnSpc>
              <a:spcBef>
                <a:spcPts val="1000"/>
              </a:spcBef>
              <a:spcAft>
                <a:spcPts val="0"/>
              </a:spcAft>
              <a:buClr>
                <a:schemeClr val="dk1"/>
              </a:buClr>
              <a:buSzPts val="2800"/>
              <a:buChar char="•"/>
            </a:pPr>
            <a:r>
              <a:rPr lang="en-US"/>
              <a:t>Traverse T, using the cost vectors to determine which sub-trees of T must be computed into memory.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Tree rewriting rules</a:t>
            </a:r>
            <a:endParaRPr/>
          </a:p>
        </p:txBody>
      </p:sp>
      <p:graphicFrame>
        <p:nvGraphicFramePr>
          <p:cNvPr id="224" name="Google Shape;224;p20"/>
          <p:cNvGraphicFramePr/>
          <p:nvPr/>
        </p:nvGraphicFramePr>
        <p:xfrm>
          <a:off x="406400" y="1695893"/>
          <a:ext cx="3000000" cy="3000000"/>
        </p:xfrm>
        <a:graphic>
          <a:graphicData uri="http://schemas.openxmlformats.org/drawingml/2006/table">
            <a:tbl>
              <a:tblPr bandRow="1" firstRow="1">
                <a:noFill/>
                <a:tableStyleId>{93D98598-F40F-42C8-8EE1-CEBC67F779BC}</a:tableStyleId>
              </a:tblPr>
              <a:tblGrid>
                <a:gridCol w="1422400"/>
                <a:gridCol w="4944525"/>
                <a:gridCol w="3183475"/>
              </a:tblGrid>
              <a:tr h="853450">
                <a:tc>
                  <a:txBody>
                    <a:bodyPr/>
                    <a:lstStyle/>
                    <a:p>
                      <a:pPr indent="0" lvl="0" marL="0" marR="0" rtl="0" algn="l">
                        <a:spcBef>
                          <a:spcPts val="0"/>
                        </a:spcBef>
                        <a:spcAft>
                          <a:spcPts val="0"/>
                        </a:spcAft>
                        <a:buNone/>
                      </a:pPr>
                      <a:r>
                        <a:rPr lang="en-US" sz="2400"/>
                        <a:t>Rule</a:t>
                      </a:r>
                      <a:r>
                        <a:rPr lang="en-US" sz="2400"/>
                        <a:t> Number</a:t>
                      </a:r>
                      <a:endParaRPr sz="2400"/>
                    </a:p>
                  </a:txBody>
                  <a:tcPr marT="60950" marB="60950" marR="121925" marL="121925"/>
                </a:tc>
                <a:tc>
                  <a:txBody>
                    <a:bodyPr/>
                    <a:lstStyle/>
                    <a:p>
                      <a:pPr indent="0" lvl="0" marL="0" marR="0" rtl="0" algn="l">
                        <a:spcBef>
                          <a:spcPts val="0"/>
                        </a:spcBef>
                        <a:spcAft>
                          <a:spcPts val="0"/>
                        </a:spcAft>
                        <a:buNone/>
                      </a:pPr>
                      <a:r>
                        <a:rPr lang="en-US" sz="2400"/>
                        <a:t>Rule </a:t>
                      </a:r>
                      <a:endParaRPr/>
                    </a:p>
                  </a:txBody>
                  <a:tcPr marT="60950" marB="60950" marR="121925" marL="121925"/>
                </a:tc>
                <a:tc>
                  <a:txBody>
                    <a:bodyPr/>
                    <a:lstStyle/>
                    <a:p>
                      <a:pPr indent="0" lvl="0" marL="0" marR="0" rtl="0" algn="l">
                        <a:spcBef>
                          <a:spcPts val="0"/>
                        </a:spcBef>
                        <a:spcAft>
                          <a:spcPts val="0"/>
                        </a:spcAft>
                        <a:buNone/>
                      </a:pPr>
                      <a:r>
                        <a:rPr lang="en-US" sz="2400"/>
                        <a:t>Target code</a:t>
                      </a:r>
                      <a:endParaRPr/>
                    </a:p>
                  </a:txBody>
                  <a:tcPr marT="60950" marB="60950" marR="121925" marL="121925"/>
                </a:tc>
              </a:tr>
              <a:tr h="1950725">
                <a:tc>
                  <a:txBody>
                    <a:bodyPr/>
                    <a:lstStyle/>
                    <a:p>
                      <a:pPr indent="0" lvl="0" marL="0" marR="0" rtl="0" algn="l">
                        <a:spcBef>
                          <a:spcPts val="0"/>
                        </a:spcBef>
                        <a:spcAft>
                          <a:spcPts val="0"/>
                        </a:spcAft>
                        <a:buNone/>
                      </a:pPr>
                      <a:r>
                        <a:rPr lang="en-US" sz="2400"/>
                        <a:t>(5)</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reg</a:t>
                      </a:r>
                      <a:r>
                        <a:rPr baseline="-25000" lang="en-US" sz="2400"/>
                        <a:t>i  </a:t>
                      </a:r>
                      <a:r>
                        <a:rPr lang="en-US" sz="2400"/>
                        <a:t>←          ind</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const</a:t>
                      </a:r>
                      <a:r>
                        <a:rPr baseline="-25000" lang="en-US" sz="2400"/>
                        <a:t>c</a:t>
                      </a:r>
                      <a:r>
                        <a:rPr lang="en-US" sz="2400"/>
                        <a:t>      </a:t>
                      </a:r>
                      <a:r>
                        <a:rPr lang="en-US" sz="2400"/>
                        <a:t>reg</a:t>
                      </a:r>
                      <a:r>
                        <a:rPr baseline="-25000" lang="en-US" sz="2400"/>
                        <a:t>i </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{MOV</a:t>
                      </a:r>
                      <a:r>
                        <a:rPr lang="en-US" sz="2400"/>
                        <a:t>  c(R</a:t>
                      </a:r>
                      <a:r>
                        <a:rPr baseline="-25000" lang="en-US" sz="2400"/>
                        <a:t>j</a:t>
                      </a:r>
                      <a:r>
                        <a:rPr lang="en-US" sz="2400"/>
                        <a:t> ) , R</a:t>
                      </a:r>
                      <a:r>
                        <a:rPr baseline="-25000" lang="en-US" sz="2400"/>
                        <a:t>i</a:t>
                      </a:r>
                      <a:r>
                        <a:rPr lang="en-US" sz="2400"/>
                        <a:t> }</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txBody>
                  <a:tcPr marT="60950" marB="60950" marR="121925" marL="121925"/>
                </a:tc>
              </a:tr>
              <a:tr h="1219200">
                <a:tc>
                  <a:txBody>
                    <a:bodyPr/>
                    <a:lstStyle/>
                    <a:p>
                      <a:pPr indent="0" lvl="0" marL="0" marR="0" rtl="0" algn="l">
                        <a:spcBef>
                          <a:spcPts val="0"/>
                        </a:spcBef>
                        <a:spcAft>
                          <a:spcPts val="0"/>
                        </a:spcAft>
                        <a:buNone/>
                      </a:pPr>
                      <a:r>
                        <a:rPr lang="en-US" sz="2400"/>
                        <a:t>(6)</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reg</a:t>
                      </a:r>
                      <a:r>
                        <a:rPr baseline="-25000" lang="en-US" sz="2400"/>
                        <a:t>i  </a:t>
                      </a:r>
                      <a:r>
                        <a:rPr lang="en-US" sz="2400"/>
                        <a:t>←          </a:t>
                      </a:r>
                      <a:r>
                        <a:rPr lang="en-US" sz="2400"/>
                        <a:t>   +</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reg</a:t>
                      </a:r>
                      <a:r>
                        <a:rPr baseline="-25000" lang="en-US" sz="2400"/>
                        <a:t>i</a:t>
                      </a:r>
                      <a:r>
                        <a:rPr lang="en-US" sz="2400"/>
                        <a:t>        </a:t>
                      </a:r>
                      <a:r>
                        <a:rPr lang="en-US" sz="2400"/>
                        <a:t>reg</a:t>
                      </a:r>
                      <a:r>
                        <a:rPr baseline="-25000" lang="en-US" sz="2400"/>
                        <a:t>j</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{ADD </a:t>
                      </a:r>
                      <a:r>
                        <a:rPr lang="en-US" sz="2400"/>
                        <a:t>R</a:t>
                      </a:r>
                      <a:r>
                        <a:rPr baseline="-25000" lang="en-US" sz="2400"/>
                        <a:t>j </a:t>
                      </a:r>
                      <a:r>
                        <a:rPr lang="en-US" sz="2400"/>
                        <a:t>, R</a:t>
                      </a:r>
                      <a:r>
                        <a:rPr baseline="-25000" lang="en-US" sz="2400"/>
                        <a:t>i  </a:t>
                      </a:r>
                      <a:r>
                        <a:rPr lang="en-US" sz="2400"/>
                        <a:t>}</a:t>
                      </a:r>
                      <a:endParaRPr sz="2400"/>
                    </a:p>
                  </a:txBody>
                  <a:tcPr marT="60950" marB="60950" marR="121925" marL="121925"/>
                </a:tc>
              </a:tr>
            </a:tbl>
          </a:graphicData>
        </a:graphic>
      </p:graphicFrame>
      <p:cxnSp>
        <p:nvCxnSpPr>
          <p:cNvPr id="225" name="Google Shape;225;p20"/>
          <p:cNvCxnSpPr/>
          <p:nvPr/>
        </p:nvCxnSpPr>
        <p:spPr>
          <a:xfrm rot="5400000">
            <a:off x="3251200" y="36322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26" name="Google Shape;226;p20"/>
          <p:cNvCxnSpPr/>
          <p:nvPr/>
        </p:nvCxnSpPr>
        <p:spPr>
          <a:xfrm flipH="1" rot="-5400000">
            <a:off x="3558117" y="36322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27" name="Google Shape;227;p20"/>
          <p:cNvCxnSpPr/>
          <p:nvPr/>
        </p:nvCxnSpPr>
        <p:spPr>
          <a:xfrm rot="-5400000">
            <a:off x="3251200" y="4902199"/>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28" name="Google Shape;228;p20"/>
          <p:cNvCxnSpPr/>
          <p:nvPr/>
        </p:nvCxnSpPr>
        <p:spPr>
          <a:xfrm flipH="1" rot="-5400000">
            <a:off x="3861860" y="4903257"/>
            <a:ext cx="304801" cy="302683"/>
          </a:xfrm>
          <a:prstGeom prst="straightConnector1">
            <a:avLst/>
          </a:prstGeom>
          <a:noFill/>
          <a:ln cap="flat" cmpd="sng" w="12700">
            <a:solidFill>
              <a:schemeClr val="accent1"/>
            </a:solidFill>
            <a:prstDash val="solid"/>
            <a:miter lim="800000"/>
            <a:headEnd len="sm" w="sm" type="none"/>
            <a:tailEnd len="sm" w="sm" type="none"/>
          </a:ln>
        </p:spPr>
      </p:cxnSp>
      <p:cxnSp>
        <p:nvCxnSpPr>
          <p:cNvPr id="229" name="Google Shape;229;p20"/>
          <p:cNvCxnSpPr/>
          <p:nvPr/>
        </p:nvCxnSpPr>
        <p:spPr>
          <a:xfrm rot="5400000">
            <a:off x="3354388" y="3124730"/>
            <a:ext cx="405341" cy="2117"/>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Tree rewriting rules</a:t>
            </a:r>
            <a:endParaRPr/>
          </a:p>
        </p:txBody>
      </p:sp>
      <p:graphicFrame>
        <p:nvGraphicFramePr>
          <p:cNvPr id="235" name="Google Shape;235;p21"/>
          <p:cNvGraphicFramePr/>
          <p:nvPr/>
        </p:nvGraphicFramePr>
        <p:xfrm>
          <a:off x="406400" y="1695893"/>
          <a:ext cx="3000000" cy="3000000"/>
        </p:xfrm>
        <a:graphic>
          <a:graphicData uri="http://schemas.openxmlformats.org/drawingml/2006/table">
            <a:tbl>
              <a:tblPr bandRow="1" firstRow="1">
                <a:noFill/>
                <a:tableStyleId>{93D98598-F40F-42C8-8EE1-CEBC67F779BC}</a:tableStyleId>
              </a:tblPr>
              <a:tblGrid>
                <a:gridCol w="1422400"/>
                <a:gridCol w="4944525"/>
                <a:gridCol w="3183475"/>
              </a:tblGrid>
              <a:tr h="853450">
                <a:tc>
                  <a:txBody>
                    <a:bodyPr/>
                    <a:lstStyle/>
                    <a:p>
                      <a:pPr indent="0" lvl="0" marL="0" marR="0" rtl="0" algn="l">
                        <a:spcBef>
                          <a:spcPts val="0"/>
                        </a:spcBef>
                        <a:spcAft>
                          <a:spcPts val="0"/>
                        </a:spcAft>
                        <a:buNone/>
                      </a:pPr>
                      <a:r>
                        <a:rPr lang="en-US" sz="2400"/>
                        <a:t>Rule</a:t>
                      </a:r>
                      <a:r>
                        <a:rPr lang="en-US" sz="2400"/>
                        <a:t> Number</a:t>
                      </a:r>
                      <a:endParaRPr sz="2400"/>
                    </a:p>
                  </a:txBody>
                  <a:tcPr marT="60950" marB="60950" marR="121925" marL="121925"/>
                </a:tc>
                <a:tc>
                  <a:txBody>
                    <a:bodyPr/>
                    <a:lstStyle/>
                    <a:p>
                      <a:pPr indent="0" lvl="0" marL="0" marR="0" rtl="0" algn="l">
                        <a:spcBef>
                          <a:spcPts val="0"/>
                        </a:spcBef>
                        <a:spcAft>
                          <a:spcPts val="0"/>
                        </a:spcAft>
                        <a:buNone/>
                      </a:pPr>
                      <a:r>
                        <a:rPr lang="en-US" sz="2400"/>
                        <a:t>Rule </a:t>
                      </a:r>
                      <a:endParaRPr/>
                    </a:p>
                  </a:txBody>
                  <a:tcPr marT="60950" marB="60950" marR="121925" marL="121925"/>
                </a:tc>
                <a:tc>
                  <a:txBody>
                    <a:bodyPr/>
                    <a:lstStyle/>
                    <a:p>
                      <a:pPr indent="0" lvl="0" marL="0" marR="0" rtl="0" algn="l">
                        <a:spcBef>
                          <a:spcPts val="0"/>
                        </a:spcBef>
                        <a:spcAft>
                          <a:spcPts val="0"/>
                        </a:spcAft>
                        <a:buNone/>
                      </a:pPr>
                      <a:r>
                        <a:rPr lang="en-US" sz="2400"/>
                        <a:t>Target code</a:t>
                      </a:r>
                      <a:endParaRPr/>
                    </a:p>
                  </a:txBody>
                  <a:tcPr marT="60950" marB="60950" marR="121925" marL="121925"/>
                </a:tc>
              </a:tr>
              <a:tr h="2682250">
                <a:tc>
                  <a:txBody>
                    <a:bodyPr/>
                    <a:lstStyle/>
                    <a:p>
                      <a:pPr indent="0" lvl="0" marL="0" marR="0" rtl="0" algn="l">
                        <a:spcBef>
                          <a:spcPts val="0"/>
                        </a:spcBef>
                        <a:spcAft>
                          <a:spcPts val="0"/>
                        </a:spcAft>
                        <a:buNone/>
                      </a:pPr>
                      <a:r>
                        <a:rPr lang="en-US" sz="2400"/>
                        <a:t>(7)</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reg</a:t>
                      </a:r>
                      <a:r>
                        <a:rPr baseline="-25000" lang="en-US" sz="2400"/>
                        <a:t>i  </a:t>
                      </a:r>
                      <a:r>
                        <a:rPr lang="en-US" sz="2400"/>
                        <a:t>←                       </a:t>
                      </a:r>
                      <a:r>
                        <a:rPr lang="en-US" sz="2400"/>
                        <a:t>+</a:t>
                      </a:r>
                      <a:r>
                        <a:rPr lang="en-US" sz="2400"/>
                        <a:t>    </a:t>
                      </a:r>
                      <a:endParaRPr/>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reg</a:t>
                      </a:r>
                      <a:r>
                        <a:rPr baseline="-25000" lang="en-US" sz="2400"/>
                        <a:t>i</a:t>
                      </a:r>
                      <a:r>
                        <a:rPr lang="en-US" sz="2400"/>
                        <a:t>             ind</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const</a:t>
                      </a:r>
                      <a:r>
                        <a:rPr baseline="-25000" lang="en-US" sz="2400"/>
                        <a:t>c</a:t>
                      </a:r>
                      <a:r>
                        <a:rPr lang="en-US" sz="2400"/>
                        <a:t>      </a:t>
                      </a:r>
                      <a:r>
                        <a:rPr lang="en-US" sz="2400"/>
                        <a:t>reg</a:t>
                      </a:r>
                      <a:r>
                        <a:rPr baseline="-25000" lang="en-US" sz="2400"/>
                        <a:t>i </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{ADD </a:t>
                      </a:r>
                      <a:r>
                        <a:rPr lang="en-US" sz="2400"/>
                        <a:t>c(R</a:t>
                      </a:r>
                      <a:r>
                        <a:rPr baseline="-25000" lang="en-US" sz="2400"/>
                        <a:t>j</a:t>
                      </a:r>
                      <a:r>
                        <a:rPr lang="en-US" sz="2400"/>
                        <a:t> ) , R</a:t>
                      </a:r>
                      <a:r>
                        <a:rPr baseline="-25000" lang="en-US" sz="2400"/>
                        <a:t>i</a:t>
                      </a:r>
                      <a:r>
                        <a:rPr lang="en-US" sz="2400"/>
                        <a:t> }</a:t>
                      </a:r>
                      <a:endParaRPr sz="2400"/>
                    </a:p>
                    <a:p>
                      <a:pPr indent="0" lvl="0" marL="0" marR="0" rtl="0" algn="l">
                        <a:lnSpc>
                          <a:spcPct val="100000"/>
                        </a:lnSpc>
                        <a:spcBef>
                          <a:spcPts val="0"/>
                        </a:spcBef>
                        <a:spcAft>
                          <a:spcPts val="0"/>
                        </a:spcAft>
                        <a:buClr>
                          <a:schemeClr val="dk1"/>
                        </a:buClr>
                        <a:buSzPts val="2400"/>
                        <a:buFont typeface="Calibri"/>
                        <a:buNone/>
                      </a:pPr>
                      <a:r>
                        <a:t/>
                      </a:r>
                      <a:endParaRPr sz="2400"/>
                    </a:p>
                  </a:txBody>
                  <a:tcPr marT="60950" marB="60950" marR="121925" marL="121925"/>
                </a:tc>
              </a:tr>
              <a:tr h="1219200">
                <a:tc>
                  <a:txBody>
                    <a:bodyPr/>
                    <a:lstStyle/>
                    <a:p>
                      <a:pPr indent="0" lvl="0" marL="0" marR="0" rtl="0" algn="l">
                        <a:spcBef>
                          <a:spcPts val="0"/>
                        </a:spcBef>
                        <a:spcAft>
                          <a:spcPts val="0"/>
                        </a:spcAft>
                        <a:buNone/>
                      </a:pPr>
                      <a:r>
                        <a:rPr lang="en-US" sz="2400"/>
                        <a:t>(8)</a:t>
                      </a:r>
                      <a:endParaRPr/>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reg</a:t>
                      </a:r>
                      <a:r>
                        <a:rPr baseline="-25000" lang="en-US" sz="2400"/>
                        <a:t>i  </a:t>
                      </a:r>
                      <a:r>
                        <a:rPr lang="en-US" sz="2400"/>
                        <a:t>←               +</a:t>
                      </a:r>
                      <a:endParaRPr/>
                    </a:p>
                    <a:p>
                      <a:pPr indent="0" lvl="0" marL="0" marR="0" rtl="0" algn="l">
                        <a:lnSpc>
                          <a:spcPct val="100000"/>
                        </a:lnSpc>
                        <a:spcBef>
                          <a:spcPts val="0"/>
                        </a:spcBef>
                        <a:spcAft>
                          <a:spcPts val="0"/>
                        </a:spcAft>
                        <a:buClr>
                          <a:schemeClr val="dk1"/>
                        </a:buClr>
                        <a:buSzPts val="2400"/>
                        <a:buFont typeface="Calibri"/>
                        <a:buNone/>
                      </a:pPr>
                      <a:r>
                        <a:t/>
                      </a:r>
                      <a:endParaRPr sz="2400"/>
                    </a:p>
                    <a:p>
                      <a:pPr indent="0" lvl="0" marL="0" marR="0" rtl="0" algn="l">
                        <a:lnSpc>
                          <a:spcPct val="100000"/>
                        </a:lnSpc>
                        <a:spcBef>
                          <a:spcPts val="0"/>
                        </a:spcBef>
                        <a:spcAft>
                          <a:spcPts val="0"/>
                        </a:spcAft>
                        <a:buClr>
                          <a:schemeClr val="dk1"/>
                        </a:buClr>
                        <a:buSzPts val="2400"/>
                        <a:buFont typeface="Calibri"/>
                        <a:buNone/>
                      </a:pPr>
                      <a:r>
                        <a:rPr lang="en-US" sz="2400"/>
                        <a:t>               </a:t>
                      </a:r>
                      <a:r>
                        <a:rPr lang="en-US" sz="2400"/>
                        <a:t>reg</a:t>
                      </a:r>
                      <a:r>
                        <a:rPr baseline="-25000" lang="en-US" sz="2400"/>
                        <a:t>i</a:t>
                      </a:r>
                      <a:r>
                        <a:rPr lang="en-US" sz="2400"/>
                        <a:t>        const</a:t>
                      </a:r>
                      <a:r>
                        <a:rPr baseline="-25000" lang="en-US" sz="2400"/>
                        <a:t>1</a:t>
                      </a:r>
                      <a:r>
                        <a:rPr lang="en-US" sz="2400"/>
                        <a:t> </a:t>
                      </a:r>
                      <a:endParaRPr sz="2400"/>
                    </a:p>
                  </a:txBody>
                  <a:tcPr marT="60950" marB="60950" marR="121925" marL="1219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a:t>{INC </a:t>
                      </a:r>
                      <a:r>
                        <a:rPr lang="en-US" sz="2400"/>
                        <a:t>R</a:t>
                      </a:r>
                      <a:r>
                        <a:rPr baseline="-25000" lang="en-US" sz="2400"/>
                        <a:t>i  </a:t>
                      </a:r>
                      <a:r>
                        <a:rPr lang="en-US" sz="2400"/>
                        <a:t>}</a:t>
                      </a:r>
                      <a:endParaRPr sz="2400"/>
                    </a:p>
                  </a:txBody>
                  <a:tcPr marT="60950" marB="60950" marR="121925" marL="121925"/>
                </a:tc>
              </a:tr>
            </a:tbl>
          </a:graphicData>
        </a:graphic>
      </p:graphicFrame>
      <p:cxnSp>
        <p:nvCxnSpPr>
          <p:cNvPr id="236" name="Google Shape;236;p21"/>
          <p:cNvCxnSpPr/>
          <p:nvPr/>
        </p:nvCxnSpPr>
        <p:spPr>
          <a:xfrm rot="5400000">
            <a:off x="4724400" y="44450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37" name="Google Shape;237;p21"/>
          <p:cNvCxnSpPr/>
          <p:nvPr/>
        </p:nvCxnSpPr>
        <p:spPr>
          <a:xfrm flipH="1" rot="-5400000">
            <a:off x="5183719" y="4445000"/>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38" name="Google Shape;238;p21"/>
          <p:cNvCxnSpPr/>
          <p:nvPr/>
        </p:nvCxnSpPr>
        <p:spPr>
          <a:xfrm rot="-5400000">
            <a:off x="4013200" y="2921003"/>
            <a:ext cx="304800" cy="304800"/>
          </a:xfrm>
          <a:prstGeom prst="straightConnector1">
            <a:avLst/>
          </a:prstGeom>
          <a:noFill/>
          <a:ln cap="flat" cmpd="sng" w="12700">
            <a:solidFill>
              <a:schemeClr val="accent1"/>
            </a:solidFill>
            <a:prstDash val="solid"/>
            <a:miter lim="800000"/>
            <a:headEnd len="sm" w="sm" type="none"/>
            <a:tailEnd len="sm" w="sm" type="none"/>
          </a:ln>
        </p:spPr>
      </p:cxnSp>
      <p:cxnSp>
        <p:nvCxnSpPr>
          <p:cNvPr id="239" name="Google Shape;239;p21"/>
          <p:cNvCxnSpPr/>
          <p:nvPr/>
        </p:nvCxnSpPr>
        <p:spPr>
          <a:xfrm flipH="1" rot="-5400000">
            <a:off x="4572001" y="2922060"/>
            <a:ext cx="304801" cy="302683"/>
          </a:xfrm>
          <a:prstGeom prst="straightConnector1">
            <a:avLst/>
          </a:prstGeom>
          <a:noFill/>
          <a:ln cap="flat" cmpd="sng" w="12700">
            <a:solidFill>
              <a:schemeClr val="accent1"/>
            </a:solidFill>
            <a:prstDash val="solid"/>
            <a:miter lim="800000"/>
            <a:headEnd len="sm" w="sm" type="none"/>
            <a:tailEnd len="sm" w="sm" type="none"/>
          </a:ln>
        </p:spPr>
      </p:cxnSp>
      <p:cxnSp>
        <p:nvCxnSpPr>
          <p:cNvPr id="240" name="Google Shape;240;p21"/>
          <p:cNvCxnSpPr/>
          <p:nvPr/>
        </p:nvCxnSpPr>
        <p:spPr>
          <a:xfrm rot="5400000">
            <a:off x="4829707" y="3934883"/>
            <a:ext cx="405341" cy="2117"/>
          </a:xfrm>
          <a:prstGeom prst="straightConnector1">
            <a:avLst/>
          </a:prstGeom>
          <a:noFill/>
          <a:ln cap="flat" cmpd="sng" w="12700">
            <a:solidFill>
              <a:schemeClr val="accent1"/>
            </a:solidFill>
            <a:prstDash val="solid"/>
            <a:miter lim="800000"/>
            <a:headEnd len="sm" w="sm" type="none"/>
            <a:tailEnd len="sm" w="sm" type="none"/>
          </a:ln>
        </p:spPr>
      </p:cxnSp>
      <p:cxnSp>
        <p:nvCxnSpPr>
          <p:cNvPr id="241" name="Google Shape;241;p21"/>
          <p:cNvCxnSpPr/>
          <p:nvPr/>
        </p:nvCxnSpPr>
        <p:spPr>
          <a:xfrm flipH="1" rot="10800000">
            <a:off x="3251200" y="5664200"/>
            <a:ext cx="508000" cy="406400"/>
          </a:xfrm>
          <a:prstGeom prst="straightConnector1">
            <a:avLst/>
          </a:prstGeom>
          <a:noFill/>
          <a:ln cap="flat" cmpd="sng" w="12700">
            <a:solidFill>
              <a:schemeClr val="accent1"/>
            </a:solidFill>
            <a:prstDash val="solid"/>
            <a:miter lim="800000"/>
            <a:headEnd len="sm" w="sm" type="none"/>
            <a:tailEnd len="sm" w="sm" type="none"/>
          </a:ln>
        </p:spPr>
      </p:cxnSp>
      <p:cxnSp>
        <p:nvCxnSpPr>
          <p:cNvPr id="242" name="Google Shape;242;p21"/>
          <p:cNvCxnSpPr/>
          <p:nvPr/>
        </p:nvCxnSpPr>
        <p:spPr>
          <a:xfrm flipH="1" rot="-5400000">
            <a:off x="3810000" y="5715000"/>
            <a:ext cx="406400" cy="30480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Intermediate code tree a[i] := b+1</a:t>
            </a:r>
            <a:endParaRPr/>
          </a:p>
        </p:txBody>
      </p:sp>
      <p:sp>
        <p:nvSpPr>
          <p:cNvPr id="248" name="Google Shape;248;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9" name="Google Shape;249;p22"/>
          <p:cNvPicPr preferRelativeResize="0"/>
          <p:nvPr/>
        </p:nvPicPr>
        <p:blipFill rotWithShape="1">
          <a:blip r:embed="rId3">
            <a:alphaModFix/>
          </a:blip>
          <a:srcRect b="0" l="0" r="0" t="0"/>
          <a:stretch/>
        </p:blipFill>
        <p:spPr>
          <a:xfrm>
            <a:off x="1930401" y="1701801"/>
            <a:ext cx="6919383" cy="45197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Final code</a:t>
            </a:r>
            <a:endParaRPr/>
          </a:p>
        </p:txBody>
      </p:sp>
      <p:sp>
        <p:nvSpPr>
          <p:cNvPr id="255" name="Google Shape;25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Apply  rule 1: MOV #a, R0</a:t>
            </a:r>
            <a:endParaRPr/>
          </a:p>
          <a:p>
            <a:pPr indent="-228600" lvl="0" marL="228600" rtl="0" algn="l">
              <a:lnSpc>
                <a:spcPct val="90000"/>
              </a:lnSpc>
              <a:spcBef>
                <a:spcPts val="1000"/>
              </a:spcBef>
              <a:spcAft>
                <a:spcPts val="0"/>
              </a:spcAft>
              <a:buClr>
                <a:schemeClr val="dk1"/>
              </a:buClr>
              <a:buSzPts val="2800"/>
              <a:buChar char="•"/>
            </a:pPr>
            <a:r>
              <a:rPr lang="en-US"/>
              <a:t>Apply rule 6: ADD SP, R0</a:t>
            </a:r>
            <a:endParaRPr/>
          </a:p>
          <a:p>
            <a:pPr indent="-228600" lvl="0" marL="228600" rtl="0" algn="l">
              <a:lnSpc>
                <a:spcPct val="90000"/>
              </a:lnSpc>
              <a:spcBef>
                <a:spcPts val="1000"/>
              </a:spcBef>
              <a:spcAft>
                <a:spcPts val="0"/>
              </a:spcAft>
              <a:buClr>
                <a:schemeClr val="dk1"/>
              </a:buClr>
              <a:buSzPts val="2800"/>
              <a:buChar char="•"/>
            </a:pPr>
            <a:r>
              <a:rPr lang="en-US"/>
              <a:t>Apply rule 7: ADD i(SP), R0</a:t>
            </a:r>
            <a:endParaRPr/>
          </a:p>
          <a:p>
            <a:pPr indent="-228600" lvl="0" marL="228600" rtl="0" algn="l">
              <a:lnSpc>
                <a:spcPct val="90000"/>
              </a:lnSpc>
              <a:spcBef>
                <a:spcPts val="1000"/>
              </a:spcBef>
              <a:spcAft>
                <a:spcPts val="0"/>
              </a:spcAft>
              <a:buClr>
                <a:schemeClr val="dk1"/>
              </a:buClr>
              <a:buSzPts val="2800"/>
              <a:buChar char="•"/>
            </a:pPr>
            <a:r>
              <a:rPr lang="en-US"/>
              <a:t>Apply rule 2: MOV b, R1</a:t>
            </a:r>
            <a:endParaRPr/>
          </a:p>
          <a:p>
            <a:pPr indent="-228600" lvl="0" marL="228600" rtl="0" algn="l">
              <a:lnSpc>
                <a:spcPct val="90000"/>
              </a:lnSpc>
              <a:spcBef>
                <a:spcPts val="1000"/>
              </a:spcBef>
              <a:spcAft>
                <a:spcPts val="0"/>
              </a:spcAft>
              <a:buClr>
                <a:schemeClr val="dk1"/>
              </a:buClr>
              <a:buSzPts val="2800"/>
              <a:buChar char="•"/>
            </a:pPr>
            <a:r>
              <a:rPr lang="en-US"/>
              <a:t>Apply rule 8: INC R1</a:t>
            </a:r>
            <a:endParaRPr/>
          </a:p>
          <a:p>
            <a:pPr indent="-228600" lvl="0" marL="228600" rtl="0" algn="l">
              <a:lnSpc>
                <a:spcPct val="90000"/>
              </a:lnSpc>
              <a:spcBef>
                <a:spcPts val="1000"/>
              </a:spcBef>
              <a:spcAft>
                <a:spcPts val="0"/>
              </a:spcAft>
              <a:buClr>
                <a:schemeClr val="dk1"/>
              </a:buClr>
              <a:buSzPts val="2800"/>
              <a:buChar char="•"/>
            </a:pPr>
            <a:r>
              <a:rPr lang="en-US"/>
              <a:t>Apply rule 4: MOV R1, *R0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SDT for scheme construction</a:t>
            </a:r>
            <a:endParaRPr/>
          </a:p>
        </p:txBody>
      </p:sp>
      <p:sp>
        <p:nvSpPr>
          <p:cNvPr id="261" name="Google Shape;26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reg</a:t>
            </a:r>
            <a:r>
              <a:rPr baseline="-25000" lang="en-US"/>
              <a:t>i  </a:t>
            </a:r>
            <a:r>
              <a:rPr lang="en-US"/>
              <a:t> 🡪 const</a:t>
            </a:r>
            <a:r>
              <a:rPr baseline="-25000" lang="en-US"/>
              <a:t>c </a:t>
            </a:r>
            <a:r>
              <a:rPr lang="en-US"/>
              <a:t> 			{MOV #c, R</a:t>
            </a:r>
            <a:r>
              <a:rPr baseline="-25000" lang="en-US"/>
              <a:t>i </a:t>
            </a:r>
            <a:r>
              <a:rPr lang="en-US"/>
              <a:t>}</a:t>
            </a:r>
            <a:endParaRPr/>
          </a:p>
          <a:p>
            <a:pPr indent="-228600" lvl="0" marL="228600" rtl="0" algn="l">
              <a:lnSpc>
                <a:spcPct val="90000"/>
              </a:lnSpc>
              <a:spcBef>
                <a:spcPts val="1000"/>
              </a:spcBef>
              <a:spcAft>
                <a:spcPts val="0"/>
              </a:spcAft>
              <a:buClr>
                <a:schemeClr val="dk1"/>
              </a:buClr>
              <a:buSzPts val="2800"/>
              <a:buChar char="•"/>
            </a:pPr>
            <a:r>
              <a:rPr lang="en-US"/>
              <a:t>reg</a:t>
            </a:r>
            <a:r>
              <a:rPr baseline="-25000" lang="en-US"/>
              <a:t>i  </a:t>
            </a:r>
            <a:r>
              <a:rPr lang="en-US"/>
              <a:t> 🡪 mem</a:t>
            </a:r>
            <a:r>
              <a:rPr baseline="-25000" lang="en-US"/>
              <a:t>a </a:t>
            </a:r>
            <a:r>
              <a:rPr lang="en-US"/>
              <a:t> 			{MOV a, R</a:t>
            </a:r>
            <a:r>
              <a:rPr baseline="-25000" lang="en-US"/>
              <a:t>i </a:t>
            </a:r>
            <a:r>
              <a:rPr lang="en-US"/>
              <a:t>}</a:t>
            </a:r>
            <a:endParaRPr/>
          </a:p>
          <a:p>
            <a:pPr indent="-228600" lvl="0" marL="228600" rtl="0" algn="l">
              <a:lnSpc>
                <a:spcPct val="90000"/>
              </a:lnSpc>
              <a:spcBef>
                <a:spcPts val="1000"/>
              </a:spcBef>
              <a:spcAft>
                <a:spcPts val="0"/>
              </a:spcAft>
              <a:buClr>
                <a:schemeClr val="dk1"/>
              </a:buClr>
              <a:buSzPts val="2800"/>
              <a:buChar char="•"/>
            </a:pPr>
            <a:r>
              <a:rPr lang="en-US"/>
              <a:t>mem 🡪 := mem </a:t>
            </a:r>
            <a:r>
              <a:rPr baseline="-25000" lang="en-US"/>
              <a:t>a </a:t>
            </a:r>
            <a:r>
              <a:rPr lang="en-US"/>
              <a:t>reg</a:t>
            </a:r>
            <a:r>
              <a:rPr baseline="-25000" lang="en-US"/>
              <a:t>i  </a:t>
            </a:r>
            <a:r>
              <a:rPr lang="en-US"/>
              <a:t> {MOV R</a:t>
            </a:r>
            <a:r>
              <a:rPr baseline="-25000" lang="en-US"/>
              <a:t>i </a:t>
            </a:r>
            <a:r>
              <a:rPr lang="en-US"/>
              <a:t> , a}</a:t>
            </a:r>
            <a:endParaRPr/>
          </a:p>
          <a:p>
            <a:pPr indent="-228600" lvl="0" marL="228600" rtl="0" algn="l">
              <a:lnSpc>
                <a:spcPct val="90000"/>
              </a:lnSpc>
              <a:spcBef>
                <a:spcPts val="1000"/>
              </a:spcBef>
              <a:spcAft>
                <a:spcPts val="0"/>
              </a:spcAft>
              <a:buClr>
                <a:schemeClr val="dk1"/>
              </a:buClr>
              <a:buSzPts val="2800"/>
              <a:buChar char="•"/>
            </a:pPr>
            <a:r>
              <a:rPr lang="en-US"/>
              <a:t>mem 🡪 := ind reg</a:t>
            </a:r>
            <a:r>
              <a:rPr baseline="-25000" lang="en-US"/>
              <a:t>i </a:t>
            </a:r>
            <a:r>
              <a:rPr lang="en-US"/>
              <a:t>reg</a:t>
            </a:r>
            <a:r>
              <a:rPr baseline="-25000" lang="en-US"/>
              <a:t>j  </a:t>
            </a:r>
            <a:r>
              <a:rPr lang="en-US"/>
              <a:t> {MOV R</a:t>
            </a:r>
            <a:r>
              <a:rPr baseline="-25000" lang="en-US"/>
              <a:t>j </a:t>
            </a:r>
            <a:r>
              <a:rPr lang="en-US"/>
              <a:t> , *R</a:t>
            </a:r>
            <a:r>
              <a:rPr baseline="-25000" lang="en-US"/>
              <a:t>i </a:t>
            </a:r>
            <a:r>
              <a:rPr lang="en-US"/>
              <a:t> }</a:t>
            </a:r>
            <a:endParaRPr/>
          </a:p>
          <a:p>
            <a:pPr indent="-228600" lvl="0" marL="228600" rtl="0" algn="l">
              <a:lnSpc>
                <a:spcPct val="90000"/>
              </a:lnSpc>
              <a:spcBef>
                <a:spcPts val="1000"/>
              </a:spcBef>
              <a:spcAft>
                <a:spcPts val="0"/>
              </a:spcAft>
              <a:buClr>
                <a:schemeClr val="dk1"/>
              </a:buClr>
              <a:buSzPts val="2800"/>
              <a:buChar char="•"/>
            </a:pPr>
            <a:r>
              <a:rPr lang="en-US"/>
              <a:t>reg</a:t>
            </a:r>
            <a:r>
              <a:rPr baseline="-25000" lang="en-US"/>
              <a:t>i </a:t>
            </a:r>
            <a:r>
              <a:rPr lang="en-US"/>
              <a:t>🡪 ind + const</a:t>
            </a:r>
            <a:r>
              <a:rPr baseline="-25000" lang="en-US"/>
              <a:t>c </a:t>
            </a:r>
            <a:r>
              <a:rPr lang="en-US"/>
              <a:t>reg</a:t>
            </a:r>
            <a:r>
              <a:rPr baseline="-25000" lang="en-US"/>
              <a:t>j     </a:t>
            </a:r>
            <a:r>
              <a:rPr lang="en-US"/>
              <a:t>{MOV c(R</a:t>
            </a:r>
            <a:r>
              <a:rPr baseline="-25000" lang="en-US"/>
              <a:t>j </a:t>
            </a:r>
            <a:r>
              <a:rPr lang="en-US"/>
              <a:t>), R</a:t>
            </a:r>
            <a:r>
              <a:rPr baseline="-25000" lang="en-US"/>
              <a:t>i </a:t>
            </a:r>
            <a:r>
              <a:rPr lang="en-US"/>
              <a:t>}</a:t>
            </a:r>
            <a:endParaRPr/>
          </a:p>
          <a:p>
            <a:pPr indent="-228600" lvl="0" marL="228600" rtl="0" algn="l">
              <a:lnSpc>
                <a:spcPct val="90000"/>
              </a:lnSpc>
              <a:spcBef>
                <a:spcPts val="1000"/>
              </a:spcBef>
              <a:spcAft>
                <a:spcPts val="0"/>
              </a:spcAft>
              <a:buClr>
                <a:schemeClr val="dk1"/>
              </a:buClr>
              <a:buSzPts val="2800"/>
              <a:buChar char="•"/>
            </a:pPr>
            <a:r>
              <a:rPr lang="en-US"/>
              <a:t>reg</a:t>
            </a:r>
            <a:r>
              <a:rPr baseline="-25000" lang="en-US"/>
              <a:t>i </a:t>
            </a:r>
            <a:r>
              <a:rPr lang="en-US"/>
              <a:t>🡪 + reg</a:t>
            </a:r>
            <a:r>
              <a:rPr baseline="-25000" lang="en-US"/>
              <a:t>i </a:t>
            </a:r>
            <a:r>
              <a:rPr lang="en-US"/>
              <a:t>ind + const</a:t>
            </a:r>
            <a:r>
              <a:rPr baseline="-25000" lang="en-US"/>
              <a:t>c </a:t>
            </a:r>
            <a:r>
              <a:rPr lang="en-US"/>
              <a:t>reg</a:t>
            </a:r>
            <a:r>
              <a:rPr baseline="-25000" lang="en-US"/>
              <a:t>j     </a:t>
            </a:r>
            <a:endParaRPr/>
          </a:p>
          <a:p>
            <a:pPr indent="-228600" lvl="0" marL="228600" rtl="0" algn="l">
              <a:lnSpc>
                <a:spcPct val="90000"/>
              </a:lnSpc>
              <a:spcBef>
                <a:spcPts val="1000"/>
              </a:spcBef>
              <a:spcAft>
                <a:spcPts val="0"/>
              </a:spcAft>
              <a:buClr>
                <a:schemeClr val="dk1"/>
              </a:buClr>
              <a:buSzPts val="2800"/>
              <a:buNone/>
            </a:pPr>
            <a:r>
              <a:rPr baseline="-25000" lang="en-US"/>
              <a:t>							</a:t>
            </a:r>
            <a:r>
              <a:rPr lang="en-US"/>
              <a:t>{ADD c(R</a:t>
            </a:r>
            <a:r>
              <a:rPr baseline="-25000" lang="en-US"/>
              <a:t>j </a:t>
            </a:r>
            <a:r>
              <a:rPr lang="en-US"/>
              <a:t>), R</a:t>
            </a:r>
            <a:r>
              <a:rPr baseline="-25000" lang="en-US"/>
              <a:t>i </a:t>
            </a:r>
            <a:r>
              <a:rPr lang="en-US"/>
              <a: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SDT for scheme construction</a:t>
            </a:r>
            <a:endParaRPr/>
          </a:p>
        </p:txBody>
      </p:sp>
      <p:sp>
        <p:nvSpPr>
          <p:cNvPr id="267" name="Google Shape;26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reg</a:t>
            </a:r>
            <a:r>
              <a:rPr baseline="-25000" lang="en-US"/>
              <a:t>i </a:t>
            </a:r>
            <a:r>
              <a:rPr lang="en-US"/>
              <a:t>🡪 + reg</a:t>
            </a:r>
            <a:r>
              <a:rPr baseline="-25000" lang="en-US"/>
              <a:t>i </a:t>
            </a:r>
            <a:r>
              <a:rPr lang="en-US"/>
              <a:t>reg</a:t>
            </a:r>
            <a:r>
              <a:rPr baseline="-25000" lang="en-US"/>
              <a:t>j     		</a:t>
            </a:r>
            <a:r>
              <a:rPr lang="en-US"/>
              <a:t> {ADD R</a:t>
            </a:r>
            <a:r>
              <a:rPr baseline="-25000" lang="en-US"/>
              <a:t>j </a:t>
            </a:r>
            <a:r>
              <a:rPr lang="en-US"/>
              <a:t>, R</a:t>
            </a:r>
            <a:r>
              <a:rPr baseline="-25000" lang="en-US"/>
              <a:t>i</a:t>
            </a:r>
            <a:r>
              <a:rPr lang="en-US"/>
              <a:t> }</a:t>
            </a:r>
            <a:endParaRPr/>
          </a:p>
          <a:p>
            <a:pPr indent="-228600" lvl="0" marL="228600" rtl="0" algn="l">
              <a:lnSpc>
                <a:spcPct val="90000"/>
              </a:lnSpc>
              <a:spcBef>
                <a:spcPts val="1000"/>
              </a:spcBef>
              <a:spcAft>
                <a:spcPts val="0"/>
              </a:spcAft>
              <a:buClr>
                <a:schemeClr val="dk1"/>
              </a:buClr>
              <a:buSzPts val="2800"/>
              <a:buChar char="•"/>
            </a:pPr>
            <a:r>
              <a:rPr lang="en-US"/>
              <a:t>reg</a:t>
            </a:r>
            <a:r>
              <a:rPr baseline="-25000" lang="en-US"/>
              <a:t>i </a:t>
            </a:r>
            <a:r>
              <a:rPr lang="en-US"/>
              <a:t>🡪 + reg</a:t>
            </a:r>
            <a:r>
              <a:rPr baseline="-25000" lang="en-US"/>
              <a:t>i  </a:t>
            </a:r>
            <a:r>
              <a:rPr lang="en-US"/>
              <a:t>const</a:t>
            </a:r>
            <a:r>
              <a:rPr baseline="-25000" lang="en-US"/>
              <a:t>1     		</a:t>
            </a:r>
            <a:r>
              <a:rPr lang="en-US"/>
              <a:t> {INC R</a:t>
            </a:r>
            <a:r>
              <a:rPr baseline="-25000" lang="en-US"/>
              <a:t>i</a:t>
            </a:r>
            <a:r>
              <a:rPr lang="en-US"/>
              <a:t> }</a:t>
            </a:r>
            <a:endParaRPr/>
          </a:p>
          <a:p>
            <a:pPr indent="-228600" lvl="0" marL="228600" rtl="0" algn="l">
              <a:lnSpc>
                <a:spcPct val="90000"/>
              </a:lnSpc>
              <a:spcBef>
                <a:spcPts val="1000"/>
              </a:spcBef>
              <a:spcAft>
                <a:spcPts val="0"/>
              </a:spcAft>
              <a:buClr>
                <a:schemeClr val="dk1"/>
              </a:buClr>
              <a:buSzPts val="2800"/>
              <a:buNone/>
            </a:pPr>
            <a:r>
              <a:t/>
            </a:r>
            <a:endParaRPr baseline="-25000"/>
          </a:p>
          <a:p>
            <a:pPr indent="-50800" lvl="0" marL="228600" rtl="0" algn="l">
              <a:lnSpc>
                <a:spcPct val="90000"/>
              </a:lnSpc>
              <a:spcBef>
                <a:spcPts val="1000"/>
              </a:spcBef>
              <a:spcAft>
                <a:spcPts val="0"/>
              </a:spcAft>
              <a:buClr>
                <a:schemeClr val="dk1"/>
              </a:buClr>
              <a:buSzPts val="2800"/>
              <a:buNone/>
            </a:pPr>
            <a:r>
              <a:t/>
            </a:r>
            <a:endParaRPr/>
          </a:p>
        </p:txBody>
      </p:sp>
      <p:sp>
        <p:nvSpPr>
          <p:cNvPr id="268" name="Google Shape;268;p25"/>
          <p:cNvSpPr/>
          <p:nvPr/>
        </p:nvSpPr>
        <p:spPr>
          <a:xfrm>
            <a:off x="4182271" y="3182780"/>
            <a:ext cx="1847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Dynamic programming</a:t>
            </a:r>
            <a:endParaRPr/>
          </a:p>
        </p:txBody>
      </p:sp>
      <p:sp>
        <p:nvSpPr>
          <p:cNvPr id="100" name="Google Shape;10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Traverse each tree using the cost vectors and associated instructions to generate the final target code. The code for the sub-trees computed into memory locations is generated first.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a:t>
            </a:r>
            <a:endParaRPr/>
          </a:p>
        </p:txBody>
      </p:sp>
      <p:sp>
        <p:nvSpPr>
          <p:cNvPr id="106" name="Google Shape;106;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Only two registers are available</a:t>
            </a:r>
            <a:endParaRPr/>
          </a:p>
          <a:p>
            <a:pPr indent="-228600" lvl="0" marL="228600" rtl="0" algn="l">
              <a:lnSpc>
                <a:spcPct val="90000"/>
              </a:lnSpc>
              <a:spcBef>
                <a:spcPts val="1000"/>
              </a:spcBef>
              <a:spcAft>
                <a:spcPts val="0"/>
              </a:spcAft>
              <a:buClr>
                <a:schemeClr val="dk1"/>
              </a:buClr>
              <a:buSzPts val="2800"/>
              <a:buChar char="•"/>
            </a:pPr>
            <a:r>
              <a:rPr lang="en-US"/>
              <a:t>Instructions </a:t>
            </a:r>
            <a:endParaRPr/>
          </a:p>
          <a:p>
            <a:pPr indent="-228600" lvl="1" marL="685800" rtl="0" algn="l">
              <a:lnSpc>
                <a:spcPct val="90000"/>
              </a:lnSpc>
              <a:spcBef>
                <a:spcPts val="500"/>
              </a:spcBef>
              <a:spcAft>
                <a:spcPts val="0"/>
              </a:spcAft>
              <a:buClr>
                <a:schemeClr val="dk1"/>
              </a:buClr>
              <a:buSzPts val="2400"/>
              <a:buChar char="•"/>
            </a:pPr>
            <a:r>
              <a:rPr lang="en-US"/>
              <a:t>Ri := Mj</a:t>
            </a:r>
            <a:endParaRPr/>
          </a:p>
          <a:p>
            <a:pPr indent="-228600" lvl="1" marL="685800" rtl="0" algn="l">
              <a:lnSpc>
                <a:spcPct val="90000"/>
              </a:lnSpc>
              <a:spcBef>
                <a:spcPts val="500"/>
              </a:spcBef>
              <a:spcAft>
                <a:spcPts val="0"/>
              </a:spcAft>
              <a:buClr>
                <a:schemeClr val="dk1"/>
              </a:buClr>
              <a:buSzPts val="2400"/>
              <a:buChar char="•"/>
            </a:pPr>
            <a:r>
              <a:rPr lang="en-US"/>
              <a:t>Ri := Ri op Rj</a:t>
            </a:r>
            <a:endParaRPr/>
          </a:p>
          <a:p>
            <a:pPr indent="-228600" lvl="1" marL="685800" rtl="0" algn="l">
              <a:lnSpc>
                <a:spcPct val="90000"/>
              </a:lnSpc>
              <a:spcBef>
                <a:spcPts val="500"/>
              </a:spcBef>
              <a:spcAft>
                <a:spcPts val="0"/>
              </a:spcAft>
              <a:buClr>
                <a:schemeClr val="dk1"/>
              </a:buClr>
              <a:buSzPts val="2400"/>
              <a:buChar char="•"/>
            </a:pPr>
            <a:r>
              <a:rPr lang="en-US"/>
              <a:t>Ri := Ri op Mj</a:t>
            </a:r>
            <a:endParaRPr/>
          </a:p>
          <a:p>
            <a:pPr indent="-228600" lvl="1" marL="685800" rtl="0" algn="l">
              <a:lnSpc>
                <a:spcPct val="90000"/>
              </a:lnSpc>
              <a:spcBef>
                <a:spcPts val="500"/>
              </a:spcBef>
              <a:spcAft>
                <a:spcPts val="0"/>
              </a:spcAft>
              <a:buClr>
                <a:schemeClr val="dk1"/>
              </a:buClr>
              <a:buSzPts val="2400"/>
              <a:buChar char="•"/>
            </a:pPr>
            <a:r>
              <a:rPr lang="en-US"/>
              <a:t>Ri := Rj</a:t>
            </a:r>
            <a:endParaRPr/>
          </a:p>
          <a:p>
            <a:pPr indent="-228600" lvl="1" marL="685800" rtl="0" algn="l">
              <a:lnSpc>
                <a:spcPct val="90000"/>
              </a:lnSpc>
              <a:spcBef>
                <a:spcPts val="500"/>
              </a:spcBef>
              <a:spcAft>
                <a:spcPts val="0"/>
              </a:spcAft>
              <a:buClr>
                <a:schemeClr val="dk1"/>
              </a:buClr>
              <a:buSzPts val="2400"/>
              <a:buChar char="•"/>
            </a:pPr>
            <a:r>
              <a:rPr lang="en-US"/>
              <a:t>Mi := Ri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Assumption</a:t>
            </a:r>
            <a:endParaRPr/>
          </a:p>
        </p:txBody>
      </p:sp>
      <p:sp>
        <p:nvSpPr>
          <p:cNvPr id="112" name="Google Shape;112;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Cost of computing a node which is in memory involves 0</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609600" y="1066800"/>
            <a:ext cx="10972800" cy="11430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Calibri"/>
              <a:buNone/>
            </a:pPr>
            <a:r>
              <a:rPr lang="en-US" sz="3600"/>
              <a:t>Syntax tree for (a-b)+c*(d/e) with cost vector at each node</a:t>
            </a:r>
            <a:endParaRPr/>
          </a:p>
        </p:txBody>
      </p:sp>
      <p:pic>
        <p:nvPicPr>
          <p:cNvPr id="118" name="Google Shape;118;p6"/>
          <p:cNvPicPr preferRelativeResize="0"/>
          <p:nvPr>
            <p:ph idx="1" type="body"/>
          </p:nvPr>
        </p:nvPicPr>
        <p:blipFill rotWithShape="1">
          <a:blip r:embed="rId3">
            <a:alphaModFix/>
          </a:blip>
          <a:srcRect b="0" l="0" r="0" t="0"/>
          <a:stretch/>
        </p:blipFill>
        <p:spPr>
          <a:xfrm>
            <a:off x="203200" y="2846389"/>
            <a:ext cx="11887200" cy="28686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a:t>
            </a:r>
            <a:endParaRPr/>
          </a:p>
        </p:txBody>
      </p:sp>
      <p:sp>
        <p:nvSpPr>
          <p:cNvPr id="124" name="Google Shape;12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Leaf nodes </a:t>
            </a:r>
            <a:endParaRPr/>
          </a:p>
          <a:p>
            <a:pPr indent="-228600" lvl="1" marL="685800" rtl="0" algn="l">
              <a:lnSpc>
                <a:spcPct val="90000"/>
              </a:lnSpc>
              <a:spcBef>
                <a:spcPts val="500"/>
              </a:spcBef>
              <a:spcAft>
                <a:spcPts val="0"/>
              </a:spcAft>
              <a:buClr>
                <a:schemeClr val="dk1"/>
              </a:buClr>
              <a:buSzPts val="2400"/>
              <a:buChar char="•"/>
            </a:pPr>
            <a:r>
              <a:rPr lang="en-US"/>
              <a:t>Cost of moving a variable with no registers is 0 </a:t>
            </a:r>
            <a:endParaRPr/>
          </a:p>
          <a:p>
            <a:pPr indent="-228600" lvl="1" marL="685800" rtl="0" algn="l">
              <a:lnSpc>
                <a:spcPct val="90000"/>
              </a:lnSpc>
              <a:spcBef>
                <a:spcPts val="500"/>
              </a:spcBef>
              <a:spcAft>
                <a:spcPts val="0"/>
              </a:spcAft>
              <a:buClr>
                <a:schemeClr val="dk1"/>
              </a:buClr>
              <a:buSzPts val="2400"/>
              <a:buChar char="•"/>
            </a:pPr>
            <a:r>
              <a:rPr lang="en-US"/>
              <a:t>Cost of moving a variable with 1/ 2 registers is 1 using the instruction Ri : = Mj</a:t>
            </a:r>
            <a:endParaRPr/>
          </a:p>
          <a:p>
            <a:pPr indent="-228600" lvl="1" marL="685800" rtl="0" algn="l">
              <a:lnSpc>
                <a:spcPct val="90000"/>
              </a:lnSpc>
              <a:spcBef>
                <a:spcPts val="500"/>
              </a:spcBef>
              <a:spcAft>
                <a:spcPts val="0"/>
              </a:spcAft>
              <a:buClr>
                <a:schemeClr val="dk1"/>
              </a:buClr>
              <a:buSzPts val="2400"/>
              <a:buChar char="•"/>
            </a:pPr>
            <a:r>
              <a:rPr lang="en-US"/>
              <a:t>Cost of leaf nodes are just (0, 1, 1) using no register, 1 register, 2 registers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Last but one node – find all possible and choose the least cost</a:t>
            </a:r>
            <a:endParaRPr/>
          </a:p>
          <a:p>
            <a:pPr indent="-228600" lvl="1" marL="685800" rtl="0" algn="l">
              <a:lnSpc>
                <a:spcPct val="90000"/>
              </a:lnSpc>
              <a:spcBef>
                <a:spcPts val="500"/>
              </a:spcBef>
              <a:spcAft>
                <a:spcPts val="0"/>
              </a:spcAft>
              <a:buClr>
                <a:schemeClr val="dk1"/>
              </a:buClr>
              <a:buSzPts val="2400"/>
              <a:buChar char="•"/>
            </a:pPr>
            <a:r>
              <a:rPr lang="en-US"/>
              <a:t>Computing this using no registers,</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Ri := Ri op  Mj (costs 1)		Total cost = 3</a:t>
            </a:r>
            <a:endParaRPr/>
          </a:p>
          <a:p>
            <a:pPr indent="-228600" lvl="2" marL="1143000" rtl="0" algn="l">
              <a:lnSpc>
                <a:spcPct val="90000"/>
              </a:lnSpc>
              <a:spcBef>
                <a:spcPts val="500"/>
              </a:spcBef>
              <a:spcAft>
                <a:spcPts val="0"/>
              </a:spcAft>
              <a:buClr>
                <a:schemeClr val="dk1"/>
              </a:buClr>
              <a:buSzPts val="2000"/>
              <a:buChar char="•"/>
            </a:pPr>
            <a:r>
              <a:rPr lang="en-US"/>
              <a:t>Mj : = Ri (costs 1)</a:t>
            </a:r>
            <a:endParaRPr/>
          </a:p>
          <a:p>
            <a:pPr indent="-228600" lvl="2" marL="1143000" rtl="0" algn="l">
              <a:lnSpc>
                <a:spcPct val="90000"/>
              </a:lnSpc>
              <a:spcBef>
                <a:spcPts val="500"/>
              </a:spcBef>
              <a:spcAft>
                <a:spcPts val="0"/>
              </a:spcAft>
              <a:buClr>
                <a:schemeClr val="dk1"/>
              </a:buClr>
              <a:buSzPts val="2000"/>
              <a:buNone/>
            </a:pPr>
            <a:r>
              <a:rPr lang="en-US"/>
              <a:t>  (or)</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Rj := Mi (costs 1)}				</a:t>
            </a:r>
            <a:endParaRPr/>
          </a:p>
          <a:p>
            <a:pPr indent="-228600" lvl="2" marL="1143000" rtl="0" algn="l">
              <a:lnSpc>
                <a:spcPct val="90000"/>
              </a:lnSpc>
              <a:spcBef>
                <a:spcPts val="500"/>
              </a:spcBef>
              <a:spcAft>
                <a:spcPts val="0"/>
              </a:spcAft>
              <a:buClr>
                <a:schemeClr val="dk1"/>
              </a:buClr>
              <a:buSzPts val="2000"/>
              <a:buChar char="•"/>
            </a:pPr>
            <a:r>
              <a:rPr lang="en-US"/>
              <a:t>Ri := Ri op  Rj (costs 1)			 Total cost = 4 </a:t>
            </a:r>
            <a:endParaRPr/>
          </a:p>
          <a:p>
            <a:pPr indent="-228600" lvl="2" marL="1143000" rtl="0" algn="l">
              <a:lnSpc>
                <a:spcPct val="90000"/>
              </a:lnSpc>
              <a:spcBef>
                <a:spcPts val="500"/>
              </a:spcBef>
              <a:spcAft>
                <a:spcPts val="0"/>
              </a:spcAft>
              <a:buClr>
                <a:schemeClr val="dk1"/>
              </a:buClr>
              <a:buSzPts val="2000"/>
              <a:buChar char="•"/>
            </a:pPr>
            <a:r>
              <a:rPr lang="en-US"/>
              <a:t>Mj : = Ri (costs 1)</a:t>
            </a:r>
            <a:endParaRPr/>
          </a:p>
          <a:p>
            <a:pPr indent="-228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
        <p:nvSpPr>
          <p:cNvPr id="131" name="Google Shape;131;p8"/>
          <p:cNvSpPr/>
          <p:nvPr/>
        </p:nvSpPr>
        <p:spPr>
          <a:xfrm>
            <a:off x="5065160" y="2697252"/>
            <a:ext cx="406400" cy="1016000"/>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32" name="Google Shape;132;p8"/>
          <p:cNvSpPr/>
          <p:nvPr/>
        </p:nvSpPr>
        <p:spPr>
          <a:xfrm>
            <a:off x="5597133" y="4311436"/>
            <a:ext cx="406400" cy="1016000"/>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Computation</a:t>
            </a:r>
            <a:endParaRPr/>
          </a:p>
        </p:txBody>
      </p:sp>
      <p:sp>
        <p:nvSpPr>
          <p:cNvPr id="138" name="Google Shape;13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Last but one node – find all possible and choose the least cost</a:t>
            </a:r>
            <a:endParaRPr/>
          </a:p>
          <a:p>
            <a:pPr indent="-228600" lvl="1" marL="685800" rtl="0" algn="l">
              <a:lnSpc>
                <a:spcPct val="90000"/>
              </a:lnSpc>
              <a:spcBef>
                <a:spcPts val="500"/>
              </a:spcBef>
              <a:spcAft>
                <a:spcPts val="0"/>
              </a:spcAft>
              <a:buClr>
                <a:schemeClr val="dk1"/>
              </a:buClr>
              <a:buSzPts val="2400"/>
              <a:buChar char="•"/>
            </a:pPr>
            <a:r>
              <a:rPr lang="en-US"/>
              <a:t>Computing this using one register</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Ri := Ri op  Mj (costs 1)			Total cost = 2</a:t>
            </a:r>
            <a:endParaRPr/>
          </a:p>
          <a:p>
            <a:pPr indent="-228600" lvl="2" marL="1143000" rtl="0" algn="l">
              <a:lnSpc>
                <a:spcPct val="90000"/>
              </a:lnSpc>
              <a:spcBef>
                <a:spcPts val="500"/>
              </a:spcBef>
              <a:spcAft>
                <a:spcPts val="0"/>
              </a:spcAft>
              <a:buClr>
                <a:schemeClr val="dk1"/>
              </a:buClr>
              <a:buSzPts val="2000"/>
              <a:buNone/>
            </a:pPr>
            <a:r>
              <a:rPr lang="en-US"/>
              <a:t>  (or)</a:t>
            </a:r>
            <a:endParaRPr/>
          </a:p>
          <a:p>
            <a:pPr indent="-228600" lvl="2" marL="1143000" rtl="0" algn="l">
              <a:lnSpc>
                <a:spcPct val="90000"/>
              </a:lnSpc>
              <a:spcBef>
                <a:spcPts val="500"/>
              </a:spcBef>
              <a:spcAft>
                <a:spcPts val="0"/>
              </a:spcAft>
              <a:buClr>
                <a:schemeClr val="dk1"/>
              </a:buClr>
              <a:buSzPts val="2000"/>
              <a:buNone/>
            </a:pPr>
            <a:r>
              <a:t/>
            </a:r>
            <a:endParaRPr/>
          </a:p>
          <a:p>
            <a:pPr indent="-228600" lvl="2" marL="1143000" rtl="0" algn="l">
              <a:lnSpc>
                <a:spcPct val="90000"/>
              </a:lnSpc>
              <a:spcBef>
                <a:spcPts val="500"/>
              </a:spcBef>
              <a:spcAft>
                <a:spcPts val="0"/>
              </a:spcAft>
              <a:buClr>
                <a:schemeClr val="dk1"/>
              </a:buClr>
              <a:buSzPts val="2000"/>
              <a:buChar char="•"/>
            </a:pPr>
            <a:r>
              <a:rPr lang="en-US"/>
              <a:t>Ri := Mj (costs 1)</a:t>
            </a:r>
            <a:endParaRPr/>
          </a:p>
          <a:p>
            <a:pPr indent="-228600" lvl="2" marL="1143000" rtl="0" algn="l">
              <a:lnSpc>
                <a:spcPct val="90000"/>
              </a:lnSpc>
              <a:spcBef>
                <a:spcPts val="500"/>
              </a:spcBef>
              <a:spcAft>
                <a:spcPts val="0"/>
              </a:spcAft>
              <a:buClr>
                <a:schemeClr val="dk1"/>
              </a:buClr>
              <a:buSzPts val="2000"/>
              <a:buChar char="•"/>
            </a:pPr>
            <a:r>
              <a:rPr lang="en-US"/>
              <a:t>Rj := Mi (costs 1)				Total cost = 4 </a:t>
            </a:r>
            <a:endParaRPr/>
          </a:p>
          <a:p>
            <a:pPr indent="-228600" lvl="2" marL="1143000" rtl="0" algn="l">
              <a:lnSpc>
                <a:spcPct val="90000"/>
              </a:lnSpc>
              <a:spcBef>
                <a:spcPts val="500"/>
              </a:spcBef>
              <a:spcAft>
                <a:spcPts val="0"/>
              </a:spcAft>
              <a:buClr>
                <a:schemeClr val="dk1"/>
              </a:buClr>
              <a:buSzPts val="2000"/>
              <a:buChar char="•"/>
            </a:pPr>
            <a:r>
              <a:rPr lang="en-US"/>
              <a:t>Ri := Ri op  Rj (costs 1)		</a:t>
            </a:r>
            <a:endParaRPr/>
          </a:p>
          <a:p>
            <a:pPr indent="-228600" lvl="2" marL="1143000" rtl="0" algn="l">
              <a:lnSpc>
                <a:spcPct val="90000"/>
              </a:lnSpc>
              <a:spcBef>
                <a:spcPts val="500"/>
              </a:spcBef>
              <a:spcAft>
                <a:spcPts val="0"/>
              </a:spcAft>
              <a:buClr>
                <a:schemeClr val="dk1"/>
              </a:buClr>
              <a:buSzPts val="2000"/>
              <a:buChar char="•"/>
            </a:pPr>
            <a:r>
              <a:rPr lang="en-US"/>
              <a:t>Mj : = Ri (costs 1)</a:t>
            </a:r>
            <a:endParaRPr/>
          </a:p>
          <a:p>
            <a:pPr indent="-228600" lvl="2" marL="1143000" rtl="0" algn="l">
              <a:lnSpc>
                <a:spcPct val="90000"/>
              </a:lnSpc>
              <a:spcBef>
                <a:spcPts val="500"/>
              </a:spcBef>
              <a:spcAft>
                <a:spcPts val="0"/>
              </a:spcAft>
              <a:buClr>
                <a:schemeClr val="dk1"/>
              </a:buClr>
              <a:buSzPts val="2000"/>
              <a:buNone/>
            </a:pPr>
            <a:r>
              <a:t/>
            </a:r>
            <a:endParaRPr/>
          </a:p>
          <a:p>
            <a:pPr indent="-101600" lvl="2" marL="1143000" rtl="0" algn="l">
              <a:lnSpc>
                <a:spcPct val="90000"/>
              </a:lnSpc>
              <a:spcBef>
                <a:spcPts val="500"/>
              </a:spcBef>
              <a:spcAft>
                <a:spcPts val="0"/>
              </a:spcAft>
              <a:buClr>
                <a:schemeClr val="dk1"/>
              </a:buClr>
              <a:buSzPts val="2000"/>
              <a:buNone/>
            </a:pPr>
            <a:r>
              <a:t/>
            </a:r>
            <a:endParaRPr/>
          </a:p>
        </p:txBody>
      </p:sp>
      <p:sp>
        <p:nvSpPr>
          <p:cNvPr id="139" name="Google Shape;139;p9"/>
          <p:cNvSpPr/>
          <p:nvPr/>
        </p:nvSpPr>
        <p:spPr>
          <a:xfrm>
            <a:off x="5486400" y="2717800"/>
            <a:ext cx="406400" cy="1016000"/>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
        <p:nvSpPr>
          <p:cNvPr id="140" name="Google Shape;140;p9"/>
          <p:cNvSpPr/>
          <p:nvPr/>
        </p:nvSpPr>
        <p:spPr>
          <a:xfrm>
            <a:off x="5486400" y="4117975"/>
            <a:ext cx="406400" cy="1016000"/>
          </a:xfrm>
          <a:prstGeom prst="rightBrace">
            <a:avLst>
              <a:gd fmla="val 8333" name="adj1"/>
              <a:gd fmla="val 50000"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2021-10-01T07:42:53Z</dcterms:created>
  <dc:creator>sitara k</dc:creator>
</cp:coreProperties>
</file>