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1F6772C-57F4-48B7-B505-74097EAE563C}" type="datetimeFigureOut">
              <a:rPr lang="en-US" smtClean="0"/>
              <a:pPr/>
              <a:t>9/6/2022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2CE3808C-9E9B-4AFB-AEE9-9D308A11BF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6772C-57F4-48B7-B505-74097EAE563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6772C-57F4-48B7-B505-74097EAE563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1F6772C-57F4-48B7-B505-74097EAE563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1F6772C-57F4-48B7-B505-74097EAE563C}" type="datetimeFigureOut">
              <a:rPr lang="en-US" smtClean="0"/>
              <a:pPr/>
              <a:t>9/6/2022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E3808C-9E9B-4AFB-AEE9-9D308A11BFA5}"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F6772C-57F4-48B7-B505-74097EAE563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1F6772C-57F4-48B7-B505-74097EAE563C}" type="datetimeFigureOut">
              <a:rPr lang="en-US" smtClean="0"/>
              <a:pPr/>
              <a:t>9/6/2022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1F6772C-57F4-48B7-B505-74097EAE563C}" type="datetimeFigureOut">
              <a:rPr lang="en-US" smtClean="0"/>
              <a:pPr/>
              <a:t>9/6/2022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F6772C-57F4-48B7-B505-74097EAE563C}" type="datetimeFigureOut">
              <a:rPr lang="en-US" smtClean="0"/>
              <a:pPr/>
              <a:t>9/6/2022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1F6772C-57F4-48B7-B505-74097EAE563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E3808C-9E9B-4AFB-AEE9-9D308A11BFA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1F6772C-57F4-48B7-B505-74097EAE563C}" type="datetimeFigureOut">
              <a:rPr lang="en-US" smtClean="0"/>
              <a:pPr/>
              <a:t>9/6/2022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2CE3808C-9E9B-4AFB-AEE9-9D308A11BFA5}"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1F6772C-57F4-48B7-B505-74097EAE563C}" type="datetimeFigureOut">
              <a:rPr lang="en-US" smtClean="0"/>
              <a:pPr/>
              <a:t>9/6/2022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CE3808C-9E9B-4AFB-AEE9-9D308A11BFA5}"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685799"/>
          </a:xfrm>
        </p:spPr>
        <p:txBody>
          <a:bodyPr>
            <a:normAutofit fontScale="90000"/>
          </a:bodyPr>
          <a:lstStyle/>
          <a:p>
            <a:r>
              <a:rPr lang="en-US" dirty="0" smtClean="0"/>
              <a:t>HONESTY AND INTEGRITY</a:t>
            </a:r>
            <a:endParaRPr lang="en-US" dirty="0"/>
          </a:p>
        </p:txBody>
      </p:sp>
      <p:sp>
        <p:nvSpPr>
          <p:cNvPr id="3" name="Subtitle 2"/>
          <p:cNvSpPr>
            <a:spLocks noGrp="1"/>
          </p:cNvSpPr>
          <p:nvPr>
            <p:ph type="subTitle" idx="1"/>
          </p:nvPr>
        </p:nvSpPr>
        <p:spPr>
          <a:xfrm>
            <a:off x="381000" y="1295400"/>
            <a:ext cx="8458200" cy="5181600"/>
          </a:xfrm>
        </p:spPr>
        <p:txBody>
          <a:bodyPr>
            <a:normAutofit lnSpcReduction="10000"/>
          </a:bodyPr>
          <a:lstStyle/>
          <a:p>
            <a:pPr algn="l"/>
            <a:r>
              <a:rPr lang="en-US" dirty="0" smtClean="0"/>
              <a:t>Honesty: Being honest is being open, trustworthy and truthful. When people are honest, they can be relied on not to lie, cheat, or steal. Honesty is telling the truth. It is admitting mistakes even when you know someone might be angry or disappointed. Being honest means that you don’t pretend to be something you are not. With honesty, you can trust things to be as they appear. </a:t>
            </a:r>
          </a:p>
          <a:p>
            <a:pPr algn="l"/>
            <a:r>
              <a:rPr lang="en-US" dirty="0" smtClean="0"/>
              <a:t>Integrity: Integrity is standing up for what you believe is right, living by your highest values. No matter where you are, who you are with or what you are doing, you will act in a way that you believe to the best way to act. It is being honest and sincere with others and yourself. You are a person of integrity when your words and actions match. You don’t fool yourself into doing what you know is wrong.</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458200" cy="5715000"/>
          </a:xfrm>
        </p:spPr>
        <p:txBody>
          <a:bodyPr/>
          <a:lstStyle/>
          <a:p>
            <a:r>
              <a:rPr lang="en-US" u="sng" dirty="0" smtClean="0"/>
              <a:t>Characteristics of self confidence</a:t>
            </a:r>
            <a:r>
              <a:rPr lang="en-US" dirty="0" smtClean="0"/>
              <a:t>:</a:t>
            </a:r>
          </a:p>
          <a:p>
            <a:pPr>
              <a:buFont typeface="Wingdings" pitchFamily="2" charset="2"/>
              <a:buChar char="Ø"/>
            </a:pPr>
            <a:r>
              <a:rPr lang="en-US" dirty="0" smtClean="0"/>
              <a:t>A self assured standing (being clear wit goals).</a:t>
            </a:r>
          </a:p>
          <a:p>
            <a:pPr>
              <a:buFont typeface="Wingdings" pitchFamily="2" charset="2"/>
              <a:buChar char="Ø"/>
            </a:pPr>
            <a:r>
              <a:rPr lang="en-US" dirty="0" smtClean="0"/>
              <a:t>Willing to listen, to learn from others and adopt</a:t>
            </a:r>
          </a:p>
          <a:p>
            <a:pPr>
              <a:buFont typeface="Wingdings" pitchFamily="2" charset="2"/>
              <a:buChar char="Ø"/>
            </a:pPr>
            <a:r>
              <a:rPr lang="en-US" dirty="0" smtClean="0"/>
              <a:t>Frank to speak the truth and </a:t>
            </a:r>
          </a:p>
          <a:p>
            <a:pPr>
              <a:buFont typeface="Wingdings" pitchFamily="2" charset="2"/>
              <a:buChar char="Ø"/>
            </a:pPr>
            <a:r>
              <a:rPr lang="en-US" dirty="0" smtClean="0"/>
              <a:t>Respect others’ effort and give due credit.</a:t>
            </a:r>
          </a:p>
          <a:p>
            <a:pPr>
              <a:buNone/>
            </a:pPr>
            <a:r>
              <a:rPr lang="en-US" u="sng" dirty="0" smtClean="0"/>
              <a:t>Sources of self confidence</a:t>
            </a:r>
            <a:r>
              <a:rPr lang="en-US" dirty="0" smtClean="0"/>
              <a:t>:</a:t>
            </a:r>
          </a:p>
          <a:p>
            <a:pPr>
              <a:buFont typeface="Wingdings" pitchFamily="2" charset="2"/>
              <a:buChar char="Ø"/>
            </a:pPr>
            <a:r>
              <a:rPr lang="en-US" dirty="0" smtClean="0"/>
              <a:t> </a:t>
            </a:r>
            <a:r>
              <a:rPr lang="en-US" dirty="0" smtClean="0"/>
              <a:t>  heredity</a:t>
            </a:r>
          </a:p>
          <a:p>
            <a:pPr>
              <a:buFont typeface="Wingdings" pitchFamily="2" charset="2"/>
              <a:buChar char="Ø"/>
            </a:pPr>
            <a:r>
              <a:rPr lang="en-US" dirty="0" smtClean="0"/>
              <a:t> </a:t>
            </a:r>
            <a:r>
              <a:rPr lang="en-US" dirty="0" smtClean="0"/>
              <a:t>  friendship</a:t>
            </a:r>
          </a:p>
          <a:p>
            <a:pPr>
              <a:buFont typeface="Wingdings" pitchFamily="2" charset="2"/>
              <a:buChar char="Ø"/>
            </a:pPr>
            <a:r>
              <a:rPr lang="en-US" dirty="0" smtClean="0"/>
              <a:t> </a:t>
            </a:r>
            <a:r>
              <a:rPr lang="en-US" dirty="0" smtClean="0"/>
              <a:t>  influence of superiors/role models</a:t>
            </a:r>
          </a:p>
          <a:p>
            <a:pPr>
              <a:buFont typeface="Wingdings" pitchFamily="2" charset="2"/>
              <a:buChar char="Ø"/>
            </a:pPr>
            <a:r>
              <a:rPr lang="en-US" dirty="0" smtClean="0"/>
              <a:t> </a:t>
            </a:r>
            <a:r>
              <a:rPr lang="en-US" dirty="0" smtClean="0"/>
              <a:t>  training in the organization</a:t>
            </a:r>
          </a:p>
          <a:p>
            <a:pPr>
              <a:buFont typeface="Wingdings" pitchFamily="2" charset="2"/>
              <a:buChar char="Ø"/>
            </a:pPr>
            <a:r>
              <a:rPr lang="en-US" dirty="0" smtClean="0"/>
              <a:t> </a:t>
            </a:r>
            <a:r>
              <a:rPr lang="en-US" dirty="0" smtClean="0"/>
              <a:t>  self talk and SWOT analysis</a:t>
            </a:r>
          </a:p>
          <a:p>
            <a:pPr>
              <a:buNone/>
            </a:pPr>
            <a:endParaRPr lang="en-US" dirty="0" smtClean="0"/>
          </a:p>
          <a:p>
            <a:pPr>
              <a:buNone/>
            </a:pPr>
            <a:endParaRPr lang="en-US" dirty="0" smtClean="0"/>
          </a:p>
          <a:p>
            <a:pPr>
              <a:buNone/>
            </a:pPr>
            <a:endParaRPr lang="en-US" dirty="0" smtClean="0"/>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896112"/>
          </a:xfrm>
        </p:spPr>
        <p:txBody>
          <a:bodyPr>
            <a:normAutofit/>
          </a:bodyPr>
          <a:lstStyle/>
          <a:p>
            <a:r>
              <a:rPr lang="en-US" sz="4000" dirty="0" smtClean="0">
                <a:solidFill>
                  <a:srgbClr val="C00000"/>
                </a:solidFill>
                <a:latin typeface="Algerian" pitchFamily="82" charset="0"/>
              </a:rPr>
              <a:t>SOCIAL EXPECTATIONS</a:t>
            </a:r>
            <a:endParaRPr lang="en-US" sz="4000" dirty="0">
              <a:solidFill>
                <a:srgbClr val="C00000"/>
              </a:solidFill>
              <a:latin typeface="Algerian" pitchFamily="82" charset="0"/>
            </a:endParaRPr>
          </a:p>
        </p:txBody>
      </p:sp>
      <p:sp>
        <p:nvSpPr>
          <p:cNvPr id="3" name="Content Placeholder 2"/>
          <p:cNvSpPr>
            <a:spLocks noGrp="1"/>
          </p:cNvSpPr>
          <p:nvPr>
            <p:ph idx="1"/>
          </p:nvPr>
        </p:nvSpPr>
        <p:spPr>
          <a:xfrm>
            <a:off x="457200" y="1752600"/>
            <a:ext cx="8382000" cy="4572000"/>
          </a:xfrm>
        </p:spPr>
        <p:txBody>
          <a:bodyPr/>
          <a:lstStyle/>
          <a:p>
            <a:endParaRPr lang="en-US" dirty="0" smtClean="0"/>
          </a:p>
          <a:p>
            <a:endParaRPr lang="en-US" dirty="0" smtClean="0"/>
          </a:p>
          <a:p>
            <a:r>
              <a:rPr lang="en-US" dirty="0" smtClean="0"/>
              <a:t>Social expectations are ideas that how someone in our social surroundings will behave in the future or in a specific situations.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458200" cy="5791200"/>
          </a:xfrm>
        </p:spPr>
        <p:txBody>
          <a:bodyPr>
            <a:normAutofit fontScale="92500" lnSpcReduction="10000"/>
          </a:bodyPr>
          <a:lstStyle/>
          <a:p>
            <a:r>
              <a:rPr lang="en-US" dirty="0" smtClean="0">
                <a:solidFill>
                  <a:srgbClr val="C00000"/>
                </a:solidFill>
              </a:rPr>
              <a:t>What is honest in ethics</a:t>
            </a:r>
            <a:r>
              <a:rPr lang="en-US" dirty="0" smtClean="0"/>
              <a:t>?</a:t>
            </a:r>
          </a:p>
          <a:p>
            <a:r>
              <a:rPr lang="en-US" dirty="0" smtClean="0"/>
              <a:t>Honesty is </a:t>
            </a:r>
            <a:r>
              <a:rPr lang="en-US" b="1" dirty="0" smtClean="0"/>
              <a:t>a component of moral character that connotes positive and virtuous </a:t>
            </a:r>
            <a:r>
              <a:rPr lang="en-US" b="1" dirty="0" smtClean="0"/>
              <a:t> attributes</a:t>
            </a:r>
            <a:r>
              <a:rPr lang="en-US" b="1" dirty="0" smtClean="0"/>
              <a:t>, such as integrity, truthfulness, and openness</a:t>
            </a:r>
            <a:r>
              <a:rPr lang="en-US" dirty="0" smtClean="0"/>
              <a:t> — including clarity of conduct, along with the absence of lying, cheating, theft, etc. Honesty also involves being reliable, trustworthy, loyal, fair, and sincere.</a:t>
            </a:r>
          </a:p>
          <a:p>
            <a:r>
              <a:rPr lang="en-US" dirty="0" err="1" smtClean="0"/>
              <a:t>Eg</a:t>
            </a:r>
            <a:r>
              <a:rPr lang="en-US" dirty="0" smtClean="0"/>
              <a:t>. Media people talking about film celebrities.</a:t>
            </a:r>
          </a:p>
          <a:p>
            <a:r>
              <a:rPr lang="en-US" dirty="0" smtClean="0"/>
              <a:t>Witness in the court. ( real and </a:t>
            </a:r>
            <a:r>
              <a:rPr lang="en-US" dirty="0" err="1" smtClean="0"/>
              <a:t>truthfull</a:t>
            </a:r>
            <a:r>
              <a:rPr lang="en-US" dirty="0" smtClean="0"/>
              <a:t> manner)</a:t>
            </a:r>
          </a:p>
          <a:p>
            <a:pPr>
              <a:buNone/>
            </a:pPr>
            <a:endParaRPr lang="en-US" dirty="0" smtClean="0">
              <a:solidFill>
                <a:srgbClr val="C00000"/>
              </a:solidFill>
            </a:endParaRPr>
          </a:p>
          <a:p>
            <a:r>
              <a:rPr lang="en-US" dirty="0" smtClean="0">
                <a:solidFill>
                  <a:srgbClr val="C00000"/>
                </a:solidFill>
              </a:rPr>
              <a:t>How are ethics and honesty related</a:t>
            </a:r>
            <a:r>
              <a:rPr lang="en-US" dirty="0" smtClean="0"/>
              <a:t>?</a:t>
            </a:r>
          </a:p>
          <a:p>
            <a:r>
              <a:rPr lang="en-US" dirty="0" smtClean="0"/>
              <a:t>One definition of organizational ethics says it is the rules of conduct reflecting character and sentiments of the organization. </a:t>
            </a:r>
            <a:r>
              <a:rPr lang="en-US" b="1" dirty="0" smtClean="0"/>
              <a:t>Ethics then helps to establish standards of honesty, loyalty and fairness within the organization</a:t>
            </a:r>
            <a:r>
              <a:rPr lang="en-US" dirty="0" smtClean="0"/>
              <a:t>.</a:t>
            </a:r>
          </a:p>
          <a:p>
            <a:endParaRPr lang="en-US" dirty="0" smtClean="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534400" cy="5562600"/>
          </a:xfrm>
        </p:spPr>
        <p:txBody>
          <a:bodyPr/>
          <a:lstStyle/>
          <a:p>
            <a:r>
              <a:rPr lang="en-US" dirty="0" smtClean="0"/>
              <a:t>Honesty is a virtue and it is exhibited in two aspects namely.</a:t>
            </a:r>
          </a:p>
          <a:p>
            <a:endParaRPr lang="en-US" dirty="0" smtClean="0"/>
          </a:p>
          <a:p>
            <a:pPr>
              <a:buNone/>
            </a:pPr>
            <a:r>
              <a:rPr lang="en-US" dirty="0" smtClean="0"/>
              <a:t>1. </a:t>
            </a:r>
            <a:r>
              <a:rPr lang="en-US" dirty="0" smtClean="0">
                <a:solidFill>
                  <a:srgbClr val="92D050"/>
                </a:solidFill>
              </a:rPr>
              <a:t>Truthfulness</a:t>
            </a:r>
            <a:r>
              <a:rPr lang="en-US" dirty="0" smtClean="0"/>
              <a:t>:</a:t>
            </a:r>
          </a:p>
          <a:p>
            <a:pPr>
              <a:buNone/>
            </a:pPr>
            <a:r>
              <a:rPr lang="en-US" dirty="0" smtClean="0"/>
              <a:t>        truthfulness is to face the </a:t>
            </a:r>
            <a:r>
              <a:rPr lang="en-US" dirty="0" smtClean="0">
                <a:solidFill>
                  <a:srgbClr val="FF0000"/>
                </a:solidFill>
              </a:rPr>
              <a:t>responsibilities</a:t>
            </a:r>
            <a:r>
              <a:rPr lang="en-US" dirty="0" smtClean="0"/>
              <a:t> upon telling truth.</a:t>
            </a:r>
          </a:p>
          <a:p>
            <a:pPr>
              <a:buNone/>
            </a:pPr>
            <a:endParaRPr lang="en-US" dirty="0" smtClean="0"/>
          </a:p>
          <a:p>
            <a:pPr>
              <a:buNone/>
            </a:pPr>
            <a:r>
              <a:rPr lang="en-US" dirty="0" smtClean="0"/>
              <a:t>2. </a:t>
            </a:r>
            <a:r>
              <a:rPr lang="en-US" dirty="0" smtClean="0">
                <a:solidFill>
                  <a:srgbClr val="92D050"/>
                </a:solidFill>
              </a:rPr>
              <a:t>Trustworthiness</a:t>
            </a:r>
            <a:r>
              <a:rPr lang="en-US" dirty="0" smtClean="0"/>
              <a:t>:</a:t>
            </a:r>
          </a:p>
          <a:p>
            <a:pPr>
              <a:buNone/>
            </a:pPr>
            <a:r>
              <a:rPr lang="en-US" dirty="0" smtClean="0"/>
              <a:t>         Trustworthiness is </a:t>
            </a:r>
            <a:r>
              <a:rPr lang="en-US" dirty="0" smtClean="0">
                <a:solidFill>
                  <a:srgbClr val="FF0000"/>
                </a:solidFill>
              </a:rPr>
              <a:t>maintaining integrity </a:t>
            </a:r>
            <a:r>
              <a:rPr lang="en-US" dirty="0" smtClean="0"/>
              <a:t>and </a:t>
            </a:r>
            <a:r>
              <a:rPr lang="en-US" dirty="0" smtClean="0">
                <a:solidFill>
                  <a:srgbClr val="FF0000"/>
                </a:solidFill>
              </a:rPr>
              <a:t>taking responsibility</a:t>
            </a:r>
            <a:r>
              <a:rPr lang="en-US" dirty="0" smtClean="0"/>
              <a:t> for personal performance. Being loyal.</a:t>
            </a:r>
          </a:p>
          <a:p>
            <a:pPr>
              <a:buNone/>
            </a:pPr>
            <a:endParaRPr lang="en-US" dirty="0" smtClean="0"/>
          </a:p>
          <a:p>
            <a:pPr>
              <a:buNone/>
            </a:pPr>
            <a:r>
              <a:rPr lang="en-US" dirty="0" smtClean="0"/>
              <a:t>       </a:t>
            </a:r>
          </a:p>
          <a:p>
            <a:pPr>
              <a:buNone/>
            </a:pP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43712"/>
          </a:xfrm>
        </p:spPr>
        <p:txBody>
          <a:bodyPr>
            <a:normAutofit fontScale="90000"/>
          </a:bodyPr>
          <a:lstStyle/>
          <a:p>
            <a:r>
              <a:rPr lang="en-US" dirty="0" smtClean="0">
                <a:solidFill>
                  <a:srgbClr val="C00000"/>
                </a:solidFill>
                <a:latin typeface="Algerian" pitchFamily="82" charset="0"/>
              </a:rPr>
              <a:t>Living peacefully</a:t>
            </a:r>
            <a:endParaRPr lang="en-US" dirty="0">
              <a:solidFill>
                <a:srgbClr val="C00000"/>
              </a:solidFill>
              <a:latin typeface="Algerian" pitchFamily="82" charset="0"/>
            </a:endParaRPr>
          </a:p>
        </p:txBody>
      </p:sp>
      <p:sp>
        <p:nvSpPr>
          <p:cNvPr id="3" name="Content Placeholder 2"/>
          <p:cNvSpPr>
            <a:spLocks noGrp="1"/>
          </p:cNvSpPr>
          <p:nvPr>
            <p:ph idx="1"/>
          </p:nvPr>
        </p:nvSpPr>
        <p:spPr>
          <a:xfrm>
            <a:off x="457200" y="1600200"/>
            <a:ext cx="8686800" cy="4953000"/>
          </a:xfrm>
        </p:spPr>
        <p:txBody>
          <a:bodyPr>
            <a:normAutofit lnSpcReduction="10000"/>
          </a:bodyPr>
          <a:lstStyle/>
          <a:p>
            <a:r>
              <a:rPr lang="en-US" dirty="0" smtClean="0"/>
              <a:t>To live peacefully, one should start install peace within (self).</a:t>
            </a:r>
          </a:p>
          <a:p>
            <a:r>
              <a:rPr lang="en-US" dirty="0" smtClean="0"/>
              <a:t>Self- family- workspace- society.</a:t>
            </a:r>
          </a:p>
          <a:p>
            <a:pPr>
              <a:buNone/>
            </a:pPr>
            <a:r>
              <a:rPr lang="en-US" u="sng" dirty="0" smtClean="0"/>
              <a:t>Factors that promote peaceful living</a:t>
            </a:r>
          </a:p>
          <a:p>
            <a:pPr>
              <a:buNone/>
            </a:pPr>
            <a:r>
              <a:rPr lang="en-US" dirty="0" smtClean="0"/>
              <a:t>    1.  conducive environment (protective environment- role  </a:t>
            </a:r>
          </a:p>
          <a:p>
            <a:pPr>
              <a:buNone/>
            </a:pPr>
            <a:r>
              <a:rPr lang="en-US" dirty="0" smtClean="0"/>
              <a:t>           of government)</a:t>
            </a:r>
          </a:p>
          <a:p>
            <a:pPr>
              <a:buNone/>
            </a:pPr>
            <a:r>
              <a:rPr lang="en-US" dirty="0" smtClean="0"/>
              <a:t>    2. Absence of unnecessary interference or disturbance, </a:t>
            </a:r>
          </a:p>
          <a:p>
            <a:pPr>
              <a:buNone/>
            </a:pPr>
            <a:r>
              <a:rPr lang="en-US" dirty="0" smtClean="0"/>
              <a:t>           except and guidelines.</a:t>
            </a:r>
          </a:p>
          <a:p>
            <a:pPr>
              <a:buNone/>
            </a:pPr>
            <a:r>
              <a:rPr lang="en-US" dirty="0" smtClean="0"/>
              <a:t>    3  Healthy labor relations and family situations.</a:t>
            </a:r>
          </a:p>
          <a:p>
            <a:pPr>
              <a:buNone/>
            </a:pPr>
            <a:r>
              <a:rPr lang="en-US" dirty="0" smtClean="0"/>
              <a:t>    4.  secured jobs and motivated with recognition and </a:t>
            </a:r>
          </a:p>
          <a:p>
            <a:pPr>
              <a:buNone/>
            </a:pPr>
            <a:r>
              <a:rPr lang="en-US" dirty="0" smtClean="0"/>
              <a:t>             reward, etc.</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382000" cy="5715000"/>
          </a:xfrm>
        </p:spPr>
        <p:txBody>
          <a:bodyPr/>
          <a:lstStyle/>
          <a:p>
            <a:pPr algn="ctr">
              <a:buNone/>
            </a:pPr>
            <a:r>
              <a:rPr lang="en-US" u="sng" dirty="0" smtClean="0">
                <a:solidFill>
                  <a:srgbClr val="C00000"/>
                </a:solidFill>
                <a:latin typeface="Algerian" pitchFamily="82" charset="0"/>
              </a:rPr>
              <a:t>COURAGE</a:t>
            </a:r>
          </a:p>
          <a:p>
            <a:pPr>
              <a:buNone/>
            </a:pPr>
            <a:r>
              <a:rPr lang="en-US" sz="2400" dirty="0" smtClean="0"/>
              <a:t>Courage is the tendency to accept and </a:t>
            </a:r>
            <a:r>
              <a:rPr lang="en-US" sz="2400" dirty="0" smtClean="0">
                <a:solidFill>
                  <a:srgbClr val="FF0000"/>
                </a:solidFill>
              </a:rPr>
              <a:t>face risk </a:t>
            </a:r>
            <a:r>
              <a:rPr lang="en-US" sz="2400" dirty="0" smtClean="0"/>
              <a:t>and difficult tasks in rational ways. Self confidence is the  basic requirement to nurture courage.</a:t>
            </a:r>
          </a:p>
          <a:p>
            <a:pPr>
              <a:buNone/>
            </a:pPr>
            <a:endParaRPr lang="en-US" sz="2400" dirty="0" smtClean="0"/>
          </a:p>
          <a:p>
            <a:pPr>
              <a:buNone/>
            </a:pPr>
            <a:r>
              <a:rPr lang="en-US" sz="2400" dirty="0" smtClean="0"/>
              <a:t>Courage is classified in three types, based on the types of risk, namely.</a:t>
            </a:r>
          </a:p>
          <a:p>
            <a:pPr>
              <a:buNone/>
            </a:pPr>
            <a:endParaRPr lang="en-US" sz="2400" dirty="0" smtClean="0"/>
          </a:p>
          <a:p>
            <a:pPr marL="457200" indent="-457200">
              <a:buAutoNum type="arabicPeriod"/>
            </a:pPr>
            <a:r>
              <a:rPr lang="en-US" sz="2400" dirty="0" smtClean="0">
                <a:solidFill>
                  <a:srgbClr val="92D050"/>
                </a:solidFill>
              </a:rPr>
              <a:t>Physical courage </a:t>
            </a:r>
            <a:r>
              <a:rPr lang="en-US" sz="2400" dirty="0" smtClean="0"/>
              <a:t>(physical strength, including the muscle power).</a:t>
            </a:r>
          </a:p>
          <a:p>
            <a:pPr marL="457200" indent="-457200">
              <a:buAutoNum type="arabicPeriod"/>
            </a:pPr>
            <a:r>
              <a:rPr lang="en-US" sz="2400" dirty="0" smtClean="0">
                <a:solidFill>
                  <a:srgbClr val="92D050"/>
                </a:solidFill>
              </a:rPr>
              <a:t>Social courage </a:t>
            </a:r>
            <a:r>
              <a:rPr lang="en-US" sz="2400" dirty="0" smtClean="0"/>
              <a:t>(leadership  abilities)</a:t>
            </a:r>
          </a:p>
          <a:p>
            <a:pPr marL="457200" indent="-457200">
              <a:buAutoNum type="arabicPeriod"/>
            </a:pPr>
            <a:r>
              <a:rPr lang="en-US" sz="2400" dirty="0" smtClean="0">
                <a:solidFill>
                  <a:srgbClr val="92D050"/>
                </a:solidFill>
              </a:rPr>
              <a:t>Intellectual courage </a:t>
            </a:r>
            <a:r>
              <a:rPr lang="en-US" sz="2400" dirty="0" smtClean="0"/>
              <a:t>(empathy and sacrifice).</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91312"/>
          </a:xfrm>
        </p:spPr>
        <p:txBody>
          <a:bodyPr>
            <a:normAutofit fontScale="90000"/>
          </a:bodyPr>
          <a:lstStyle/>
          <a:p>
            <a:r>
              <a:rPr lang="en-US" dirty="0" smtClean="0">
                <a:solidFill>
                  <a:srgbClr val="C00000"/>
                </a:solidFill>
                <a:latin typeface="Algerian" pitchFamily="82" charset="0"/>
              </a:rPr>
              <a:t>COOPERATION</a:t>
            </a:r>
            <a:endParaRPr lang="en-US" dirty="0">
              <a:solidFill>
                <a:srgbClr val="C00000"/>
              </a:solidFill>
              <a:latin typeface="Algerian" pitchFamily="82" charset="0"/>
            </a:endParaRPr>
          </a:p>
        </p:txBody>
      </p:sp>
      <p:sp>
        <p:nvSpPr>
          <p:cNvPr id="3" name="Content Placeholder 2"/>
          <p:cNvSpPr>
            <a:spLocks noGrp="1"/>
          </p:cNvSpPr>
          <p:nvPr>
            <p:ph idx="1"/>
          </p:nvPr>
        </p:nvSpPr>
        <p:spPr>
          <a:xfrm>
            <a:off x="457200" y="1371600"/>
            <a:ext cx="8229600" cy="4953000"/>
          </a:xfrm>
        </p:spPr>
        <p:txBody>
          <a:bodyPr/>
          <a:lstStyle/>
          <a:p>
            <a:r>
              <a:rPr lang="en-US" dirty="0" smtClean="0"/>
              <a:t>It is a team spirit present with every individual </a:t>
            </a:r>
          </a:p>
          <a:p>
            <a:r>
              <a:rPr lang="en-US" dirty="0" smtClean="0"/>
              <a:t>Cooperation is activity between two persons or sector that aims at integration of operations (synergy), while not sacrificing the autonomy of either party. </a:t>
            </a:r>
          </a:p>
          <a:p>
            <a:r>
              <a:rPr lang="en-US" dirty="0" err="1" smtClean="0"/>
              <a:t>Coperation</a:t>
            </a:r>
            <a:r>
              <a:rPr lang="en-US" dirty="0" smtClean="0"/>
              <a:t> promotes </a:t>
            </a:r>
            <a:r>
              <a:rPr lang="en-US" dirty="0" err="1" smtClean="0"/>
              <a:t>collinearity</a:t>
            </a:r>
            <a:r>
              <a:rPr lang="en-US" dirty="0" smtClean="0"/>
              <a:t>, coherence (blend), co-ordination and the synergy.</a:t>
            </a:r>
          </a:p>
          <a:p>
            <a:r>
              <a:rPr lang="en-US" dirty="0" smtClean="0"/>
              <a:t> the absence of cooperation leads to lack of </a:t>
            </a:r>
            <a:r>
              <a:rPr lang="en-US" dirty="0" err="1" smtClean="0"/>
              <a:t>communiucation</a:t>
            </a:r>
            <a:r>
              <a:rPr lang="en-US" dirty="0" smtClean="0"/>
              <a:t>, misinformation, etc.,</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latin typeface="Algerian" pitchFamily="82" charset="0"/>
              </a:rPr>
              <a:t>COMMITMENT</a:t>
            </a:r>
            <a:endParaRPr lang="en-US" dirty="0">
              <a:solidFill>
                <a:srgbClr val="C00000"/>
              </a:solidFill>
              <a:latin typeface="Algerian" pitchFamily="82" charset="0"/>
            </a:endParaRPr>
          </a:p>
        </p:txBody>
      </p:sp>
      <p:sp>
        <p:nvSpPr>
          <p:cNvPr id="3" name="Content Placeholder 2"/>
          <p:cNvSpPr>
            <a:spLocks noGrp="1"/>
          </p:cNvSpPr>
          <p:nvPr>
            <p:ph idx="1"/>
          </p:nvPr>
        </p:nvSpPr>
        <p:spPr/>
        <p:txBody>
          <a:bodyPr>
            <a:normAutofit lnSpcReduction="10000"/>
          </a:bodyPr>
          <a:lstStyle/>
          <a:p>
            <a:r>
              <a:rPr lang="en-US" dirty="0" smtClean="0"/>
              <a:t>Commitment means </a:t>
            </a:r>
            <a:r>
              <a:rPr lang="en-US" dirty="0" smtClean="0">
                <a:solidFill>
                  <a:srgbClr val="00B050"/>
                </a:solidFill>
              </a:rPr>
              <a:t>acceptance of the responsibilities </a:t>
            </a:r>
            <a:r>
              <a:rPr lang="en-US" dirty="0" smtClean="0"/>
              <a:t>and </a:t>
            </a:r>
            <a:r>
              <a:rPr lang="en-US" dirty="0" smtClean="0">
                <a:solidFill>
                  <a:srgbClr val="00B050"/>
                </a:solidFill>
              </a:rPr>
              <a:t>duties.</a:t>
            </a:r>
          </a:p>
          <a:p>
            <a:r>
              <a:rPr lang="en-US" dirty="0" smtClean="0"/>
              <a:t>Commitment means alignment to goals and adherence to ethical principles during the activities.</a:t>
            </a:r>
          </a:p>
          <a:p>
            <a:endParaRPr lang="en-US" dirty="0" smtClean="0"/>
          </a:p>
          <a:p>
            <a:pPr marL="514350" indent="-514350">
              <a:buNone/>
            </a:pPr>
            <a:r>
              <a:rPr lang="en-US" u="sng" dirty="0" smtClean="0"/>
              <a:t>Commitment help</a:t>
            </a:r>
            <a:r>
              <a:rPr lang="en-US" dirty="0" smtClean="0"/>
              <a:t>:</a:t>
            </a:r>
          </a:p>
          <a:p>
            <a:pPr marL="514350" indent="-514350">
              <a:buFont typeface="+mj-lt"/>
              <a:buAutoNum type="arabicPeriod"/>
            </a:pPr>
            <a:r>
              <a:rPr lang="en-US" dirty="0" smtClean="0"/>
              <a:t>Maintain quality</a:t>
            </a:r>
          </a:p>
          <a:p>
            <a:pPr marL="514350" indent="-514350">
              <a:buFont typeface="+mj-lt"/>
              <a:buAutoNum type="arabicPeriod"/>
            </a:pPr>
            <a:r>
              <a:rPr lang="en-US" dirty="0" smtClean="0"/>
              <a:t>Attain production targets</a:t>
            </a:r>
          </a:p>
          <a:p>
            <a:pPr marL="514350" indent="-514350">
              <a:buFont typeface="+mj-lt"/>
              <a:buAutoNum type="arabicPeriod"/>
            </a:pPr>
            <a:r>
              <a:rPr lang="en-US" dirty="0" smtClean="0"/>
              <a:t>Decreasing complaints from team members</a:t>
            </a:r>
          </a:p>
          <a:p>
            <a:pPr marL="514350" indent="-514350">
              <a:buFont typeface="+mj-lt"/>
              <a:buAutoNum type="arabicPeriod"/>
            </a:pPr>
            <a:r>
              <a:rPr lang="en-US" dirty="0" smtClean="0"/>
              <a:t>Limited conflict between team members</a:t>
            </a:r>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rgbClr val="C00000"/>
                </a:solidFill>
                <a:latin typeface="Algerian" pitchFamily="82" charset="0"/>
              </a:rPr>
              <a:t>EMPATHY</a:t>
            </a:r>
            <a:endParaRPr lang="en-US" sz="4400" dirty="0">
              <a:solidFill>
                <a:srgbClr val="C00000"/>
              </a:solidFill>
              <a:latin typeface="Algerian" pitchFamily="82" charset="0"/>
            </a:endParaRPr>
          </a:p>
        </p:txBody>
      </p:sp>
      <p:sp>
        <p:nvSpPr>
          <p:cNvPr id="3" name="Content Placeholder 2"/>
          <p:cNvSpPr>
            <a:spLocks noGrp="1"/>
          </p:cNvSpPr>
          <p:nvPr>
            <p:ph idx="1"/>
          </p:nvPr>
        </p:nvSpPr>
        <p:spPr/>
        <p:txBody>
          <a:bodyPr>
            <a:normAutofit fontScale="92500" lnSpcReduction="10000"/>
          </a:bodyPr>
          <a:lstStyle/>
          <a:p>
            <a:r>
              <a:rPr lang="en-US" dirty="0" smtClean="0"/>
              <a:t>Sensing what </a:t>
            </a:r>
            <a:r>
              <a:rPr lang="en-US" dirty="0" smtClean="0">
                <a:solidFill>
                  <a:srgbClr val="FF0000"/>
                </a:solidFill>
              </a:rPr>
              <a:t>others feel about</a:t>
            </a:r>
            <a:r>
              <a:rPr lang="en-US" dirty="0" smtClean="0"/>
              <a:t>, without their open talk, is the essence of empathy.</a:t>
            </a:r>
          </a:p>
          <a:p>
            <a:r>
              <a:rPr lang="en-US" dirty="0" smtClean="0"/>
              <a:t>Empathy begins with showing concern and then obtaining and understanding the feelings of </a:t>
            </a:r>
            <a:r>
              <a:rPr lang="en-US" dirty="0" err="1" smtClean="0"/>
              <a:t>othersl</a:t>
            </a:r>
            <a:r>
              <a:rPr lang="en-US" dirty="0" smtClean="0"/>
              <a:t> from others’ point of view.</a:t>
            </a:r>
          </a:p>
          <a:p>
            <a:pPr>
              <a:buNone/>
            </a:pPr>
            <a:endParaRPr lang="en-US" dirty="0" smtClean="0"/>
          </a:p>
          <a:p>
            <a:pPr>
              <a:buNone/>
            </a:pPr>
            <a:r>
              <a:rPr lang="en-US" dirty="0" smtClean="0"/>
              <a:t>Advantages of empathy:</a:t>
            </a:r>
          </a:p>
          <a:p>
            <a:pPr>
              <a:buNone/>
            </a:pPr>
            <a:endParaRPr lang="en-US" dirty="0" smtClean="0"/>
          </a:p>
          <a:p>
            <a:pPr marL="514350" indent="-514350">
              <a:buFont typeface="+mj-lt"/>
              <a:buAutoNum type="arabicPeriod"/>
            </a:pPr>
            <a:r>
              <a:rPr lang="en-US" dirty="0" smtClean="0"/>
              <a:t>Good customer relations</a:t>
            </a:r>
          </a:p>
          <a:p>
            <a:pPr marL="514350" indent="-514350">
              <a:buFont typeface="+mj-lt"/>
              <a:buAutoNum type="arabicPeriod"/>
            </a:pPr>
            <a:r>
              <a:rPr lang="en-US" dirty="0" smtClean="0"/>
              <a:t>Harmonious labor relations</a:t>
            </a:r>
          </a:p>
          <a:p>
            <a:pPr marL="514350" indent="-514350">
              <a:buFont typeface="+mj-lt"/>
              <a:buAutoNum type="arabicPeriod"/>
            </a:pPr>
            <a:r>
              <a:rPr lang="en-US" dirty="0" smtClean="0"/>
              <a:t>Good vendor producer relationship</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5112"/>
          </a:xfrm>
        </p:spPr>
        <p:txBody>
          <a:bodyPr>
            <a:normAutofit fontScale="90000"/>
          </a:bodyPr>
          <a:lstStyle/>
          <a:p>
            <a:r>
              <a:rPr lang="en-US" dirty="0" smtClean="0">
                <a:solidFill>
                  <a:srgbClr val="C00000"/>
                </a:solidFill>
                <a:latin typeface="Algerian" pitchFamily="82" charset="0"/>
              </a:rPr>
              <a:t>SELF-CONFIDENCE</a:t>
            </a:r>
            <a:endParaRPr lang="en-US" dirty="0">
              <a:solidFill>
                <a:srgbClr val="C00000"/>
              </a:solidFill>
              <a:latin typeface="Algerian" pitchFamily="82" charset="0"/>
            </a:endParaRPr>
          </a:p>
        </p:txBody>
      </p:sp>
      <p:sp>
        <p:nvSpPr>
          <p:cNvPr id="3" name="Content Placeholder 2"/>
          <p:cNvSpPr>
            <a:spLocks noGrp="1"/>
          </p:cNvSpPr>
          <p:nvPr>
            <p:ph idx="1"/>
          </p:nvPr>
        </p:nvSpPr>
        <p:spPr>
          <a:xfrm>
            <a:off x="457200" y="1524000"/>
            <a:ext cx="8229600" cy="4800600"/>
          </a:xfrm>
        </p:spPr>
        <p:txBody>
          <a:bodyPr/>
          <a:lstStyle/>
          <a:p>
            <a:r>
              <a:rPr lang="en-US" dirty="0" smtClean="0"/>
              <a:t>Self confidence is positive attitude, wherein the individual has some positive and realistic view of himself, with respect to the situations in which one gets involved.</a:t>
            </a:r>
          </a:p>
          <a:p>
            <a:r>
              <a:rPr lang="en-US" dirty="0" smtClean="0"/>
              <a:t>The people with self confidence exhibits courage to get into action and unshakable faith in their abilities, whatever may their positions. </a:t>
            </a:r>
          </a:p>
          <a:p>
            <a:r>
              <a:rPr lang="en-US" dirty="0" smtClean="0"/>
              <a:t>The self confidence in a person develops a sense of partnership, respect and accountability.</a:t>
            </a:r>
          </a:p>
          <a:p>
            <a:pPr>
              <a:buNone/>
            </a:pPr>
            <a:endParaRPr lang="en-US" dirty="0" smtClean="0"/>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113</TotalTime>
  <Words>686</Words>
  <Application>Microsoft Office PowerPoint</Application>
  <PresentationFormat>On-screen Show (4:3)</PresentationFormat>
  <Paragraphs>82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HONESTY AND INTEGRITY</vt:lpstr>
      <vt:lpstr>Slide 2</vt:lpstr>
      <vt:lpstr>Slide 3</vt:lpstr>
      <vt:lpstr>Living peacefully</vt:lpstr>
      <vt:lpstr>Slide 5</vt:lpstr>
      <vt:lpstr>COOPERATION</vt:lpstr>
      <vt:lpstr>COMMITMENT</vt:lpstr>
      <vt:lpstr>EMPATHY</vt:lpstr>
      <vt:lpstr>SELF-CONFIDENCE</vt:lpstr>
      <vt:lpstr>Slide 10</vt:lpstr>
      <vt:lpstr>SOCIAL EXPECTATIONS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ABI</cp:lastModifiedBy>
  <cp:revision>14</cp:revision>
  <dcterms:created xsi:type="dcterms:W3CDTF">2022-09-05T12:48:52Z</dcterms:created>
  <dcterms:modified xsi:type="dcterms:W3CDTF">2022-09-06T04:37:38Z</dcterms:modified>
</cp:coreProperties>
</file>