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70E5-68DC-69C6-2B75-4C8571823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F6C755-28DD-78E6-051D-A86834FDE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B483F6-CD92-76DD-EC3E-19CF86A00385}"/>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5" name="Footer Placeholder 4">
            <a:extLst>
              <a:ext uri="{FF2B5EF4-FFF2-40B4-BE49-F238E27FC236}">
                <a16:creationId xmlns:a16="http://schemas.microsoft.com/office/drawing/2014/main" id="{86E6F1F5-9AC9-3047-131C-A6B8B8D4F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52D1B-C90F-9283-293A-CD62751FD8DA}"/>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10782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70C4-F0AA-CE4A-F634-DF6E6F4932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34F743-AD27-3E2A-E7AA-85D4B8ADB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908EE-4932-64CB-707A-36608CCFF103}"/>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5" name="Footer Placeholder 4">
            <a:extLst>
              <a:ext uri="{FF2B5EF4-FFF2-40B4-BE49-F238E27FC236}">
                <a16:creationId xmlns:a16="http://schemas.microsoft.com/office/drawing/2014/main" id="{AF95938E-E024-1AA3-8515-BAA880F85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9229A-9392-4E11-596B-6FF0909B32F5}"/>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68108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28100-A0DD-4A96-0883-2F4F8B914B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B530ED-98F0-8DFD-3E69-83D94415E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281B2-540A-DB6C-49E6-A1229D76672A}"/>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5" name="Footer Placeholder 4">
            <a:extLst>
              <a:ext uri="{FF2B5EF4-FFF2-40B4-BE49-F238E27FC236}">
                <a16:creationId xmlns:a16="http://schemas.microsoft.com/office/drawing/2014/main" id="{2A06A048-E60B-02F3-5831-F091310D4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0208D-7156-A54B-5F2A-4AF36023EE84}"/>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113385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120B-0769-DDB6-6CA0-4659D1F4AA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D687D-6D2C-5DF1-47D1-6C3C2957E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361F0-9222-DBCF-7B4C-F32B578DB2C5}"/>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5" name="Footer Placeholder 4">
            <a:extLst>
              <a:ext uri="{FF2B5EF4-FFF2-40B4-BE49-F238E27FC236}">
                <a16:creationId xmlns:a16="http://schemas.microsoft.com/office/drawing/2014/main" id="{0A675ECB-C35C-46A4-062B-C4129F695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48D10-D5AD-1740-6876-52C4EEDE4A09}"/>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1208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084B-654B-5C82-02CC-AA094ACB1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99755-19B3-5C68-5720-C7C1A81D4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0610B-5468-7540-4BCF-DF6E933B9E8F}"/>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5" name="Footer Placeholder 4">
            <a:extLst>
              <a:ext uri="{FF2B5EF4-FFF2-40B4-BE49-F238E27FC236}">
                <a16:creationId xmlns:a16="http://schemas.microsoft.com/office/drawing/2014/main" id="{4D32F5BD-3633-E0D3-EE74-40E4F17EE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B7BED-C1DD-471A-CF11-C85208EB4CC2}"/>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286805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D2BA-0456-890E-592D-6AA97303A9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E329B6-2364-F0DA-C506-905DEE84D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A8B553-E68B-FEC0-B135-170F9B73F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FFA8D-7DE7-2B90-CB5B-A93603A7C466}"/>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6" name="Footer Placeholder 5">
            <a:extLst>
              <a:ext uri="{FF2B5EF4-FFF2-40B4-BE49-F238E27FC236}">
                <a16:creationId xmlns:a16="http://schemas.microsoft.com/office/drawing/2014/main" id="{4E20AF70-3897-8597-9E4D-47C9DF1AE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E1343-7357-7B6B-A81A-79EB963A4ED2}"/>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91635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06A2-D16A-5A31-CFA8-B3C7F838F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26F0A-2A70-9720-8949-EBD7CF74F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DC81A-B306-624D-DCFB-104DE7067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D15923-A2C9-5F3D-ACC3-3D96139F2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43C5B2-8CB9-517E-2C22-A5BF2F6EC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1B09DD-73E4-C7F9-2F3F-FEEA6BD84CD9}"/>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8" name="Footer Placeholder 7">
            <a:extLst>
              <a:ext uri="{FF2B5EF4-FFF2-40B4-BE49-F238E27FC236}">
                <a16:creationId xmlns:a16="http://schemas.microsoft.com/office/drawing/2014/main" id="{CD317F13-7973-3A11-4615-71BF183D79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DAE957-FBB4-5E1D-684A-4F5E83C43F74}"/>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69837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9F5C-752F-DF92-D610-2ADB3FC766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9F1288-C387-D8B5-D8FA-A914CE42BB0F}"/>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4" name="Footer Placeholder 3">
            <a:extLst>
              <a:ext uri="{FF2B5EF4-FFF2-40B4-BE49-F238E27FC236}">
                <a16:creationId xmlns:a16="http://schemas.microsoft.com/office/drawing/2014/main" id="{6976DD76-1270-450F-C2C6-B7304135E9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D7F113-7BD3-BF71-59C6-B343DBCAD60C}"/>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99189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1D923-584D-2307-FF75-AC2C6828826B}"/>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3" name="Footer Placeholder 2">
            <a:extLst>
              <a:ext uri="{FF2B5EF4-FFF2-40B4-BE49-F238E27FC236}">
                <a16:creationId xmlns:a16="http://schemas.microsoft.com/office/drawing/2014/main" id="{E29125D7-8A5E-6B2E-EDC6-EFD0C12DBF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F703B3-D514-EDF3-5CFD-94483613FAA8}"/>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26566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A3D0-8207-EA81-54AD-70D863FBE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04654D-FDBD-6F26-72F9-62B884D73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12F47-D53E-118F-3E0C-E62CC26CD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8E72F-E558-9979-7E5C-0B6A7468F142}"/>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6" name="Footer Placeholder 5">
            <a:extLst>
              <a:ext uri="{FF2B5EF4-FFF2-40B4-BE49-F238E27FC236}">
                <a16:creationId xmlns:a16="http://schemas.microsoft.com/office/drawing/2014/main" id="{BB3956CD-27C9-CE23-B0A6-CE7B7FD429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C9E1B-77FC-6CCD-5E6E-B5F1A52DB4F5}"/>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8272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ADEE-2ABA-07C8-10E6-863FF06F3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C22AF0-A5D8-EBDF-8F97-522268E8E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731AC4-F786-FF87-4981-3A7AF221E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BFC03-99E0-BCF2-C428-77A1987DF716}"/>
              </a:ext>
            </a:extLst>
          </p:cNvPr>
          <p:cNvSpPr>
            <a:spLocks noGrp="1"/>
          </p:cNvSpPr>
          <p:nvPr>
            <p:ph type="dt" sz="half" idx="10"/>
          </p:nvPr>
        </p:nvSpPr>
        <p:spPr/>
        <p:txBody>
          <a:bodyPr/>
          <a:lstStyle/>
          <a:p>
            <a:fld id="{55DAD5F0-BA2E-448B-B50A-DF7A8F9401D0}" type="datetimeFigureOut">
              <a:rPr lang="en-IN" smtClean="0"/>
              <a:t>10-03-2023</a:t>
            </a:fld>
            <a:endParaRPr lang="en-IN"/>
          </a:p>
        </p:txBody>
      </p:sp>
      <p:sp>
        <p:nvSpPr>
          <p:cNvPr id="6" name="Footer Placeholder 5">
            <a:extLst>
              <a:ext uri="{FF2B5EF4-FFF2-40B4-BE49-F238E27FC236}">
                <a16:creationId xmlns:a16="http://schemas.microsoft.com/office/drawing/2014/main" id="{3C9F88AD-8373-887C-CFB2-354AE3738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54F75-87F3-8B0D-59C1-465E33E6177D}"/>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50881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52D2F-8F7F-A2D5-B1A5-BDA2669C0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30F63-7762-ECB3-0532-0E1B624D0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67C01-34F9-CCC9-FDDF-FE5A3DC17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AD5F0-BA2E-448B-B50A-DF7A8F9401D0}" type="datetimeFigureOut">
              <a:rPr lang="en-IN" smtClean="0"/>
              <a:t>10-03-2023</a:t>
            </a:fld>
            <a:endParaRPr lang="en-IN"/>
          </a:p>
        </p:txBody>
      </p:sp>
      <p:sp>
        <p:nvSpPr>
          <p:cNvPr id="5" name="Footer Placeholder 4">
            <a:extLst>
              <a:ext uri="{FF2B5EF4-FFF2-40B4-BE49-F238E27FC236}">
                <a16:creationId xmlns:a16="http://schemas.microsoft.com/office/drawing/2014/main" id="{0AAC3971-6A28-0020-A883-9BA3F7196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F8EEC5-0D53-C62B-5755-EDFD6A580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C46AC-4FDD-42F4-A2E4-51028E14A542}" type="slidenum">
              <a:rPr lang="en-IN" smtClean="0"/>
              <a:t>‹#›</a:t>
            </a:fld>
            <a:endParaRPr lang="en-IN"/>
          </a:p>
        </p:txBody>
      </p:sp>
    </p:spTree>
    <p:extLst>
      <p:ext uri="{BB962C8B-B14F-4D97-AF65-F5344CB8AC3E}">
        <p14:creationId xmlns:p14="http://schemas.microsoft.com/office/powerpoint/2010/main" val="45818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6243-592A-6AB6-C247-8398B21FDBE5}"/>
              </a:ext>
            </a:extLst>
          </p:cNvPr>
          <p:cNvSpPr>
            <a:spLocks noGrp="1"/>
          </p:cNvSpPr>
          <p:nvPr>
            <p:ph type="ctrTitle"/>
          </p:nvPr>
        </p:nvSpPr>
        <p:spPr>
          <a:xfrm>
            <a:off x="358588" y="403413"/>
            <a:ext cx="11474824" cy="484093"/>
          </a:xfrm>
        </p:spPr>
        <p:txBody>
          <a:bodyPr>
            <a:normAutofit/>
          </a:bodyPr>
          <a:lstStyle/>
          <a:p>
            <a:r>
              <a:rPr lang="en-US" sz="2400" dirty="0">
                <a:latin typeface="Algerian" panose="04020705040A02060702" pitchFamily="82" charset="0"/>
              </a:rPr>
              <a:t>CONFLICT OF INTREST</a:t>
            </a:r>
            <a:endParaRPr lang="en-IN" sz="2400" dirty="0">
              <a:latin typeface="Algerian" panose="04020705040A02060702" pitchFamily="82" charset="0"/>
            </a:endParaRPr>
          </a:p>
        </p:txBody>
      </p:sp>
      <p:sp>
        <p:nvSpPr>
          <p:cNvPr id="3" name="Subtitle 2">
            <a:extLst>
              <a:ext uri="{FF2B5EF4-FFF2-40B4-BE49-F238E27FC236}">
                <a16:creationId xmlns:a16="http://schemas.microsoft.com/office/drawing/2014/main" id="{61718CB7-C034-070F-DC18-4EEFD4380C4A}"/>
              </a:ext>
            </a:extLst>
          </p:cNvPr>
          <p:cNvSpPr>
            <a:spLocks noGrp="1"/>
          </p:cNvSpPr>
          <p:nvPr>
            <p:ph type="subTitle" idx="1"/>
          </p:nvPr>
        </p:nvSpPr>
        <p:spPr>
          <a:xfrm>
            <a:off x="358588" y="1351897"/>
            <a:ext cx="11474824" cy="5102690"/>
          </a:xfrm>
        </p:spPr>
        <p:txBody>
          <a:bodyPr/>
          <a:lstStyle/>
          <a:p>
            <a:pPr algn="just"/>
            <a:r>
              <a:rPr lang="en-US" sz="2000" dirty="0">
                <a:latin typeface="Times New Roman" panose="02020603050405020304" pitchFamily="18" charset="0"/>
                <a:cs typeface="Times New Roman" panose="02020603050405020304" pitchFamily="18" charset="0"/>
              </a:rPr>
              <a:t>Definitions Interest An interest may be defined as a commitment, goal, or value held by an individual or an institution. Examples include a research project to be completed, gaining status through promotion or recognition, and protecting the environment. Interests are pursued in the setting of social interactions.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Conflict of Interest (COI) A conflict of interest exists when two or more contradictory interests relate to an activity by an individual or an institution. The conflict lies in the situation, not in any behavior or lack of behavior of the individuals.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Personal business may not be done on company time.</a:t>
            </a:r>
          </a:p>
          <a:p>
            <a:pPr algn="just"/>
            <a:r>
              <a:rPr lang="en-US" sz="2000" dirty="0">
                <a:latin typeface="Times New Roman" panose="02020603050405020304" pitchFamily="18" charset="0"/>
                <a:cs typeface="Times New Roman" panose="02020603050405020304" pitchFamily="18" charset="0"/>
              </a:rPr>
              <a:t>Your outside business cannot conflict or interfere with your regular responsibilities or duties.</a:t>
            </a:r>
          </a:p>
          <a:p>
            <a:pPr algn="just"/>
            <a:r>
              <a:rPr lang="en-US" sz="2000" dirty="0">
                <a:latin typeface="Times New Roman" panose="02020603050405020304" pitchFamily="18" charset="0"/>
                <a:cs typeface="Times New Roman" panose="02020603050405020304" pitchFamily="18" charset="0"/>
              </a:rPr>
              <a:t>You should not use company equipment or tools for your outside job, ever.</a:t>
            </a:r>
          </a:p>
          <a:p>
            <a:pPr algn="just"/>
            <a:r>
              <a:rPr lang="en-US" sz="2000" dirty="0">
                <a:latin typeface="Times New Roman" panose="02020603050405020304" pitchFamily="18" charset="0"/>
                <a:cs typeface="Times New Roman" panose="02020603050405020304" pitchFamily="18" charset="0"/>
              </a:rPr>
              <a:t>You must not work for any company suppliers, contractors, customers or competitors without prior full disclosure.</a:t>
            </a:r>
          </a:p>
          <a:p>
            <a:pPr algn="just"/>
            <a:r>
              <a:rPr lang="en-US" sz="2000" dirty="0">
                <a:latin typeface="Times New Roman" panose="02020603050405020304" pitchFamily="18" charset="0"/>
                <a:cs typeface="Times New Roman" panose="02020603050405020304" pitchFamily="18" charset="0"/>
              </a:rPr>
              <a:t>You must be certain that information you use is not company proprietary information.</a:t>
            </a:r>
          </a:p>
          <a:p>
            <a:pPr algn="just"/>
            <a:endParaRPr lang="en-US"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8659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F89B-3A85-7869-B357-CAD4F34FC376}"/>
              </a:ext>
            </a:extLst>
          </p:cNvPr>
          <p:cNvSpPr>
            <a:spLocks noGrp="1"/>
          </p:cNvSpPr>
          <p:nvPr>
            <p:ph type="title"/>
          </p:nvPr>
        </p:nvSpPr>
        <p:spPr>
          <a:xfrm>
            <a:off x="838200" y="365126"/>
            <a:ext cx="10515600" cy="635000"/>
          </a:xfrm>
        </p:spPr>
        <p:txBody>
          <a:bodyPr>
            <a:normAutofit fontScale="90000"/>
          </a:bodyPr>
          <a:lstStyle/>
          <a:p>
            <a:r>
              <a:rPr lang="en-IN" dirty="0"/>
              <a:t>1. Price fixing</a:t>
            </a:r>
          </a:p>
        </p:txBody>
      </p:sp>
      <p:sp>
        <p:nvSpPr>
          <p:cNvPr id="3" name="Content Placeholder 2">
            <a:extLst>
              <a:ext uri="{FF2B5EF4-FFF2-40B4-BE49-F238E27FC236}">
                <a16:creationId xmlns:a16="http://schemas.microsoft.com/office/drawing/2014/main" id="{163E4971-6F2F-661B-5AE0-AB0D7D6C2E83}"/>
              </a:ext>
            </a:extLst>
          </p:cNvPr>
          <p:cNvSpPr>
            <a:spLocks noGrp="1"/>
          </p:cNvSpPr>
          <p:nvPr>
            <p:ph idx="1"/>
          </p:nvPr>
        </p:nvSpPr>
        <p:spPr>
          <a:xfrm>
            <a:off x="838200" y="1328738"/>
            <a:ext cx="10515600" cy="4848225"/>
          </a:xfrm>
        </p:spPr>
        <p:txBody>
          <a:bodyPr/>
          <a:lstStyle/>
          <a:p>
            <a:pPr algn="just"/>
            <a:r>
              <a:rPr lang="en-IN" dirty="0"/>
              <a:t>Fixing the bidding rate by companies, in collusion with other companies, especially for the contract/services is called price fixing. This is an occupational crime, prevalent in electrical equipment's industries, where there used to be a few contractors but large number of contracts. Because of this public as well as the government incur huge loss. Two top officers of Westinghouse and GE, USA who were involved in price fixing without the knowledge of their Director, were sentenced to imprisonment a few years back. These officers held that it was legal to fix price and even argued that this procedure is really beneficial to the people. However the court did not accept this view.</a:t>
            </a:r>
          </a:p>
        </p:txBody>
      </p:sp>
    </p:spTree>
    <p:extLst>
      <p:ext uri="{BB962C8B-B14F-4D97-AF65-F5344CB8AC3E}">
        <p14:creationId xmlns:p14="http://schemas.microsoft.com/office/powerpoint/2010/main" val="253594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073B-F8D1-7D1A-5633-FAEC1DA1C809}"/>
              </a:ext>
            </a:extLst>
          </p:cNvPr>
          <p:cNvSpPr>
            <a:spLocks noGrp="1"/>
          </p:cNvSpPr>
          <p:nvPr>
            <p:ph type="title"/>
          </p:nvPr>
        </p:nvSpPr>
        <p:spPr>
          <a:xfrm>
            <a:off x="838200" y="365125"/>
            <a:ext cx="10515600" cy="504451"/>
          </a:xfrm>
        </p:spPr>
        <p:txBody>
          <a:bodyPr>
            <a:normAutofit/>
          </a:bodyPr>
          <a:lstStyle/>
          <a:p>
            <a:r>
              <a:rPr lang="en-IN" sz="2400" dirty="0"/>
              <a:t>2. </a:t>
            </a:r>
            <a:r>
              <a:rPr lang="en-IN" sz="2400" dirty="0">
                <a:latin typeface="Times New Roman" panose="02020603050405020304" pitchFamily="18" charset="0"/>
                <a:cs typeface="Times New Roman" panose="02020603050405020304" pitchFamily="18" charset="0"/>
              </a:rPr>
              <a:t>Industrial Espionage</a:t>
            </a:r>
          </a:p>
        </p:txBody>
      </p:sp>
      <p:sp>
        <p:nvSpPr>
          <p:cNvPr id="3" name="Content Placeholder 2">
            <a:extLst>
              <a:ext uri="{FF2B5EF4-FFF2-40B4-BE49-F238E27FC236}">
                <a16:creationId xmlns:a16="http://schemas.microsoft.com/office/drawing/2014/main" id="{76DFD17C-A98C-3108-B4A6-D94C4FC42F5B}"/>
              </a:ext>
            </a:extLst>
          </p:cNvPr>
          <p:cNvSpPr>
            <a:spLocks noGrp="1"/>
          </p:cNvSpPr>
          <p:nvPr>
            <p:ph idx="1"/>
          </p:nvPr>
        </p:nvSpPr>
        <p:spPr>
          <a:xfrm>
            <a:off x="838200" y="1557338"/>
            <a:ext cx="10515600" cy="4619625"/>
          </a:xfrm>
        </p:spPr>
        <p:txBody>
          <a:bodyPr>
            <a:normAutofit fontScale="32500" lnSpcReduction="20000"/>
          </a:bodyPr>
          <a:lstStyle/>
          <a:p>
            <a:pPr algn="just"/>
            <a:r>
              <a:rPr lang="en-IN" sz="6000" dirty="0"/>
              <a:t>It means simply </a:t>
            </a:r>
            <a:r>
              <a:rPr lang="en-IN" sz="6000" dirty="0">
                <a:solidFill>
                  <a:srgbClr val="FF0000"/>
                </a:solidFill>
              </a:rPr>
              <a:t>spying for personal or company benefits</a:t>
            </a:r>
            <a:r>
              <a:rPr lang="en-IN" sz="6000" dirty="0"/>
              <a:t>, </a:t>
            </a:r>
            <a:r>
              <a:rPr lang="en-IN" sz="6000" dirty="0" err="1"/>
              <a:t>eg.</a:t>
            </a:r>
            <a:r>
              <a:rPr lang="en-IN" sz="6000" dirty="0"/>
              <a:t>, in the Silicon Valley area, there are several company manufacturing computer chips, ICs, and microprocessors. There are a lot of engineers who are entrepreneurs and venture capitalists. The espionage is more prevalent here because of the following factors;</a:t>
            </a:r>
          </a:p>
          <a:p>
            <a:pPr marL="514350" indent="-514350" algn="just">
              <a:buAutoNum type="alphaLcPeriod"/>
            </a:pPr>
            <a:r>
              <a:rPr lang="en-IN" sz="6000" dirty="0"/>
              <a:t>The development of chips is extremely competitive and on fast track. Profit and loss can be made quicker. </a:t>
            </a:r>
          </a:p>
          <a:p>
            <a:pPr marL="514350" indent="-514350" algn="just">
              <a:buAutoNum type="alphaLcPeriod"/>
            </a:pPr>
            <a:r>
              <a:rPr lang="en-IN" sz="6000" dirty="0"/>
              <a:t>Manufacture of chips is very costly. Huge saving through reverse engineering  could be made only by breaking open the competitors gadgets or fast test. Some organizations prefer to steal the design details through illegal means rather testing and development. </a:t>
            </a:r>
          </a:p>
          <a:p>
            <a:pPr marL="514350" indent="-514350" algn="just">
              <a:buAutoNum type="alphaLcPeriod"/>
            </a:pPr>
            <a:r>
              <a:rPr lang="en-IN" sz="6000" dirty="0"/>
              <a:t>The component involved are very small. Hence, pilferage or removal of gadgets could be done easily and without being caught. </a:t>
            </a:r>
          </a:p>
          <a:p>
            <a:pPr marL="514350" indent="-514350" algn="just">
              <a:buAutoNum type="alphaLcPeriod"/>
            </a:pPr>
            <a:r>
              <a:rPr lang="en-IN" sz="6000" dirty="0"/>
              <a:t>The crime detection and a law enforcement are difficult and ineffective. </a:t>
            </a:r>
          </a:p>
          <a:p>
            <a:pPr marL="514350" indent="-514350" algn="just">
              <a:buAutoNum type="alphaLcPeriod"/>
            </a:pPr>
            <a:r>
              <a:rPr lang="en-IN" sz="6000" dirty="0"/>
              <a:t>Employees do not carry out the activities directly, but through engineers  who were employees or through the weakest link in the supplier-producer chain. </a:t>
            </a:r>
          </a:p>
          <a:p>
            <a:pPr marL="514350" indent="-514350" algn="just">
              <a:buAutoNum type="alphaLcPeriod"/>
            </a:pPr>
            <a:endParaRPr lang="en-IN" sz="6000" dirty="0"/>
          </a:p>
          <a:p>
            <a:pPr marL="514350" indent="-514350">
              <a:buAutoNum type="alphaLcPeriod"/>
            </a:pPr>
            <a:endParaRPr lang="en-IN" dirty="0"/>
          </a:p>
          <a:p>
            <a:pPr marL="0" indent="0">
              <a:buNone/>
            </a:pPr>
            <a:r>
              <a:rPr lang="en-IN" dirty="0"/>
              <a:t> </a:t>
            </a:r>
          </a:p>
        </p:txBody>
      </p:sp>
    </p:spTree>
    <p:extLst>
      <p:ext uri="{BB962C8B-B14F-4D97-AF65-F5344CB8AC3E}">
        <p14:creationId xmlns:p14="http://schemas.microsoft.com/office/powerpoint/2010/main" val="302622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DA32-74C6-1185-C958-7444B66B7D42}"/>
              </a:ext>
            </a:extLst>
          </p:cNvPr>
          <p:cNvSpPr>
            <a:spLocks noGrp="1"/>
          </p:cNvSpPr>
          <p:nvPr>
            <p:ph type="title"/>
          </p:nvPr>
        </p:nvSpPr>
        <p:spPr>
          <a:xfrm>
            <a:off x="838200" y="365126"/>
            <a:ext cx="10515600" cy="567204"/>
          </a:xfrm>
        </p:spPr>
        <p:txBody>
          <a:bodyPr>
            <a:normAutofit fontScale="90000"/>
          </a:bodyPr>
          <a:lstStyle/>
          <a:p>
            <a:r>
              <a:rPr lang="en-IN" dirty="0"/>
              <a:t>3. </a:t>
            </a:r>
            <a:r>
              <a:rPr lang="en-IN" sz="3100" dirty="0">
                <a:latin typeface="Times New Roman" panose="02020603050405020304" pitchFamily="18" charset="0"/>
                <a:cs typeface="Times New Roman" panose="02020603050405020304" pitchFamily="18" charset="0"/>
              </a:rPr>
              <a:t>Bootlegging</a:t>
            </a:r>
          </a:p>
        </p:txBody>
      </p:sp>
      <p:sp>
        <p:nvSpPr>
          <p:cNvPr id="3" name="Content Placeholder 2">
            <a:extLst>
              <a:ext uri="{FF2B5EF4-FFF2-40B4-BE49-F238E27FC236}">
                <a16:creationId xmlns:a16="http://schemas.microsoft.com/office/drawing/2014/main" id="{A3AEF0FA-8520-99E0-AD86-B90C5A433AF6}"/>
              </a:ext>
            </a:extLst>
          </p:cNvPr>
          <p:cNvSpPr>
            <a:spLocks noGrp="1"/>
          </p:cNvSpPr>
          <p:nvPr>
            <p:ph idx="1"/>
          </p:nvPr>
        </p:nvSpPr>
        <p:spPr>
          <a:xfrm>
            <a:off x="838200" y="1048872"/>
            <a:ext cx="10515600" cy="5128092"/>
          </a:xfrm>
        </p:spPr>
        <p:txBody>
          <a:bodyPr>
            <a:normAutofit/>
          </a:bodyPr>
          <a:lstStyle/>
          <a:p>
            <a:pPr algn="just"/>
            <a:r>
              <a:rPr lang="en-IN" sz="2400" dirty="0">
                <a:latin typeface="Times New Roman" panose="02020603050405020304" pitchFamily="18" charset="0"/>
                <a:cs typeface="Times New Roman" panose="02020603050405020304" pitchFamily="18" charset="0"/>
              </a:rPr>
              <a:t>Manufacturing, selling or transporting products (</a:t>
            </a:r>
            <a:r>
              <a:rPr lang="en-IN" sz="2400" dirty="0" err="1">
                <a:latin typeface="Times New Roman" panose="02020603050405020304" pitchFamily="18" charset="0"/>
                <a:cs typeface="Times New Roman" panose="02020603050405020304" pitchFamily="18" charset="0"/>
              </a:rPr>
              <a:t>liouor</a:t>
            </a:r>
            <a:r>
              <a:rPr lang="en-IN" sz="2400" dirty="0">
                <a:latin typeface="Times New Roman" panose="02020603050405020304" pitchFamily="18" charset="0"/>
                <a:cs typeface="Times New Roman" panose="02020603050405020304" pitchFamily="18" charset="0"/>
              </a:rPr>
              <a:t> or narcotics) that are prohibited by law is called bootlegging. In engineering context, it refers to working on projects which are prohibited or not properly authorized.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4. Endangering Lives (occupational Hazards)</a:t>
            </a:r>
          </a:p>
          <a:p>
            <a:pPr marL="0" indent="0" algn="just">
              <a:buNone/>
            </a:pPr>
            <a:r>
              <a:rPr lang="en-IN" sz="2400" dirty="0">
                <a:latin typeface="Times New Roman" panose="02020603050405020304" pitchFamily="18" charset="0"/>
                <a:cs typeface="Times New Roman" panose="02020603050405020304" pitchFamily="18" charset="0"/>
              </a:rPr>
              <a:t>Industries who expose their employees to hazards usually escape penalties. Victims have the right to sue, but only to claim some monetary compensation. The asbestos industries in USA were responsible for the death of one lakh workers and 27 million workers afflicted with cancer, in the 80s . Even after 22 years since Bhopal gas tragedy, appropriate compensation has not been paid. Even the government could bring to book the culprits for the crime committed. </a:t>
            </a:r>
          </a:p>
        </p:txBody>
      </p:sp>
    </p:spTree>
    <p:extLst>
      <p:ext uri="{BB962C8B-B14F-4D97-AF65-F5344CB8AC3E}">
        <p14:creationId xmlns:p14="http://schemas.microsoft.com/office/powerpoint/2010/main" val="227694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9B21-2833-2DA2-977A-DDE85FBC80B2}"/>
              </a:ext>
            </a:extLst>
          </p:cNvPr>
          <p:cNvSpPr>
            <a:spLocks noGrp="1"/>
          </p:cNvSpPr>
          <p:nvPr>
            <p:ph type="title"/>
          </p:nvPr>
        </p:nvSpPr>
        <p:spPr>
          <a:xfrm>
            <a:off x="838200" y="365126"/>
            <a:ext cx="10515600" cy="315912"/>
          </a:xfrm>
        </p:spPr>
        <p:txBody>
          <a:bodyPr>
            <a:normAutofit fontScale="90000"/>
          </a:bodyPr>
          <a:lstStyle/>
          <a:p>
            <a:r>
              <a:rPr lang="en-IN" sz="4400" dirty="0">
                <a:solidFill>
                  <a:srgbClr val="3B3835"/>
                </a:solidFill>
                <a:effectLst/>
                <a:latin typeface="inherit"/>
                <a:ea typeface="Times New Roman" panose="02020603050405020304" pitchFamily="18" charset="0"/>
                <a:cs typeface="Arial" panose="020B0604020202020204" pitchFamily="34" charset="0"/>
              </a:rPr>
              <a:t>HUMAN RIGHTS</a:t>
            </a:r>
            <a:endParaRPr lang="en-IN" dirty="0"/>
          </a:p>
        </p:txBody>
      </p:sp>
      <p:sp>
        <p:nvSpPr>
          <p:cNvPr id="3" name="Content Placeholder 2">
            <a:extLst>
              <a:ext uri="{FF2B5EF4-FFF2-40B4-BE49-F238E27FC236}">
                <a16:creationId xmlns:a16="http://schemas.microsoft.com/office/drawing/2014/main" id="{0BB5F6F3-6856-588B-E488-423408B8CE0F}"/>
              </a:ext>
            </a:extLst>
          </p:cNvPr>
          <p:cNvSpPr>
            <a:spLocks noGrp="1"/>
          </p:cNvSpPr>
          <p:nvPr>
            <p:ph idx="1"/>
          </p:nvPr>
        </p:nvSpPr>
        <p:spPr>
          <a:xfrm>
            <a:off x="838200" y="959224"/>
            <a:ext cx="10515600" cy="5244633"/>
          </a:xfrm>
        </p:spPr>
        <p:txBody>
          <a:bodyPr>
            <a:normAutofit/>
          </a:bodyPr>
          <a:lstStyle/>
          <a:p>
            <a:pPr marL="0" indent="0" algn="just">
              <a:buNone/>
            </a:pPr>
            <a:r>
              <a:rPr lang="en-IN" sz="2400" dirty="0">
                <a:solidFill>
                  <a:srgbClr val="3B3835"/>
                </a:solidFill>
                <a:effectLst/>
                <a:latin typeface="inherit"/>
                <a:ea typeface="Times New Roman" panose="02020603050405020304" pitchFamily="18" charset="0"/>
                <a:cs typeface="Arial" panose="020B0604020202020204" pitchFamily="34" charset="0"/>
              </a:rPr>
              <a:t>Human rights are defined as moral entitlements that place obligations on other people to treat one with dignity and respect. </a:t>
            </a:r>
            <a:endParaRPr lang="en-IN" sz="2400" dirty="0">
              <a:solidFill>
                <a:srgbClr val="3B3835"/>
              </a:solidFill>
              <a:latin typeface="inherit"/>
              <a:ea typeface="Times New Roman" panose="02020603050405020304" pitchFamily="18" charset="0"/>
              <a:cs typeface="Arial" panose="020B0604020202020204" pitchFamily="34" charset="0"/>
              <a:sym typeface="Symbol" panose="05050102010706020507" pitchFamily="18" charset="2"/>
            </a:endParaRPr>
          </a:p>
          <a:p>
            <a:pPr marL="0" indent="0" algn="just">
              <a:buNone/>
            </a:pPr>
            <a:r>
              <a:rPr lang="en-IN" sz="2400" dirty="0">
                <a:solidFill>
                  <a:srgbClr val="3B3835"/>
                </a:solidFill>
                <a:effectLst/>
                <a:latin typeface="inherit"/>
                <a:ea typeface="Times New Roman" panose="02020603050405020304" pitchFamily="18" charset="0"/>
                <a:cs typeface="Arial" panose="020B0604020202020204" pitchFamily="34" charset="0"/>
              </a:rPr>
              <a:t>Organizations and engineers are to be familiar with the minimum provisions under the human rights, so that the engineers and organizations for a firm base for understanding and productivity. </a:t>
            </a:r>
          </a:p>
          <a:p>
            <a:pPr marL="0" indent="0" algn="just">
              <a:buNone/>
            </a:pPr>
            <a:r>
              <a:rPr lang="en-IN" sz="2400" dirty="0">
                <a:solidFill>
                  <a:srgbClr val="3B3835"/>
                </a:solidFill>
                <a:effectLst/>
                <a:latin typeface="inherit"/>
                <a:ea typeface="Times New Roman" panose="02020603050405020304" pitchFamily="18" charset="0"/>
                <a:cs typeface="Arial" panose="020B0604020202020204" pitchFamily="34" charset="0"/>
              </a:rPr>
              <a:t>Provisions under ‘human rights’ are as follows: </a:t>
            </a:r>
          </a:p>
          <a:p>
            <a:pPr marL="457200" indent="-457200" algn="just">
              <a:buAutoNum type="arabicPeriod"/>
            </a:pPr>
            <a:r>
              <a:rPr lang="en-IN" sz="2400" dirty="0">
                <a:solidFill>
                  <a:srgbClr val="3B3835"/>
                </a:solidFill>
                <a:effectLst/>
                <a:latin typeface="inherit"/>
                <a:ea typeface="Times New Roman" panose="02020603050405020304" pitchFamily="18" charset="0"/>
                <a:cs typeface="Arial" panose="020B0604020202020204" pitchFamily="34" charset="0"/>
              </a:rPr>
              <a:t>Right to pursue legitimate personal interest </a:t>
            </a:r>
          </a:p>
          <a:p>
            <a:pPr marL="457200" indent="-457200" algn="just">
              <a:buAutoNum type="arabicPeriod" startAt="2"/>
            </a:pPr>
            <a:r>
              <a:rPr lang="en-IN" sz="2400" dirty="0">
                <a:solidFill>
                  <a:srgbClr val="3B3835"/>
                </a:solidFill>
                <a:effectLst/>
                <a:latin typeface="inherit"/>
                <a:ea typeface="Times New Roman" panose="02020603050405020304" pitchFamily="18" charset="0"/>
                <a:cs typeface="Arial" panose="020B0604020202020204" pitchFamily="34" charset="0"/>
              </a:rPr>
              <a:t>Right to make a living </a:t>
            </a:r>
          </a:p>
          <a:p>
            <a:pPr marL="457200" indent="-457200" algn="just">
              <a:buAutoNum type="arabicPeriod" startAt="2"/>
            </a:pPr>
            <a:r>
              <a:rPr lang="en-IN" sz="2400" dirty="0">
                <a:solidFill>
                  <a:srgbClr val="3B3835"/>
                </a:solidFill>
                <a:effectLst/>
                <a:latin typeface="inherit"/>
                <a:ea typeface="Times New Roman" panose="02020603050405020304" pitchFamily="18" charset="0"/>
                <a:cs typeface="Arial" panose="020B0604020202020204" pitchFamily="34" charset="0"/>
              </a:rPr>
              <a:t>Right to privacy </a:t>
            </a:r>
          </a:p>
          <a:p>
            <a:pPr marL="457200" indent="-457200" algn="just">
              <a:buAutoNum type="arabicPeriod" startAt="4"/>
            </a:pPr>
            <a:r>
              <a:rPr lang="en-IN" sz="2400" dirty="0">
                <a:solidFill>
                  <a:srgbClr val="3B3835"/>
                </a:solidFill>
                <a:effectLst/>
                <a:latin typeface="inherit"/>
                <a:ea typeface="Times New Roman" panose="02020603050405020304" pitchFamily="18" charset="0"/>
                <a:cs typeface="Arial" panose="020B0604020202020204" pitchFamily="34" charset="0"/>
              </a:rPr>
              <a:t>Right to property </a:t>
            </a:r>
          </a:p>
          <a:p>
            <a:pPr marL="457200" indent="-457200" algn="just">
              <a:buAutoNum type="arabicPeriod" startAt="4"/>
            </a:pPr>
            <a:r>
              <a:rPr lang="en-IN" sz="2400" dirty="0">
                <a:solidFill>
                  <a:srgbClr val="3B3835"/>
                </a:solidFill>
                <a:effectLst/>
                <a:latin typeface="inherit"/>
                <a:ea typeface="Times New Roman" panose="02020603050405020304" pitchFamily="18" charset="0"/>
                <a:cs typeface="Arial" panose="020B0604020202020204" pitchFamily="34" charset="0"/>
              </a:rPr>
              <a:t>Right of non-discrimination </a:t>
            </a:r>
          </a:p>
          <a:p>
            <a:pPr marL="0" indent="0" algn="just">
              <a:buNone/>
            </a:pPr>
            <a:r>
              <a:rPr lang="en-IN" sz="2400" dirty="0">
                <a:solidFill>
                  <a:srgbClr val="3B3835"/>
                </a:solidFill>
                <a:latin typeface="inherit"/>
                <a:ea typeface="Times New Roman" panose="02020603050405020304" pitchFamily="18" charset="0"/>
                <a:cs typeface="Arial" panose="020B0604020202020204" pitchFamily="34" charset="0"/>
              </a:rPr>
              <a:t>6.   </a:t>
            </a:r>
            <a:r>
              <a:rPr lang="en-IN" sz="2400" dirty="0">
                <a:solidFill>
                  <a:srgbClr val="3B3835"/>
                </a:solidFill>
                <a:effectLst/>
                <a:latin typeface="inherit"/>
                <a:ea typeface="Times New Roman" panose="02020603050405020304" pitchFamily="18" charset="0"/>
                <a:cs typeface="Arial" panose="020B0604020202020204" pitchFamily="34" charset="0"/>
              </a:rPr>
              <a:t>No sexual harassment</a:t>
            </a:r>
            <a:endParaRPr lang="en-IN" sz="2400" dirty="0"/>
          </a:p>
        </p:txBody>
      </p:sp>
    </p:spTree>
    <p:extLst>
      <p:ext uri="{BB962C8B-B14F-4D97-AF65-F5344CB8AC3E}">
        <p14:creationId xmlns:p14="http://schemas.microsoft.com/office/powerpoint/2010/main" val="74639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0984-55A3-A1D9-97FB-650DF5113236}"/>
              </a:ext>
            </a:extLst>
          </p:cNvPr>
          <p:cNvSpPr>
            <a:spLocks noGrp="1"/>
          </p:cNvSpPr>
          <p:nvPr>
            <p:ph type="title"/>
          </p:nvPr>
        </p:nvSpPr>
        <p:spPr>
          <a:xfrm>
            <a:off x="838200" y="365126"/>
            <a:ext cx="10515600" cy="432733"/>
          </a:xfrm>
        </p:spPr>
        <p:txBody>
          <a:bodyPr>
            <a:normAutofit fontScale="90000"/>
          </a:bodyPr>
          <a:lstStyle/>
          <a:p>
            <a:r>
              <a:rPr lang="en-US" dirty="0"/>
              <a:t>Professional Rights</a:t>
            </a:r>
            <a:endParaRPr lang="en-IN" dirty="0"/>
          </a:p>
        </p:txBody>
      </p:sp>
      <p:sp>
        <p:nvSpPr>
          <p:cNvPr id="3" name="Content Placeholder 2">
            <a:extLst>
              <a:ext uri="{FF2B5EF4-FFF2-40B4-BE49-F238E27FC236}">
                <a16:creationId xmlns:a16="http://schemas.microsoft.com/office/drawing/2014/main" id="{2C020ACD-CE44-0584-EB48-82544AFEB71B}"/>
              </a:ext>
            </a:extLst>
          </p:cNvPr>
          <p:cNvSpPr>
            <a:spLocks noGrp="1"/>
          </p:cNvSpPr>
          <p:nvPr>
            <p:ph idx="1"/>
          </p:nvPr>
        </p:nvSpPr>
        <p:spPr>
          <a:xfrm>
            <a:off x="838200" y="1084730"/>
            <a:ext cx="10515600" cy="5092234"/>
          </a:xfrm>
        </p:spPr>
        <p:txBody>
          <a:bodyPr/>
          <a:lstStyle/>
          <a:p>
            <a:endParaRPr lang="en-US" dirty="0"/>
          </a:p>
          <a:p>
            <a:r>
              <a:rPr lang="en-US" dirty="0"/>
              <a:t>The rights that engineers have as professionals are called Professional Rights. These professional rights include −</a:t>
            </a:r>
          </a:p>
          <a:p>
            <a:pPr marL="0" indent="0">
              <a:buNone/>
            </a:pPr>
            <a:r>
              <a:rPr lang="en-US" dirty="0"/>
              <a:t>1.  The basic right of professional conscience. </a:t>
            </a:r>
          </a:p>
          <a:p>
            <a:pPr marL="0" indent="0">
              <a:buNone/>
            </a:pPr>
            <a:r>
              <a:rPr lang="en-US" dirty="0"/>
              <a:t>2.  The right of conscientious refusal. </a:t>
            </a:r>
          </a:p>
          <a:p>
            <a:pPr marL="0" indent="0">
              <a:buNone/>
            </a:pPr>
            <a:r>
              <a:rPr lang="en-US" dirty="0"/>
              <a:t>3. The right of professional recognition.</a:t>
            </a:r>
            <a:endParaRPr lang="en-IN" dirty="0"/>
          </a:p>
        </p:txBody>
      </p:sp>
    </p:spTree>
    <p:extLst>
      <p:ext uri="{BB962C8B-B14F-4D97-AF65-F5344CB8AC3E}">
        <p14:creationId xmlns:p14="http://schemas.microsoft.com/office/powerpoint/2010/main" val="403357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0BA03-CA12-2FAF-294A-9559273B4D1B}"/>
              </a:ext>
            </a:extLst>
          </p:cNvPr>
          <p:cNvSpPr>
            <a:spLocks noGrp="1"/>
          </p:cNvSpPr>
          <p:nvPr>
            <p:ph idx="1"/>
          </p:nvPr>
        </p:nvSpPr>
        <p:spPr>
          <a:xfrm>
            <a:off x="838200" y="950260"/>
            <a:ext cx="10515600" cy="5226704"/>
          </a:xfrm>
        </p:spPr>
        <p:txBody>
          <a:bodyPr>
            <a:normAutofit/>
          </a:bodyPr>
          <a:lstStyle/>
          <a:p>
            <a:pPr algn="just"/>
            <a:r>
              <a:rPr lang="en-US" u="sng" dirty="0"/>
              <a:t>Right of Conscientious Refusal </a:t>
            </a:r>
            <a:r>
              <a:rPr lang="en-US" dirty="0"/>
              <a:t>• The right of conscientious refusal is the </a:t>
            </a:r>
            <a:r>
              <a:rPr lang="en-US" dirty="0">
                <a:solidFill>
                  <a:srgbClr val="FF0000"/>
                </a:solidFill>
              </a:rPr>
              <a:t>right to refuse to engage in unethical behavior</a:t>
            </a:r>
            <a:r>
              <a:rPr lang="en-US" dirty="0"/>
              <a:t>.  • This can be done solely because it feels unethical to the doer. • This action might bring conflicts within the authority-based relationships. • The two main situations to be considered here are − • When it is already stated that certain act is unethical in a widely shared agreement among all the employees. • When there occurs disagreement among considerable number of people whether the act is unethical.</a:t>
            </a:r>
          </a:p>
          <a:p>
            <a:pPr algn="just"/>
            <a:r>
              <a:rPr lang="en-US" dirty="0"/>
              <a:t>Hence it is understood that engineers and other professionals have a moral right to refuse the unethical acts such as bribery, forging documents, altering test results, lying, padding payrolls or coercing employees into acting by threatening, etc.</a:t>
            </a:r>
            <a:endParaRPr lang="en-IN" dirty="0"/>
          </a:p>
        </p:txBody>
      </p:sp>
    </p:spTree>
    <p:extLst>
      <p:ext uri="{BB962C8B-B14F-4D97-AF65-F5344CB8AC3E}">
        <p14:creationId xmlns:p14="http://schemas.microsoft.com/office/powerpoint/2010/main" val="389806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42D2-0957-8C3D-9E62-919B3D795492}"/>
              </a:ext>
            </a:extLst>
          </p:cNvPr>
          <p:cNvSpPr>
            <a:spLocks noGrp="1"/>
          </p:cNvSpPr>
          <p:nvPr>
            <p:ph idx="1"/>
          </p:nvPr>
        </p:nvSpPr>
        <p:spPr>
          <a:xfrm>
            <a:off x="838200" y="806824"/>
            <a:ext cx="10515600" cy="5370139"/>
          </a:xfrm>
        </p:spPr>
        <p:txBody>
          <a:bodyPr/>
          <a:lstStyle/>
          <a:p>
            <a:pPr algn="just"/>
            <a:r>
              <a:rPr lang="en-US" u="sng" dirty="0"/>
              <a:t>Right to Recognition </a:t>
            </a:r>
          </a:p>
          <a:p>
            <a:pPr algn="just"/>
            <a:r>
              <a:rPr lang="en-US" dirty="0"/>
              <a:t>An engineer has a right to the recognition of one’s work and accomplishments. An engineer also has right to speak about the work one does by maintaining confidentiality and can receive external recognition. </a:t>
            </a:r>
          </a:p>
          <a:p>
            <a:pPr marL="0" indent="0" algn="just">
              <a:buNone/>
            </a:pPr>
            <a:r>
              <a:rPr lang="en-US" dirty="0"/>
              <a:t>• The right for internal recognition which includes patents, promotions, raises etc. along with a fair remuneration, are also a part of it. </a:t>
            </a:r>
          </a:p>
          <a:p>
            <a:pPr marL="0" indent="0" algn="just">
              <a:buNone/>
            </a:pPr>
            <a:r>
              <a:rPr lang="en-US" dirty="0"/>
              <a:t>• The fulfillment of right to recognition motivates the employee to be a trustful member of the organization, which also benefits the employer.</a:t>
            </a:r>
          </a:p>
          <a:p>
            <a:pPr marL="0" indent="0" algn="just">
              <a:buNone/>
            </a:pPr>
            <a:r>
              <a:rPr lang="en-US" dirty="0"/>
              <a:t>• This makes the employee morally bound which enhances the ethical nature to be abide by the professional ethics.</a:t>
            </a:r>
            <a:endParaRPr lang="en-IN" dirty="0"/>
          </a:p>
        </p:txBody>
      </p:sp>
    </p:spTree>
    <p:extLst>
      <p:ext uri="{BB962C8B-B14F-4D97-AF65-F5344CB8AC3E}">
        <p14:creationId xmlns:p14="http://schemas.microsoft.com/office/powerpoint/2010/main" val="322399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0172-80F2-F730-1331-AEEB0FA6CCDA}"/>
              </a:ext>
            </a:extLst>
          </p:cNvPr>
          <p:cNvSpPr>
            <a:spLocks noGrp="1"/>
          </p:cNvSpPr>
          <p:nvPr>
            <p:ph type="title"/>
          </p:nvPr>
        </p:nvSpPr>
        <p:spPr>
          <a:xfrm>
            <a:off x="838200" y="365125"/>
            <a:ext cx="10515600" cy="674781"/>
          </a:xfrm>
        </p:spPr>
        <p:txBody>
          <a:bodyPr>
            <a:normAutofit fontScale="90000"/>
          </a:bodyPr>
          <a:lstStyle/>
          <a:p>
            <a:r>
              <a:rPr lang="en-US" dirty="0"/>
              <a:t>Employee Rights</a:t>
            </a:r>
            <a:endParaRPr lang="en-IN" dirty="0"/>
          </a:p>
        </p:txBody>
      </p:sp>
      <p:sp>
        <p:nvSpPr>
          <p:cNvPr id="3" name="Content Placeholder 2">
            <a:extLst>
              <a:ext uri="{FF2B5EF4-FFF2-40B4-BE49-F238E27FC236}">
                <a16:creationId xmlns:a16="http://schemas.microsoft.com/office/drawing/2014/main" id="{D6837714-9DC7-C8CA-EA0B-3970B75D87F9}"/>
              </a:ext>
            </a:extLst>
          </p:cNvPr>
          <p:cNvSpPr>
            <a:spLocks noGrp="1"/>
          </p:cNvSpPr>
          <p:nvPr>
            <p:ph idx="1"/>
          </p:nvPr>
        </p:nvSpPr>
        <p:spPr>
          <a:xfrm>
            <a:off x="838200" y="1129553"/>
            <a:ext cx="10515600" cy="5047410"/>
          </a:xfrm>
        </p:spPr>
        <p:txBody>
          <a:bodyPr>
            <a:normAutofit fontScale="92500" lnSpcReduction="20000"/>
          </a:bodyPr>
          <a:lstStyle/>
          <a:p>
            <a:pPr marL="0" indent="0" algn="just">
              <a:buNone/>
            </a:pPr>
            <a:r>
              <a:rPr lang="en-US" dirty="0"/>
              <a:t>• An employee right can be any right, moral or legal, that involves the status of being an employee. • They involve some professional rights also, such as the right to be paid according to the salary mentioned in one’s contract. </a:t>
            </a:r>
          </a:p>
          <a:p>
            <a:pPr marL="0" indent="0" algn="just">
              <a:buNone/>
            </a:pPr>
            <a:r>
              <a:rPr lang="en-US" dirty="0"/>
              <a:t>• Privacy and equal opportunity can be considered essential rights too. </a:t>
            </a:r>
          </a:p>
          <a:p>
            <a:pPr marL="0" indent="0" algn="just">
              <a:buNone/>
            </a:pPr>
            <a:r>
              <a:rPr lang="en-US" dirty="0"/>
              <a:t>• </a:t>
            </a:r>
            <a:r>
              <a:rPr lang="en-US" u="sng" dirty="0"/>
              <a:t>The right to privacy</a:t>
            </a:r>
            <a:r>
              <a:rPr lang="en-US" dirty="0"/>
              <a:t> refers to the right of having a private life, off the job. It is the right to control the access to and the use of information about oneself. • The examples of situations where the functions of employers conflict the rights of employees will be when the job-related queries or any other tests conducted in a job, includes questions relating to personal life such as alcohol usage or sexual conduct. </a:t>
            </a:r>
          </a:p>
          <a:p>
            <a:pPr marL="0" indent="0" algn="just">
              <a:buNone/>
            </a:pPr>
            <a:r>
              <a:rPr lang="en-US" dirty="0"/>
              <a:t>• The instances when a supervisor unlocks and </a:t>
            </a:r>
            <a:r>
              <a:rPr lang="en-US" dirty="0">
                <a:solidFill>
                  <a:srgbClr val="FF0000"/>
                </a:solidFill>
              </a:rPr>
              <a:t>checks the desk of his subordinate in his absence </a:t>
            </a:r>
            <a:r>
              <a:rPr lang="en-US" dirty="0"/>
              <a:t>or when the management questions about his likes, dislikes or </a:t>
            </a:r>
            <a:r>
              <a:rPr lang="en-US" dirty="0">
                <a:solidFill>
                  <a:srgbClr val="FF0000"/>
                </a:solidFill>
              </a:rPr>
              <a:t>posts on social media regarding</a:t>
            </a:r>
            <a:r>
              <a:rPr lang="en-US" dirty="0"/>
              <a:t> his personal opinions where it has nothing to do with the company. Employers should view the relationship with their employees concerning confidentiality that cannot break the trust.</a:t>
            </a:r>
            <a:endParaRPr lang="en-IN" dirty="0"/>
          </a:p>
        </p:txBody>
      </p:sp>
    </p:spTree>
    <p:extLst>
      <p:ext uri="{BB962C8B-B14F-4D97-AF65-F5344CB8AC3E}">
        <p14:creationId xmlns:p14="http://schemas.microsoft.com/office/powerpoint/2010/main" val="224123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D992-30C4-9B7D-D6EB-3CD41BCC8068}"/>
              </a:ext>
            </a:extLst>
          </p:cNvPr>
          <p:cNvSpPr>
            <a:spLocks noGrp="1"/>
          </p:cNvSpPr>
          <p:nvPr>
            <p:ph type="title"/>
          </p:nvPr>
        </p:nvSpPr>
        <p:spPr>
          <a:xfrm>
            <a:off x="838200" y="365126"/>
            <a:ext cx="10515600" cy="378946"/>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9F21640D-9BE7-2E73-3297-6F6642CE0B9E}"/>
              </a:ext>
            </a:extLst>
          </p:cNvPr>
          <p:cNvSpPr>
            <a:spLocks noGrp="1"/>
          </p:cNvSpPr>
          <p:nvPr>
            <p:ph idx="1"/>
          </p:nvPr>
        </p:nvSpPr>
        <p:spPr>
          <a:xfrm>
            <a:off x="838200" y="869576"/>
            <a:ext cx="10515600" cy="5307387"/>
          </a:xfrm>
        </p:spPr>
        <p:txBody>
          <a:bodyPr>
            <a:normAutofit fontScale="85000" lnSpcReduction="20000"/>
          </a:bodyPr>
          <a:lstStyle/>
          <a:p>
            <a:pPr algn="just"/>
            <a:r>
              <a:rPr lang="en-US" dirty="0"/>
              <a:t>The personal information in such cases is given based on the special professional relation and trust.</a:t>
            </a:r>
          </a:p>
          <a:p>
            <a:pPr algn="just"/>
            <a:r>
              <a:rPr lang="en-US" u="sng" dirty="0"/>
              <a:t> Equal Opportunity </a:t>
            </a:r>
            <a:r>
              <a:rPr lang="en-US" dirty="0"/>
              <a:t>– Non-discrimination • The demeaning of a person based on trivial factors such as one’s sex, race, skin color, age or political or religious outlook can be understood as Discrimination. • Such a discrimination should never be allowed at any workplace; this is where everyone has to be treated equally. • These things internally affect the person’s self-identity and self-respect which is pernicious within the work environment, where the work itself should represent a person’s self-image. </a:t>
            </a:r>
          </a:p>
          <a:p>
            <a:pPr algn="just"/>
            <a:r>
              <a:rPr lang="en-US" u="sng" dirty="0"/>
              <a:t>Sexual Harassment </a:t>
            </a:r>
          </a:p>
          <a:p>
            <a:pPr algn="just"/>
            <a:r>
              <a:rPr lang="en-US" dirty="0"/>
              <a:t>In today’s world, there is an increase in the number of sexual harassment cases across the world. • This is quiet an unfortunate scenario. There were a number of cases where the charges were levied since last two decades, which kept on growing. • A definition of Sexual harassment is, “The unwanted imposition of sexual requirements in the context of a relationship of unequal power”. • Sexual harassment is a display of power and aggression through sexual means. It takes two forms, quid pro quo and hostile work environment.</a:t>
            </a:r>
            <a:endParaRPr lang="en-IN" dirty="0"/>
          </a:p>
        </p:txBody>
      </p:sp>
    </p:spTree>
    <p:extLst>
      <p:ext uri="{BB962C8B-B14F-4D97-AF65-F5344CB8AC3E}">
        <p14:creationId xmlns:p14="http://schemas.microsoft.com/office/powerpoint/2010/main" val="55252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06D8A-C250-E04D-7899-BF6A3F532CEC}"/>
              </a:ext>
            </a:extLst>
          </p:cNvPr>
          <p:cNvSpPr>
            <a:spLocks noGrp="1"/>
          </p:cNvSpPr>
          <p:nvPr>
            <p:ph idx="1"/>
          </p:nvPr>
        </p:nvSpPr>
        <p:spPr>
          <a:xfrm>
            <a:off x="838200" y="654424"/>
            <a:ext cx="10515600" cy="5522539"/>
          </a:xfrm>
        </p:spPr>
        <p:txBody>
          <a:bodyPr/>
          <a:lstStyle/>
          <a:p>
            <a:pPr marL="0" indent="0">
              <a:buNone/>
            </a:pPr>
            <a:r>
              <a:rPr lang="en-US" dirty="0"/>
              <a:t> </a:t>
            </a:r>
          </a:p>
          <a:p>
            <a:r>
              <a:rPr lang="en-US" dirty="0"/>
              <a:t>Affirmative Action </a:t>
            </a:r>
          </a:p>
          <a:p>
            <a:pPr marL="0" indent="0">
              <a:buNone/>
            </a:pPr>
            <a:endParaRPr lang="en-US" dirty="0"/>
          </a:p>
          <a:p>
            <a:pPr marL="0" indent="0">
              <a:buNone/>
            </a:pPr>
            <a:endParaRPr lang="en-US" dirty="0"/>
          </a:p>
          <a:p>
            <a:pPr algn="just"/>
            <a:r>
              <a:rPr lang="en-US" dirty="0"/>
              <a:t>Affirmative action refers to the preference given to a person or a group who was denied equal importance in the past. </a:t>
            </a:r>
          </a:p>
          <a:p>
            <a:pPr marL="0" indent="0" algn="just">
              <a:buNone/>
            </a:pPr>
            <a:r>
              <a:rPr lang="en-US" dirty="0"/>
              <a:t>• For example, the women and the minority communities were not given equal treatment and were ill-treated in the past </a:t>
            </a:r>
          </a:p>
          <a:p>
            <a:pPr marL="0" indent="0" algn="just">
              <a:buNone/>
            </a:pPr>
            <a:r>
              <a:rPr lang="en-US" dirty="0"/>
              <a:t>• So to compensate that, amendments were made in recent laws to provide them special quota for reservations in education, employment and social sectors.</a:t>
            </a:r>
            <a:endParaRPr lang="en-IN" dirty="0"/>
          </a:p>
        </p:txBody>
      </p:sp>
    </p:spTree>
    <p:extLst>
      <p:ext uri="{BB962C8B-B14F-4D97-AF65-F5344CB8AC3E}">
        <p14:creationId xmlns:p14="http://schemas.microsoft.com/office/powerpoint/2010/main" val="129564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294-20EF-782B-F654-0ED57E3796CA}"/>
              </a:ext>
            </a:extLst>
          </p:cNvPr>
          <p:cNvSpPr>
            <a:spLocks noGrp="1"/>
          </p:cNvSpPr>
          <p:nvPr>
            <p:ph type="title"/>
          </p:nvPr>
        </p:nvSpPr>
        <p:spPr>
          <a:xfrm>
            <a:off x="838200" y="365125"/>
            <a:ext cx="10515600" cy="396875"/>
          </a:xfrm>
        </p:spPr>
        <p:txBody>
          <a:bodyPr>
            <a:normAutofit fontScale="90000"/>
          </a:bodyPr>
          <a:lstStyle/>
          <a:p>
            <a:r>
              <a:rPr lang="en-US" b="1" dirty="0">
                <a:latin typeface="Algerian" panose="04020705040A02060702" pitchFamily="82" charset="0"/>
              </a:rPr>
              <a:t>Consequences of  conflict of </a:t>
            </a:r>
            <a:r>
              <a:rPr lang="en-US" b="1" dirty="0" err="1">
                <a:latin typeface="Algerian" panose="04020705040A02060702" pitchFamily="82" charset="0"/>
              </a:rPr>
              <a:t>intrest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66DA6C3-ACA3-1917-1531-1A69FA5ED8DD}"/>
              </a:ext>
            </a:extLst>
          </p:cNvPr>
          <p:cNvSpPr>
            <a:spLocks noGrp="1"/>
          </p:cNvSpPr>
          <p:nvPr>
            <p:ph idx="1"/>
          </p:nvPr>
        </p:nvSpPr>
        <p:spPr>
          <a:xfrm>
            <a:off x="838200" y="860612"/>
            <a:ext cx="10515600" cy="5316351"/>
          </a:xfrm>
        </p:spPr>
        <p:txBody>
          <a:bodyPr>
            <a:normAutofit fontScale="85000" lnSpcReduction="20000"/>
          </a:bodyPr>
          <a:lstStyle/>
          <a:p>
            <a:pPr algn="l"/>
            <a:endParaRPr lang="en-US" b="1" i="0" dirty="0">
              <a:solidFill>
                <a:srgbClr val="555555"/>
              </a:solidFill>
              <a:effectLst/>
              <a:latin typeface="Times New Roman" panose="02020603050405020304" pitchFamily="18" charset="0"/>
              <a:cs typeface="Times New Roman" panose="02020603050405020304" pitchFamily="18" charset="0"/>
            </a:endParaRPr>
          </a:p>
          <a:p>
            <a:pPr algn="l"/>
            <a:r>
              <a:rPr lang="en-US" b="1" i="0" dirty="0">
                <a:solidFill>
                  <a:srgbClr val="555555"/>
                </a:solidFill>
                <a:effectLst/>
                <a:latin typeface="Times New Roman" panose="02020603050405020304" pitchFamily="18" charset="0"/>
                <a:cs typeface="Times New Roman" panose="02020603050405020304" pitchFamily="18" charset="0"/>
              </a:rPr>
              <a:t>Negative Impacts of a Conflict of Interest in the Workplace</a:t>
            </a:r>
          </a:p>
          <a:p>
            <a:pPr algn="l"/>
            <a:endParaRPr lang="en-US" b="0" i="0" dirty="0">
              <a:solidFill>
                <a:srgbClr val="555555"/>
              </a:solidFill>
              <a:effectLst/>
              <a:latin typeface="Times New Roman" panose="02020603050405020304" pitchFamily="18" charset="0"/>
              <a:cs typeface="Times New Roman" panose="02020603050405020304" pitchFamily="18" charset="0"/>
            </a:endParaRPr>
          </a:p>
          <a:p>
            <a:pPr algn="just"/>
            <a:r>
              <a:rPr lang="en-US" b="0" i="0" u="sng" dirty="0">
                <a:solidFill>
                  <a:srgbClr val="555555"/>
                </a:solidFill>
                <a:effectLst/>
                <a:latin typeface="Times New Roman" panose="02020603050405020304" pitchFamily="18" charset="0"/>
                <a:cs typeface="Times New Roman" panose="02020603050405020304" pitchFamily="18" charset="0"/>
              </a:rPr>
              <a:t>Conflict of interest at the workplace interferes with the employee's decision</a:t>
            </a:r>
            <a:r>
              <a:rPr lang="en-US" b="0" i="0" dirty="0">
                <a:solidFill>
                  <a:srgbClr val="555555"/>
                </a:solidFill>
                <a:effectLst/>
                <a:latin typeface="Times New Roman" panose="02020603050405020304" pitchFamily="18" charset="0"/>
                <a:cs typeface="Times New Roman" panose="02020603050405020304" pitchFamily="18" charset="0"/>
              </a:rPr>
              <a:t>-making process, leading to bias or a compromise of the company's goals. The outcomes of such decisions have questionable integrity or reliability. At a fundamental level, the employee's devotion to the primary duty is impaired, implying that there is little or no productivity in exchange for what the employee is receiving in the form of salary. Negative impacts of conflict of interest in the workplace include:</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revenue for a company</a:t>
            </a:r>
            <a:r>
              <a:rPr lang="en-US" u="sng" dirty="0">
                <a:solidFill>
                  <a:srgbClr val="555555"/>
                </a:solidFill>
                <a:latin typeface="Times New Roman" panose="02020603050405020304" pitchFamily="18" charset="0"/>
                <a:cs typeface="Times New Roman" panose="02020603050405020304" pitchFamily="18" charset="0"/>
              </a:rPr>
              <a:t> </a:t>
            </a:r>
            <a:r>
              <a:rPr lang="en-US" dirty="0">
                <a:solidFill>
                  <a:srgbClr val="555555"/>
                </a:solidFill>
                <a:latin typeface="Times New Roman" panose="02020603050405020304" pitchFamily="18" charset="0"/>
                <a:cs typeface="Times New Roman" panose="02020603050405020304" pitchFamily="18" charset="0"/>
              </a:rPr>
              <a:t>- </a:t>
            </a:r>
            <a:r>
              <a:rPr lang="en-US" b="0" i="0" dirty="0">
                <a:solidFill>
                  <a:srgbClr val="555555"/>
                </a:solidFill>
                <a:effectLst/>
                <a:latin typeface="Times New Roman" panose="02020603050405020304" pitchFamily="18" charset="0"/>
                <a:cs typeface="Times New Roman" panose="02020603050405020304" pitchFamily="18" charset="0"/>
              </a:rPr>
              <a:t>When employees have side jobs, it implies that they devote a fraction of their effort to other dealings. The company misses out on the maximum output of its employees. This translates to lower productivity and not meeting the customers' needs. The same can be said if the employee works for another organization that competes directly with the current company. The employee's decision-making will be based on what brings him the most gain, even if it harms the organization, which in this case is declining revenue.</a:t>
            </a:r>
          </a:p>
          <a:p>
            <a:endParaRPr lang="en-IN" dirty="0"/>
          </a:p>
        </p:txBody>
      </p:sp>
    </p:spTree>
    <p:extLst>
      <p:ext uri="{BB962C8B-B14F-4D97-AF65-F5344CB8AC3E}">
        <p14:creationId xmlns:p14="http://schemas.microsoft.com/office/powerpoint/2010/main" val="1692620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3E0B-9084-F191-A95A-699D6CB9E95C}"/>
              </a:ext>
            </a:extLst>
          </p:cNvPr>
          <p:cNvSpPr>
            <a:spLocks noGrp="1"/>
          </p:cNvSpPr>
          <p:nvPr>
            <p:ph type="title"/>
          </p:nvPr>
        </p:nvSpPr>
        <p:spPr>
          <a:xfrm>
            <a:off x="838200" y="338231"/>
            <a:ext cx="10515600" cy="612028"/>
          </a:xfrm>
        </p:spPr>
        <p:txBody>
          <a:bodyPr>
            <a:normAutofit fontScale="90000"/>
          </a:bodyPr>
          <a:lstStyle/>
          <a:p>
            <a:r>
              <a:rPr lang="en-IN" dirty="0"/>
              <a:t>Intellectual Property</a:t>
            </a:r>
          </a:p>
        </p:txBody>
      </p:sp>
      <p:sp>
        <p:nvSpPr>
          <p:cNvPr id="3" name="Content Placeholder 2">
            <a:extLst>
              <a:ext uri="{FF2B5EF4-FFF2-40B4-BE49-F238E27FC236}">
                <a16:creationId xmlns:a16="http://schemas.microsoft.com/office/drawing/2014/main" id="{FAEC8579-0221-A93E-6236-78714E865578}"/>
              </a:ext>
            </a:extLst>
          </p:cNvPr>
          <p:cNvSpPr>
            <a:spLocks noGrp="1"/>
          </p:cNvSpPr>
          <p:nvPr>
            <p:ph idx="1"/>
          </p:nvPr>
        </p:nvSpPr>
        <p:spPr>
          <a:xfrm>
            <a:off x="838200" y="1255059"/>
            <a:ext cx="10515600" cy="4921904"/>
          </a:xfrm>
        </p:spPr>
        <p:txBody>
          <a:bodyPr/>
          <a:lstStyle/>
          <a:p>
            <a:pPr algn="just"/>
            <a:endParaRPr lang="en-IN" dirty="0"/>
          </a:p>
          <a:p>
            <a:pPr algn="just"/>
            <a:r>
              <a:rPr lang="en-IN" dirty="0"/>
              <a:t>It is the information and original expression that derives its original value from creative ideas and is with a commercial value. IP permits people </a:t>
            </a:r>
            <a:r>
              <a:rPr lang="en-IN" dirty="0">
                <a:solidFill>
                  <a:srgbClr val="FF0000"/>
                </a:solidFill>
              </a:rPr>
              <a:t>to have fully independent ownership for their innovations</a:t>
            </a:r>
            <a:r>
              <a:rPr lang="en-IN" dirty="0"/>
              <a:t>.</a:t>
            </a:r>
            <a:r>
              <a:rPr lang="en-US" dirty="0"/>
              <a:t> and creativity, like that of own physical property. This encourages the IP owners towards innovation and benefit to the society. It is an asset that can be bought or sold, licensed, and exchanged. It is intangible i.e., it cannot be identified by specific parameters.</a:t>
            </a:r>
            <a:endParaRPr lang="en-IN" dirty="0"/>
          </a:p>
        </p:txBody>
      </p:sp>
    </p:spTree>
    <p:extLst>
      <p:ext uri="{BB962C8B-B14F-4D97-AF65-F5344CB8AC3E}">
        <p14:creationId xmlns:p14="http://schemas.microsoft.com/office/powerpoint/2010/main" val="394962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608B-541C-C5E9-B854-4F665F0078EF}"/>
              </a:ext>
            </a:extLst>
          </p:cNvPr>
          <p:cNvSpPr>
            <a:spLocks noGrp="1"/>
          </p:cNvSpPr>
          <p:nvPr>
            <p:ph type="title"/>
          </p:nvPr>
        </p:nvSpPr>
        <p:spPr>
          <a:xfrm>
            <a:off x="838200" y="365126"/>
            <a:ext cx="10515600" cy="486522"/>
          </a:xfrm>
        </p:spPr>
        <p:txBody>
          <a:bodyPr>
            <a:normAutofit fontScale="90000"/>
          </a:bodyPr>
          <a:lstStyle/>
          <a:p>
            <a:r>
              <a:rPr lang="en-US" sz="3100" b="1" dirty="0">
                <a:latin typeface="Times New Roman" panose="02020603050405020304" pitchFamily="18" charset="0"/>
                <a:cs typeface="Times New Roman" panose="02020603050405020304" pitchFamily="18" charset="0"/>
              </a:rPr>
              <a:t>Need for Protection of  IP </a:t>
            </a:r>
            <a:r>
              <a:rPr lang="en-US" dirty="0"/>
              <a:t>: </a:t>
            </a:r>
            <a:br>
              <a:rPr lang="en-US" dirty="0"/>
            </a:br>
            <a:endParaRPr lang="en-IN" dirty="0"/>
          </a:p>
        </p:txBody>
      </p:sp>
      <p:sp>
        <p:nvSpPr>
          <p:cNvPr id="3" name="Content Placeholder 2">
            <a:extLst>
              <a:ext uri="{FF2B5EF4-FFF2-40B4-BE49-F238E27FC236}">
                <a16:creationId xmlns:a16="http://schemas.microsoft.com/office/drawing/2014/main" id="{B64727F6-D60E-86CE-E386-23E1ED34E773}"/>
              </a:ext>
            </a:extLst>
          </p:cNvPr>
          <p:cNvSpPr>
            <a:spLocks noGrp="1"/>
          </p:cNvSpPr>
          <p:nvPr>
            <p:ph idx="1"/>
          </p:nvPr>
        </p:nvSpPr>
        <p:spPr>
          <a:xfrm>
            <a:off x="838200" y="851648"/>
            <a:ext cx="10515600" cy="5325315"/>
          </a:xfrm>
        </p:spPr>
        <p:txBody>
          <a:bodyPr>
            <a:normAutofit fontScale="85000" lnSpcReduction="20000"/>
          </a:bodyPr>
          <a:lstStyle/>
          <a:p>
            <a:pPr algn="just"/>
            <a:r>
              <a:rPr lang="en-US" dirty="0"/>
              <a:t>IP plays an essential role to stabilize and develop the economy of a nation. This protection actually stimulates creativity, research, and innovation by ensuring freedom to individuals and organizations to benefit from their creative intellectual investments. The IP serves many purposes, namely</a:t>
            </a:r>
          </a:p>
          <a:p>
            <a:pPr marL="0" indent="0">
              <a:buNone/>
            </a:pPr>
            <a:r>
              <a:rPr lang="en-US" dirty="0"/>
              <a:t> (a) it prevents others using it</a:t>
            </a:r>
          </a:p>
          <a:p>
            <a:pPr marL="0" indent="0">
              <a:buNone/>
            </a:pPr>
            <a:r>
              <a:rPr lang="en-US" dirty="0"/>
              <a:t> (b) prevent using it for financial gain, </a:t>
            </a:r>
          </a:p>
          <a:p>
            <a:pPr marL="0" indent="0">
              <a:buNone/>
            </a:pPr>
            <a:r>
              <a:rPr lang="en-US" dirty="0"/>
              <a:t> (c) prevent plagiarism</a:t>
            </a:r>
          </a:p>
          <a:p>
            <a:pPr marL="0" indent="0">
              <a:buNone/>
            </a:pPr>
            <a:r>
              <a:rPr lang="en-US" dirty="0"/>
              <a:t> (d) fulfill obligation to funding agency. ICICI Bank has advanced loan against </a:t>
            </a:r>
          </a:p>
          <a:p>
            <a:pPr marL="0" indent="0">
              <a:buNone/>
            </a:pPr>
            <a:r>
              <a:rPr lang="en-US" dirty="0"/>
              <a:t>           IP as security to Shopper’s </a:t>
            </a:r>
            <a:r>
              <a:rPr lang="en-US" dirty="0" err="1"/>
              <a:t>Stoppe</a:t>
            </a:r>
            <a:r>
              <a:rPr lang="en-US" dirty="0"/>
              <a:t>, New Delhi, and </a:t>
            </a:r>
          </a:p>
          <a:p>
            <a:pPr marL="0" indent="0">
              <a:buNone/>
            </a:pPr>
            <a:r>
              <a:rPr lang="en-US" dirty="0"/>
              <a:t> (e) provides a strategy to generate steady income. </a:t>
            </a:r>
          </a:p>
          <a:p>
            <a:pPr marL="0" indent="0">
              <a:buNone/>
            </a:pPr>
            <a:endParaRPr lang="en-US" dirty="0"/>
          </a:p>
          <a:p>
            <a:pPr algn="just"/>
            <a:r>
              <a:rPr lang="en-US" dirty="0"/>
              <a:t>Some of the challenges in the acquisition of IP are: (a) Shortage of manpower in the industry. Educational institutions can play a vital role in providing the same. (b) High cost of patenting and lengthy procedure. This was being considered by the Government and a simpler and faster procedure is expected, and (c) Lack of strong enforcement mechanism.</a:t>
            </a:r>
            <a:endParaRPr lang="en-IN" dirty="0"/>
          </a:p>
        </p:txBody>
      </p:sp>
    </p:spTree>
    <p:extLst>
      <p:ext uri="{BB962C8B-B14F-4D97-AF65-F5344CB8AC3E}">
        <p14:creationId xmlns:p14="http://schemas.microsoft.com/office/powerpoint/2010/main" val="33177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5CB2-EC9E-B74B-498B-459C07CD6FDC}"/>
              </a:ext>
            </a:extLst>
          </p:cNvPr>
          <p:cNvSpPr>
            <a:spLocks noGrp="1"/>
          </p:cNvSpPr>
          <p:nvPr>
            <p:ph type="title"/>
          </p:nvPr>
        </p:nvSpPr>
        <p:spPr>
          <a:xfrm>
            <a:off x="838200" y="365125"/>
            <a:ext cx="10515600" cy="522381"/>
          </a:xfrm>
        </p:spPr>
        <p:txBody>
          <a:bodyPr>
            <a:noAutofit/>
          </a:bodyPr>
          <a:lstStyle/>
          <a:p>
            <a:r>
              <a:rPr lang="en-US" sz="2000" dirty="0">
                <a:latin typeface="Times New Roman" panose="02020603050405020304" pitchFamily="18" charset="0"/>
                <a:cs typeface="Times New Roman" panose="02020603050405020304" pitchFamily="18" charset="0"/>
              </a:rPr>
              <a:t>Types and Norms The agreements establish norms and conditions for the following instruments of intellectual properties:</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638FAF-7057-B998-75E0-52849C6474D3}"/>
              </a:ext>
            </a:extLst>
          </p:cNvPr>
          <p:cNvSpPr>
            <a:spLocks noGrp="1"/>
          </p:cNvSpPr>
          <p:nvPr>
            <p:ph idx="1"/>
          </p:nvPr>
        </p:nvSpPr>
        <p:spPr>
          <a:xfrm>
            <a:off x="838200" y="1120588"/>
            <a:ext cx="10515600" cy="5056375"/>
          </a:xfrm>
        </p:spPr>
        <p:txBody>
          <a:bodyPr>
            <a:normAutofit/>
          </a:bodyPr>
          <a:lstStyle/>
          <a:p>
            <a:pPr marL="457200" indent="-457200" algn="just">
              <a:buAutoNum type="arabicPeriod"/>
            </a:pPr>
            <a:r>
              <a:rPr lang="en-US" sz="2400" u="sng" dirty="0">
                <a:latin typeface="Times New Roman" panose="02020603050405020304" pitchFamily="18" charset="0"/>
                <a:cs typeface="Times New Roman" panose="02020603050405020304" pitchFamily="18" charset="0"/>
              </a:rPr>
              <a:t>Patents</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Patent is a contract between the individual (inventor) and the society (all others). Patents protect legally the specific products from being manufactured or sold by others, without permission of the patent holder. Patent holder has the legally-protected monopoly power as one’s own property. The validity is 20 years from the date filing the application for the patent. It is a territorial right and needs registration. The Patent (Amendment) Act 2002 guarantees such provisions. Patent is given to a product or a process, provided it is entirely new, involving an inventive method and suitable for industrial application. While applying for a patent, it is essential to submit the documents in detail regarding the problem addressed, its solution, extent of novelty or innovation, typical applications, particulars of the inventor, and the resources utilized. Inventions are patentable and the discoveries are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62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A17F-161D-0BD0-3F5F-D3BB628448B3}"/>
              </a:ext>
            </a:extLst>
          </p:cNvPr>
          <p:cNvSpPr>
            <a:spLocks noGrp="1"/>
          </p:cNvSpPr>
          <p:nvPr>
            <p:ph type="title"/>
          </p:nvPr>
        </p:nvSpPr>
        <p:spPr>
          <a:xfrm>
            <a:off x="838200" y="365126"/>
            <a:ext cx="10515600" cy="612028"/>
          </a:xfrm>
        </p:spPr>
        <p:txBody>
          <a:bodyPr>
            <a:normAutofit fontScale="90000"/>
          </a:bodyPr>
          <a:lstStyle/>
          <a:p>
            <a:r>
              <a:rPr lang="en-US" dirty="0"/>
              <a:t>3. Trademark</a:t>
            </a:r>
            <a:endParaRPr lang="en-IN" dirty="0"/>
          </a:p>
        </p:txBody>
      </p:sp>
      <p:sp>
        <p:nvSpPr>
          <p:cNvPr id="3" name="Content Placeholder 2">
            <a:extLst>
              <a:ext uri="{FF2B5EF4-FFF2-40B4-BE49-F238E27FC236}">
                <a16:creationId xmlns:a16="http://schemas.microsoft.com/office/drawing/2014/main" id="{9660AB11-AB45-0A0E-7FE3-3C6F751CA9A1}"/>
              </a:ext>
            </a:extLst>
          </p:cNvPr>
          <p:cNvSpPr>
            <a:spLocks noGrp="1"/>
          </p:cNvSpPr>
          <p:nvPr>
            <p:ph idx="1"/>
          </p:nvPr>
        </p:nvSpPr>
        <p:spPr>
          <a:xfrm>
            <a:off x="838200" y="1201271"/>
            <a:ext cx="10515600" cy="5002586"/>
          </a:xfrm>
        </p:spPr>
        <p:txBody>
          <a:bodyPr>
            <a:normAutofit fontScale="85000" lnSpcReduction="20000"/>
          </a:bodyPr>
          <a:lstStyle/>
          <a:p>
            <a:endParaRPr lang="en-US" dirty="0"/>
          </a:p>
          <a:p>
            <a:pPr algn="just"/>
            <a:r>
              <a:rPr lang="en-US" dirty="0"/>
              <a:t>Trademark is </a:t>
            </a:r>
            <a:r>
              <a:rPr lang="en-US" dirty="0">
                <a:solidFill>
                  <a:srgbClr val="FF0000"/>
                </a:solidFill>
              </a:rPr>
              <a:t>a wide identity of specific good and services, permitting differences to be made among different trades</a:t>
            </a:r>
            <a:r>
              <a:rPr lang="en-US" dirty="0"/>
              <a:t>. It is a territorial right, which needs registration. Registration is valid initially for 10 years, and renewable. The trademark or service mark may be registered in the form of a device, a heading, a label, a ticket, a letter, a word or words, a numeral or any combination of these, logos, designs, sounds, and symbols. Trademark should not be mistaken for a design, e.g., the shape of a bottle in which a product is marketed, can not be registered as a trademark.</a:t>
            </a:r>
          </a:p>
          <a:p>
            <a:pPr algn="just"/>
            <a:r>
              <a:rPr lang="en-US" dirty="0"/>
              <a:t>There are three functions of trademark: 1. Just as we are identified by our names, good are identified by their trademarks. For example, the customer goes to the shop and asks for Lux soap. The word ‘Lux’ is a trade mark. In other words it shows the origin or source of the goods. 2. The trademark carries with it an inherent indication or impression on the quality of goods, which indirectly demonstrates that it receives the customer’s satisfaction. 3. The trademark serves as silent sales promoter. Without a trademark, there can be no advertisement. In other words, it serves as a medium for advertising the goods</a:t>
            </a:r>
            <a:endParaRPr lang="en-IN" dirty="0"/>
          </a:p>
        </p:txBody>
      </p:sp>
    </p:spTree>
    <p:extLst>
      <p:ext uri="{BB962C8B-B14F-4D97-AF65-F5344CB8AC3E}">
        <p14:creationId xmlns:p14="http://schemas.microsoft.com/office/powerpoint/2010/main" val="116012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DCE10-2A68-D55E-B526-50981E5ED555}"/>
              </a:ext>
            </a:extLst>
          </p:cNvPr>
          <p:cNvSpPr>
            <a:spLocks noGrp="1"/>
          </p:cNvSpPr>
          <p:nvPr>
            <p:ph idx="1"/>
          </p:nvPr>
        </p:nvSpPr>
        <p:spPr>
          <a:xfrm>
            <a:off x="838200" y="609600"/>
            <a:ext cx="10515600" cy="5567363"/>
          </a:xfrm>
        </p:spPr>
        <p:txBody>
          <a:bodyPr>
            <a:normAutofit/>
          </a:bodyPr>
          <a:lstStyle/>
          <a:p>
            <a:pPr algn="just"/>
            <a:r>
              <a:rPr lang="en-US" sz="2400" dirty="0">
                <a:latin typeface="Times New Roman" panose="02020603050405020304" pitchFamily="18" charset="0"/>
                <a:cs typeface="Times New Roman" panose="02020603050405020304" pitchFamily="18" charset="0"/>
              </a:rPr>
              <a:t>Copyright</a:t>
            </a:r>
          </a:p>
          <a:p>
            <a:pPr marL="0" indent="0" algn="just">
              <a:buNone/>
            </a:pPr>
            <a:r>
              <a:rPr lang="en-US" sz="2400" dirty="0">
                <a:latin typeface="Times New Roman" panose="02020603050405020304" pitchFamily="18" charset="0"/>
                <a:cs typeface="Times New Roman" panose="02020603050405020304" pitchFamily="18" charset="0"/>
              </a:rPr>
              <a:t>     The copyright is a specific and exclusive right, describing rights given to creators for their </a:t>
            </a:r>
            <a:r>
              <a:rPr lang="en-US" sz="2400" dirty="0">
                <a:solidFill>
                  <a:srgbClr val="FF0000"/>
                </a:solidFill>
                <a:latin typeface="Times New Roman" panose="02020603050405020304" pitchFamily="18" charset="0"/>
                <a:cs typeface="Times New Roman" panose="02020603050405020304" pitchFamily="18" charset="0"/>
              </a:rPr>
              <a:t>literary and artistic works</a:t>
            </a:r>
            <a:r>
              <a:rPr lang="en-US" sz="2400" dirty="0">
                <a:latin typeface="Times New Roman" panose="02020603050405020304" pitchFamily="18" charset="0"/>
                <a:cs typeface="Times New Roman" panose="02020603050405020304" pitchFamily="18" charset="0"/>
              </a:rPr>
              <a:t>. This protects literary material, aesthetic material, music, film, sound recording, broadcasting, software, multimedia, paintings, sculptures, and drawings including maps, diagrams, engravings or photographs. There is no need for registration and no need to seek lawyer’s help for settlement. The life of the copyright protection is the life of the inventor or author plus 50 years. Copyright gives protection to particular expression and not for the idea. Copyright is effective in (a) preventing others from copying or reproducing or storing the work, (b) publishing and selling the copies, (c) performing the work in public, commercially (d) to make film (e) to make translation of the work, and (f) to make any adaptation of the work. Copying the idea is called ‘plagiarism’ and it is dealt with separately.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BAF0-E4DB-E1FE-6312-56CE23956187}"/>
              </a:ext>
            </a:extLst>
          </p:cNvPr>
          <p:cNvSpPr>
            <a:spLocks noGrp="1"/>
          </p:cNvSpPr>
          <p:nvPr>
            <p:ph type="title"/>
          </p:nvPr>
        </p:nvSpPr>
        <p:spPr>
          <a:xfrm>
            <a:off x="838200" y="338231"/>
            <a:ext cx="10515600" cy="477557"/>
          </a:xfrm>
        </p:spPr>
        <p:txBody>
          <a:bodyPr>
            <a:normAutofit fontScale="90000"/>
          </a:bodyPr>
          <a:lstStyle/>
          <a:p>
            <a:r>
              <a:rPr lang="en-US" dirty="0"/>
              <a:t>DISCRIMINATION</a:t>
            </a:r>
            <a:endParaRPr lang="en-IN" dirty="0"/>
          </a:p>
        </p:txBody>
      </p:sp>
      <p:sp>
        <p:nvSpPr>
          <p:cNvPr id="3" name="Content Placeholder 2">
            <a:extLst>
              <a:ext uri="{FF2B5EF4-FFF2-40B4-BE49-F238E27FC236}">
                <a16:creationId xmlns:a16="http://schemas.microsoft.com/office/drawing/2014/main" id="{6477EC9D-35D2-E098-9BCC-B8C88BEB92D7}"/>
              </a:ext>
            </a:extLst>
          </p:cNvPr>
          <p:cNvSpPr>
            <a:spLocks noGrp="1"/>
          </p:cNvSpPr>
          <p:nvPr>
            <p:ph idx="1"/>
          </p:nvPr>
        </p:nvSpPr>
        <p:spPr>
          <a:xfrm>
            <a:off x="838200" y="1622611"/>
            <a:ext cx="10515600" cy="4554351"/>
          </a:xfrm>
        </p:spPr>
        <p:txBody>
          <a:bodyPr/>
          <a:lstStyle/>
          <a:p>
            <a:r>
              <a:rPr lang="en-US" dirty="0"/>
              <a:t>Discrimination is the </a:t>
            </a:r>
            <a:r>
              <a:rPr lang="en-US" dirty="0">
                <a:solidFill>
                  <a:srgbClr val="FF0000"/>
                </a:solidFill>
              </a:rPr>
              <a:t>unequal treatment </a:t>
            </a:r>
            <a:r>
              <a:rPr lang="en-US" dirty="0"/>
              <a:t>of an individual intentionally on unintentionally.</a:t>
            </a:r>
          </a:p>
          <a:p>
            <a:r>
              <a:rPr lang="en-US" dirty="0"/>
              <a:t>It refers to treating people unfairly because of one’s sex, race, skin, </a:t>
            </a:r>
            <a:r>
              <a:rPr lang="en-US" dirty="0" err="1"/>
              <a:t>colour</a:t>
            </a:r>
            <a:r>
              <a:rPr lang="en-US" dirty="0"/>
              <a:t>, age or religious outlook.</a:t>
            </a:r>
          </a:p>
          <a:p>
            <a:r>
              <a:rPr lang="en-US" dirty="0"/>
              <a:t>It is based on these aspects of biological makeup and  basic convection is disgraceful. </a:t>
            </a:r>
          </a:p>
          <a:p>
            <a:r>
              <a:rPr lang="en-US" dirty="0"/>
              <a:t>It violates the fundamental human rights of fair and equal treatment human. </a:t>
            </a:r>
            <a:endParaRPr lang="en-IN" dirty="0"/>
          </a:p>
        </p:txBody>
      </p:sp>
    </p:spTree>
    <p:extLst>
      <p:ext uri="{BB962C8B-B14F-4D97-AF65-F5344CB8AC3E}">
        <p14:creationId xmlns:p14="http://schemas.microsoft.com/office/powerpoint/2010/main" val="131671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83D-0B73-5D5E-CDAB-6CE956F971EC}"/>
              </a:ext>
            </a:extLst>
          </p:cNvPr>
          <p:cNvSpPr>
            <a:spLocks noGrp="1"/>
          </p:cNvSpPr>
          <p:nvPr>
            <p:ph type="title"/>
          </p:nvPr>
        </p:nvSpPr>
        <p:spPr>
          <a:xfrm>
            <a:off x="838200" y="338232"/>
            <a:ext cx="10515600" cy="342805"/>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3DA9CE83-0BC4-DDB4-AEB7-6283FA85B25B}"/>
              </a:ext>
            </a:extLst>
          </p:cNvPr>
          <p:cNvSpPr>
            <a:spLocks noGrp="1"/>
          </p:cNvSpPr>
          <p:nvPr>
            <p:ph idx="1"/>
          </p:nvPr>
        </p:nvSpPr>
        <p:spPr>
          <a:xfrm>
            <a:off x="838200" y="959224"/>
            <a:ext cx="10515600" cy="5217739"/>
          </a:xfrm>
        </p:spPr>
        <p:txBody>
          <a:bodyPr>
            <a:normAutofit fontScale="85000" lnSpcReduction="10000"/>
          </a:bodyPr>
          <a:lstStyle/>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Stolen company secrets</a:t>
            </a:r>
            <a:r>
              <a:rPr lang="en-US" b="0" i="0" dirty="0">
                <a:solidFill>
                  <a:srgbClr val="555555"/>
                </a:solidFill>
                <a:effectLst/>
                <a:latin typeface="Times New Roman" panose="02020603050405020304" pitchFamily="18" charset="0"/>
                <a:cs typeface="Times New Roman" panose="02020603050405020304" pitchFamily="18" charset="0"/>
              </a:rPr>
              <a:t>. An example is a case where an employee is working for two competing companies. An employee can be tempted to sell the competitive advantage strategies to the company's competitor. Such an employee cannot be loyal to either of the organizations and therefore would possibly do anything, including selling the company's secrets, for </a:t>
            </a:r>
            <a:r>
              <a:rPr lang="en-US" b="1" i="0" dirty="0">
                <a:solidFill>
                  <a:srgbClr val="555555"/>
                </a:solidFill>
                <a:effectLst/>
                <a:latin typeface="Times New Roman" panose="02020603050405020304" pitchFamily="18" charset="0"/>
                <a:cs typeface="Times New Roman" panose="02020603050405020304" pitchFamily="18" charset="0"/>
              </a:rPr>
              <a:t>personal gains</a:t>
            </a:r>
            <a:r>
              <a:rPr lang="en-US" b="0" i="0" dirty="0">
                <a:solidFill>
                  <a:srgbClr val="555555"/>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efficiency</a:t>
            </a:r>
            <a:r>
              <a:rPr lang="en-US" b="0" i="0" dirty="0">
                <a:solidFill>
                  <a:srgbClr val="555555"/>
                </a:solidFill>
                <a:effectLst/>
                <a:latin typeface="Times New Roman" panose="02020603050405020304" pitchFamily="18" charset="0"/>
                <a:cs typeface="Times New Roman" panose="02020603050405020304" pitchFamily="18" charset="0"/>
              </a:rPr>
              <a:t>. The loss of efficiency is first seen when the employees lose their enthusiasm and motivation to work for the benefit of the organization. Cases such as unfair promotion due to </a:t>
            </a:r>
            <a:r>
              <a:rPr lang="en-US" b="1" i="0" dirty="0">
                <a:solidFill>
                  <a:srgbClr val="555555"/>
                </a:solidFill>
                <a:effectLst/>
                <a:latin typeface="Times New Roman" panose="02020603050405020304" pitchFamily="18" charset="0"/>
                <a:cs typeface="Times New Roman" panose="02020603050405020304" pitchFamily="18" charset="0"/>
              </a:rPr>
              <a:t>nepotism</a:t>
            </a:r>
            <a:r>
              <a:rPr lang="en-US" b="0" i="0" dirty="0">
                <a:solidFill>
                  <a:srgbClr val="555555"/>
                </a:solidFill>
                <a:effectLst/>
                <a:latin typeface="Times New Roman" panose="02020603050405020304" pitchFamily="18" charset="0"/>
                <a:cs typeface="Times New Roman" panose="02020603050405020304" pitchFamily="18" charset="0"/>
              </a:rPr>
              <a:t> or romantic relationship can create poor relationships between coworkers. Extreme conditions can create an uncomfortable work atmosphere, hindering collaboration and productivity.</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work-life balance</a:t>
            </a:r>
            <a:r>
              <a:rPr lang="en-US" b="0" i="0" dirty="0">
                <a:solidFill>
                  <a:srgbClr val="555555"/>
                </a:solidFill>
                <a:effectLst/>
                <a:latin typeface="Times New Roman" panose="02020603050405020304" pitchFamily="18" charset="0"/>
                <a:cs typeface="Times New Roman" panose="02020603050405020304" pitchFamily="18" charset="0"/>
              </a:rPr>
              <a:t>. This occurs when an employee works for more than a single organization. Usually, each organization has different policies on work-life balance, and such employees would have to overwork to meet the needs of all the organizations he or she is working with. This will deny such an employee an opportunity to have free time with family or for other non-work-related activities.</a:t>
            </a:r>
          </a:p>
          <a:p>
            <a:endParaRPr lang="en-IN" dirty="0"/>
          </a:p>
        </p:txBody>
      </p:sp>
    </p:spTree>
    <p:extLst>
      <p:ext uri="{BB962C8B-B14F-4D97-AF65-F5344CB8AC3E}">
        <p14:creationId xmlns:p14="http://schemas.microsoft.com/office/powerpoint/2010/main" val="61750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7A0D-8413-9708-C34B-1C04EEA3A9C6}"/>
              </a:ext>
            </a:extLst>
          </p:cNvPr>
          <p:cNvSpPr>
            <a:spLocks noGrp="1"/>
          </p:cNvSpPr>
          <p:nvPr>
            <p:ph type="title"/>
          </p:nvPr>
        </p:nvSpPr>
        <p:spPr>
          <a:xfrm>
            <a:off x="838200" y="365126"/>
            <a:ext cx="10515600" cy="486522"/>
          </a:xfrm>
        </p:spPr>
        <p:txBody>
          <a:bodyPr>
            <a:normAutofit/>
          </a:bodyPr>
          <a:lstStyle/>
          <a:p>
            <a:r>
              <a:rPr lang="en-US" sz="2000" dirty="0"/>
              <a:t>Cont.,</a:t>
            </a:r>
            <a:endParaRPr lang="en-IN" sz="2000" dirty="0"/>
          </a:p>
        </p:txBody>
      </p:sp>
      <p:sp>
        <p:nvSpPr>
          <p:cNvPr id="3" name="Content Placeholder 2">
            <a:extLst>
              <a:ext uri="{FF2B5EF4-FFF2-40B4-BE49-F238E27FC236}">
                <a16:creationId xmlns:a16="http://schemas.microsoft.com/office/drawing/2014/main" id="{0954F138-2959-F06C-F7EE-917E7598B91C}"/>
              </a:ext>
            </a:extLst>
          </p:cNvPr>
          <p:cNvSpPr>
            <a:spLocks noGrp="1"/>
          </p:cNvSpPr>
          <p:nvPr>
            <p:ph idx="1"/>
          </p:nvPr>
        </p:nvSpPr>
        <p:spPr>
          <a:xfrm>
            <a:off x="838200" y="1013012"/>
            <a:ext cx="10515600" cy="5163951"/>
          </a:xfrm>
        </p:spPr>
        <p:txBody>
          <a:bodyPr>
            <a:normAutofit fontScale="92500" lnSpcReduction="10000"/>
          </a:bodyPr>
          <a:lstStyle/>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Litigation</a:t>
            </a:r>
            <a:r>
              <a:rPr lang="en-US" b="0" i="0" dirty="0">
                <a:solidFill>
                  <a:srgbClr val="555555"/>
                </a:solidFill>
                <a:effectLst/>
                <a:latin typeface="Times New Roman" panose="02020603050405020304" pitchFamily="18" charset="0"/>
                <a:cs typeface="Times New Roman" panose="02020603050405020304" pitchFamily="18" charset="0"/>
              </a:rPr>
              <a:t>. Working to </a:t>
            </a:r>
            <a:r>
              <a:rPr lang="en-US" b="0" i="0" dirty="0">
                <a:solidFill>
                  <a:srgbClr val="FF0000"/>
                </a:solidFill>
                <a:effectLst/>
                <a:latin typeface="Times New Roman" panose="02020603050405020304" pitchFamily="18" charset="0"/>
                <a:cs typeface="Times New Roman" panose="02020603050405020304" pitchFamily="18" charset="0"/>
              </a:rPr>
              <a:t>attain personal gains at the expense of harming the organization's interest is illegal</a:t>
            </a:r>
            <a:r>
              <a:rPr lang="en-US" b="0" i="0" dirty="0">
                <a:solidFill>
                  <a:srgbClr val="555555"/>
                </a:solidFill>
                <a:effectLst/>
                <a:latin typeface="Times New Roman" panose="02020603050405020304" pitchFamily="18" charset="0"/>
                <a:cs typeface="Times New Roman" panose="02020603050405020304" pitchFamily="18" charset="0"/>
              </a:rPr>
              <a:t>. For instance, an employee can be used for selling the company's secret to a competing organization. Other activities such as self-dealing, a high-ranking official using the company's resources for personal gains, can attract litigation. Other forms of conflict, such as nepotism or any other form of favoritism, are considered corruption, which can attract legal charges.</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job or position in a company</a:t>
            </a:r>
            <a:r>
              <a:rPr lang="en-US" b="0" i="0" dirty="0">
                <a:solidFill>
                  <a:srgbClr val="555555"/>
                </a:solidFill>
                <a:effectLst/>
                <a:latin typeface="Times New Roman" panose="02020603050405020304" pitchFamily="18" charset="0"/>
                <a:cs typeface="Times New Roman" panose="02020603050405020304" pitchFamily="18" charset="0"/>
              </a:rPr>
              <a:t>. When employers realize that an employee has a conflict of interest, they will do everything in their power to ensure that the business remains successful. This could include firing employees who do not devote their optimum loyalty to the organization. If the conflict of interest involves a minor case, like abuse of power for personal gain, the high-ranking official will be demoted to a lower position. For example, if a director has a romantic relationship with an employee in the company, he or she would be removed from the board.</a:t>
            </a:r>
          </a:p>
          <a:p>
            <a:endParaRPr lang="en-IN" dirty="0"/>
          </a:p>
        </p:txBody>
      </p:sp>
    </p:spTree>
    <p:extLst>
      <p:ext uri="{BB962C8B-B14F-4D97-AF65-F5344CB8AC3E}">
        <p14:creationId xmlns:p14="http://schemas.microsoft.com/office/powerpoint/2010/main" val="286419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821B-5C9B-EDC5-65CA-4D3A7A6AEB06}"/>
              </a:ext>
            </a:extLst>
          </p:cNvPr>
          <p:cNvSpPr>
            <a:spLocks noGrp="1"/>
          </p:cNvSpPr>
          <p:nvPr>
            <p:ph type="title"/>
          </p:nvPr>
        </p:nvSpPr>
        <p:spPr>
          <a:xfrm>
            <a:off x="838200" y="365126"/>
            <a:ext cx="10515600" cy="585134"/>
          </a:xfrm>
        </p:spPr>
        <p:txBody>
          <a:bodyPr>
            <a:normAutofit fontScale="90000"/>
          </a:bodyPr>
          <a:lstStyle/>
          <a:p>
            <a:r>
              <a:rPr lang="en-US" b="1" dirty="0"/>
              <a:t>Types</a:t>
            </a:r>
            <a:endParaRPr lang="en-IN" b="1" dirty="0"/>
          </a:p>
        </p:txBody>
      </p:sp>
      <p:sp>
        <p:nvSpPr>
          <p:cNvPr id="3" name="Content Placeholder 2">
            <a:extLst>
              <a:ext uri="{FF2B5EF4-FFF2-40B4-BE49-F238E27FC236}">
                <a16:creationId xmlns:a16="http://schemas.microsoft.com/office/drawing/2014/main" id="{86E79F8C-4875-FA77-1AFC-EED3CFC4AF16}"/>
              </a:ext>
            </a:extLst>
          </p:cNvPr>
          <p:cNvSpPr>
            <a:spLocks noGrp="1"/>
          </p:cNvSpPr>
          <p:nvPr>
            <p:ph idx="1"/>
          </p:nvPr>
        </p:nvSpPr>
        <p:spPr>
          <a:xfrm>
            <a:off x="838200" y="1183341"/>
            <a:ext cx="10515600" cy="4993622"/>
          </a:xfrm>
        </p:spPr>
        <p:txBody>
          <a:bodyPr/>
          <a:lstStyle/>
          <a:p>
            <a:endParaRPr lang="en-US" dirty="0"/>
          </a:p>
          <a:p>
            <a:pPr algn="just"/>
            <a:r>
              <a:rPr lang="en-US" dirty="0">
                <a:latin typeface="Algerian" panose="04020705040A02060702" pitchFamily="82" charset="0"/>
              </a:rPr>
              <a:t>Actual conflict of Interest</a:t>
            </a:r>
            <a:r>
              <a:rPr lang="en-US" dirty="0"/>
              <a:t>: This refers to the </a:t>
            </a:r>
            <a:r>
              <a:rPr lang="en-US" dirty="0">
                <a:solidFill>
                  <a:srgbClr val="FF0000"/>
                </a:solidFill>
              </a:rPr>
              <a:t>situation where the objectivity is lost in decision making</a:t>
            </a:r>
            <a:r>
              <a:rPr lang="en-US" dirty="0"/>
              <a:t>, and the inability to discharge the duty to the employer. It is the result of weaker judgement and service. A civil engineer working in the public works department has a financial interest in contracting company, which has submitted a bid for the construction of a bridge. There may be a variety of outside interest. But the conflict arises when the outside interest influences or threatens the professional judgement in serving the employer or clients.</a:t>
            </a:r>
            <a:endParaRPr lang="en-IN" dirty="0"/>
          </a:p>
        </p:txBody>
      </p:sp>
    </p:spTree>
    <p:extLst>
      <p:ext uri="{BB962C8B-B14F-4D97-AF65-F5344CB8AC3E}">
        <p14:creationId xmlns:p14="http://schemas.microsoft.com/office/powerpoint/2010/main" val="37675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A354-9A34-59B8-53D8-FE5BDA2806B2}"/>
              </a:ext>
            </a:extLst>
          </p:cNvPr>
          <p:cNvSpPr>
            <a:spLocks noGrp="1"/>
          </p:cNvSpPr>
          <p:nvPr>
            <p:ph type="title"/>
          </p:nvPr>
        </p:nvSpPr>
        <p:spPr>
          <a:xfrm>
            <a:off x="838200" y="726140"/>
            <a:ext cx="10515600" cy="896471"/>
          </a:xfrm>
        </p:spPr>
        <p:txBody>
          <a:bodyPr>
            <a:normAutofit/>
          </a:bodyPr>
          <a:lstStyle/>
          <a:p>
            <a:r>
              <a:rPr lang="en-US" sz="2800" dirty="0">
                <a:latin typeface="Algerian" panose="04020705040A02060702" pitchFamily="82" charset="0"/>
                <a:cs typeface="Times New Roman" panose="02020603050405020304" pitchFamily="18" charset="0"/>
              </a:rPr>
              <a:t>Apparent conflict of interest</a:t>
            </a:r>
            <a:endParaRPr lang="en-IN" sz="28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8F1A79-03EE-BBA8-7906-74C93F2ADC05}"/>
              </a:ext>
            </a:extLst>
          </p:cNvPr>
          <p:cNvSpPr>
            <a:spLocks noGrp="1"/>
          </p:cNvSpPr>
          <p:nvPr>
            <p:ph idx="1"/>
          </p:nvPr>
        </p:nvSpPr>
        <p:spPr>
          <a:xfrm>
            <a:off x="838200" y="1757082"/>
            <a:ext cx="10515600" cy="4446775"/>
          </a:xfrm>
        </p:spPr>
        <p:txBody>
          <a:bodyPr>
            <a:normAutofit/>
          </a:bodyPr>
          <a:lstStyle/>
          <a:p>
            <a:r>
              <a:rPr lang="en-US" dirty="0"/>
              <a:t>apparent conflict of interest actually not corrupting the professional judgement. However it decreases the confidence of the employer and the public in the objectivity and trustworthiness of professional services. Thus it harms both profession and the public.</a:t>
            </a:r>
          </a:p>
          <a:p>
            <a:r>
              <a:rPr lang="en-US" dirty="0"/>
              <a:t>This is explained in the following example. An engineer is paid based on per cent of the cost of the design and there is no incentive for him to cut the costs. In this situation, it appears that the engineer makes the design more expensive in order to get larger commission for him. This situation leads to doubting the engineers interest and ability for professional judgment.</a:t>
            </a:r>
            <a:endParaRPr lang="en-IN" dirty="0"/>
          </a:p>
        </p:txBody>
      </p:sp>
    </p:spTree>
    <p:extLst>
      <p:ext uri="{BB962C8B-B14F-4D97-AF65-F5344CB8AC3E}">
        <p14:creationId xmlns:p14="http://schemas.microsoft.com/office/powerpoint/2010/main" val="303962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0FD9-137A-3105-18D9-C71C8658CC1E}"/>
              </a:ext>
            </a:extLst>
          </p:cNvPr>
          <p:cNvSpPr>
            <a:spLocks noGrp="1"/>
          </p:cNvSpPr>
          <p:nvPr>
            <p:ph type="title"/>
          </p:nvPr>
        </p:nvSpPr>
        <p:spPr>
          <a:xfrm>
            <a:off x="838200" y="365125"/>
            <a:ext cx="10515600" cy="477557"/>
          </a:xfrm>
        </p:spPr>
        <p:txBody>
          <a:bodyPr>
            <a:normAutofit/>
          </a:bodyPr>
          <a:lstStyle/>
          <a:p>
            <a:r>
              <a:rPr lang="en-US" sz="2400" dirty="0">
                <a:latin typeface="Algerian" panose="04020705040A02060702" pitchFamily="82" charset="0"/>
              </a:rPr>
              <a:t>Potential conflict of interest</a:t>
            </a:r>
            <a:endParaRPr lang="en-IN" sz="2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342D92B-1948-CAD2-E291-CCF0731F225B}"/>
              </a:ext>
            </a:extLst>
          </p:cNvPr>
          <p:cNvSpPr>
            <a:spLocks noGrp="1"/>
          </p:cNvSpPr>
          <p:nvPr>
            <p:ph idx="1"/>
          </p:nvPr>
        </p:nvSpPr>
        <p:spPr>
          <a:xfrm>
            <a:off x="838200" y="959224"/>
            <a:ext cx="10515600" cy="5217739"/>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are situation where the interest of an employee extends beyond the current employer and  into the </a:t>
            </a:r>
            <a:r>
              <a:rPr lang="en-US" sz="2400" dirty="0">
                <a:solidFill>
                  <a:srgbClr val="FF0000"/>
                </a:solidFill>
                <a:latin typeface="Times New Roman" panose="02020603050405020304" pitchFamily="18" charset="0"/>
                <a:cs typeface="Times New Roman" panose="02020603050405020304" pitchFamily="18" charset="0"/>
              </a:rPr>
              <a:t>interest on ones spouse, relative or friends. </a:t>
            </a:r>
            <a:r>
              <a:rPr lang="en-US" sz="2400" dirty="0">
                <a:latin typeface="Times New Roman" panose="02020603050405020304" pitchFamily="18" charset="0"/>
                <a:cs typeface="Times New Roman" panose="02020603050405020304" pitchFamily="18" charset="0"/>
              </a:rPr>
              <a:t>The interest changes into intimacy and subsequent non moral judgements against the interest of the employer and in favor of the outsider or even a potential competitor.</a:t>
            </a:r>
          </a:p>
          <a:p>
            <a:pPr marL="514350" indent="-514350" algn="just">
              <a:buAutoNum type="alphaLcPeriod"/>
            </a:pPr>
            <a:r>
              <a:rPr lang="en-US" sz="2400" dirty="0">
                <a:latin typeface="Times New Roman" panose="02020603050405020304" pitchFamily="18" charset="0"/>
                <a:cs typeface="Times New Roman" panose="02020603050405020304" pitchFamily="18" charset="0"/>
              </a:rPr>
              <a:t>Favorable Contract: When an engineers spouse is working for a contractor or vendor, a conflict does not arise. But if the engineer is to give a subcontract to the contractor or purchase order to suppliers, the conflict arises. This happens even when the engineer has partial or substantial stockholding in the business of that contractor or supplier.</a:t>
            </a:r>
          </a:p>
          <a:p>
            <a:pPr marL="514350" indent="-514350" algn="just">
              <a:buAutoNum type="alphaLcPeriod"/>
            </a:pPr>
            <a:r>
              <a:rPr lang="en-US" sz="2400" dirty="0">
                <a:latin typeface="Times New Roman" panose="02020603050405020304" pitchFamily="18" charset="0"/>
                <a:cs typeface="Times New Roman" panose="02020603050405020304" pitchFamily="18" charset="0"/>
              </a:rPr>
              <a:t>Bribe and Gift: The conflict arises when accepting large gifts from the suppliers. Bribe is different from a gift. Codes of ethics do not encourage even gifts, but employees have set forth flexible policies. Government and company policies generally ban gifts more than a nominal value (&gt;Rs.1000?) An additional thumb rule is that the acceptance of gift should not influence one’s judgment on merit.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17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49595-16A1-B460-0465-E1F6E4408C07}"/>
              </a:ext>
            </a:extLst>
          </p:cNvPr>
          <p:cNvSpPr>
            <a:spLocks noGrp="1"/>
          </p:cNvSpPr>
          <p:nvPr>
            <p:ph idx="1"/>
          </p:nvPr>
        </p:nvSpPr>
        <p:spPr>
          <a:xfrm>
            <a:off x="838200" y="313765"/>
            <a:ext cx="10515600" cy="5863198"/>
          </a:xfrm>
        </p:spPr>
        <p:txBody>
          <a:bodyPr>
            <a:normAutofit fontScale="92500" lnSpcReduction="10000"/>
          </a:bodyPr>
          <a:lstStyle/>
          <a:p>
            <a:pPr algn="just"/>
            <a:r>
              <a:rPr lang="en-US" dirty="0"/>
              <a:t>c) Moonlighting: It is a situation when a person is working as employee for two different companies in the spare time. This is against the right to pursue one’s legitimate self-interest. It will lead to conflict of interests, if the person works for competitors, suppliers or customers, while working under an employer. </a:t>
            </a:r>
            <a:r>
              <a:rPr lang="en-US" dirty="0">
                <a:solidFill>
                  <a:srgbClr val="FF0000"/>
                </a:solidFill>
              </a:rPr>
              <a:t>Another effect of moonlighting is that it leaves the person exhausted and harms the job performance in both places. </a:t>
            </a:r>
          </a:p>
          <a:p>
            <a:pPr algn="just"/>
            <a:r>
              <a:rPr lang="en-US" dirty="0"/>
              <a:t>(d) Insider Information: Another potential conflict of interest is when using ‘inside’ information to establish a business venture or get an advantage for oneself or one’s family or friends. The information may be either of the parent company or its clients or its business partners, e.g., engineers might inform the decision on the company’s merger with another company or acquisition or an innovative strategy adopted. In such cases, their friends get information on stock holding and decide on trading their stocks to sell or buy quickly, so that gain more or prevent a loss. For example, in WorldCom USA, the insider information was used to manipulate and sell a large amount of stock holding by the Director, upon knowing that the government has declined to admit their product. </a:t>
            </a:r>
            <a:endParaRPr lang="en-IN" dirty="0"/>
          </a:p>
        </p:txBody>
      </p:sp>
    </p:spTree>
    <p:extLst>
      <p:ext uri="{BB962C8B-B14F-4D97-AF65-F5344CB8AC3E}">
        <p14:creationId xmlns:p14="http://schemas.microsoft.com/office/powerpoint/2010/main" val="8200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1202-19BD-9E82-3C25-24EC72C7C737}"/>
              </a:ext>
            </a:extLst>
          </p:cNvPr>
          <p:cNvSpPr>
            <a:spLocks noGrp="1"/>
          </p:cNvSpPr>
          <p:nvPr>
            <p:ph type="title"/>
          </p:nvPr>
        </p:nvSpPr>
        <p:spPr>
          <a:xfrm>
            <a:off x="838200" y="365126"/>
            <a:ext cx="10515600" cy="567204"/>
          </a:xfrm>
        </p:spPr>
        <p:txBody>
          <a:bodyPr>
            <a:normAutofit fontScale="90000"/>
          </a:bodyPr>
          <a:lstStyle/>
          <a:p>
            <a:r>
              <a:rPr lang="en-US" dirty="0">
                <a:latin typeface="Algerian" panose="04020705040A02060702" pitchFamily="82" charset="0"/>
              </a:rPr>
              <a:t>OCCUPATIONAL CRIME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59D7309-FE52-2F4C-865F-0B7F25340EED}"/>
              </a:ext>
            </a:extLst>
          </p:cNvPr>
          <p:cNvSpPr>
            <a:spLocks noGrp="1"/>
          </p:cNvSpPr>
          <p:nvPr>
            <p:ph idx="1"/>
          </p:nvPr>
        </p:nvSpPr>
        <p:spPr>
          <a:xfrm>
            <a:off x="838200" y="1183341"/>
            <a:ext cx="10515600" cy="4993622"/>
          </a:xfrm>
        </p:spPr>
        <p:txBody>
          <a:bodyPr>
            <a:normAutofit lnSpcReduction="10000"/>
          </a:bodyPr>
          <a:lstStyle/>
          <a:p>
            <a:pPr algn="just"/>
            <a:endParaRPr lang="en-US" sz="2400" dirty="0"/>
          </a:p>
          <a:p>
            <a:pPr algn="just"/>
            <a:r>
              <a:rPr lang="en-US" sz="2400" dirty="0"/>
              <a:t>OCCUPATIONAL CRIME:  An occupational crime may be committed by (1) wrong actions of a person through one’s lawful employment or (2) crime by an employee to promote ones own or employer’s interest or (3) theft pilferage by the employee or (4) damage to the property or an employee of ones organization.  These are also called white collared crimes.</a:t>
            </a:r>
          </a:p>
          <a:p>
            <a:pPr algn="just"/>
            <a:r>
              <a:rPr lang="en-US" sz="2400" dirty="0"/>
              <a:t> many of these crimes are examples of conflicts of interest. These are motivated by the greed, corporate ambition and misguided loyalty. Even the crime to promote the interests of the employers, is an occupational crime. Some the examples of occupational crimes are:</a:t>
            </a:r>
          </a:p>
          <a:p>
            <a:pPr marL="0" indent="0" algn="just">
              <a:buNone/>
            </a:pPr>
            <a:r>
              <a:rPr lang="en-US" sz="2400" dirty="0"/>
              <a:t>1. price fixing</a:t>
            </a:r>
          </a:p>
          <a:p>
            <a:pPr marL="0" indent="0" algn="just">
              <a:buNone/>
            </a:pPr>
            <a:r>
              <a:rPr lang="en-US" sz="2400" dirty="0"/>
              <a:t>2. industrial Espionage</a:t>
            </a:r>
          </a:p>
          <a:p>
            <a:pPr marL="0" indent="0" algn="just">
              <a:buNone/>
            </a:pPr>
            <a:r>
              <a:rPr lang="en-IN" sz="2400" dirty="0">
                <a:latin typeface="Times New Roman" panose="02020603050405020304" pitchFamily="18" charset="0"/>
                <a:cs typeface="Times New Roman" panose="02020603050405020304" pitchFamily="18" charset="0"/>
              </a:rPr>
              <a:t>3. Bootlegging</a:t>
            </a:r>
          </a:p>
          <a:p>
            <a:pPr marL="0" indent="0" algn="just">
              <a:buNone/>
            </a:pPr>
            <a:r>
              <a:rPr lang="en-IN" sz="2400" dirty="0">
                <a:latin typeface="Times New Roman" panose="02020603050405020304" pitchFamily="18" charset="0"/>
                <a:cs typeface="Times New Roman" panose="02020603050405020304" pitchFamily="18" charset="0"/>
              </a:rPr>
              <a:t>4. Endangering Lives </a:t>
            </a:r>
            <a:endParaRPr lang="en-IN" sz="2400" dirty="0"/>
          </a:p>
        </p:txBody>
      </p:sp>
    </p:spTree>
    <p:extLst>
      <p:ext uri="{BB962C8B-B14F-4D97-AF65-F5344CB8AC3E}">
        <p14:creationId xmlns:p14="http://schemas.microsoft.com/office/powerpoint/2010/main" val="3303555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3801</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Calibri Light</vt:lpstr>
      <vt:lpstr>inherit</vt:lpstr>
      <vt:lpstr>Times New Roman</vt:lpstr>
      <vt:lpstr>Office Theme</vt:lpstr>
      <vt:lpstr>CONFLICT OF INTREST</vt:lpstr>
      <vt:lpstr>Consequences of  conflict of intrest</vt:lpstr>
      <vt:lpstr>cont.,</vt:lpstr>
      <vt:lpstr>Cont.,</vt:lpstr>
      <vt:lpstr>Types</vt:lpstr>
      <vt:lpstr>Apparent conflict of interest</vt:lpstr>
      <vt:lpstr>Potential conflict of interest</vt:lpstr>
      <vt:lpstr>PowerPoint Presentation</vt:lpstr>
      <vt:lpstr>OCCUPATIONAL CRIME</vt:lpstr>
      <vt:lpstr>1. Price fixing</vt:lpstr>
      <vt:lpstr>2. Industrial Espionage</vt:lpstr>
      <vt:lpstr>3. Bootlegging</vt:lpstr>
      <vt:lpstr>HUMAN RIGHTS</vt:lpstr>
      <vt:lpstr>Professional Rights</vt:lpstr>
      <vt:lpstr>PowerPoint Presentation</vt:lpstr>
      <vt:lpstr>PowerPoint Presentation</vt:lpstr>
      <vt:lpstr>Employee Rights</vt:lpstr>
      <vt:lpstr>Cont.,</vt:lpstr>
      <vt:lpstr>PowerPoint Presentation</vt:lpstr>
      <vt:lpstr>Intellectual Property</vt:lpstr>
      <vt:lpstr>Need for Protection of  IP :  </vt:lpstr>
      <vt:lpstr>Types and Norms The agreements establish norms and conditions for the following instruments of intellectual properties:</vt:lpstr>
      <vt:lpstr>3. Trademark</vt:lpstr>
      <vt:lpstr>PowerPoint Presentation</vt:lpstr>
      <vt:lpstr>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OF INTREST</dc:title>
  <dc:creator>RENUKA DEVI</dc:creator>
  <cp:lastModifiedBy>RENUKA DEVI</cp:lastModifiedBy>
  <cp:revision>17</cp:revision>
  <dcterms:created xsi:type="dcterms:W3CDTF">2022-11-17T11:35:23Z</dcterms:created>
  <dcterms:modified xsi:type="dcterms:W3CDTF">2023-03-10T02:36:26Z</dcterms:modified>
</cp:coreProperties>
</file>