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60" r:id="rId4"/>
    <p:sldId id="258" r:id="rId5"/>
    <p:sldId id="261" r:id="rId6"/>
    <p:sldId id="262" r:id="rId7"/>
    <p:sldId id="263" r:id="rId8"/>
    <p:sldId id="264" r:id="rId9"/>
    <p:sldId id="265" r:id="rId10"/>
    <p:sldId id="266" r:id="rId11"/>
    <p:sldId id="267" r:id="rId12"/>
    <p:sldId id="268" r:id="rId13"/>
    <p:sldId id="270" r:id="rId14"/>
    <p:sldId id="269" r:id="rId15"/>
    <p:sldId id="271" r:id="rId16"/>
    <p:sldId id="272" r:id="rId17"/>
    <p:sldId id="273" r:id="rId18"/>
    <p:sldId id="274" r:id="rId19"/>
    <p:sldId id="275"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72"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ENUKA DEVI" userId="0b548cdc63b75d52" providerId="LiveId" clId="{3C8BF288-FF24-48BB-8907-A85FD06196FA}"/>
    <pc:docChg chg="undo custSel addSld modSld">
      <pc:chgData name="RENUKA DEVI" userId="0b548cdc63b75d52" providerId="LiveId" clId="{3C8BF288-FF24-48BB-8907-A85FD06196FA}" dt="2022-10-13T15:14:31.505" v="321" actId="27636"/>
      <pc:docMkLst>
        <pc:docMk/>
      </pc:docMkLst>
      <pc:sldChg chg="modSp mod">
        <pc:chgData name="RENUKA DEVI" userId="0b548cdc63b75d52" providerId="LiveId" clId="{3C8BF288-FF24-48BB-8907-A85FD06196FA}" dt="2022-10-07T01:28:15.648" v="0" actId="113"/>
        <pc:sldMkLst>
          <pc:docMk/>
          <pc:sldMk cId="1831096811" sldId="256"/>
        </pc:sldMkLst>
        <pc:spChg chg="mod">
          <ac:chgData name="RENUKA DEVI" userId="0b548cdc63b75d52" providerId="LiveId" clId="{3C8BF288-FF24-48BB-8907-A85FD06196FA}" dt="2022-10-07T01:28:15.648" v="0" actId="113"/>
          <ac:spMkLst>
            <pc:docMk/>
            <pc:sldMk cId="1831096811" sldId="256"/>
            <ac:spMk id="3" creationId="{0A96E647-55B6-1538-4C4C-B33BCF201D69}"/>
          </ac:spMkLst>
        </pc:spChg>
      </pc:sldChg>
      <pc:sldChg chg="modSp mod">
        <pc:chgData name="RENUKA DEVI" userId="0b548cdc63b75d52" providerId="LiveId" clId="{3C8BF288-FF24-48BB-8907-A85FD06196FA}" dt="2022-10-07T01:37:16.807" v="180" actId="20577"/>
        <pc:sldMkLst>
          <pc:docMk/>
          <pc:sldMk cId="3492802236" sldId="258"/>
        </pc:sldMkLst>
        <pc:spChg chg="mod">
          <ac:chgData name="RENUKA DEVI" userId="0b548cdc63b75d52" providerId="LiveId" clId="{3C8BF288-FF24-48BB-8907-A85FD06196FA}" dt="2022-10-07T01:37:16.807" v="180" actId="20577"/>
          <ac:spMkLst>
            <pc:docMk/>
            <pc:sldMk cId="3492802236" sldId="258"/>
            <ac:spMk id="3" creationId="{B5C5EDFE-DAC3-2653-1DF2-20A038C210E8}"/>
          </ac:spMkLst>
        </pc:spChg>
      </pc:sldChg>
      <pc:sldChg chg="modSp mod">
        <pc:chgData name="RENUKA DEVI" userId="0b548cdc63b75d52" providerId="LiveId" clId="{3C8BF288-FF24-48BB-8907-A85FD06196FA}" dt="2022-10-07T01:31:35.869" v="27" actId="20577"/>
        <pc:sldMkLst>
          <pc:docMk/>
          <pc:sldMk cId="1108172251" sldId="259"/>
        </pc:sldMkLst>
        <pc:spChg chg="mod">
          <ac:chgData name="RENUKA DEVI" userId="0b548cdc63b75d52" providerId="LiveId" clId="{3C8BF288-FF24-48BB-8907-A85FD06196FA}" dt="2022-10-07T01:31:35.869" v="27" actId="20577"/>
          <ac:spMkLst>
            <pc:docMk/>
            <pc:sldMk cId="1108172251" sldId="259"/>
            <ac:spMk id="3" creationId="{D526E21B-A175-D852-AF58-BBECC646DA05}"/>
          </ac:spMkLst>
        </pc:spChg>
      </pc:sldChg>
      <pc:sldChg chg="modSp new mod">
        <pc:chgData name="RENUKA DEVI" userId="0b548cdc63b75d52" providerId="LiveId" clId="{3C8BF288-FF24-48BB-8907-A85FD06196FA}" dt="2022-10-13T13:31:39.085" v="271" actId="113"/>
        <pc:sldMkLst>
          <pc:docMk/>
          <pc:sldMk cId="236933913" sldId="267"/>
        </pc:sldMkLst>
        <pc:spChg chg="mod">
          <ac:chgData name="RENUKA DEVI" userId="0b548cdc63b75d52" providerId="LiveId" clId="{3C8BF288-FF24-48BB-8907-A85FD06196FA}" dt="2022-10-13T13:31:39.085" v="271" actId="113"/>
          <ac:spMkLst>
            <pc:docMk/>
            <pc:sldMk cId="236933913" sldId="267"/>
            <ac:spMk id="2" creationId="{B3439495-E37A-0916-977E-D4B0D8F1378A}"/>
          </ac:spMkLst>
        </pc:spChg>
        <pc:spChg chg="mod">
          <ac:chgData name="RENUKA DEVI" userId="0b548cdc63b75d52" providerId="LiveId" clId="{3C8BF288-FF24-48BB-8907-A85FD06196FA}" dt="2022-10-13T12:24:55.641" v="241" actId="20577"/>
          <ac:spMkLst>
            <pc:docMk/>
            <pc:sldMk cId="236933913" sldId="267"/>
            <ac:spMk id="3" creationId="{5AF9C67B-299F-E48F-0F93-003353903CEB}"/>
          </ac:spMkLst>
        </pc:spChg>
      </pc:sldChg>
      <pc:sldChg chg="modSp new mod">
        <pc:chgData name="RENUKA DEVI" userId="0b548cdc63b75d52" providerId="LiveId" clId="{3C8BF288-FF24-48BB-8907-A85FD06196FA}" dt="2022-10-13T13:28:32.996" v="269" actId="113"/>
        <pc:sldMkLst>
          <pc:docMk/>
          <pc:sldMk cId="1241222470" sldId="268"/>
        </pc:sldMkLst>
        <pc:spChg chg="mod">
          <ac:chgData name="RENUKA DEVI" userId="0b548cdc63b75d52" providerId="LiveId" clId="{3C8BF288-FF24-48BB-8907-A85FD06196FA}" dt="2022-10-13T13:28:32.996" v="269" actId="113"/>
          <ac:spMkLst>
            <pc:docMk/>
            <pc:sldMk cId="1241222470" sldId="268"/>
            <ac:spMk id="2" creationId="{C915DA62-92B8-1F82-5723-6A2352C6DA9B}"/>
          </ac:spMkLst>
        </pc:spChg>
        <pc:spChg chg="mod">
          <ac:chgData name="RENUKA DEVI" userId="0b548cdc63b75d52" providerId="LiveId" clId="{3C8BF288-FF24-48BB-8907-A85FD06196FA}" dt="2022-10-13T13:28:09.055" v="268" actId="20577"/>
          <ac:spMkLst>
            <pc:docMk/>
            <pc:sldMk cId="1241222470" sldId="268"/>
            <ac:spMk id="3" creationId="{A6829DA7-552B-A533-4641-E11A01249454}"/>
          </ac:spMkLst>
        </pc:spChg>
      </pc:sldChg>
      <pc:sldChg chg="modSp new mod">
        <pc:chgData name="RENUKA DEVI" userId="0b548cdc63b75d52" providerId="LiveId" clId="{3C8BF288-FF24-48BB-8907-A85FD06196FA}" dt="2022-10-13T15:14:31.505" v="321" actId="27636"/>
        <pc:sldMkLst>
          <pc:docMk/>
          <pc:sldMk cId="1392518983" sldId="269"/>
        </pc:sldMkLst>
        <pc:spChg chg="mod">
          <ac:chgData name="RENUKA DEVI" userId="0b548cdc63b75d52" providerId="LiveId" clId="{3C8BF288-FF24-48BB-8907-A85FD06196FA}" dt="2022-10-13T14:51:26.628" v="285" actId="20577"/>
          <ac:spMkLst>
            <pc:docMk/>
            <pc:sldMk cId="1392518983" sldId="269"/>
            <ac:spMk id="2" creationId="{9FE2797A-E80E-AD0F-2512-343452CF3792}"/>
          </ac:spMkLst>
        </pc:spChg>
        <pc:spChg chg="mod">
          <ac:chgData name="RENUKA DEVI" userId="0b548cdc63b75d52" providerId="LiveId" clId="{3C8BF288-FF24-48BB-8907-A85FD06196FA}" dt="2022-10-13T15:14:31.505" v="321" actId="27636"/>
          <ac:spMkLst>
            <pc:docMk/>
            <pc:sldMk cId="1392518983" sldId="269"/>
            <ac:spMk id="3" creationId="{C9DDE56A-4CF7-2B00-2ADA-76BB3AC34A36}"/>
          </ac:spMkLst>
        </pc:spChg>
      </pc:sldChg>
      <pc:sldChg chg="modSp new mod">
        <pc:chgData name="RENUKA DEVI" userId="0b548cdc63b75d52" providerId="LiveId" clId="{3C8BF288-FF24-48BB-8907-A85FD06196FA}" dt="2022-10-13T15:06:49.804" v="319" actId="20577"/>
        <pc:sldMkLst>
          <pc:docMk/>
          <pc:sldMk cId="4058675443" sldId="270"/>
        </pc:sldMkLst>
        <pc:spChg chg="mod">
          <ac:chgData name="RENUKA DEVI" userId="0b548cdc63b75d52" providerId="LiveId" clId="{3C8BF288-FF24-48BB-8907-A85FD06196FA}" dt="2022-10-13T15:06:30.807" v="317" actId="20577"/>
          <ac:spMkLst>
            <pc:docMk/>
            <pc:sldMk cId="4058675443" sldId="270"/>
            <ac:spMk id="2" creationId="{801E9C49-092A-5B46-1889-CF8F6E7CB619}"/>
          </ac:spMkLst>
        </pc:spChg>
        <pc:spChg chg="mod">
          <ac:chgData name="RENUKA DEVI" userId="0b548cdc63b75d52" providerId="LiveId" clId="{3C8BF288-FF24-48BB-8907-A85FD06196FA}" dt="2022-10-13T15:06:49.804" v="319" actId="20577"/>
          <ac:spMkLst>
            <pc:docMk/>
            <pc:sldMk cId="4058675443" sldId="270"/>
            <ac:spMk id="3" creationId="{52343A53-D5F7-29D8-8E09-2B841D6611AB}"/>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6681A-C010-C485-D8C0-3527FB1A5D4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1B5DE2D-6916-5C3A-3143-598E7E131B6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C38EA3A-40A4-AC7F-DF8B-E22B7A120FD4}"/>
              </a:ext>
            </a:extLst>
          </p:cNvPr>
          <p:cNvSpPr>
            <a:spLocks noGrp="1"/>
          </p:cNvSpPr>
          <p:nvPr>
            <p:ph type="dt" sz="half" idx="10"/>
          </p:nvPr>
        </p:nvSpPr>
        <p:spPr/>
        <p:txBody>
          <a:bodyPr/>
          <a:lstStyle/>
          <a:p>
            <a:fld id="{F6FE2257-76F2-41E1-823E-F48BA3013A5A}" type="datetimeFigureOut">
              <a:rPr lang="en-IN" smtClean="0"/>
              <a:t>17-10-2022</a:t>
            </a:fld>
            <a:endParaRPr lang="en-IN"/>
          </a:p>
        </p:txBody>
      </p:sp>
      <p:sp>
        <p:nvSpPr>
          <p:cNvPr id="5" name="Footer Placeholder 4">
            <a:extLst>
              <a:ext uri="{FF2B5EF4-FFF2-40B4-BE49-F238E27FC236}">
                <a16:creationId xmlns:a16="http://schemas.microsoft.com/office/drawing/2014/main" id="{99994999-04D9-8935-E2C1-90544FCF18D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523B81F-98E5-3A53-BFA0-7EF733DC4316}"/>
              </a:ext>
            </a:extLst>
          </p:cNvPr>
          <p:cNvSpPr>
            <a:spLocks noGrp="1"/>
          </p:cNvSpPr>
          <p:nvPr>
            <p:ph type="sldNum" sz="quarter" idx="12"/>
          </p:nvPr>
        </p:nvSpPr>
        <p:spPr/>
        <p:txBody>
          <a:bodyPr/>
          <a:lstStyle/>
          <a:p>
            <a:fld id="{3BF370A1-B796-44B1-BF0E-BB11A7C54A4C}" type="slidenum">
              <a:rPr lang="en-IN" smtClean="0"/>
              <a:t>‹#›</a:t>
            </a:fld>
            <a:endParaRPr lang="en-IN"/>
          </a:p>
        </p:txBody>
      </p:sp>
    </p:spTree>
    <p:extLst>
      <p:ext uri="{BB962C8B-B14F-4D97-AF65-F5344CB8AC3E}">
        <p14:creationId xmlns:p14="http://schemas.microsoft.com/office/powerpoint/2010/main" val="36011730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D7A42-D34A-967D-A74B-FF6EA9609B1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8C8245E-01C5-F1C4-B9B8-960A1245A48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54EE032-660A-9EAE-CDB0-32A2DEE73CFA}"/>
              </a:ext>
            </a:extLst>
          </p:cNvPr>
          <p:cNvSpPr>
            <a:spLocks noGrp="1"/>
          </p:cNvSpPr>
          <p:nvPr>
            <p:ph type="dt" sz="half" idx="10"/>
          </p:nvPr>
        </p:nvSpPr>
        <p:spPr/>
        <p:txBody>
          <a:bodyPr/>
          <a:lstStyle/>
          <a:p>
            <a:fld id="{F6FE2257-76F2-41E1-823E-F48BA3013A5A}" type="datetimeFigureOut">
              <a:rPr lang="en-IN" smtClean="0"/>
              <a:t>17-10-2022</a:t>
            </a:fld>
            <a:endParaRPr lang="en-IN"/>
          </a:p>
        </p:txBody>
      </p:sp>
      <p:sp>
        <p:nvSpPr>
          <p:cNvPr id="5" name="Footer Placeholder 4">
            <a:extLst>
              <a:ext uri="{FF2B5EF4-FFF2-40B4-BE49-F238E27FC236}">
                <a16:creationId xmlns:a16="http://schemas.microsoft.com/office/drawing/2014/main" id="{F67D3D26-82C5-E739-110C-9A4570C6F94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2E7F1A7-0B61-BA5A-7BD4-78B7DE4882FC}"/>
              </a:ext>
            </a:extLst>
          </p:cNvPr>
          <p:cNvSpPr>
            <a:spLocks noGrp="1"/>
          </p:cNvSpPr>
          <p:nvPr>
            <p:ph type="sldNum" sz="quarter" idx="12"/>
          </p:nvPr>
        </p:nvSpPr>
        <p:spPr/>
        <p:txBody>
          <a:bodyPr/>
          <a:lstStyle/>
          <a:p>
            <a:fld id="{3BF370A1-B796-44B1-BF0E-BB11A7C54A4C}" type="slidenum">
              <a:rPr lang="en-IN" smtClean="0"/>
              <a:t>‹#›</a:t>
            </a:fld>
            <a:endParaRPr lang="en-IN"/>
          </a:p>
        </p:txBody>
      </p:sp>
    </p:spTree>
    <p:extLst>
      <p:ext uri="{BB962C8B-B14F-4D97-AF65-F5344CB8AC3E}">
        <p14:creationId xmlns:p14="http://schemas.microsoft.com/office/powerpoint/2010/main" val="32268268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CF57781-21B4-D9C7-A453-7B185525BCA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629D52F-B258-2631-122A-8CF903658CA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F8C28EC-A316-1D09-FE82-BA8A40B2DAA8}"/>
              </a:ext>
            </a:extLst>
          </p:cNvPr>
          <p:cNvSpPr>
            <a:spLocks noGrp="1"/>
          </p:cNvSpPr>
          <p:nvPr>
            <p:ph type="dt" sz="half" idx="10"/>
          </p:nvPr>
        </p:nvSpPr>
        <p:spPr/>
        <p:txBody>
          <a:bodyPr/>
          <a:lstStyle/>
          <a:p>
            <a:fld id="{F6FE2257-76F2-41E1-823E-F48BA3013A5A}" type="datetimeFigureOut">
              <a:rPr lang="en-IN" smtClean="0"/>
              <a:t>17-10-2022</a:t>
            </a:fld>
            <a:endParaRPr lang="en-IN"/>
          </a:p>
        </p:txBody>
      </p:sp>
      <p:sp>
        <p:nvSpPr>
          <p:cNvPr id="5" name="Footer Placeholder 4">
            <a:extLst>
              <a:ext uri="{FF2B5EF4-FFF2-40B4-BE49-F238E27FC236}">
                <a16:creationId xmlns:a16="http://schemas.microsoft.com/office/drawing/2014/main" id="{AE8801AB-76E4-6148-11BE-C052EC7D6FF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6E6DF35-A66E-773F-CD2D-818DA7E9A5EB}"/>
              </a:ext>
            </a:extLst>
          </p:cNvPr>
          <p:cNvSpPr>
            <a:spLocks noGrp="1"/>
          </p:cNvSpPr>
          <p:nvPr>
            <p:ph type="sldNum" sz="quarter" idx="12"/>
          </p:nvPr>
        </p:nvSpPr>
        <p:spPr/>
        <p:txBody>
          <a:bodyPr/>
          <a:lstStyle/>
          <a:p>
            <a:fld id="{3BF370A1-B796-44B1-BF0E-BB11A7C54A4C}" type="slidenum">
              <a:rPr lang="en-IN" smtClean="0"/>
              <a:t>‹#›</a:t>
            </a:fld>
            <a:endParaRPr lang="en-IN"/>
          </a:p>
        </p:txBody>
      </p:sp>
    </p:spTree>
    <p:extLst>
      <p:ext uri="{BB962C8B-B14F-4D97-AF65-F5344CB8AC3E}">
        <p14:creationId xmlns:p14="http://schemas.microsoft.com/office/powerpoint/2010/main" val="29975114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B2B710-39D8-D167-FE83-289285653A2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D6BA5AF-D2CF-4201-B278-EEAF54DEE8D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D17E78A-545C-D1B2-3965-5CA3A68888C1}"/>
              </a:ext>
            </a:extLst>
          </p:cNvPr>
          <p:cNvSpPr>
            <a:spLocks noGrp="1"/>
          </p:cNvSpPr>
          <p:nvPr>
            <p:ph type="dt" sz="half" idx="10"/>
          </p:nvPr>
        </p:nvSpPr>
        <p:spPr/>
        <p:txBody>
          <a:bodyPr/>
          <a:lstStyle/>
          <a:p>
            <a:fld id="{F6FE2257-76F2-41E1-823E-F48BA3013A5A}" type="datetimeFigureOut">
              <a:rPr lang="en-IN" smtClean="0"/>
              <a:t>17-10-2022</a:t>
            </a:fld>
            <a:endParaRPr lang="en-IN"/>
          </a:p>
        </p:txBody>
      </p:sp>
      <p:sp>
        <p:nvSpPr>
          <p:cNvPr id="5" name="Footer Placeholder 4">
            <a:extLst>
              <a:ext uri="{FF2B5EF4-FFF2-40B4-BE49-F238E27FC236}">
                <a16:creationId xmlns:a16="http://schemas.microsoft.com/office/drawing/2014/main" id="{1DBA7ABB-C69F-28B4-5EA0-5D5E08F3E80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6BEB68E-B71B-2D71-50C3-A80BAF70C6A2}"/>
              </a:ext>
            </a:extLst>
          </p:cNvPr>
          <p:cNvSpPr>
            <a:spLocks noGrp="1"/>
          </p:cNvSpPr>
          <p:nvPr>
            <p:ph type="sldNum" sz="quarter" idx="12"/>
          </p:nvPr>
        </p:nvSpPr>
        <p:spPr/>
        <p:txBody>
          <a:bodyPr/>
          <a:lstStyle/>
          <a:p>
            <a:fld id="{3BF370A1-B796-44B1-BF0E-BB11A7C54A4C}" type="slidenum">
              <a:rPr lang="en-IN" smtClean="0"/>
              <a:t>‹#›</a:t>
            </a:fld>
            <a:endParaRPr lang="en-IN"/>
          </a:p>
        </p:txBody>
      </p:sp>
    </p:spTree>
    <p:extLst>
      <p:ext uri="{BB962C8B-B14F-4D97-AF65-F5344CB8AC3E}">
        <p14:creationId xmlns:p14="http://schemas.microsoft.com/office/powerpoint/2010/main" val="33583404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C4974-25C9-68B5-82A0-6A1982D47B9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818E443-54F7-9A9C-F990-AE5A9A067C4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FD07CB0-B2AF-2D33-56AD-1042A18120CE}"/>
              </a:ext>
            </a:extLst>
          </p:cNvPr>
          <p:cNvSpPr>
            <a:spLocks noGrp="1"/>
          </p:cNvSpPr>
          <p:nvPr>
            <p:ph type="dt" sz="half" idx="10"/>
          </p:nvPr>
        </p:nvSpPr>
        <p:spPr/>
        <p:txBody>
          <a:bodyPr/>
          <a:lstStyle/>
          <a:p>
            <a:fld id="{F6FE2257-76F2-41E1-823E-F48BA3013A5A}" type="datetimeFigureOut">
              <a:rPr lang="en-IN" smtClean="0"/>
              <a:t>17-10-2022</a:t>
            </a:fld>
            <a:endParaRPr lang="en-IN"/>
          </a:p>
        </p:txBody>
      </p:sp>
      <p:sp>
        <p:nvSpPr>
          <p:cNvPr id="5" name="Footer Placeholder 4">
            <a:extLst>
              <a:ext uri="{FF2B5EF4-FFF2-40B4-BE49-F238E27FC236}">
                <a16:creationId xmlns:a16="http://schemas.microsoft.com/office/drawing/2014/main" id="{2CBFD273-3132-BC75-9C06-4887CF9B58E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7653436-4454-238A-863D-38CD878ED052}"/>
              </a:ext>
            </a:extLst>
          </p:cNvPr>
          <p:cNvSpPr>
            <a:spLocks noGrp="1"/>
          </p:cNvSpPr>
          <p:nvPr>
            <p:ph type="sldNum" sz="quarter" idx="12"/>
          </p:nvPr>
        </p:nvSpPr>
        <p:spPr/>
        <p:txBody>
          <a:bodyPr/>
          <a:lstStyle/>
          <a:p>
            <a:fld id="{3BF370A1-B796-44B1-BF0E-BB11A7C54A4C}" type="slidenum">
              <a:rPr lang="en-IN" smtClean="0"/>
              <a:t>‹#›</a:t>
            </a:fld>
            <a:endParaRPr lang="en-IN"/>
          </a:p>
        </p:txBody>
      </p:sp>
    </p:spTree>
    <p:extLst>
      <p:ext uri="{BB962C8B-B14F-4D97-AF65-F5344CB8AC3E}">
        <p14:creationId xmlns:p14="http://schemas.microsoft.com/office/powerpoint/2010/main" val="632610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03A778-E3B1-192B-EF4E-6029AC2B185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51E4C5D-BCD2-D361-1B68-5A42E5EBB8C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AF18282-F0E4-4524-F552-0D252FA547D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1C8A6EC-DFEC-224B-A71F-A4FF8944EC12}"/>
              </a:ext>
            </a:extLst>
          </p:cNvPr>
          <p:cNvSpPr>
            <a:spLocks noGrp="1"/>
          </p:cNvSpPr>
          <p:nvPr>
            <p:ph type="dt" sz="half" idx="10"/>
          </p:nvPr>
        </p:nvSpPr>
        <p:spPr/>
        <p:txBody>
          <a:bodyPr/>
          <a:lstStyle/>
          <a:p>
            <a:fld id="{F6FE2257-76F2-41E1-823E-F48BA3013A5A}" type="datetimeFigureOut">
              <a:rPr lang="en-IN" smtClean="0"/>
              <a:t>17-10-2022</a:t>
            </a:fld>
            <a:endParaRPr lang="en-IN"/>
          </a:p>
        </p:txBody>
      </p:sp>
      <p:sp>
        <p:nvSpPr>
          <p:cNvPr id="6" name="Footer Placeholder 5">
            <a:extLst>
              <a:ext uri="{FF2B5EF4-FFF2-40B4-BE49-F238E27FC236}">
                <a16:creationId xmlns:a16="http://schemas.microsoft.com/office/drawing/2014/main" id="{39E6F4B8-3ECF-72A6-2951-6CF08503EB6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6B6A66B-7F02-E32A-36CC-AFECF898075A}"/>
              </a:ext>
            </a:extLst>
          </p:cNvPr>
          <p:cNvSpPr>
            <a:spLocks noGrp="1"/>
          </p:cNvSpPr>
          <p:nvPr>
            <p:ph type="sldNum" sz="quarter" idx="12"/>
          </p:nvPr>
        </p:nvSpPr>
        <p:spPr/>
        <p:txBody>
          <a:bodyPr/>
          <a:lstStyle/>
          <a:p>
            <a:fld id="{3BF370A1-B796-44B1-BF0E-BB11A7C54A4C}" type="slidenum">
              <a:rPr lang="en-IN" smtClean="0"/>
              <a:t>‹#›</a:t>
            </a:fld>
            <a:endParaRPr lang="en-IN"/>
          </a:p>
        </p:txBody>
      </p:sp>
    </p:spTree>
    <p:extLst>
      <p:ext uri="{BB962C8B-B14F-4D97-AF65-F5344CB8AC3E}">
        <p14:creationId xmlns:p14="http://schemas.microsoft.com/office/powerpoint/2010/main" val="6381077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CBFCB-E0EB-3BB0-8FC7-D420E09C324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3C698BD-9BCB-5057-D23F-95329B3338E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52A86B4-002C-F640-69D8-9B6E27973E7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29BB0EC-A7E4-7E9E-B628-4D8E17A9E44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7D4C032-E2B1-120E-C152-A572973050A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B040D37-97AA-446A-9824-A3C46F618CDE}"/>
              </a:ext>
            </a:extLst>
          </p:cNvPr>
          <p:cNvSpPr>
            <a:spLocks noGrp="1"/>
          </p:cNvSpPr>
          <p:nvPr>
            <p:ph type="dt" sz="half" idx="10"/>
          </p:nvPr>
        </p:nvSpPr>
        <p:spPr/>
        <p:txBody>
          <a:bodyPr/>
          <a:lstStyle/>
          <a:p>
            <a:fld id="{F6FE2257-76F2-41E1-823E-F48BA3013A5A}" type="datetimeFigureOut">
              <a:rPr lang="en-IN" smtClean="0"/>
              <a:t>17-10-2022</a:t>
            </a:fld>
            <a:endParaRPr lang="en-IN"/>
          </a:p>
        </p:txBody>
      </p:sp>
      <p:sp>
        <p:nvSpPr>
          <p:cNvPr id="8" name="Footer Placeholder 7">
            <a:extLst>
              <a:ext uri="{FF2B5EF4-FFF2-40B4-BE49-F238E27FC236}">
                <a16:creationId xmlns:a16="http://schemas.microsoft.com/office/drawing/2014/main" id="{5E0F9CED-3646-ACFC-F9EF-011A14B70D4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53D96F0-CABF-6462-138F-8685F468A25E}"/>
              </a:ext>
            </a:extLst>
          </p:cNvPr>
          <p:cNvSpPr>
            <a:spLocks noGrp="1"/>
          </p:cNvSpPr>
          <p:nvPr>
            <p:ph type="sldNum" sz="quarter" idx="12"/>
          </p:nvPr>
        </p:nvSpPr>
        <p:spPr/>
        <p:txBody>
          <a:bodyPr/>
          <a:lstStyle/>
          <a:p>
            <a:fld id="{3BF370A1-B796-44B1-BF0E-BB11A7C54A4C}" type="slidenum">
              <a:rPr lang="en-IN" smtClean="0"/>
              <a:t>‹#›</a:t>
            </a:fld>
            <a:endParaRPr lang="en-IN"/>
          </a:p>
        </p:txBody>
      </p:sp>
    </p:spTree>
    <p:extLst>
      <p:ext uri="{BB962C8B-B14F-4D97-AF65-F5344CB8AC3E}">
        <p14:creationId xmlns:p14="http://schemas.microsoft.com/office/powerpoint/2010/main" val="41265051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D91A3-C25C-ABA1-7CF3-F53583EFD92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4415B98-8EE8-3BCD-6733-B39363639521}"/>
              </a:ext>
            </a:extLst>
          </p:cNvPr>
          <p:cNvSpPr>
            <a:spLocks noGrp="1"/>
          </p:cNvSpPr>
          <p:nvPr>
            <p:ph type="dt" sz="half" idx="10"/>
          </p:nvPr>
        </p:nvSpPr>
        <p:spPr/>
        <p:txBody>
          <a:bodyPr/>
          <a:lstStyle/>
          <a:p>
            <a:fld id="{F6FE2257-76F2-41E1-823E-F48BA3013A5A}" type="datetimeFigureOut">
              <a:rPr lang="en-IN" smtClean="0"/>
              <a:t>17-10-2022</a:t>
            </a:fld>
            <a:endParaRPr lang="en-IN"/>
          </a:p>
        </p:txBody>
      </p:sp>
      <p:sp>
        <p:nvSpPr>
          <p:cNvPr id="4" name="Footer Placeholder 3">
            <a:extLst>
              <a:ext uri="{FF2B5EF4-FFF2-40B4-BE49-F238E27FC236}">
                <a16:creationId xmlns:a16="http://schemas.microsoft.com/office/drawing/2014/main" id="{8CFAE0A3-627D-CEF5-3AF9-194A8FB80DA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AAB0D76-6CD1-0548-EC26-A1C594FBE178}"/>
              </a:ext>
            </a:extLst>
          </p:cNvPr>
          <p:cNvSpPr>
            <a:spLocks noGrp="1"/>
          </p:cNvSpPr>
          <p:nvPr>
            <p:ph type="sldNum" sz="quarter" idx="12"/>
          </p:nvPr>
        </p:nvSpPr>
        <p:spPr/>
        <p:txBody>
          <a:bodyPr/>
          <a:lstStyle/>
          <a:p>
            <a:fld id="{3BF370A1-B796-44B1-BF0E-BB11A7C54A4C}" type="slidenum">
              <a:rPr lang="en-IN" smtClean="0"/>
              <a:t>‹#›</a:t>
            </a:fld>
            <a:endParaRPr lang="en-IN"/>
          </a:p>
        </p:txBody>
      </p:sp>
    </p:spTree>
    <p:extLst>
      <p:ext uri="{BB962C8B-B14F-4D97-AF65-F5344CB8AC3E}">
        <p14:creationId xmlns:p14="http://schemas.microsoft.com/office/powerpoint/2010/main" val="40874007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130CDBE-3687-B6A5-F227-B90567173FCF}"/>
              </a:ext>
            </a:extLst>
          </p:cNvPr>
          <p:cNvSpPr>
            <a:spLocks noGrp="1"/>
          </p:cNvSpPr>
          <p:nvPr>
            <p:ph type="dt" sz="half" idx="10"/>
          </p:nvPr>
        </p:nvSpPr>
        <p:spPr/>
        <p:txBody>
          <a:bodyPr/>
          <a:lstStyle/>
          <a:p>
            <a:fld id="{F6FE2257-76F2-41E1-823E-F48BA3013A5A}" type="datetimeFigureOut">
              <a:rPr lang="en-IN" smtClean="0"/>
              <a:t>17-10-2022</a:t>
            </a:fld>
            <a:endParaRPr lang="en-IN"/>
          </a:p>
        </p:txBody>
      </p:sp>
      <p:sp>
        <p:nvSpPr>
          <p:cNvPr id="3" name="Footer Placeholder 2">
            <a:extLst>
              <a:ext uri="{FF2B5EF4-FFF2-40B4-BE49-F238E27FC236}">
                <a16:creationId xmlns:a16="http://schemas.microsoft.com/office/drawing/2014/main" id="{9E6D4FD7-BAE4-8FF2-FD8A-6C2C325C57B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747BAAD-AB32-F860-A750-C0DAE588EFC5}"/>
              </a:ext>
            </a:extLst>
          </p:cNvPr>
          <p:cNvSpPr>
            <a:spLocks noGrp="1"/>
          </p:cNvSpPr>
          <p:nvPr>
            <p:ph type="sldNum" sz="quarter" idx="12"/>
          </p:nvPr>
        </p:nvSpPr>
        <p:spPr/>
        <p:txBody>
          <a:bodyPr/>
          <a:lstStyle/>
          <a:p>
            <a:fld id="{3BF370A1-B796-44B1-BF0E-BB11A7C54A4C}" type="slidenum">
              <a:rPr lang="en-IN" smtClean="0"/>
              <a:t>‹#›</a:t>
            </a:fld>
            <a:endParaRPr lang="en-IN"/>
          </a:p>
        </p:txBody>
      </p:sp>
    </p:spTree>
    <p:extLst>
      <p:ext uri="{BB962C8B-B14F-4D97-AF65-F5344CB8AC3E}">
        <p14:creationId xmlns:p14="http://schemas.microsoft.com/office/powerpoint/2010/main" val="30095380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A767ED-9BA8-4BF5-336D-EBF7B2F5734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0FBE7FB-7AF3-D581-3436-B9B82E3EFDF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A39D37E-095F-B468-B931-A17AFEDF0E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345438E-CADE-6D8D-B27C-4587925FEC69}"/>
              </a:ext>
            </a:extLst>
          </p:cNvPr>
          <p:cNvSpPr>
            <a:spLocks noGrp="1"/>
          </p:cNvSpPr>
          <p:nvPr>
            <p:ph type="dt" sz="half" idx="10"/>
          </p:nvPr>
        </p:nvSpPr>
        <p:spPr/>
        <p:txBody>
          <a:bodyPr/>
          <a:lstStyle/>
          <a:p>
            <a:fld id="{F6FE2257-76F2-41E1-823E-F48BA3013A5A}" type="datetimeFigureOut">
              <a:rPr lang="en-IN" smtClean="0"/>
              <a:t>17-10-2022</a:t>
            </a:fld>
            <a:endParaRPr lang="en-IN"/>
          </a:p>
        </p:txBody>
      </p:sp>
      <p:sp>
        <p:nvSpPr>
          <p:cNvPr id="6" name="Footer Placeholder 5">
            <a:extLst>
              <a:ext uri="{FF2B5EF4-FFF2-40B4-BE49-F238E27FC236}">
                <a16:creationId xmlns:a16="http://schemas.microsoft.com/office/drawing/2014/main" id="{6F8508E8-FF0B-DA2A-DC81-C4ED4CED273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6090809-B7C4-BC38-DEBD-22AFE120EB47}"/>
              </a:ext>
            </a:extLst>
          </p:cNvPr>
          <p:cNvSpPr>
            <a:spLocks noGrp="1"/>
          </p:cNvSpPr>
          <p:nvPr>
            <p:ph type="sldNum" sz="quarter" idx="12"/>
          </p:nvPr>
        </p:nvSpPr>
        <p:spPr/>
        <p:txBody>
          <a:bodyPr/>
          <a:lstStyle/>
          <a:p>
            <a:fld id="{3BF370A1-B796-44B1-BF0E-BB11A7C54A4C}" type="slidenum">
              <a:rPr lang="en-IN" smtClean="0"/>
              <a:t>‹#›</a:t>
            </a:fld>
            <a:endParaRPr lang="en-IN"/>
          </a:p>
        </p:txBody>
      </p:sp>
    </p:spTree>
    <p:extLst>
      <p:ext uri="{BB962C8B-B14F-4D97-AF65-F5344CB8AC3E}">
        <p14:creationId xmlns:p14="http://schemas.microsoft.com/office/powerpoint/2010/main" val="21844077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E4A31-7B46-4698-0FF5-709445E4AEC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1F251A7-36A6-1414-EA11-E40DFAA735C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28257E2-3BB0-BB56-845A-22CB4F117A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C934FA5-38B7-8787-1F8C-97B770EC606C}"/>
              </a:ext>
            </a:extLst>
          </p:cNvPr>
          <p:cNvSpPr>
            <a:spLocks noGrp="1"/>
          </p:cNvSpPr>
          <p:nvPr>
            <p:ph type="dt" sz="half" idx="10"/>
          </p:nvPr>
        </p:nvSpPr>
        <p:spPr/>
        <p:txBody>
          <a:bodyPr/>
          <a:lstStyle/>
          <a:p>
            <a:fld id="{F6FE2257-76F2-41E1-823E-F48BA3013A5A}" type="datetimeFigureOut">
              <a:rPr lang="en-IN" smtClean="0"/>
              <a:t>17-10-2022</a:t>
            </a:fld>
            <a:endParaRPr lang="en-IN"/>
          </a:p>
        </p:txBody>
      </p:sp>
      <p:sp>
        <p:nvSpPr>
          <p:cNvPr id="6" name="Footer Placeholder 5">
            <a:extLst>
              <a:ext uri="{FF2B5EF4-FFF2-40B4-BE49-F238E27FC236}">
                <a16:creationId xmlns:a16="http://schemas.microsoft.com/office/drawing/2014/main" id="{CC853735-2791-5A4B-17DC-BD38F9836F4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CD48DF7-EAA0-789D-266B-A3698479A423}"/>
              </a:ext>
            </a:extLst>
          </p:cNvPr>
          <p:cNvSpPr>
            <a:spLocks noGrp="1"/>
          </p:cNvSpPr>
          <p:nvPr>
            <p:ph type="sldNum" sz="quarter" idx="12"/>
          </p:nvPr>
        </p:nvSpPr>
        <p:spPr/>
        <p:txBody>
          <a:bodyPr/>
          <a:lstStyle/>
          <a:p>
            <a:fld id="{3BF370A1-B796-44B1-BF0E-BB11A7C54A4C}" type="slidenum">
              <a:rPr lang="en-IN" smtClean="0"/>
              <a:t>‹#›</a:t>
            </a:fld>
            <a:endParaRPr lang="en-IN"/>
          </a:p>
        </p:txBody>
      </p:sp>
    </p:spTree>
    <p:extLst>
      <p:ext uri="{BB962C8B-B14F-4D97-AF65-F5344CB8AC3E}">
        <p14:creationId xmlns:p14="http://schemas.microsoft.com/office/powerpoint/2010/main" val="928415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C68E9FE-50C8-963B-9D1F-74D62A185D7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1D89B44-417D-311E-CF76-4788737C30D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4794E78-A5E2-0ADE-F931-F360D834598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FE2257-76F2-41E1-823E-F48BA3013A5A}" type="datetimeFigureOut">
              <a:rPr lang="en-IN" smtClean="0"/>
              <a:t>17-10-2022</a:t>
            </a:fld>
            <a:endParaRPr lang="en-IN"/>
          </a:p>
        </p:txBody>
      </p:sp>
      <p:sp>
        <p:nvSpPr>
          <p:cNvPr id="5" name="Footer Placeholder 4">
            <a:extLst>
              <a:ext uri="{FF2B5EF4-FFF2-40B4-BE49-F238E27FC236}">
                <a16:creationId xmlns:a16="http://schemas.microsoft.com/office/drawing/2014/main" id="{28A0EA31-F6AC-20E3-FD41-E960C7FE3AD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B070FF7-A184-9D5F-0E2E-52947661159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F370A1-B796-44B1-BF0E-BB11A7C54A4C}" type="slidenum">
              <a:rPr lang="en-IN" smtClean="0"/>
              <a:t>‹#›</a:t>
            </a:fld>
            <a:endParaRPr lang="en-IN"/>
          </a:p>
        </p:txBody>
      </p:sp>
    </p:spTree>
    <p:extLst>
      <p:ext uri="{BB962C8B-B14F-4D97-AF65-F5344CB8AC3E}">
        <p14:creationId xmlns:p14="http://schemas.microsoft.com/office/powerpoint/2010/main" val="37672934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ww.cabem.com/competency-based-training-2/" TargetMode="External"/><Relationship Id="rId2" Type="http://schemas.openxmlformats.org/officeDocument/2006/relationships/hyperlink" Target="http://asq.org/quality-press/display-item/?item=T811E"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09E160-865B-8CEB-C900-2BC0D788170C}"/>
              </a:ext>
            </a:extLst>
          </p:cNvPr>
          <p:cNvSpPr>
            <a:spLocks noGrp="1"/>
          </p:cNvSpPr>
          <p:nvPr>
            <p:ph type="ctrTitle"/>
          </p:nvPr>
        </p:nvSpPr>
        <p:spPr>
          <a:xfrm>
            <a:off x="1524000" y="245097"/>
            <a:ext cx="9144000" cy="1036948"/>
          </a:xfrm>
        </p:spPr>
        <p:txBody>
          <a:bodyPr>
            <a:normAutofit fontScale="90000"/>
          </a:bodyPr>
          <a:lstStyle/>
          <a:p>
            <a:r>
              <a:rPr lang="en-IN" b="1" dirty="0"/>
              <a:t>Engineering As Experimentation</a:t>
            </a:r>
          </a:p>
        </p:txBody>
      </p:sp>
      <p:sp>
        <p:nvSpPr>
          <p:cNvPr id="3" name="Subtitle 2">
            <a:extLst>
              <a:ext uri="{FF2B5EF4-FFF2-40B4-BE49-F238E27FC236}">
                <a16:creationId xmlns:a16="http://schemas.microsoft.com/office/drawing/2014/main" id="{0A96E647-55B6-1538-4C4C-B33BCF201D69}"/>
              </a:ext>
            </a:extLst>
          </p:cNvPr>
          <p:cNvSpPr>
            <a:spLocks noGrp="1"/>
          </p:cNvSpPr>
          <p:nvPr>
            <p:ph type="subTitle" idx="1"/>
          </p:nvPr>
        </p:nvSpPr>
        <p:spPr>
          <a:xfrm>
            <a:off x="612742" y="1282045"/>
            <a:ext cx="11208470" cy="5330858"/>
          </a:xfrm>
        </p:spPr>
        <p:txBody>
          <a:bodyPr/>
          <a:lstStyle/>
          <a:p>
            <a:pPr algn="l"/>
            <a:endParaRPr lang="en-US" b="0" i="0" dirty="0">
              <a:solidFill>
                <a:srgbClr val="000000"/>
              </a:solidFill>
              <a:effectLst/>
              <a:latin typeface="ff3"/>
            </a:endParaRPr>
          </a:p>
          <a:p>
            <a:pPr algn="l"/>
            <a:r>
              <a:rPr lang="en-US" b="0" i="0" dirty="0">
                <a:solidFill>
                  <a:srgbClr val="000000"/>
                </a:solidFill>
                <a:effectLst/>
                <a:latin typeface="ff3"/>
              </a:rPr>
              <a:t>Before manufacturing a product or providing a project, we make several assumptions and trials, design and redesign and test several times till the product is observed to be functioning satisfactorily. We try different materials and experiments. </a:t>
            </a:r>
          </a:p>
          <a:p>
            <a:pPr algn="l"/>
            <a:endParaRPr lang="en-US" dirty="0">
              <a:solidFill>
                <a:srgbClr val="000000"/>
              </a:solidFill>
              <a:latin typeface="ff3"/>
            </a:endParaRPr>
          </a:p>
          <a:p>
            <a:pPr algn="l"/>
            <a:r>
              <a:rPr lang="en-US" b="0" i="0" dirty="0">
                <a:solidFill>
                  <a:srgbClr val="000000"/>
                </a:solidFill>
                <a:effectLst/>
                <a:latin typeface="ff3"/>
              </a:rPr>
              <a:t>Experimentation plays an important role in the process of designing the product.</a:t>
            </a:r>
          </a:p>
          <a:p>
            <a:pPr algn="l"/>
            <a:endParaRPr lang="en-US" dirty="0">
              <a:solidFill>
                <a:srgbClr val="000000"/>
              </a:solidFill>
              <a:latin typeface="ff3"/>
            </a:endParaRPr>
          </a:p>
          <a:p>
            <a:pPr algn="l"/>
            <a:r>
              <a:rPr lang="en-US" b="0" i="0" dirty="0">
                <a:solidFill>
                  <a:srgbClr val="000000"/>
                </a:solidFill>
                <a:effectLst/>
                <a:latin typeface="ff3"/>
              </a:rPr>
              <a:t>Though it is not like an experiment in laboratory </a:t>
            </a:r>
            <a:r>
              <a:rPr lang="en-US" b="1" i="0" dirty="0">
                <a:solidFill>
                  <a:srgbClr val="000000"/>
                </a:solidFill>
                <a:effectLst/>
                <a:latin typeface="ff3"/>
              </a:rPr>
              <a:t>under controlled conditions</a:t>
            </a:r>
            <a:r>
              <a:rPr lang="en-US" b="0" i="0" dirty="0">
                <a:solidFill>
                  <a:srgbClr val="000000"/>
                </a:solidFill>
                <a:effectLst/>
                <a:latin typeface="ff3"/>
              </a:rPr>
              <a:t>, which is done by learning, an engineer should be ready to the same on social scale involving human subjects. </a:t>
            </a:r>
          </a:p>
          <a:p>
            <a:endParaRPr lang="en-IN" dirty="0"/>
          </a:p>
        </p:txBody>
      </p:sp>
    </p:spTree>
    <p:extLst>
      <p:ext uri="{BB962C8B-B14F-4D97-AF65-F5344CB8AC3E}">
        <p14:creationId xmlns:p14="http://schemas.microsoft.com/office/powerpoint/2010/main" val="18310968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3CD1C6C-A8C9-4827-217F-2E86EC7C57BE}"/>
              </a:ext>
            </a:extLst>
          </p:cNvPr>
          <p:cNvSpPr>
            <a:spLocks noGrp="1"/>
          </p:cNvSpPr>
          <p:nvPr>
            <p:ph idx="1"/>
          </p:nvPr>
        </p:nvSpPr>
        <p:spPr>
          <a:xfrm>
            <a:off x="179109" y="131975"/>
            <a:ext cx="11915481" cy="6579910"/>
          </a:xfrm>
        </p:spPr>
        <p:txBody>
          <a:bodyPr>
            <a:normAutofit fontScale="92500" lnSpcReduction="10000"/>
          </a:bodyPr>
          <a:lstStyle/>
          <a:p>
            <a:r>
              <a:rPr lang="en-US" dirty="0"/>
              <a:t>Case</a:t>
            </a:r>
            <a:r>
              <a:rPr lang="en-US"/>
              <a:t>: </a:t>
            </a:r>
          </a:p>
          <a:p>
            <a:pPr marL="0" indent="0">
              <a:buNone/>
            </a:pPr>
            <a:r>
              <a:rPr lang="en-US"/>
              <a:t>A </a:t>
            </a:r>
            <a:r>
              <a:rPr lang="en-US" dirty="0"/>
              <a:t>chemical plant near a small town is discharging hazardous wastes into the fields nearby. The ground water gets contaminated and significant health problems surface in the community. Since harm is caused to the residents, the action is unethical as per rights ethics. The agriculturists who have the agrarian right of water supply have been over looked. The pollutants may endanger their profession and welfare. Hence, rights ethics also concludes that the action is unethical. The effects of polluted water and the cost to purify the water by the municipality may out weigh the economic benefits of the plant. Hence, the utilitarian analysis leads to the same conclusion. The groundwater harms the people and caused health problems. Hence, discharging the pollutants is unethical as per duty ethics. Generally, because the rights of the individuals should weigh strongly than the needs of the society as a whole, rights and duty ethics take precedence over utilitarian considerations. Caution is necessary in applying theory of virtue ethics. When we use the word ‘honor’, we mean it to be a measure of dignity and integrity. It is a positive virtue. When it points to ‘pride’ it is not a virtue and has a negative connotation. History abounds with examples of war, which have been fought and atrocities were committed on innocent people in order to preserve the honor (pride) of an individual or a nation. In using virtue ethics, we have to ensure that the traits of virtue are actually virtuous and will not lead to negative consequences.</a:t>
            </a:r>
            <a:endParaRPr lang="en-IN" dirty="0"/>
          </a:p>
        </p:txBody>
      </p:sp>
    </p:spTree>
    <p:extLst>
      <p:ext uri="{BB962C8B-B14F-4D97-AF65-F5344CB8AC3E}">
        <p14:creationId xmlns:p14="http://schemas.microsoft.com/office/powerpoint/2010/main" val="17721135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39495-E37A-0916-977E-D4B0D8F1378A}"/>
              </a:ext>
            </a:extLst>
          </p:cNvPr>
          <p:cNvSpPr>
            <a:spLocks noGrp="1"/>
          </p:cNvSpPr>
          <p:nvPr>
            <p:ph type="title"/>
          </p:nvPr>
        </p:nvSpPr>
        <p:spPr>
          <a:xfrm>
            <a:off x="838200" y="338232"/>
            <a:ext cx="10515600" cy="513416"/>
          </a:xfrm>
        </p:spPr>
        <p:txBody>
          <a:bodyPr>
            <a:normAutofit fontScale="90000"/>
          </a:bodyPr>
          <a:lstStyle/>
          <a:p>
            <a:r>
              <a:rPr lang="en-US" dirty="0"/>
              <a:t>                             </a:t>
            </a:r>
            <a:r>
              <a:rPr lang="en-US" b="1" dirty="0"/>
              <a:t>CODES OF ETHICS</a:t>
            </a:r>
            <a:endParaRPr lang="en-IN" b="1" dirty="0"/>
          </a:p>
        </p:txBody>
      </p:sp>
      <p:sp>
        <p:nvSpPr>
          <p:cNvPr id="3" name="Content Placeholder 2">
            <a:extLst>
              <a:ext uri="{FF2B5EF4-FFF2-40B4-BE49-F238E27FC236}">
                <a16:creationId xmlns:a16="http://schemas.microsoft.com/office/drawing/2014/main" id="{5AF9C67B-299F-E48F-0F93-003353903CEB}"/>
              </a:ext>
            </a:extLst>
          </p:cNvPr>
          <p:cNvSpPr>
            <a:spLocks noGrp="1"/>
          </p:cNvSpPr>
          <p:nvPr>
            <p:ph idx="1"/>
          </p:nvPr>
        </p:nvSpPr>
        <p:spPr>
          <a:xfrm>
            <a:off x="838200" y="1102659"/>
            <a:ext cx="10515600" cy="5074304"/>
          </a:xfrm>
        </p:spPr>
        <p:txBody>
          <a:bodyPr/>
          <a:lstStyle/>
          <a:p>
            <a:pPr marL="0" indent="0">
              <a:buNone/>
            </a:pPr>
            <a:r>
              <a:rPr lang="en-US" dirty="0"/>
              <a:t>The ‘codes of ethics’ exhibit, rights, duties, and obligations of the members of a profession and a professional society. The codes exhibit the following essential roles: </a:t>
            </a:r>
          </a:p>
          <a:p>
            <a:pPr marL="514350" indent="-514350">
              <a:buAutoNum type="arabicPeriod"/>
            </a:pPr>
            <a:r>
              <a:rPr lang="en-IN" dirty="0"/>
              <a:t>Inspiration and guidance.</a:t>
            </a:r>
            <a:endParaRPr lang="en-US" dirty="0"/>
          </a:p>
          <a:p>
            <a:pPr marL="514350" indent="-514350">
              <a:buAutoNum type="arabicPeriod"/>
            </a:pPr>
            <a:r>
              <a:rPr lang="en-IN" dirty="0"/>
              <a:t>Support to engineers.</a:t>
            </a:r>
            <a:endParaRPr lang="en-US" dirty="0"/>
          </a:p>
          <a:p>
            <a:pPr marL="514350" indent="-514350">
              <a:buAutoNum type="arabicPeriod"/>
            </a:pPr>
            <a:r>
              <a:rPr lang="en-US" dirty="0"/>
              <a:t>Deterrence (discourage to act immorally)</a:t>
            </a:r>
          </a:p>
          <a:p>
            <a:pPr marL="514350" indent="-514350">
              <a:buAutoNum type="arabicPeriod"/>
            </a:pPr>
            <a:r>
              <a:rPr lang="en-IN" dirty="0"/>
              <a:t>Education and mutual understanding.</a:t>
            </a:r>
            <a:endParaRPr lang="en-US" dirty="0"/>
          </a:p>
          <a:p>
            <a:pPr marL="514350" indent="-514350">
              <a:buAutoNum type="arabicPeriod"/>
            </a:pPr>
            <a:r>
              <a:rPr lang="en-IN" dirty="0"/>
              <a:t>Create good public image.</a:t>
            </a:r>
            <a:endParaRPr lang="en-US" dirty="0"/>
          </a:p>
          <a:p>
            <a:pPr marL="514350" indent="-514350">
              <a:buAutoNum type="arabicPeriod"/>
            </a:pPr>
            <a:r>
              <a:rPr lang="en-IN" dirty="0"/>
              <a:t>Protect the status quo.</a:t>
            </a:r>
            <a:endParaRPr lang="en-US" dirty="0"/>
          </a:p>
          <a:p>
            <a:pPr marL="514350" indent="-514350">
              <a:buAutoNum type="arabicPeriod"/>
            </a:pPr>
            <a:r>
              <a:rPr lang="en-IN" dirty="0"/>
              <a:t>Promotes business interests</a:t>
            </a:r>
          </a:p>
        </p:txBody>
      </p:sp>
    </p:spTree>
    <p:extLst>
      <p:ext uri="{BB962C8B-B14F-4D97-AF65-F5344CB8AC3E}">
        <p14:creationId xmlns:p14="http://schemas.microsoft.com/office/powerpoint/2010/main" val="2369339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5DA62-92B8-1F82-5723-6A2352C6DA9B}"/>
              </a:ext>
            </a:extLst>
          </p:cNvPr>
          <p:cNvSpPr>
            <a:spLocks noGrp="1"/>
          </p:cNvSpPr>
          <p:nvPr>
            <p:ph type="title"/>
          </p:nvPr>
        </p:nvSpPr>
        <p:spPr/>
        <p:txBody>
          <a:bodyPr/>
          <a:lstStyle/>
          <a:p>
            <a:r>
              <a:rPr lang="en-US" b="1" dirty="0"/>
              <a:t>Limitations</a:t>
            </a:r>
            <a:endParaRPr lang="en-IN" b="1" dirty="0"/>
          </a:p>
        </p:txBody>
      </p:sp>
      <p:sp>
        <p:nvSpPr>
          <p:cNvPr id="3" name="Content Placeholder 2">
            <a:extLst>
              <a:ext uri="{FF2B5EF4-FFF2-40B4-BE49-F238E27FC236}">
                <a16:creationId xmlns:a16="http://schemas.microsoft.com/office/drawing/2014/main" id="{A6829DA7-552B-A533-4641-E11A01249454}"/>
              </a:ext>
            </a:extLst>
          </p:cNvPr>
          <p:cNvSpPr>
            <a:spLocks noGrp="1"/>
          </p:cNvSpPr>
          <p:nvPr>
            <p:ph idx="1"/>
          </p:nvPr>
        </p:nvSpPr>
        <p:spPr/>
        <p:txBody>
          <a:bodyPr>
            <a:normAutofit lnSpcReduction="10000"/>
          </a:bodyPr>
          <a:lstStyle/>
          <a:p>
            <a:r>
              <a:rPr lang="en-US" dirty="0"/>
              <a:t>The codes are not remedy for all evils. They have many limitations, namely: </a:t>
            </a:r>
          </a:p>
          <a:p>
            <a:pPr marL="0" indent="0">
              <a:buNone/>
            </a:pPr>
            <a:r>
              <a:rPr lang="en-US" dirty="0"/>
              <a:t>   1. General and vague wordings. Many statements are general in nature and hence unable to solve all problems. </a:t>
            </a:r>
          </a:p>
          <a:p>
            <a:pPr marL="0" indent="0">
              <a:buNone/>
            </a:pPr>
            <a:r>
              <a:rPr lang="en-US" dirty="0"/>
              <a:t>   2. Not applicable to all situations. Codes are not sacred, and need not be accepted without criticism. Tolerance for criticisms of the codes themselves should be allowed. </a:t>
            </a:r>
          </a:p>
          <a:p>
            <a:pPr marL="0" indent="0">
              <a:buNone/>
            </a:pPr>
            <a:r>
              <a:rPr lang="en-US" dirty="0"/>
              <a:t>  3. Often have internal conflicts. Many times, the priorities are clearly spelt out, e.g., codes forbid public remarks critical of colleagues (engineers), but they actually discovered a major bribery, which might have caused a huge loss to the exchequer.</a:t>
            </a:r>
            <a:endParaRPr lang="en-IN" dirty="0"/>
          </a:p>
        </p:txBody>
      </p:sp>
    </p:spTree>
    <p:extLst>
      <p:ext uri="{BB962C8B-B14F-4D97-AF65-F5344CB8AC3E}">
        <p14:creationId xmlns:p14="http://schemas.microsoft.com/office/powerpoint/2010/main" val="12412224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E9C49-092A-5B46-1889-CF8F6E7CB619}"/>
              </a:ext>
            </a:extLst>
          </p:cNvPr>
          <p:cNvSpPr>
            <a:spLocks noGrp="1"/>
          </p:cNvSpPr>
          <p:nvPr>
            <p:ph type="title"/>
          </p:nvPr>
        </p:nvSpPr>
        <p:spPr>
          <a:xfrm>
            <a:off x="838200" y="365125"/>
            <a:ext cx="10515600" cy="832079"/>
          </a:xfrm>
        </p:spPr>
        <p:txBody>
          <a:bodyPr/>
          <a:lstStyle/>
          <a:p>
            <a:r>
              <a:rPr lang="en-US" dirty="0"/>
              <a:t>                       INDUSTRIAL STANDARDS</a:t>
            </a:r>
            <a:endParaRPr lang="en-IN" dirty="0"/>
          </a:p>
        </p:txBody>
      </p:sp>
      <p:sp>
        <p:nvSpPr>
          <p:cNvPr id="3" name="Content Placeholder 2">
            <a:extLst>
              <a:ext uri="{FF2B5EF4-FFF2-40B4-BE49-F238E27FC236}">
                <a16:creationId xmlns:a16="http://schemas.microsoft.com/office/drawing/2014/main" id="{52343A53-D5F7-29D8-8E09-2B841D6611AB}"/>
              </a:ext>
            </a:extLst>
          </p:cNvPr>
          <p:cNvSpPr>
            <a:spLocks noGrp="1"/>
          </p:cNvSpPr>
          <p:nvPr>
            <p:ph idx="1"/>
          </p:nvPr>
        </p:nvSpPr>
        <p:spPr/>
        <p:txBody>
          <a:bodyPr/>
          <a:lstStyle/>
          <a:p>
            <a:r>
              <a:rPr lang="en-US" dirty="0"/>
              <a:t>Industrial standards are important for any industry. Specification helps in achieving interchangeability. </a:t>
            </a:r>
          </a:p>
          <a:p>
            <a:r>
              <a:rPr lang="en-US" dirty="0"/>
              <a:t>Standardization reduces the production costs and at the same time, the quality is achieved easily. It helps the manufacturer, customers and the public, in keeping competitiveness and ensuring quality simultaneously. </a:t>
            </a:r>
          </a:p>
          <a:p>
            <a:r>
              <a:rPr lang="en-US" dirty="0"/>
              <a:t>Industrial standards are established by the Bureau of Indian Standards, in our country in consultation with leading industries and services</a:t>
            </a:r>
            <a:endParaRPr lang="en-IN" dirty="0"/>
          </a:p>
        </p:txBody>
      </p:sp>
    </p:spTree>
    <p:extLst>
      <p:ext uri="{BB962C8B-B14F-4D97-AF65-F5344CB8AC3E}">
        <p14:creationId xmlns:p14="http://schemas.microsoft.com/office/powerpoint/2010/main" val="40586754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2797A-E80E-AD0F-2512-343452CF3792}"/>
              </a:ext>
            </a:extLst>
          </p:cNvPr>
          <p:cNvSpPr>
            <a:spLocks noGrp="1"/>
          </p:cNvSpPr>
          <p:nvPr>
            <p:ph type="title"/>
          </p:nvPr>
        </p:nvSpPr>
        <p:spPr>
          <a:xfrm>
            <a:off x="838200" y="365126"/>
            <a:ext cx="10515600" cy="445579"/>
          </a:xfrm>
        </p:spPr>
        <p:txBody>
          <a:bodyPr>
            <a:normAutofit fontScale="90000"/>
          </a:bodyPr>
          <a:lstStyle/>
          <a:p>
            <a:r>
              <a:rPr lang="en-US" dirty="0"/>
              <a:t>example</a:t>
            </a:r>
            <a:endParaRPr lang="en-IN" dirty="0"/>
          </a:p>
        </p:txBody>
      </p:sp>
      <p:sp>
        <p:nvSpPr>
          <p:cNvPr id="3" name="Content Placeholder 2">
            <a:extLst>
              <a:ext uri="{FF2B5EF4-FFF2-40B4-BE49-F238E27FC236}">
                <a16:creationId xmlns:a16="http://schemas.microsoft.com/office/drawing/2014/main" id="{C9DDE56A-4CF7-2B00-2ADA-76BB3AC34A36}"/>
              </a:ext>
            </a:extLst>
          </p:cNvPr>
          <p:cNvSpPr>
            <a:spLocks noGrp="1"/>
          </p:cNvSpPr>
          <p:nvPr>
            <p:ph idx="1"/>
          </p:nvPr>
        </p:nvSpPr>
        <p:spPr>
          <a:xfrm>
            <a:off x="838200" y="1197204"/>
            <a:ext cx="10515600" cy="4979759"/>
          </a:xfrm>
        </p:spPr>
        <p:txBody>
          <a:bodyPr>
            <a:normAutofit fontScale="92500" lnSpcReduction="20000"/>
          </a:bodyPr>
          <a:lstStyle/>
          <a:p>
            <a:pPr algn="l" fontAlgn="base"/>
            <a:r>
              <a:rPr lang="en-US" b="1" i="0" dirty="0">
                <a:solidFill>
                  <a:srgbClr val="2F3246"/>
                </a:solidFill>
                <a:effectLst/>
                <a:latin typeface="Montserrat" panose="020B0604020202020204" pitchFamily="2" charset="0"/>
              </a:rPr>
              <a:t>ISO 22000 (Food Safety)</a:t>
            </a:r>
            <a:endParaRPr lang="en-US" b="0" i="0" dirty="0">
              <a:solidFill>
                <a:srgbClr val="2F3246"/>
              </a:solidFill>
              <a:effectLst/>
              <a:latin typeface="Montserrat" panose="020B0604020202020204" pitchFamily="2" charset="0"/>
            </a:endParaRPr>
          </a:p>
          <a:p>
            <a:pPr algn="l" fontAlgn="base"/>
            <a:r>
              <a:rPr lang="en-US" b="0" i="0" dirty="0">
                <a:solidFill>
                  <a:srgbClr val="34414D"/>
                </a:solidFill>
                <a:effectLst/>
              </a:rPr>
              <a:t>This standard is focused on the development and implementation of a food safety management system and can help any organization that works in the food chain. This family is used in a variety of organizations directly or indirectly involved with food. These include obvious choices such as restaurants of any kind, as well as food manufacturers, and food transportation services such as caterers.</a:t>
            </a:r>
          </a:p>
          <a:p>
            <a:pPr algn="l" fontAlgn="base"/>
            <a:r>
              <a:rPr lang="en-US" b="0" i="0" dirty="0">
                <a:solidFill>
                  <a:srgbClr val="34414D"/>
                </a:solidFill>
                <a:effectLst/>
              </a:rPr>
              <a:t>With over 26,000 certifications, </a:t>
            </a:r>
            <a:r>
              <a:rPr lang="en-US" b="0" i="0" u="none" strike="noStrike" dirty="0">
                <a:solidFill>
                  <a:srgbClr val="DF7929"/>
                </a:solidFill>
                <a:effectLst/>
                <a:hlinkClick r:id="rId2"/>
              </a:rPr>
              <a:t>ISO 22000:2005</a:t>
            </a:r>
            <a:r>
              <a:rPr lang="en-US" b="0" i="0" dirty="0">
                <a:solidFill>
                  <a:srgbClr val="34414D"/>
                </a:solidFill>
                <a:effectLst/>
              </a:rPr>
              <a:t> is one of the more common standards. It can be applied on its own or integrated with ISO 9001.  </a:t>
            </a:r>
            <a:r>
              <a:rPr lang="en-US" b="0" i="0" u="none" strike="noStrike" dirty="0">
                <a:solidFill>
                  <a:srgbClr val="DF7929"/>
                </a:solidFill>
                <a:effectLst/>
                <a:hlinkClick r:id="rId3"/>
              </a:rPr>
              <a:t>Competency Management</a:t>
            </a:r>
            <a:r>
              <a:rPr lang="en-US" b="0" i="0" dirty="0">
                <a:solidFill>
                  <a:srgbClr val="34414D"/>
                </a:solidFill>
                <a:effectLst/>
              </a:rPr>
              <a:t> allows organizations to comply with this standard.  Businesses must meet all applicable food safety-related statutory and regulatory requirements.  This standard provides a framework for organizations to develop, implement, monitor, and continually improve a food safety management system. It is critical to document these food safety management processes.</a:t>
            </a:r>
          </a:p>
          <a:p>
            <a:endParaRPr lang="en-IN" dirty="0"/>
          </a:p>
        </p:txBody>
      </p:sp>
    </p:spTree>
    <p:extLst>
      <p:ext uri="{BB962C8B-B14F-4D97-AF65-F5344CB8AC3E}">
        <p14:creationId xmlns:p14="http://schemas.microsoft.com/office/powerpoint/2010/main" val="13925189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EF471-5A73-7D3A-3969-F3BDC205A3BD}"/>
              </a:ext>
            </a:extLst>
          </p:cNvPr>
          <p:cNvSpPr>
            <a:spLocks noGrp="1"/>
          </p:cNvSpPr>
          <p:nvPr>
            <p:ph type="title"/>
          </p:nvPr>
        </p:nvSpPr>
        <p:spPr/>
        <p:txBody>
          <a:bodyPr/>
          <a:lstStyle/>
          <a:p>
            <a:r>
              <a:rPr lang="en-US" dirty="0"/>
              <a:t>A BALANCED OUTLOOK ON LAW</a:t>
            </a:r>
            <a:endParaRPr lang="en-IN" dirty="0"/>
          </a:p>
        </p:txBody>
      </p:sp>
      <p:sp>
        <p:nvSpPr>
          <p:cNvPr id="3" name="Content Placeholder 2">
            <a:extLst>
              <a:ext uri="{FF2B5EF4-FFF2-40B4-BE49-F238E27FC236}">
                <a16:creationId xmlns:a16="http://schemas.microsoft.com/office/drawing/2014/main" id="{2586B04D-752E-6822-4D82-6DF0767A04EE}"/>
              </a:ext>
            </a:extLst>
          </p:cNvPr>
          <p:cNvSpPr>
            <a:spLocks noGrp="1"/>
          </p:cNvSpPr>
          <p:nvPr>
            <p:ph idx="1"/>
          </p:nvPr>
        </p:nvSpPr>
        <p:spPr/>
        <p:txBody>
          <a:bodyPr/>
          <a:lstStyle/>
          <a:p>
            <a:r>
              <a:rPr lang="en-US" dirty="0"/>
              <a:t>The ‘balanced outlook on law’ in engineering practice stresses the necessity of laws and regulations and also their limitations in directing and controlling the engineering practice. </a:t>
            </a:r>
          </a:p>
          <a:p>
            <a:r>
              <a:rPr lang="en-US" dirty="0"/>
              <a:t>Laws are necessary because, people are not fully responsible by themselves and because of the competitive nature of the free enterprise, which does not encourage moral initiatives.</a:t>
            </a:r>
          </a:p>
          <a:p>
            <a:r>
              <a:rPr lang="en-US" dirty="0"/>
              <a:t> Laws are needed to provide a </a:t>
            </a:r>
            <a:r>
              <a:rPr lang="en-US" dirty="0">
                <a:solidFill>
                  <a:srgbClr val="FF0000"/>
                </a:solidFill>
              </a:rPr>
              <a:t>minimum level of compliance</a:t>
            </a:r>
            <a:r>
              <a:rPr lang="en-US" dirty="0"/>
              <a:t>. </a:t>
            </a:r>
          </a:p>
        </p:txBody>
      </p:sp>
    </p:spTree>
    <p:extLst>
      <p:ext uri="{BB962C8B-B14F-4D97-AF65-F5344CB8AC3E}">
        <p14:creationId xmlns:p14="http://schemas.microsoft.com/office/powerpoint/2010/main" val="36029185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D74D5CB-1919-491B-17B3-C957772A5295}"/>
              </a:ext>
            </a:extLst>
          </p:cNvPr>
          <p:cNvSpPr>
            <a:spLocks noGrp="1"/>
          </p:cNvSpPr>
          <p:nvPr>
            <p:ph idx="1"/>
          </p:nvPr>
        </p:nvSpPr>
        <p:spPr>
          <a:xfrm>
            <a:off x="838200" y="573741"/>
            <a:ext cx="10515600" cy="5603222"/>
          </a:xfrm>
        </p:spPr>
        <p:txBody>
          <a:bodyPr/>
          <a:lstStyle/>
          <a:p>
            <a:r>
              <a:rPr lang="en-US" dirty="0"/>
              <a:t>The following codes are typical examples of how they were enforced in the past: </a:t>
            </a:r>
          </a:p>
          <a:p>
            <a:endParaRPr lang="en-IN" dirty="0"/>
          </a:p>
          <a:p>
            <a:pPr marL="0" indent="0">
              <a:buNone/>
            </a:pPr>
            <a:r>
              <a:rPr lang="en-US" dirty="0"/>
              <a:t>   1. Code for Builders by Hammurabi: </a:t>
            </a:r>
            <a:r>
              <a:rPr lang="en-US" dirty="0" err="1"/>
              <a:t>Hummurabi</a:t>
            </a:r>
            <a:r>
              <a:rPr lang="en-US" dirty="0"/>
              <a:t> the king of Babylon in 1758 framed the following code for the builders: </a:t>
            </a:r>
          </a:p>
          <a:p>
            <a:pPr marL="0" indent="0">
              <a:buNone/>
            </a:pPr>
            <a:endParaRPr lang="en-US" dirty="0"/>
          </a:p>
          <a:p>
            <a:pPr marL="0" indent="0">
              <a:buNone/>
            </a:pPr>
            <a:r>
              <a:rPr lang="en-US" dirty="0"/>
              <a:t>   2. </a:t>
            </a:r>
            <a:r>
              <a:rPr lang="de-DE" dirty="0"/>
              <a:t>Steam Boat Code in USA</a:t>
            </a:r>
            <a:r>
              <a:rPr lang="en-US" dirty="0"/>
              <a:t>:  published his results as documents and later as  law, which was made by ASME= American Society of Mechanical Engineering.</a:t>
            </a:r>
            <a:endParaRPr lang="en-IN" dirty="0"/>
          </a:p>
        </p:txBody>
      </p:sp>
    </p:spTree>
    <p:extLst>
      <p:ext uri="{BB962C8B-B14F-4D97-AF65-F5344CB8AC3E}">
        <p14:creationId xmlns:p14="http://schemas.microsoft.com/office/powerpoint/2010/main" val="25996704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877E7B-28EC-C3AB-8969-FEE5B49B5699}"/>
              </a:ext>
            </a:extLst>
          </p:cNvPr>
          <p:cNvSpPr>
            <a:spLocks noGrp="1"/>
          </p:cNvSpPr>
          <p:nvPr>
            <p:ph type="title"/>
          </p:nvPr>
        </p:nvSpPr>
        <p:spPr>
          <a:xfrm>
            <a:off x="838200" y="338231"/>
            <a:ext cx="10515600" cy="459628"/>
          </a:xfrm>
        </p:spPr>
        <p:txBody>
          <a:bodyPr>
            <a:normAutofit fontScale="90000"/>
          </a:bodyPr>
          <a:lstStyle/>
          <a:p>
            <a:r>
              <a:rPr lang="en-US" dirty="0"/>
              <a:t>CASE STUDY:</a:t>
            </a:r>
            <a:endParaRPr lang="en-IN" dirty="0"/>
          </a:p>
        </p:txBody>
      </p:sp>
      <p:sp>
        <p:nvSpPr>
          <p:cNvPr id="3" name="Content Placeholder 2">
            <a:extLst>
              <a:ext uri="{FF2B5EF4-FFF2-40B4-BE49-F238E27FC236}">
                <a16:creationId xmlns:a16="http://schemas.microsoft.com/office/drawing/2014/main" id="{5BC3E11C-B1FF-C14E-4E74-7007E970A0A1}"/>
              </a:ext>
            </a:extLst>
          </p:cNvPr>
          <p:cNvSpPr>
            <a:spLocks noGrp="1"/>
          </p:cNvSpPr>
          <p:nvPr>
            <p:ph idx="1"/>
          </p:nvPr>
        </p:nvSpPr>
        <p:spPr>
          <a:xfrm>
            <a:off x="838200" y="1147482"/>
            <a:ext cx="10515600" cy="5345392"/>
          </a:xfrm>
        </p:spPr>
        <p:txBody>
          <a:bodyPr>
            <a:normAutofit fontScale="77500" lnSpcReduction="20000"/>
          </a:bodyPr>
          <a:lstStyle/>
          <a:p>
            <a:r>
              <a:rPr lang="en-US" dirty="0"/>
              <a:t>THE CHALLENGER </a:t>
            </a:r>
          </a:p>
          <a:p>
            <a:r>
              <a:rPr lang="en-US" dirty="0"/>
              <a:t>1 What happened? </a:t>
            </a:r>
          </a:p>
          <a:p>
            <a:pPr algn="just"/>
            <a:r>
              <a:rPr lang="en-US" dirty="0"/>
              <a:t>The orbiter of the Challenger had three main engines </a:t>
            </a:r>
            <a:r>
              <a:rPr lang="en-US" dirty="0" err="1"/>
              <a:t>fuelled</a:t>
            </a:r>
            <a:r>
              <a:rPr lang="en-US" dirty="0"/>
              <a:t> by liquid hydrogen. The fuel was carried in an external fuel tank which was jettisoned when empty. During lift-off, the main engines fire for about nine minutes, although initially the thrust was provided by the two booster rockets. These booster rockets are of the solid fuel type, each burning a million pound load of aluminum, potassium chloride, and iron oxide. The casing of each booster rocket is about 150 feet long and 12 feet in diameter. This consists of cylindrical segments that are assembled at the launch site. There are four-field joints and they use seals consisting of pairs of O-rings made of vulcanized rubber. The O-rings work with a putty barrier made of zinc chromate. The engineers were employed with Rockwell International (manufacturers for the orbiter and main rocket), Morton-Thiokol (maker of booster rockets), and they worked for NASA. After many postponements, the launch of Challenger was set for morning of Jan 28, 1986. Allan J. McDonald was an engineer from Morton-Thiokol and the director of the Solid Rocket Booster Project. He was skeptic about the freezing temperature conditions forecast for that morning, which was lower than the previous launch conditions. A teleconference between NASA engineers and MT engineers was arranged by Allan. Arnold Thompson and Roger </a:t>
            </a:r>
            <a:r>
              <a:rPr lang="en-US" dirty="0" err="1"/>
              <a:t>Boisjoly</a:t>
            </a:r>
            <a:r>
              <a:rPr lang="en-US" dirty="0"/>
              <a:t>, the seal experts at MT explained to the other engineers how the booster rocket walls would bulge upon launch and combustion gases can blow past the O-rings of the field joints </a:t>
            </a:r>
            <a:endParaRPr lang="en-IN" dirty="0"/>
          </a:p>
        </p:txBody>
      </p:sp>
    </p:spTree>
    <p:extLst>
      <p:ext uri="{BB962C8B-B14F-4D97-AF65-F5344CB8AC3E}">
        <p14:creationId xmlns:p14="http://schemas.microsoft.com/office/powerpoint/2010/main" val="30721921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224EC47-5A5A-AAE8-3130-344ECAD30D98}"/>
              </a:ext>
            </a:extLst>
          </p:cNvPr>
          <p:cNvSpPr>
            <a:spLocks noGrp="1"/>
          </p:cNvSpPr>
          <p:nvPr>
            <p:ph idx="1"/>
          </p:nvPr>
        </p:nvSpPr>
        <p:spPr>
          <a:xfrm>
            <a:off x="838200" y="304800"/>
            <a:ext cx="10538012" cy="6284259"/>
          </a:xfrm>
        </p:spPr>
        <p:txBody>
          <a:bodyPr>
            <a:normAutofit fontScale="92500" lnSpcReduction="20000"/>
          </a:bodyPr>
          <a:lstStyle/>
          <a:p>
            <a:pPr algn="just"/>
            <a:r>
              <a:rPr lang="en-US" dirty="0"/>
              <a:t>On many of the previous flights the rings have been found to have charred and eroded. In freezing temperature, the rings and the putty packing are less pliable. From the past data gathered, at temperature less than 65 °F the O-rings failure was certain. But these data were not deliberated at that conference as the launch time was fast approaching. The engineering managers Bob Lund and Joe </a:t>
            </a:r>
            <a:r>
              <a:rPr lang="en-US" dirty="0" err="1"/>
              <a:t>Kilminster</a:t>
            </a:r>
            <a:r>
              <a:rPr lang="en-US" dirty="0"/>
              <a:t> agreed that there was a safety problem. </a:t>
            </a:r>
            <a:r>
              <a:rPr lang="en-US" dirty="0" err="1"/>
              <a:t>Boisjoly</a:t>
            </a:r>
            <a:r>
              <a:rPr lang="en-US" dirty="0"/>
              <a:t> testified and recommended that no launch should be attempted with temperature less than 53 °F. These managers were annoyed to postpone the launch yet again. The top management of MT was planning for the renewal of contract with NASA, for making booster rocket. The managers told Bob Lund “to take-off the engineering hat and put on your management hat”. The judgment of the engineers was not given weightage. The inability of these engineers to substantiate that the launch would be unsafe was taken by NASA as an approval by Rockwell to launch. At 11.38 a.m. the rockets along with Challenger rose up the sky. The cameras recorded smoke coming out of one of the filed joints on the right booster rocket. Soon there was a flame that hit the external fuel tank. At 76 seconds into the flight, the Challenger at a height of 10 miles was totally engulfed in a fireball. The crew cabin fell into the ocean killing all the seven aboard. Some of the factual issues, conceptual issues and moral/normative issues in the space shuttle challenger incident, are highlighted hereunder for further study</a:t>
            </a:r>
            <a:endParaRPr lang="en-IN" dirty="0"/>
          </a:p>
        </p:txBody>
      </p:sp>
    </p:spTree>
    <p:extLst>
      <p:ext uri="{BB962C8B-B14F-4D97-AF65-F5344CB8AC3E}">
        <p14:creationId xmlns:p14="http://schemas.microsoft.com/office/powerpoint/2010/main" val="24405800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B04628-8F47-C120-BFA7-6FA00E0271FC}"/>
              </a:ext>
            </a:extLst>
          </p:cNvPr>
          <p:cNvSpPr>
            <a:spLocks noGrp="1"/>
          </p:cNvSpPr>
          <p:nvPr>
            <p:ph type="title"/>
          </p:nvPr>
        </p:nvSpPr>
        <p:spPr/>
        <p:txBody>
          <a:bodyPr/>
          <a:lstStyle/>
          <a:p>
            <a:r>
              <a:rPr lang="en-IN" dirty="0"/>
              <a:t>Questions based on the case study:</a:t>
            </a:r>
          </a:p>
        </p:txBody>
      </p:sp>
      <p:sp>
        <p:nvSpPr>
          <p:cNvPr id="3" name="Content Placeholder 2">
            <a:extLst>
              <a:ext uri="{FF2B5EF4-FFF2-40B4-BE49-F238E27FC236}">
                <a16:creationId xmlns:a16="http://schemas.microsoft.com/office/drawing/2014/main" id="{A1212B5D-02B9-F6D3-6206-FD7DA0C1601B}"/>
              </a:ext>
            </a:extLst>
          </p:cNvPr>
          <p:cNvSpPr>
            <a:spLocks noGrp="1"/>
          </p:cNvSpPr>
          <p:nvPr>
            <p:ph idx="1"/>
          </p:nvPr>
        </p:nvSpPr>
        <p:spPr/>
        <p:txBody>
          <a:bodyPr/>
          <a:lstStyle/>
          <a:p>
            <a:r>
              <a:rPr lang="en-IN" dirty="0"/>
              <a:t>1. what is the exact role of engineers when safety issues are concerned?</a:t>
            </a:r>
          </a:p>
          <a:p>
            <a:endParaRPr lang="en-IN" dirty="0"/>
          </a:p>
          <a:p>
            <a:r>
              <a:rPr lang="en-IN" dirty="0"/>
              <a:t>2. who should have the ultimate authority for decision making to order for a launch?</a:t>
            </a:r>
          </a:p>
          <a:p>
            <a:endParaRPr lang="en-IN" dirty="0"/>
          </a:p>
          <a:p>
            <a:r>
              <a:rPr lang="en-IN" dirty="0"/>
              <a:t>3. whether the ordering of a launch be  an engineering or a managerial decisions?</a:t>
            </a:r>
          </a:p>
        </p:txBody>
      </p:sp>
    </p:spTree>
    <p:extLst>
      <p:ext uri="{BB962C8B-B14F-4D97-AF65-F5344CB8AC3E}">
        <p14:creationId xmlns:p14="http://schemas.microsoft.com/office/powerpoint/2010/main" val="31148201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802BC-D291-390C-A972-9FA4F8D2D753}"/>
              </a:ext>
            </a:extLst>
          </p:cNvPr>
          <p:cNvSpPr>
            <a:spLocks noGrp="1"/>
          </p:cNvSpPr>
          <p:nvPr>
            <p:ph type="title"/>
          </p:nvPr>
        </p:nvSpPr>
        <p:spPr>
          <a:xfrm>
            <a:off x="838200" y="365126"/>
            <a:ext cx="10515600" cy="700104"/>
          </a:xfrm>
        </p:spPr>
        <p:txBody>
          <a:bodyPr/>
          <a:lstStyle/>
          <a:p>
            <a:r>
              <a:rPr lang="en-IN" sz="4400" b="1" dirty="0"/>
              <a:t>Engineering Projects v/s Standard Experiments</a:t>
            </a:r>
            <a:endParaRPr lang="en-IN" dirty="0"/>
          </a:p>
        </p:txBody>
      </p:sp>
      <p:sp>
        <p:nvSpPr>
          <p:cNvPr id="3" name="Content Placeholder 2">
            <a:extLst>
              <a:ext uri="{FF2B5EF4-FFF2-40B4-BE49-F238E27FC236}">
                <a16:creationId xmlns:a16="http://schemas.microsoft.com/office/drawing/2014/main" id="{D526E21B-A175-D852-AF58-BBECC646DA05}"/>
              </a:ext>
            </a:extLst>
          </p:cNvPr>
          <p:cNvSpPr>
            <a:spLocks noGrp="1"/>
          </p:cNvSpPr>
          <p:nvPr>
            <p:ph idx="1"/>
          </p:nvPr>
        </p:nvSpPr>
        <p:spPr>
          <a:xfrm>
            <a:off x="838200" y="942680"/>
            <a:ext cx="10515600" cy="5234283"/>
          </a:xfrm>
        </p:spPr>
        <p:txBody>
          <a:bodyPr>
            <a:normAutofit fontScale="92500" lnSpcReduction="10000"/>
          </a:bodyPr>
          <a:lstStyle/>
          <a:p>
            <a:pPr algn="l"/>
            <a:endParaRPr lang="en-US" b="0" i="0" dirty="0">
              <a:solidFill>
                <a:srgbClr val="000000"/>
              </a:solidFill>
              <a:effectLst/>
              <a:latin typeface="ff7"/>
            </a:endParaRPr>
          </a:p>
          <a:p>
            <a:pPr marL="0" indent="0" algn="l">
              <a:buNone/>
            </a:pPr>
            <a:r>
              <a:rPr lang="en-US" b="0" i="1" u="sng" dirty="0">
                <a:solidFill>
                  <a:srgbClr val="000000"/>
                </a:solidFill>
                <a:effectLst/>
                <a:latin typeface="ff7"/>
              </a:rPr>
              <a:t>SIMILARITIES</a:t>
            </a:r>
          </a:p>
          <a:p>
            <a:pPr algn="just"/>
            <a:endParaRPr lang="en-US" b="0" i="0" dirty="0">
              <a:solidFill>
                <a:srgbClr val="000000"/>
              </a:solidFill>
              <a:effectLst/>
              <a:latin typeface="ff7"/>
            </a:endParaRPr>
          </a:p>
          <a:p>
            <a:pPr algn="just"/>
            <a:r>
              <a:rPr lang="en-US" b="1" i="0" dirty="0">
                <a:solidFill>
                  <a:srgbClr val="000000"/>
                </a:solidFill>
                <a:effectLst/>
                <a:latin typeface="ff7"/>
              </a:rPr>
              <a:t>Partial ignorance</a:t>
            </a:r>
            <a:r>
              <a:rPr lang="en-US" b="0" i="0" dirty="0">
                <a:solidFill>
                  <a:srgbClr val="000000"/>
                </a:solidFill>
                <a:effectLst/>
                <a:latin typeface="ff3"/>
              </a:rPr>
              <a:t>: (rounding of some values). The project is usually executed in partial ignorance. Uncertainties exist in the model assumed. The behavior of materials purchased is uncertain and not constant.</a:t>
            </a:r>
          </a:p>
          <a:p>
            <a:pPr algn="just"/>
            <a:r>
              <a:rPr lang="en-US" b="1" i="0" dirty="0">
                <a:solidFill>
                  <a:srgbClr val="000000"/>
                </a:solidFill>
                <a:effectLst/>
                <a:latin typeface="ff7"/>
              </a:rPr>
              <a:t>Uncertainty</a:t>
            </a:r>
            <a:r>
              <a:rPr lang="en-US" b="0" i="0" dirty="0">
                <a:solidFill>
                  <a:srgbClr val="000000"/>
                </a:solidFill>
                <a:effectLst/>
                <a:latin typeface="ff3"/>
              </a:rPr>
              <a:t>: The final outcomes of projects are also uncertain, as in experiments. Some times unintended results, side effects (bye-products), and unsafe operation have also occurred. </a:t>
            </a:r>
          </a:p>
          <a:p>
            <a:pPr marL="0" indent="0" algn="just">
              <a:buNone/>
            </a:pPr>
            <a:r>
              <a:rPr lang="en-US" b="0" i="0" dirty="0">
                <a:solidFill>
                  <a:srgbClr val="000000"/>
                </a:solidFill>
                <a:effectLst/>
                <a:latin typeface="ff3"/>
              </a:rPr>
              <a:t>        </a:t>
            </a:r>
            <a:r>
              <a:rPr lang="en-US" b="0" i="0" dirty="0" err="1">
                <a:solidFill>
                  <a:srgbClr val="000000"/>
                </a:solidFill>
                <a:effectLst/>
                <a:latin typeface="ff3"/>
              </a:rPr>
              <a:t>eg.</a:t>
            </a:r>
            <a:r>
              <a:rPr lang="en-US" b="0" i="0" dirty="0">
                <a:solidFill>
                  <a:srgbClr val="000000"/>
                </a:solidFill>
                <a:effectLst/>
                <a:latin typeface="ff3"/>
              </a:rPr>
              <a:t> Unexpected risks, such as undue seepage in a storage dam, leakage of nuclear radiation from an atomic power plant, presence of pesticides in food or soft drink bottle, an new irrigation canal spreading water-borne diseases, and an unsuspecting hair dryer causing lung cancer on the user from the asbestos gasket used in the product have been reported.</a:t>
            </a:r>
          </a:p>
          <a:p>
            <a:pPr algn="l"/>
            <a:endParaRPr lang="en-US" b="0" i="0" dirty="0">
              <a:solidFill>
                <a:srgbClr val="000000"/>
              </a:solidFill>
              <a:effectLst/>
              <a:latin typeface="ff3"/>
            </a:endParaRPr>
          </a:p>
          <a:p>
            <a:endParaRPr lang="en-IN" dirty="0"/>
          </a:p>
        </p:txBody>
      </p:sp>
    </p:spTree>
    <p:extLst>
      <p:ext uri="{BB962C8B-B14F-4D97-AF65-F5344CB8AC3E}">
        <p14:creationId xmlns:p14="http://schemas.microsoft.com/office/powerpoint/2010/main" val="11081722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FB9344-07FF-B606-6D54-CA4B68A984D6}"/>
              </a:ext>
            </a:extLst>
          </p:cNvPr>
          <p:cNvSpPr>
            <a:spLocks noGrp="1"/>
          </p:cNvSpPr>
          <p:nvPr>
            <p:ph type="title"/>
          </p:nvPr>
        </p:nvSpPr>
        <p:spPr>
          <a:xfrm>
            <a:off x="838200" y="365126"/>
            <a:ext cx="10515600" cy="315912"/>
          </a:xfrm>
        </p:spPr>
        <p:txBody>
          <a:bodyPr>
            <a:normAutofit fontScale="90000"/>
          </a:bodyPr>
          <a:lstStyle/>
          <a:p>
            <a:r>
              <a:rPr lang="en-IN" dirty="0"/>
              <a:t>cont.,</a:t>
            </a:r>
          </a:p>
        </p:txBody>
      </p:sp>
      <p:sp>
        <p:nvSpPr>
          <p:cNvPr id="3" name="Content Placeholder 2">
            <a:extLst>
              <a:ext uri="{FF2B5EF4-FFF2-40B4-BE49-F238E27FC236}">
                <a16:creationId xmlns:a16="http://schemas.microsoft.com/office/drawing/2014/main" id="{28A1AE7F-20A9-FA5E-F163-5F98D65F0F94}"/>
              </a:ext>
            </a:extLst>
          </p:cNvPr>
          <p:cNvSpPr>
            <a:spLocks noGrp="1"/>
          </p:cNvSpPr>
          <p:nvPr>
            <p:ph idx="1"/>
          </p:nvPr>
        </p:nvSpPr>
        <p:spPr>
          <a:xfrm>
            <a:off x="838200" y="923827"/>
            <a:ext cx="10515600" cy="5253136"/>
          </a:xfrm>
        </p:spPr>
        <p:txBody>
          <a:bodyPr/>
          <a:lstStyle/>
          <a:p>
            <a:pPr algn="l"/>
            <a:endParaRPr lang="en-US" b="0" i="0" dirty="0">
              <a:solidFill>
                <a:srgbClr val="000000"/>
              </a:solidFill>
              <a:effectLst/>
              <a:latin typeface="ff7"/>
            </a:endParaRPr>
          </a:p>
          <a:p>
            <a:pPr algn="just"/>
            <a:r>
              <a:rPr lang="en-US" b="1" i="0" dirty="0">
                <a:solidFill>
                  <a:srgbClr val="000000"/>
                </a:solidFill>
                <a:effectLst/>
                <a:latin typeface="ff7"/>
              </a:rPr>
              <a:t>Continuous monitoring</a:t>
            </a:r>
            <a:r>
              <a:rPr lang="en-US" b="0" i="0" dirty="0">
                <a:solidFill>
                  <a:srgbClr val="000000"/>
                </a:solidFill>
                <a:effectLst/>
                <a:latin typeface="ff3"/>
              </a:rPr>
              <a:t>: Monitoring continually the progress and gaining new knowledge are needed before, during, and after execution of project as in the case of experimentation. The performance is to be monitored even during the use (or wrong use!) of the product by the end user/beneficiary.</a:t>
            </a:r>
          </a:p>
          <a:p>
            <a:pPr algn="just"/>
            <a:endParaRPr lang="en-US" dirty="0">
              <a:solidFill>
                <a:srgbClr val="000000"/>
              </a:solidFill>
              <a:latin typeface="ff3"/>
            </a:endParaRPr>
          </a:p>
          <a:p>
            <a:pPr algn="just"/>
            <a:r>
              <a:rPr lang="en-US" b="1" i="0" dirty="0">
                <a:solidFill>
                  <a:srgbClr val="000000"/>
                </a:solidFill>
                <a:effectLst/>
                <a:latin typeface="ff7"/>
              </a:rPr>
              <a:t>Learning from the past</a:t>
            </a:r>
            <a:r>
              <a:rPr lang="en-US" b="0" i="0" dirty="0">
                <a:solidFill>
                  <a:srgbClr val="000000"/>
                </a:solidFill>
                <a:effectLst/>
                <a:latin typeface="ff3"/>
              </a:rPr>
              <a:t>: Engineers normally learn from their own prior designs and infer from the analysis of operation and results, and sometimes from the reports of other engineers.</a:t>
            </a:r>
          </a:p>
          <a:p>
            <a:pPr algn="l"/>
            <a:endParaRPr lang="en-US" b="0" i="0" dirty="0">
              <a:solidFill>
                <a:srgbClr val="000000"/>
              </a:solidFill>
              <a:effectLst/>
              <a:latin typeface="ff3"/>
            </a:endParaRPr>
          </a:p>
          <a:p>
            <a:endParaRPr lang="en-IN" dirty="0"/>
          </a:p>
        </p:txBody>
      </p:sp>
    </p:spTree>
    <p:extLst>
      <p:ext uri="{BB962C8B-B14F-4D97-AF65-F5344CB8AC3E}">
        <p14:creationId xmlns:p14="http://schemas.microsoft.com/office/powerpoint/2010/main" val="8054347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B5578B-CB2E-16C7-F191-F8DAE654CC93}"/>
              </a:ext>
            </a:extLst>
          </p:cNvPr>
          <p:cNvSpPr>
            <a:spLocks noGrp="1"/>
          </p:cNvSpPr>
          <p:nvPr>
            <p:ph type="title"/>
          </p:nvPr>
        </p:nvSpPr>
        <p:spPr>
          <a:xfrm>
            <a:off x="838200" y="365125"/>
            <a:ext cx="10515600" cy="1218577"/>
          </a:xfrm>
        </p:spPr>
        <p:txBody>
          <a:bodyPr>
            <a:noAutofit/>
          </a:bodyPr>
          <a:lstStyle/>
          <a:p>
            <a:r>
              <a:rPr lang="en-IN" sz="3200" b="1" dirty="0"/>
              <a:t>DIFFERENCES</a:t>
            </a:r>
          </a:p>
        </p:txBody>
      </p:sp>
      <p:sp>
        <p:nvSpPr>
          <p:cNvPr id="3" name="Content Placeholder 2">
            <a:extLst>
              <a:ext uri="{FF2B5EF4-FFF2-40B4-BE49-F238E27FC236}">
                <a16:creationId xmlns:a16="http://schemas.microsoft.com/office/drawing/2014/main" id="{B5C5EDFE-DAC3-2653-1DF2-20A038C210E8}"/>
              </a:ext>
            </a:extLst>
          </p:cNvPr>
          <p:cNvSpPr>
            <a:spLocks noGrp="1"/>
          </p:cNvSpPr>
          <p:nvPr>
            <p:ph idx="1"/>
          </p:nvPr>
        </p:nvSpPr>
        <p:spPr>
          <a:xfrm>
            <a:off x="838200" y="1828800"/>
            <a:ext cx="10515600" cy="4348163"/>
          </a:xfrm>
        </p:spPr>
        <p:txBody>
          <a:bodyPr/>
          <a:lstStyle/>
          <a:p>
            <a:endParaRPr lang="en-IN" dirty="0"/>
          </a:p>
          <a:p>
            <a:r>
              <a:rPr lang="en-IN" dirty="0"/>
              <a:t>Experimental control –  </a:t>
            </a:r>
            <a:r>
              <a:rPr lang="en-IN" dirty="0" err="1"/>
              <a:t>eng.</a:t>
            </a:r>
            <a:r>
              <a:rPr lang="en-IN" dirty="0"/>
              <a:t>  </a:t>
            </a:r>
            <a:r>
              <a:rPr lang="en-IN" dirty="0" err="1"/>
              <a:t>experiements</a:t>
            </a:r>
            <a:r>
              <a:rPr lang="en-IN" dirty="0"/>
              <a:t> are not under controlled  </a:t>
            </a:r>
          </a:p>
          <a:p>
            <a:pPr marL="0" indent="0">
              <a:buNone/>
            </a:pPr>
            <a:r>
              <a:rPr lang="en-IN" dirty="0"/>
              <a:t>        conditions.</a:t>
            </a:r>
          </a:p>
          <a:p>
            <a:r>
              <a:rPr lang="en-IN" dirty="0"/>
              <a:t>Humane touch –  </a:t>
            </a:r>
            <a:r>
              <a:rPr lang="en-IN" dirty="0" err="1"/>
              <a:t>eg.</a:t>
            </a:r>
            <a:r>
              <a:rPr lang="en-IN" dirty="0"/>
              <a:t>, </a:t>
            </a:r>
            <a:r>
              <a:rPr lang="en-IN" dirty="0" err="1"/>
              <a:t>medcial</a:t>
            </a:r>
            <a:r>
              <a:rPr lang="en-IN" dirty="0"/>
              <a:t> field</a:t>
            </a:r>
          </a:p>
          <a:p>
            <a:r>
              <a:rPr lang="en-IN" dirty="0"/>
              <a:t>Informed Consent  - </a:t>
            </a:r>
            <a:r>
              <a:rPr lang="en-IN" dirty="0" err="1"/>
              <a:t>eg.</a:t>
            </a:r>
            <a:r>
              <a:rPr lang="en-IN" dirty="0"/>
              <a:t>, at the time operations in hospitals</a:t>
            </a:r>
          </a:p>
          <a:p>
            <a:r>
              <a:rPr lang="en-IN" dirty="0"/>
              <a:t>Close observations</a:t>
            </a:r>
          </a:p>
        </p:txBody>
      </p:sp>
    </p:spTree>
    <p:extLst>
      <p:ext uri="{BB962C8B-B14F-4D97-AF65-F5344CB8AC3E}">
        <p14:creationId xmlns:p14="http://schemas.microsoft.com/office/powerpoint/2010/main" val="34928022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690D9-7D5A-9799-9AE5-D44A9939608B}"/>
              </a:ext>
            </a:extLst>
          </p:cNvPr>
          <p:cNvSpPr>
            <a:spLocks noGrp="1"/>
          </p:cNvSpPr>
          <p:nvPr>
            <p:ph type="title"/>
          </p:nvPr>
        </p:nvSpPr>
        <p:spPr/>
        <p:txBody>
          <a:bodyPr/>
          <a:lstStyle/>
          <a:p>
            <a:r>
              <a:rPr lang="en-IN" dirty="0"/>
              <a:t>Engineering As Responsible Experimenters</a:t>
            </a:r>
          </a:p>
        </p:txBody>
      </p:sp>
      <p:sp>
        <p:nvSpPr>
          <p:cNvPr id="3" name="Content Placeholder 2">
            <a:extLst>
              <a:ext uri="{FF2B5EF4-FFF2-40B4-BE49-F238E27FC236}">
                <a16:creationId xmlns:a16="http://schemas.microsoft.com/office/drawing/2014/main" id="{56585DBF-411F-AD09-0F74-55B64CDB3C03}"/>
              </a:ext>
            </a:extLst>
          </p:cNvPr>
          <p:cNvSpPr>
            <a:spLocks noGrp="1"/>
          </p:cNvSpPr>
          <p:nvPr>
            <p:ph idx="1"/>
          </p:nvPr>
        </p:nvSpPr>
        <p:spPr/>
        <p:txBody>
          <a:bodyPr/>
          <a:lstStyle/>
          <a:p>
            <a:r>
              <a:rPr lang="en-IN" dirty="0"/>
              <a:t>In the process of developing a product, an engineer generally learns through experimentation.</a:t>
            </a:r>
          </a:p>
          <a:p>
            <a:pPr marL="0" indent="0">
              <a:buNone/>
            </a:pPr>
            <a:r>
              <a:rPr lang="en-IN" dirty="0"/>
              <a:t>Responsibility of Engineers in Experimentation</a:t>
            </a:r>
          </a:p>
          <a:p>
            <a:pPr marL="0" indent="0">
              <a:buNone/>
            </a:pPr>
            <a:r>
              <a:rPr lang="en-IN" dirty="0"/>
              <a:t> 1. conscientiousness (sense of awareness)</a:t>
            </a:r>
          </a:p>
          <a:p>
            <a:pPr marL="0" indent="0">
              <a:buNone/>
            </a:pPr>
            <a:r>
              <a:rPr lang="en-IN" dirty="0"/>
              <a:t> 2. Comprehensive Perspective (moral ends)</a:t>
            </a:r>
          </a:p>
          <a:p>
            <a:pPr marL="0" indent="0">
              <a:buNone/>
            </a:pPr>
            <a:r>
              <a:rPr lang="en-IN" dirty="0"/>
              <a:t> 3. Moral Autonomy</a:t>
            </a:r>
          </a:p>
          <a:p>
            <a:pPr marL="0" indent="0">
              <a:buNone/>
            </a:pPr>
            <a:r>
              <a:rPr lang="en-IN" dirty="0"/>
              <a:t>4. Accountability (moral Responsibility)</a:t>
            </a:r>
          </a:p>
        </p:txBody>
      </p:sp>
    </p:spTree>
    <p:extLst>
      <p:ext uri="{BB962C8B-B14F-4D97-AF65-F5344CB8AC3E}">
        <p14:creationId xmlns:p14="http://schemas.microsoft.com/office/powerpoint/2010/main" val="14819638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07151EF-01E8-A539-CBB7-52944428E93B}"/>
              </a:ext>
            </a:extLst>
          </p:cNvPr>
          <p:cNvSpPr>
            <a:spLocks noGrp="1"/>
          </p:cNvSpPr>
          <p:nvPr>
            <p:ph idx="1"/>
          </p:nvPr>
        </p:nvSpPr>
        <p:spPr>
          <a:xfrm>
            <a:off x="150829" y="122548"/>
            <a:ext cx="11726944" cy="6447934"/>
          </a:xfrm>
        </p:spPr>
        <p:txBody>
          <a:bodyPr>
            <a:noAutofit/>
          </a:bodyPr>
          <a:lstStyle/>
          <a:p>
            <a:pPr marL="0" indent="0">
              <a:buNone/>
            </a:pPr>
            <a:r>
              <a:rPr lang="en-US" sz="4000" b="1" dirty="0"/>
              <a:t>                                   </a:t>
            </a:r>
            <a:r>
              <a:rPr lang="en-US" b="1" dirty="0"/>
              <a:t>CONSCIENTIOUSNESS </a:t>
            </a:r>
          </a:p>
          <a:p>
            <a:pPr marL="0" indent="0">
              <a:buNone/>
            </a:pPr>
            <a:endParaRPr lang="en-US" b="1" dirty="0"/>
          </a:p>
          <a:p>
            <a:pPr marL="0" indent="0">
              <a:buNone/>
            </a:pPr>
            <a:endParaRPr lang="en-US" b="1" dirty="0"/>
          </a:p>
          <a:p>
            <a:r>
              <a:rPr lang="en-US" dirty="0"/>
              <a:t>Being sensitive to full range of moral values and responsibilities relevant to the prevailing situation. </a:t>
            </a:r>
          </a:p>
          <a:p>
            <a:r>
              <a:rPr lang="en-US" dirty="0"/>
              <a:t>The willingness to develop the skill and put the efforts needed to reach the best balance possible among those considerations. Engineers must possess open eyes( moral vision) ,open ears(moral listening), and an open mind(moral reasoning). </a:t>
            </a:r>
          </a:p>
          <a:p>
            <a:r>
              <a:rPr lang="en-US" dirty="0"/>
              <a:t>Respect foremost the safety and health of the affected. </a:t>
            </a:r>
          </a:p>
          <a:p>
            <a:r>
              <a:rPr lang="en-US" dirty="0"/>
              <a:t>The human rights of the participant should be protected through voluntary and informed consent</a:t>
            </a:r>
            <a:endParaRPr lang="en-IN" dirty="0"/>
          </a:p>
        </p:txBody>
      </p:sp>
    </p:spTree>
    <p:extLst>
      <p:ext uri="{BB962C8B-B14F-4D97-AF65-F5344CB8AC3E}">
        <p14:creationId xmlns:p14="http://schemas.microsoft.com/office/powerpoint/2010/main" val="10312959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E1BDB3-6955-4220-DA7A-10B32B8460B4}"/>
              </a:ext>
            </a:extLst>
          </p:cNvPr>
          <p:cNvSpPr>
            <a:spLocks noGrp="1"/>
          </p:cNvSpPr>
          <p:nvPr>
            <p:ph type="title"/>
          </p:nvPr>
        </p:nvSpPr>
        <p:spPr>
          <a:xfrm>
            <a:off x="838200" y="365126"/>
            <a:ext cx="10515600" cy="822652"/>
          </a:xfrm>
        </p:spPr>
        <p:txBody>
          <a:bodyPr/>
          <a:lstStyle/>
          <a:p>
            <a:r>
              <a:rPr lang="en-US" dirty="0"/>
              <a:t>Cont.,</a:t>
            </a:r>
            <a:endParaRPr lang="en-IN" dirty="0"/>
          </a:p>
        </p:txBody>
      </p:sp>
      <p:sp>
        <p:nvSpPr>
          <p:cNvPr id="3" name="Content Placeholder 2">
            <a:extLst>
              <a:ext uri="{FF2B5EF4-FFF2-40B4-BE49-F238E27FC236}">
                <a16:creationId xmlns:a16="http://schemas.microsoft.com/office/drawing/2014/main" id="{ED48DD27-D01A-3E7E-27B3-0757706B530D}"/>
              </a:ext>
            </a:extLst>
          </p:cNvPr>
          <p:cNvSpPr>
            <a:spLocks noGrp="1"/>
          </p:cNvSpPr>
          <p:nvPr>
            <p:ph idx="1"/>
          </p:nvPr>
        </p:nvSpPr>
        <p:spPr>
          <a:xfrm>
            <a:off x="838200" y="942680"/>
            <a:ext cx="10515600" cy="5234283"/>
          </a:xfrm>
        </p:spPr>
        <p:txBody>
          <a:bodyPr/>
          <a:lstStyle/>
          <a:p>
            <a:pPr marL="0" indent="0">
              <a:buNone/>
            </a:pPr>
            <a:r>
              <a:rPr lang="en-US" b="1" dirty="0"/>
              <a:t>                                   Comprehensive Perspective </a:t>
            </a:r>
          </a:p>
          <a:p>
            <a:pPr marL="0" indent="0">
              <a:buNone/>
            </a:pPr>
            <a:endParaRPr lang="en-US" dirty="0"/>
          </a:p>
          <a:p>
            <a:r>
              <a:rPr lang="en-US" dirty="0"/>
              <a:t>The Engineers should grasp the context of his work and ensure that the work involved results in only moral ends. </a:t>
            </a:r>
          </a:p>
          <a:p>
            <a:endParaRPr lang="en-US" dirty="0"/>
          </a:p>
          <a:p>
            <a:r>
              <a:rPr lang="en-US" dirty="0"/>
              <a:t>One should not ignore his conscience, if the product or project that he is involved will result in damaging the nervous system of the people. ( or even the enemy, in case of weapon development)</a:t>
            </a:r>
            <a:endParaRPr lang="en-IN" dirty="0"/>
          </a:p>
        </p:txBody>
      </p:sp>
    </p:spTree>
    <p:extLst>
      <p:ext uri="{BB962C8B-B14F-4D97-AF65-F5344CB8AC3E}">
        <p14:creationId xmlns:p14="http://schemas.microsoft.com/office/powerpoint/2010/main" val="20679827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13F78D-7AF4-F7A9-56AF-CEC53ED4FDE2}"/>
              </a:ext>
            </a:extLst>
          </p:cNvPr>
          <p:cNvSpPr>
            <a:spLocks noGrp="1"/>
          </p:cNvSpPr>
          <p:nvPr>
            <p:ph type="title"/>
          </p:nvPr>
        </p:nvSpPr>
        <p:spPr>
          <a:xfrm>
            <a:off x="838200" y="365125"/>
            <a:ext cx="10515600" cy="643543"/>
          </a:xfrm>
        </p:spPr>
        <p:txBody>
          <a:bodyPr>
            <a:normAutofit fontScale="90000"/>
          </a:bodyPr>
          <a:lstStyle/>
          <a:p>
            <a:r>
              <a:rPr lang="en-US" dirty="0"/>
              <a:t>Cont.,</a:t>
            </a:r>
            <a:endParaRPr lang="en-IN" dirty="0"/>
          </a:p>
        </p:txBody>
      </p:sp>
      <p:sp>
        <p:nvSpPr>
          <p:cNvPr id="3" name="Content Placeholder 2">
            <a:extLst>
              <a:ext uri="{FF2B5EF4-FFF2-40B4-BE49-F238E27FC236}">
                <a16:creationId xmlns:a16="http://schemas.microsoft.com/office/drawing/2014/main" id="{1D4379C0-3DE2-9026-A66B-0C292C5E5AF0}"/>
              </a:ext>
            </a:extLst>
          </p:cNvPr>
          <p:cNvSpPr>
            <a:spLocks noGrp="1"/>
          </p:cNvSpPr>
          <p:nvPr>
            <p:ph idx="1"/>
          </p:nvPr>
        </p:nvSpPr>
        <p:spPr>
          <a:xfrm>
            <a:off x="838200" y="1112363"/>
            <a:ext cx="10515600" cy="5064600"/>
          </a:xfrm>
        </p:spPr>
        <p:txBody>
          <a:bodyPr/>
          <a:lstStyle/>
          <a:p>
            <a:pPr marL="0" indent="0" algn="ctr">
              <a:buNone/>
            </a:pPr>
            <a:r>
              <a:rPr lang="en-US" b="1" dirty="0"/>
              <a:t>Moral Autonomy </a:t>
            </a:r>
          </a:p>
          <a:p>
            <a:endParaRPr lang="en-US" dirty="0"/>
          </a:p>
          <a:p>
            <a:r>
              <a:rPr lang="en-US" dirty="0"/>
              <a:t>Moral autonomy means the ability to think critically and       </a:t>
            </a:r>
          </a:p>
          <a:p>
            <a:pPr marL="0" indent="0">
              <a:buNone/>
            </a:pPr>
            <a:r>
              <a:rPr lang="en-US" dirty="0"/>
              <a:t>          independently.</a:t>
            </a:r>
          </a:p>
          <a:p>
            <a:endParaRPr lang="en-US" dirty="0"/>
          </a:p>
          <a:p>
            <a:r>
              <a:rPr lang="en-US" dirty="0"/>
              <a:t>Viewing engineering as social experimentation , and anticipating unknown consequences should promote an attitude of questioning about adequacy of the existing economic and safety standards . </a:t>
            </a:r>
          </a:p>
          <a:p>
            <a:endParaRPr lang="en-US" dirty="0"/>
          </a:p>
          <a:p>
            <a:r>
              <a:rPr lang="en-US" dirty="0"/>
              <a:t>This proves a greater sense of personal involvement in one’s work.</a:t>
            </a:r>
            <a:endParaRPr lang="en-IN" dirty="0"/>
          </a:p>
        </p:txBody>
      </p:sp>
    </p:spTree>
    <p:extLst>
      <p:ext uri="{BB962C8B-B14F-4D97-AF65-F5344CB8AC3E}">
        <p14:creationId xmlns:p14="http://schemas.microsoft.com/office/powerpoint/2010/main" val="17590472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D63BA0-EDC8-8A72-58FF-0330834BCBA0}"/>
              </a:ext>
            </a:extLst>
          </p:cNvPr>
          <p:cNvSpPr>
            <a:spLocks noGrp="1"/>
          </p:cNvSpPr>
          <p:nvPr>
            <p:ph type="title"/>
          </p:nvPr>
        </p:nvSpPr>
        <p:spPr>
          <a:xfrm>
            <a:off x="838200" y="365126"/>
            <a:ext cx="10515600" cy="315912"/>
          </a:xfrm>
        </p:spPr>
        <p:txBody>
          <a:bodyPr>
            <a:normAutofit fontScale="90000"/>
          </a:bodyPr>
          <a:lstStyle/>
          <a:p>
            <a:r>
              <a:rPr lang="en-US" dirty="0"/>
              <a:t>Cont.,</a:t>
            </a:r>
            <a:endParaRPr lang="en-IN" dirty="0"/>
          </a:p>
        </p:txBody>
      </p:sp>
      <p:sp>
        <p:nvSpPr>
          <p:cNvPr id="3" name="Content Placeholder 2">
            <a:extLst>
              <a:ext uri="{FF2B5EF4-FFF2-40B4-BE49-F238E27FC236}">
                <a16:creationId xmlns:a16="http://schemas.microsoft.com/office/drawing/2014/main" id="{0873F3BC-1257-9D5B-2BC3-13A6AE2A5F5B}"/>
              </a:ext>
            </a:extLst>
          </p:cNvPr>
          <p:cNvSpPr>
            <a:spLocks noGrp="1"/>
          </p:cNvSpPr>
          <p:nvPr>
            <p:ph idx="1"/>
          </p:nvPr>
        </p:nvSpPr>
        <p:spPr>
          <a:xfrm>
            <a:off x="838200" y="1008668"/>
            <a:ext cx="10515600" cy="4596001"/>
          </a:xfrm>
        </p:spPr>
        <p:txBody>
          <a:bodyPr/>
          <a:lstStyle/>
          <a:p>
            <a:pPr marL="0" indent="0" algn="ctr">
              <a:buNone/>
            </a:pPr>
            <a:r>
              <a:rPr lang="en-US" b="1" dirty="0"/>
              <a:t>Accountability </a:t>
            </a:r>
          </a:p>
          <a:p>
            <a:pPr marL="0" indent="0" algn="ctr">
              <a:buNone/>
            </a:pPr>
            <a:r>
              <a:rPr lang="en-US" b="1" dirty="0"/>
              <a:t>(moral responsibility)</a:t>
            </a:r>
          </a:p>
          <a:p>
            <a:endParaRPr lang="en-US" dirty="0"/>
          </a:p>
          <a:p>
            <a:endParaRPr lang="en-US" dirty="0"/>
          </a:p>
          <a:p>
            <a:r>
              <a:rPr lang="en-US" dirty="0"/>
              <a:t>Capacity to understand and act normal reasons. </a:t>
            </a:r>
          </a:p>
          <a:p>
            <a:r>
              <a:rPr lang="en-US" dirty="0"/>
              <a:t>Willingness to submit one’s action to moral scrutiny . </a:t>
            </a:r>
          </a:p>
          <a:p>
            <a:r>
              <a:rPr lang="en-US" dirty="0"/>
              <a:t>Be responsive to the assessment of others. </a:t>
            </a:r>
          </a:p>
          <a:p>
            <a:r>
              <a:rPr lang="en-US" dirty="0"/>
              <a:t>Be liable to justify the decisions , actions or means , and outcomes.</a:t>
            </a:r>
            <a:endParaRPr lang="en-IN" dirty="0"/>
          </a:p>
        </p:txBody>
      </p:sp>
    </p:spTree>
    <p:extLst>
      <p:ext uri="{BB962C8B-B14F-4D97-AF65-F5344CB8AC3E}">
        <p14:creationId xmlns:p14="http://schemas.microsoft.com/office/powerpoint/2010/main" val="31345141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458</TotalTime>
  <Words>2151</Words>
  <Application>Microsoft Office PowerPoint</Application>
  <PresentationFormat>Widescreen</PresentationFormat>
  <Paragraphs>108</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Calibri</vt:lpstr>
      <vt:lpstr>Calibri Light</vt:lpstr>
      <vt:lpstr>ff3</vt:lpstr>
      <vt:lpstr>ff7</vt:lpstr>
      <vt:lpstr>Montserrat</vt:lpstr>
      <vt:lpstr>Office Theme</vt:lpstr>
      <vt:lpstr>Engineering As Experimentation</vt:lpstr>
      <vt:lpstr>Engineering Projects v/s Standard Experiments</vt:lpstr>
      <vt:lpstr>cont.,</vt:lpstr>
      <vt:lpstr>DIFFERENCES</vt:lpstr>
      <vt:lpstr>Engineering As Responsible Experimenters</vt:lpstr>
      <vt:lpstr>PowerPoint Presentation</vt:lpstr>
      <vt:lpstr>Cont.,</vt:lpstr>
      <vt:lpstr>Cont.,</vt:lpstr>
      <vt:lpstr>Cont.,</vt:lpstr>
      <vt:lpstr>PowerPoint Presentation</vt:lpstr>
      <vt:lpstr>                             CODES OF ETHICS</vt:lpstr>
      <vt:lpstr>Limitations</vt:lpstr>
      <vt:lpstr>                       INDUSTRIAL STANDARDS</vt:lpstr>
      <vt:lpstr>example</vt:lpstr>
      <vt:lpstr>A BALANCED OUTLOOK ON LAW</vt:lpstr>
      <vt:lpstr>PowerPoint Presentation</vt:lpstr>
      <vt:lpstr>CASE STUDY:</vt:lpstr>
      <vt:lpstr>PowerPoint Presentation</vt:lpstr>
      <vt:lpstr>Questions based on the case study: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Engineering As Experimentation</dc:title>
  <dc:creator>RENUKA DEVI</dc:creator>
  <cp:lastModifiedBy>RENUKA DEVI</cp:lastModifiedBy>
  <cp:revision>12</cp:revision>
  <dcterms:created xsi:type="dcterms:W3CDTF">2022-10-06T13:38:29Z</dcterms:created>
  <dcterms:modified xsi:type="dcterms:W3CDTF">2022-10-17T04:38:13Z</dcterms:modified>
</cp:coreProperties>
</file>