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60" r:id="rId5"/>
    <p:sldId id="261" r:id="rId6"/>
    <p:sldId id="263" r:id="rId7"/>
    <p:sldId id="264" r:id="rId8"/>
    <p:sldId id="265" r:id="rId9"/>
    <p:sldId id="267" r:id="rId10"/>
    <p:sldId id="266"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72051BF-742D-4718-8882-F655282E030B}" type="datetimeFigureOut">
              <a:rPr lang="en-US" smtClean="0"/>
              <a:pPr/>
              <a:t>1/23/2023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02B16B1-EEF2-4B95-9E4A-962009504C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2051BF-742D-4718-8882-F655282E030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F72051BF-742D-4718-8882-F655282E030B}" type="datetimeFigureOut">
              <a:rPr lang="en-US" smtClean="0"/>
              <a:pPr/>
              <a:t>1/23/2023</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02B16B1-EEF2-4B95-9E4A-962009504C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2051BF-742D-4718-8882-F655282E030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72051BF-742D-4718-8882-F655282E030B}" type="datetimeFigureOut">
              <a:rPr lang="en-US" smtClean="0"/>
              <a:pPr/>
              <a:t>1/23/2023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A02B16B1-EEF2-4B95-9E4A-962009504C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2051BF-742D-4718-8882-F655282E030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72051BF-742D-4718-8882-F655282E030B}"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72051BF-742D-4718-8882-F655282E030B}"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72051BF-742D-4718-8882-F655282E030B}" type="datetimeFigureOut">
              <a:rPr lang="en-US" smtClean="0"/>
              <a:pPr/>
              <a:t>1/23/2023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2051BF-742D-4718-8882-F655282E030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B16B1-EEF2-4B95-9E4A-962009504C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F72051BF-742D-4718-8882-F655282E030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B16B1-EEF2-4B95-9E4A-962009504C1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72051BF-742D-4718-8882-F655282E030B}" type="datetimeFigureOut">
              <a:rPr lang="en-US" smtClean="0"/>
              <a:pPr/>
              <a:t>1/23/2023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02B16B1-EEF2-4B95-9E4A-962009504C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PROFESIONAL INTEGRITY</a:t>
            </a:r>
          </a:p>
        </p:txBody>
      </p:sp>
      <p:sp>
        <p:nvSpPr>
          <p:cNvPr id="3" name="Subtitle 2"/>
          <p:cNvSpPr>
            <a:spLocks noGrp="1"/>
          </p:cNvSpPr>
          <p:nvPr>
            <p:ph type="subTitle" idx="1"/>
          </p:nvPr>
        </p:nvSpPr>
        <p:spPr>
          <a:xfrm>
            <a:off x="4724400" y="4648200"/>
            <a:ext cx="3962400" cy="1219200"/>
          </a:xfrm>
        </p:spPr>
        <p:txBody>
          <a:bodyPr>
            <a:normAutofit/>
          </a:bodyPr>
          <a:lstStyle/>
          <a:p>
            <a:endParaRPr lang="en-US" dirty="0"/>
          </a:p>
          <a:p>
            <a:endParaRPr lang="en-US" dirty="0"/>
          </a:p>
          <a:p>
            <a:r>
              <a:rPr lang="en-US" dirty="0"/>
              <a:t>Dr. K. </a:t>
            </a:r>
            <a:r>
              <a:rPr lang="en-US" dirty="0" err="1"/>
              <a:t>Priya</a:t>
            </a:r>
            <a:r>
              <a:rPr lang="en-US" dirty="0"/>
              <a:t> </a:t>
            </a:r>
            <a:r>
              <a:rPr lang="en-US" dirty="0" err="1"/>
              <a:t>Verthini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a:solidFill>
                  <a:srgbClr val="C00000"/>
                </a:solidFill>
                <a:latin typeface="Algerian" pitchFamily="82" charset="0"/>
              </a:rPr>
              <a:t>Civic virtue</a:t>
            </a:r>
          </a:p>
        </p:txBody>
      </p:sp>
      <p:sp>
        <p:nvSpPr>
          <p:cNvPr id="3" name="Content Placeholder 2"/>
          <p:cNvSpPr>
            <a:spLocks noGrp="1"/>
          </p:cNvSpPr>
          <p:nvPr>
            <p:ph idx="1"/>
          </p:nvPr>
        </p:nvSpPr>
        <p:spPr>
          <a:xfrm>
            <a:off x="457200" y="1600200"/>
            <a:ext cx="7543800" cy="4855536"/>
          </a:xfrm>
        </p:spPr>
        <p:txBody>
          <a:bodyPr/>
          <a:lstStyle/>
          <a:p>
            <a:r>
              <a:rPr lang="en-US" dirty="0"/>
              <a:t>Civic virtue is morality or a standard of righteous behavior in relationship to a citizen’s involvement in society</a:t>
            </a:r>
          </a:p>
          <a:p>
            <a:endParaRPr lang="en-US" dirty="0"/>
          </a:p>
          <a:p>
            <a:r>
              <a:rPr lang="en-US" dirty="0"/>
              <a:t>Civic virtue is the harvesting of habits important for the success of the community</a:t>
            </a:r>
          </a:p>
          <a:p>
            <a:endParaRPr lang="en-US" dirty="0"/>
          </a:p>
          <a:p>
            <a:r>
              <a:rPr lang="en-US" dirty="0" err="1"/>
              <a:t>Eg</a:t>
            </a:r>
            <a:r>
              <a:rPr lang="en-US" dirty="0"/>
              <a:t>. voting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p:spPr>
        <p:txBody>
          <a:bodyPr/>
          <a:lstStyle/>
          <a:p>
            <a:r>
              <a:rPr lang="en-US" dirty="0">
                <a:latin typeface="Algerian" pitchFamily="82" charset="0"/>
              </a:rPr>
              <a:t>RESPECT FOR OTHERS</a:t>
            </a:r>
          </a:p>
        </p:txBody>
      </p:sp>
      <p:sp>
        <p:nvSpPr>
          <p:cNvPr id="3" name="Content Placeholder 2"/>
          <p:cNvSpPr>
            <a:spLocks noGrp="1"/>
          </p:cNvSpPr>
          <p:nvPr>
            <p:ph idx="1"/>
          </p:nvPr>
        </p:nvSpPr>
        <p:spPr>
          <a:xfrm>
            <a:off x="457200" y="1609416"/>
            <a:ext cx="7543800" cy="4846320"/>
          </a:xfrm>
        </p:spPr>
        <p:txBody>
          <a:bodyPr/>
          <a:lstStyle/>
          <a:p>
            <a:r>
              <a:rPr lang="en-US" dirty="0"/>
              <a:t>Respect, also called </a:t>
            </a:r>
            <a:r>
              <a:rPr lang="en-US" dirty="0">
                <a:solidFill>
                  <a:srgbClr val="00B050"/>
                </a:solidFill>
              </a:rPr>
              <a:t>esteem</a:t>
            </a:r>
            <a:r>
              <a:rPr lang="en-US" dirty="0"/>
              <a:t>, is a </a:t>
            </a:r>
            <a:r>
              <a:rPr lang="en-US" dirty="0">
                <a:solidFill>
                  <a:srgbClr val="00B050"/>
                </a:solidFill>
              </a:rPr>
              <a:t>positive feeling or action </a:t>
            </a:r>
            <a:r>
              <a:rPr lang="en-US" dirty="0"/>
              <a:t>shown towards someone or something considered important or held in high esteem or regard.</a:t>
            </a:r>
          </a:p>
          <a:p>
            <a:endParaRPr lang="en-US" dirty="0"/>
          </a:p>
          <a:p>
            <a:r>
              <a:rPr lang="en-US" dirty="0"/>
              <a:t>It is also the process of honoring some one by exhibiting care, concern or consideration for their needs or feelings. </a:t>
            </a:r>
          </a:p>
          <a:p>
            <a:endParaRPr lang="en-US" dirty="0"/>
          </a:p>
          <a:p>
            <a:r>
              <a:rPr lang="en-US" dirty="0" err="1"/>
              <a:t>Eg</a:t>
            </a:r>
            <a:r>
              <a:rPr lang="en-US" dirty="0"/>
              <a:t>…conveying thanks or wishing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r>
              <a:rPr lang="en-US" dirty="0">
                <a:latin typeface="Algerian" pitchFamily="82" charset="0"/>
              </a:rPr>
              <a:t>How to respect others</a:t>
            </a:r>
          </a:p>
        </p:txBody>
      </p:sp>
      <p:sp>
        <p:nvSpPr>
          <p:cNvPr id="3" name="Content Placeholder 2"/>
          <p:cNvSpPr>
            <a:spLocks noGrp="1"/>
          </p:cNvSpPr>
          <p:nvPr>
            <p:ph idx="1"/>
          </p:nvPr>
        </p:nvSpPr>
        <p:spPr>
          <a:xfrm>
            <a:off x="457200" y="1609416"/>
            <a:ext cx="7620000" cy="4846320"/>
          </a:xfrm>
        </p:spPr>
        <p:txBody>
          <a:bodyPr/>
          <a:lstStyle/>
          <a:p>
            <a:r>
              <a:rPr lang="en-US" dirty="0"/>
              <a:t>Listening to the other person (at time of clashes)</a:t>
            </a:r>
          </a:p>
          <a:p>
            <a:r>
              <a:rPr lang="en-US" dirty="0"/>
              <a:t>Being empathetic, understanding each other and putting ourselves in their shoes.</a:t>
            </a:r>
          </a:p>
          <a:p>
            <a:r>
              <a:rPr lang="en-US" dirty="0"/>
              <a:t>Apologizing to each other when we make mistakes</a:t>
            </a:r>
          </a:p>
          <a:p>
            <a:r>
              <a:rPr lang="en-US" dirty="0"/>
              <a:t>Complying with and respecting laws and regulations</a:t>
            </a:r>
          </a:p>
          <a:p>
            <a:r>
              <a:rPr lang="en-US" dirty="0"/>
              <a:t>Respecting the privacy and intimacy of others</a:t>
            </a:r>
          </a:p>
          <a:p>
            <a:r>
              <a:rPr lang="en-US" dirty="0"/>
              <a:t>Being grateful.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Caring and sharing</a:t>
            </a:r>
          </a:p>
        </p:txBody>
      </p:sp>
      <p:sp>
        <p:nvSpPr>
          <p:cNvPr id="3" name="Content Placeholder 2"/>
          <p:cNvSpPr>
            <a:spLocks noGrp="1"/>
          </p:cNvSpPr>
          <p:nvPr>
            <p:ph idx="1"/>
          </p:nvPr>
        </p:nvSpPr>
        <p:spPr/>
        <p:txBody>
          <a:bodyPr/>
          <a:lstStyle/>
          <a:p>
            <a:r>
              <a:rPr lang="en-US" dirty="0"/>
              <a:t>Caring includes feelings, relationship, </a:t>
            </a:r>
            <a:r>
              <a:rPr lang="en-US" dirty="0">
                <a:solidFill>
                  <a:srgbClr val="00B050"/>
                </a:solidFill>
              </a:rPr>
              <a:t>protecting others and causing least damage </a:t>
            </a:r>
            <a:r>
              <a:rPr lang="en-US" dirty="0"/>
              <a:t>to others.</a:t>
            </a:r>
          </a:p>
          <a:p>
            <a:endParaRPr lang="en-US" dirty="0"/>
          </a:p>
          <a:p>
            <a:r>
              <a:rPr lang="en-US" dirty="0"/>
              <a:t>Caring is feeling for others.</a:t>
            </a:r>
          </a:p>
          <a:p>
            <a:endParaRPr lang="en-US" dirty="0"/>
          </a:p>
          <a:p>
            <a:r>
              <a:rPr lang="en-US" dirty="0"/>
              <a:t>It includes </a:t>
            </a:r>
            <a:r>
              <a:rPr lang="en-US" dirty="0">
                <a:solidFill>
                  <a:srgbClr val="00B050"/>
                </a:solidFill>
              </a:rPr>
              <a:t>showing respect to the feeling </a:t>
            </a:r>
            <a:r>
              <a:rPr lang="en-US" dirty="0"/>
              <a:t>of others and also respecting and preserving the interests of all others concerned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96200" cy="5998536"/>
          </a:xfrm>
        </p:spPr>
        <p:txBody>
          <a:bodyPr/>
          <a:lstStyle/>
          <a:p>
            <a:pPr>
              <a:buNone/>
            </a:pPr>
            <a:r>
              <a:rPr lang="en-US" u="sng" dirty="0">
                <a:solidFill>
                  <a:srgbClr val="C00000"/>
                </a:solidFill>
              </a:rPr>
              <a:t>sharing</a:t>
            </a:r>
          </a:p>
          <a:p>
            <a:endParaRPr lang="en-US" dirty="0"/>
          </a:p>
          <a:p>
            <a:r>
              <a:rPr lang="en-US" dirty="0"/>
              <a:t>Sharing means ‘sharing of feeling, ideas thoughts, resources and profits. Sharing is always </a:t>
            </a:r>
            <a:r>
              <a:rPr lang="en-US" dirty="0">
                <a:solidFill>
                  <a:srgbClr val="00B050"/>
                </a:solidFill>
              </a:rPr>
              <a:t>mutually beneficial</a:t>
            </a:r>
            <a:r>
              <a:rPr lang="en-US" dirty="0"/>
              <a:t>.</a:t>
            </a:r>
          </a:p>
          <a:p>
            <a:endParaRPr lang="en-US" dirty="0"/>
          </a:p>
          <a:p>
            <a:r>
              <a:rPr lang="en-US" dirty="0"/>
              <a:t>Sharing is voluntary and it cannot be driven by force, but motivated successfully through ethical principles.</a:t>
            </a:r>
          </a:p>
          <a:p>
            <a:endParaRPr lang="en-US" dirty="0"/>
          </a:p>
          <a:p>
            <a:r>
              <a:rPr lang="en-US" dirty="0"/>
              <a:t>Sharing should be genuine, legal, positive, voluntary and without any expectation in return.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What is integrity</a:t>
            </a:r>
          </a:p>
        </p:txBody>
      </p:sp>
      <p:sp>
        <p:nvSpPr>
          <p:cNvPr id="3" name="Content Placeholder 2"/>
          <p:cNvSpPr>
            <a:spLocks noGrp="1"/>
          </p:cNvSpPr>
          <p:nvPr>
            <p:ph idx="1"/>
          </p:nvPr>
        </p:nvSpPr>
        <p:spPr>
          <a:xfrm>
            <a:off x="457200" y="1609416"/>
            <a:ext cx="8686800" cy="4846320"/>
          </a:xfrm>
        </p:spPr>
        <p:txBody>
          <a:bodyPr>
            <a:normAutofit fontScale="92500" lnSpcReduction="10000"/>
          </a:bodyPr>
          <a:lstStyle/>
          <a:p>
            <a:pPr marL="514350" indent="-514350">
              <a:buAutoNum type="alphaUcPeriod"/>
            </a:pPr>
            <a:r>
              <a:rPr lang="en-US" dirty="0"/>
              <a:t>A quality of being </a:t>
            </a:r>
            <a:r>
              <a:rPr lang="en-US" dirty="0">
                <a:solidFill>
                  <a:srgbClr val="FF0000"/>
                </a:solidFill>
              </a:rPr>
              <a:t>honest</a:t>
            </a:r>
            <a:r>
              <a:rPr lang="en-US" dirty="0"/>
              <a:t> having strong moral principles and moral uprightness.</a:t>
            </a:r>
          </a:p>
          <a:p>
            <a:pPr marL="514350" indent="-514350">
              <a:buAutoNum type="alphaUcPeriod"/>
            </a:pPr>
            <a:endParaRPr lang="en-US" dirty="0"/>
          </a:p>
          <a:p>
            <a:pPr marL="514350" indent="-514350">
              <a:buAutoNum type="alphaUcPeriod" startAt="2"/>
            </a:pPr>
            <a:r>
              <a:rPr lang="en-US" dirty="0"/>
              <a:t>The state of being whole and undivided having internal unity and coherence.</a:t>
            </a:r>
          </a:p>
          <a:p>
            <a:pPr marL="514350" indent="-514350">
              <a:buAutoNum type="alphaUcPeriod" startAt="2"/>
            </a:pPr>
            <a:endParaRPr lang="en-US" dirty="0"/>
          </a:p>
          <a:p>
            <a:pPr marL="514350" indent="-514350">
              <a:buNone/>
            </a:pPr>
            <a:r>
              <a:rPr lang="en-US" dirty="0">
                <a:solidFill>
                  <a:srgbClr val="C00000"/>
                </a:solidFill>
              </a:rPr>
              <a:t>Our inner world drives our outward actions.</a:t>
            </a:r>
          </a:p>
          <a:p>
            <a:pPr marL="514350" indent="-514350">
              <a:buAutoNum type="arabicPeriod"/>
            </a:pPr>
            <a:endParaRPr lang="en-US" dirty="0"/>
          </a:p>
          <a:p>
            <a:pPr marL="514350" indent="-514350">
              <a:buNone/>
            </a:pPr>
            <a:r>
              <a:rPr lang="en-US" dirty="0"/>
              <a:t>1. </a:t>
            </a:r>
            <a:r>
              <a:rPr lang="en-US" dirty="0">
                <a:solidFill>
                  <a:srgbClr val="002060"/>
                </a:solidFill>
              </a:rPr>
              <a:t>Integrity is an internal quality.</a:t>
            </a:r>
          </a:p>
          <a:p>
            <a:pPr marL="514350" indent="-514350">
              <a:buNone/>
            </a:pPr>
            <a:r>
              <a:rPr lang="en-US" dirty="0">
                <a:solidFill>
                  <a:srgbClr val="002060"/>
                </a:solidFill>
              </a:rPr>
              <a:t>      “The first thing is to be honest with yourself” </a:t>
            </a:r>
          </a:p>
          <a:p>
            <a:pPr marL="514350" indent="-514350">
              <a:buNone/>
            </a:pPr>
            <a:r>
              <a:rPr lang="en-US" dirty="0">
                <a:solidFill>
                  <a:srgbClr val="002060"/>
                </a:solidFill>
              </a:rPr>
              <a:t>            says Nelson Mandela</a:t>
            </a:r>
          </a:p>
          <a:p>
            <a:pPr marL="514350" indent="-514350">
              <a:buNone/>
            </a:pPr>
            <a:r>
              <a:rPr lang="en-US" dirty="0">
                <a:solidFill>
                  <a:srgbClr val="002060"/>
                </a:solidFill>
              </a:rPr>
              <a:t>2. Other people may or may not notice.</a:t>
            </a:r>
          </a:p>
          <a:p>
            <a:pPr marL="514350" indent="-514350">
              <a:buAutoNum type="arabicPeriod"/>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2575560"/>
          </a:xfrm>
        </p:spPr>
        <p:txBody>
          <a:bodyPr/>
          <a:lstStyle/>
          <a:p>
            <a:endParaRPr lang="en-US" dirty="0"/>
          </a:p>
        </p:txBody>
      </p:sp>
      <p:sp>
        <p:nvSpPr>
          <p:cNvPr id="3" name="Content Placeholder 2"/>
          <p:cNvSpPr>
            <a:spLocks noGrp="1"/>
          </p:cNvSpPr>
          <p:nvPr>
            <p:ph idx="1"/>
          </p:nvPr>
        </p:nvSpPr>
        <p:spPr>
          <a:xfrm>
            <a:off x="457200" y="3352800"/>
            <a:ext cx="7239000" cy="3102936"/>
          </a:xfrm>
        </p:spPr>
        <p:txBody>
          <a:bodyPr>
            <a:normAutofit fontScale="92500" lnSpcReduction="10000"/>
          </a:bodyPr>
          <a:lstStyle/>
          <a:p>
            <a:pPr algn="just"/>
            <a:r>
              <a:rPr lang="en-US" dirty="0">
                <a:solidFill>
                  <a:schemeClr val="accent1">
                    <a:lumMod val="50000"/>
                  </a:schemeClr>
                </a:solidFill>
                <a:latin typeface="Times New Roman" pitchFamily="18" charset="0"/>
                <a:cs typeface="Times New Roman" pitchFamily="18" charset="0"/>
              </a:rPr>
              <a:t>Work ethics has been understood as a value based on hard work and diligence (</a:t>
            </a:r>
            <a:r>
              <a:rPr lang="en-US" dirty="0">
                <a:solidFill>
                  <a:srgbClr val="FF0000"/>
                </a:solidFill>
                <a:latin typeface="Times New Roman" pitchFamily="18" charset="0"/>
                <a:cs typeface="Times New Roman" pitchFamily="18" charset="0"/>
              </a:rPr>
              <a:t>doing work carefully and diligence</a:t>
            </a:r>
            <a:r>
              <a:rPr lang="en-US" dirty="0">
                <a:solidFill>
                  <a:schemeClr val="accent1">
                    <a:lumMod val="50000"/>
                  </a:schemeClr>
                </a:solidFill>
                <a:latin typeface="Times New Roman" pitchFamily="18" charset="0"/>
                <a:cs typeface="Times New Roman" pitchFamily="18" charset="0"/>
              </a:rPr>
              <a:t>).</a:t>
            </a:r>
          </a:p>
          <a:p>
            <a:pPr algn="just"/>
            <a:endParaRPr lang="en-US" dirty="0">
              <a:solidFill>
                <a:schemeClr val="accent1">
                  <a:lumMod val="50000"/>
                </a:schemeClr>
              </a:solidFill>
              <a:latin typeface="Times New Roman" pitchFamily="18" charset="0"/>
              <a:cs typeface="Times New Roman" pitchFamily="18" charset="0"/>
            </a:endParaRPr>
          </a:p>
          <a:p>
            <a:pPr algn="just"/>
            <a:r>
              <a:rPr lang="en-US" dirty="0">
                <a:solidFill>
                  <a:schemeClr val="accent1">
                    <a:lumMod val="50000"/>
                  </a:schemeClr>
                </a:solidFill>
                <a:latin typeface="Times New Roman" pitchFamily="18" charset="0"/>
                <a:cs typeface="Times New Roman" pitchFamily="18" charset="0"/>
              </a:rPr>
              <a:t>Work ethics is a set of moral principles or values that an employee abides by and uses in their job performance. It covers an employee's behavior and attitude towards their job, career, and the workplace</a:t>
            </a:r>
          </a:p>
          <a:p>
            <a:endParaRPr lang="en-US" dirty="0"/>
          </a:p>
          <a:p>
            <a:endParaRPr lang="en-US" dirty="0"/>
          </a:p>
        </p:txBody>
      </p:sp>
      <p:pic>
        <p:nvPicPr>
          <p:cNvPr id="4" name="Picture 2" descr="C:\Users\ABI\Desktop\download.jpg"/>
          <p:cNvPicPr>
            <a:picLocks noGrp="1" noChangeAspect="1" noChangeArrowheads="1"/>
          </p:cNvPicPr>
          <p:nvPr>
            <p:ph idx="1"/>
          </p:nvPr>
        </p:nvPicPr>
        <p:blipFill>
          <a:blip r:embed="rId2"/>
          <a:srcRect/>
          <a:stretch>
            <a:fillRect/>
          </a:stretch>
        </p:blipFill>
        <p:spPr bwMode="auto">
          <a:xfrm>
            <a:off x="380999" y="762000"/>
            <a:ext cx="7315201" cy="2362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620000" cy="975360"/>
          </a:xfrm>
        </p:spPr>
        <p:txBody>
          <a:bodyPr>
            <a:normAutofit/>
          </a:bodyPr>
          <a:lstStyle/>
          <a:p>
            <a:r>
              <a:rPr lang="en-US" dirty="0">
                <a:solidFill>
                  <a:srgbClr val="C00000"/>
                </a:solidFill>
              </a:rPr>
              <a:t>Why work ethics is important</a:t>
            </a:r>
          </a:p>
        </p:txBody>
      </p:sp>
      <p:sp>
        <p:nvSpPr>
          <p:cNvPr id="3" name="Content Placeholder 2"/>
          <p:cNvSpPr>
            <a:spLocks noGrp="1"/>
          </p:cNvSpPr>
          <p:nvPr>
            <p:ph idx="1"/>
          </p:nvPr>
        </p:nvSpPr>
        <p:spPr>
          <a:xfrm>
            <a:off x="457200" y="1609416"/>
            <a:ext cx="8001000" cy="4846320"/>
          </a:xfrm>
        </p:spPr>
        <p:txBody>
          <a:bodyPr/>
          <a:lstStyle/>
          <a:p>
            <a:r>
              <a:rPr lang="en-US" dirty="0"/>
              <a:t>A strong work ethic within the company serves as a behavioral model for the </a:t>
            </a:r>
            <a:r>
              <a:rPr lang="en-US" dirty="0">
                <a:solidFill>
                  <a:srgbClr val="FF0000"/>
                </a:solidFill>
              </a:rPr>
              <a:t>right way of working</a:t>
            </a:r>
            <a:r>
              <a:rPr lang="en-US" dirty="0"/>
              <a:t>. It supports and fosters a productive working culture.</a:t>
            </a:r>
          </a:p>
          <a:p>
            <a:endParaRPr lang="en-US" dirty="0"/>
          </a:p>
          <a:p>
            <a:r>
              <a:rPr lang="en-US" dirty="0"/>
              <a:t>Employees with a strong work ethic are highly driven and often far exceed their peers in terms of </a:t>
            </a:r>
            <a:r>
              <a:rPr lang="en-US" dirty="0">
                <a:solidFill>
                  <a:srgbClr val="FF0000"/>
                </a:solidFill>
              </a:rPr>
              <a:t>achieving company goals.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BI\Desktop\clear-goals-and-objectives-1.png"/>
          <p:cNvPicPr>
            <a:picLocks noGrp="1" noChangeAspect="1" noChangeArrowheads="1"/>
          </p:cNvPicPr>
          <p:nvPr>
            <p:ph idx="1"/>
          </p:nvPr>
        </p:nvPicPr>
        <p:blipFill>
          <a:blip r:embed="rId2"/>
          <a:srcRect/>
          <a:stretch>
            <a:fillRect/>
          </a:stretch>
        </p:blipFill>
        <p:spPr bwMode="auto">
          <a:xfrm>
            <a:off x="381000" y="685801"/>
            <a:ext cx="2590799" cy="2667000"/>
          </a:xfrm>
          <a:prstGeom prst="rect">
            <a:avLst/>
          </a:prstGeom>
          <a:noFill/>
        </p:spPr>
      </p:pic>
      <p:pic>
        <p:nvPicPr>
          <p:cNvPr id="2052" name="Picture 4" descr="C:\Users\ABI\Desktop\discipline-2.png"/>
          <p:cNvPicPr>
            <a:picLocks noChangeAspect="1" noChangeArrowheads="1"/>
          </p:cNvPicPr>
          <p:nvPr/>
        </p:nvPicPr>
        <p:blipFill>
          <a:blip r:embed="rId3"/>
          <a:srcRect/>
          <a:stretch>
            <a:fillRect/>
          </a:stretch>
        </p:blipFill>
        <p:spPr bwMode="auto">
          <a:xfrm>
            <a:off x="6096000" y="2819400"/>
            <a:ext cx="3048000" cy="1752600"/>
          </a:xfrm>
          <a:prstGeom prst="rect">
            <a:avLst/>
          </a:prstGeom>
          <a:noFill/>
        </p:spPr>
      </p:pic>
      <p:sp>
        <p:nvSpPr>
          <p:cNvPr id="7" name="Rectangle 6"/>
          <p:cNvSpPr/>
          <p:nvPr/>
        </p:nvSpPr>
        <p:spPr>
          <a:xfrm>
            <a:off x="381001" y="152400"/>
            <a:ext cx="2133599" cy="646331"/>
          </a:xfrm>
          <a:prstGeom prst="rect">
            <a:avLst/>
          </a:prstGeom>
        </p:spPr>
        <p:txBody>
          <a:bodyPr wrap="square">
            <a:spAutoFit/>
          </a:bodyPr>
          <a:lstStyle/>
          <a:p>
            <a:r>
              <a:rPr lang="en-US" b="1" dirty="0"/>
              <a:t>1. Clear Goals and Objectives</a:t>
            </a:r>
          </a:p>
        </p:txBody>
      </p:sp>
      <p:sp>
        <p:nvSpPr>
          <p:cNvPr id="8" name="Rectangle 7"/>
          <p:cNvSpPr/>
          <p:nvPr/>
        </p:nvSpPr>
        <p:spPr>
          <a:xfrm>
            <a:off x="3351153" y="0"/>
            <a:ext cx="2441694" cy="369332"/>
          </a:xfrm>
          <a:prstGeom prst="rect">
            <a:avLst/>
          </a:prstGeom>
        </p:spPr>
        <p:txBody>
          <a:bodyPr wrap="square">
            <a:spAutoFit/>
          </a:bodyPr>
          <a:lstStyle/>
          <a:p>
            <a:r>
              <a:rPr lang="en-US" b="1" dirty="0"/>
              <a:t>2. Proper Mentoring</a:t>
            </a:r>
          </a:p>
        </p:txBody>
      </p:sp>
      <p:pic>
        <p:nvPicPr>
          <p:cNvPr id="2053" name="Picture 5" descr="C:\Users\ABI\Desktop\proper-mentoring-1.png"/>
          <p:cNvPicPr>
            <a:picLocks noChangeAspect="1" noChangeArrowheads="1"/>
          </p:cNvPicPr>
          <p:nvPr/>
        </p:nvPicPr>
        <p:blipFill>
          <a:blip r:embed="rId4"/>
          <a:srcRect/>
          <a:stretch>
            <a:fillRect/>
          </a:stretch>
        </p:blipFill>
        <p:spPr bwMode="auto">
          <a:xfrm>
            <a:off x="3505200" y="381000"/>
            <a:ext cx="2590800" cy="1676400"/>
          </a:xfrm>
          <a:prstGeom prst="rect">
            <a:avLst/>
          </a:prstGeom>
          <a:noFill/>
        </p:spPr>
      </p:pic>
      <p:sp>
        <p:nvSpPr>
          <p:cNvPr id="11" name="Rectangle 10"/>
          <p:cNvSpPr/>
          <p:nvPr/>
        </p:nvSpPr>
        <p:spPr>
          <a:xfrm>
            <a:off x="6172200" y="990600"/>
            <a:ext cx="1828800" cy="923330"/>
          </a:xfrm>
          <a:prstGeom prst="rect">
            <a:avLst/>
          </a:prstGeom>
        </p:spPr>
        <p:txBody>
          <a:bodyPr wrap="square">
            <a:spAutoFit/>
          </a:bodyPr>
          <a:lstStyle/>
          <a:p>
            <a:r>
              <a:rPr lang="en-US" b="1" dirty="0"/>
              <a:t>4. Create the right Work Environment</a:t>
            </a:r>
          </a:p>
        </p:txBody>
      </p:sp>
      <p:sp>
        <p:nvSpPr>
          <p:cNvPr id="12" name="Rectangle 11"/>
          <p:cNvSpPr/>
          <p:nvPr/>
        </p:nvSpPr>
        <p:spPr>
          <a:xfrm>
            <a:off x="6096000" y="2209800"/>
            <a:ext cx="2057400" cy="923330"/>
          </a:xfrm>
          <a:prstGeom prst="rect">
            <a:avLst/>
          </a:prstGeom>
        </p:spPr>
        <p:txBody>
          <a:bodyPr wrap="square">
            <a:spAutoFit/>
          </a:bodyPr>
          <a:lstStyle/>
          <a:p>
            <a:r>
              <a:rPr lang="en-US" b="1" dirty="0"/>
              <a:t>5. Discipline</a:t>
            </a:r>
          </a:p>
          <a:p>
            <a:br>
              <a:rPr lang="en-US" dirty="0"/>
            </a:br>
            <a:endParaRPr lang="en-US" dirty="0"/>
          </a:p>
        </p:txBody>
      </p:sp>
      <p:sp>
        <p:nvSpPr>
          <p:cNvPr id="13" name="Rectangle 12"/>
          <p:cNvSpPr/>
          <p:nvPr/>
        </p:nvSpPr>
        <p:spPr>
          <a:xfrm>
            <a:off x="457200" y="3200400"/>
            <a:ext cx="5029200" cy="923330"/>
          </a:xfrm>
          <a:prstGeom prst="rect">
            <a:avLst/>
          </a:prstGeom>
        </p:spPr>
        <p:txBody>
          <a:bodyPr wrap="square">
            <a:spAutoFit/>
          </a:bodyPr>
          <a:lstStyle/>
          <a:p>
            <a:r>
              <a:rPr lang="en-US" b="1" dirty="0"/>
              <a:t> 6. Understand your Employees’ Needs</a:t>
            </a:r>
          </a:p>
          <a:p>
            <a:br>
              <a:rPr lang="en-US" dirty="0"/>
            </a:br>
            <a:endParaRPr lang="en-US" dirty="0"/>
          </a:p>
        </p:txBody>
      </p:sp>
      <p:sp>
        <p:nvSpPr>
          <p:cNvPr id="14" name="Rectangle 13"/>
          <p:cNvSpPr/>
          <p:nvPr/>
        </p:nvSpPr>
        <p:spPr>
          <a:xfrm>
            <a:off x="533401" y="3982998"/>
            <a:ext cx="4495799" cy="369332"/>
          </a:xfrm>
          <a:prstGeom prst="rect">
            <a:avLst/>
          </a:prstGeom>
        </p:spPr>
        <p:txBody>
          <a:bodyPr wrap="square">
            <a:spAutoFit/>
          </a:bodyPr>
          <a:lstStyle/>
          <a:p>
            <a:r>
              <a:rPr lang="en-US" b="1" dirty="0"/>
              <a:t>7.  A Culture of Constant Feedback</a:t>
            </a:r>
          </a:p>
        </p:txBody>
      </p:sp>
      <p:sp>
        <p:nvSpPr>
          <p:cNvPr id="15" name="Rectangle 14"/>
          <p:cNvSpPr/>
          <p:nvPr/>
        </p:nvSpPr>
        <p:spPr>
          <a:xfrm>
            <a:off x="6096000" y="228600"/>
            <a:ext cx="2057400" cy="646331"/>
          </a:xfrm>
          <a:prstGeom prst="rect">
            <a:avLst/>
          </a:prstGeom>
        </p:spPr>
        <p:txBody>
          <a:bodyPr wrap="square">
            <a:spAutoFit/>
          </a:bodyPr>
          <a:lstStyle/>
          <a:p>
            <a:r>
              <a:rPr lang="en-US" b="1" dirty="0"/>
              <a:t>3. Set a Good Example</a:t>
            </a:r>
          </a:p>
        </p:txBody>
      </p:sp>
      <p:sp>
        <p:nvSpPr>
          <p:cNvPr id="16" name="Rectangle 15"/>
          <p:cNvSpPr/>
          <p:nvPr/>
        </p:nvSpPr>
        <p:spPr>
          <a:xfrm>
            <a:off x="457200" y="4721662"/>
            <a:ext cx="3810001" cy="1569660"/>
          </a:xfrm>
          <a:prstGeom prst="rect">
            <a:avLst/>
          </a:prstGeom>
        </p:spPr>
        <p:txBody>
          <a:bodyPr wrap="square">
            <a:spAutoFit/>
          </a:bodyPr>
          <a:lstStyle/>
          <a:p>
            <a:r>
              <a:rPr lang="en-US" b="1" dirty="0"/>
              <a:t>  8. Eliminate Obstacles</a:t>
            </a:r>
          </a:p>
          <a:p>
            <a:endParaRPr lang="en-US" b="1" dirty="0"/>
          </a:p>
          <a:p>
            <a:r>
              <a:rPr lang="en-US" sz="2000" b="1" dirty="0">
                <a:solidFill>
                  <a:srgbClr val="92D050"/>
                </a:solidFill>
                <a:latin typeface="Aharoni" pitchFamily="2" charset="-79"/>
                <a:cs typeface="Aharoni" pitchFamily="2" charset="-79"/>
              </a:rPr>
              <a:t>Are the steps need to be taken main proper work ethics</a:t>
            </a:r>
          </a:p>
        </p:txBody>
      </p:sp>
      <p:pic>
        <p:nvPicPr>
          <p:cNvPr id="2054" name="Picture 6" descr="C:\Users\ABI\Desktop\eliminate-obstacles-1.png"/>
          <p:cNvPicPr>
            <a:picLocks noChangeAspect="1" noChangeArrowheads="1"/>
          </p:cNvPicPr>
          <p:nvPr/>
        </p:nvPicPr>
        <p:blipFill>
          <a:blip r:embed="rId5"/>
          <a:srcRect/>
          <a:stretch>
            <a:fillRect/>
          </a:stretch>
        </p:blipFill>
        <p:spPr bwMode="auto">
          <a:xfrm>
            <a:off x="3352800" y="4876800"/>
            <a:ext cx="4953000" cy="1676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solidFill>
                  <a:schemeClr val="accent1">
                    <a:lumMod val="75000"/>
                  </a:schemeClr>
                </a:solidFill>
                <a:latin typeface="Algerian" pitchFamily="82" charset="0"/>
              </a:rPr>
              <a:t>ELEMENTS OF WORK ETHICS</a:t>
            </a:r>
          </a:p>
        </p:txBody>
      </p:sp>
      <p:sp>
        <p:nvSpPr>
          <p:cNvPr id="3" name="Content Placeholder 2"/>
          <p:cNvSpPr>
            <a:spLocks noGrp="1"/>
          </p:cNvSpPr>
          <p:nvPr>
            <p:ph idx="1"/>
          </p:nvPr>
        </p:nvSpPr>
        <p:spPr>
          <a:xfrm>
            <a:off x="457200" y="1143000"/>
            <a:ext cx="7772400" cy="5312736"/>
          </a:xfrm>
        </p:spPr>
        <p:txBody>
          <a:bodyPr>
            <a:normAutofit fontScale="85000" lnSpcReduction="20000"/>
          </a:bodyPr>
          <a:lstStyle/>
          <a:p>
            <a:pPr fontAlgn="base">
              <a:buNone/>
            </a:pPr>
            <a:r>
              <a:rPr lang="en-US" b="1" cap="all" dirty="0"/>
              <a:t>1. </a:t>
            </a:r>
            <a:r>
              <a:rPr lang="en-US" b="1" cap="all" dirty="0">
                <a:solidFill>
                  <a:srgbClr val="C00000"/>
                </a:solidFill>
              </a:rPr>
              <a:t>PROFESSIONALISM</a:t>
            </a:r>
            <a:endParaRPr lang="en-US" b="1" dirty="0">
              <a:solidFill>
                <a:srgbClr val="C00000"/>
              </a:solidFill>
            </a:endParaRPr>
          </a:p>
          <a:p>
            <a:pPr fontAlgn="base"/>
            <a:r>
              <a:rPr lang="en-US" dirty="0"/>
              <a:t>Being professional involves everything from how you dress and present yourself in the business world to the way you treat others. Professionalism basically embodies all the other elements of a strong work ethic.</a:t>
            </a:r>
          </a:p>
          <a:p>
            <a:pPr fontAlgn="base">
              <a:buNone/>
            </a:pPr>
            <a:r>
              <a:rPr lang="en-US" b="1" cap="all" dirty="0"/>
              <a:t>2.</a:t>
            </a:r>
            <a:r>
              <a:rPr lang="en-US" b="1" cap="all" dirty="0">
                <a:solidFill>
                  <a:srgbClr val="C00000"/>
                </a:solidFill>
              </a:rPr>
              <a:t> ACCOUNTABILITY</a:t>
            </a:r>
            <a:endParaRPr lang="en-US" b="1" dirty="0">
              <a:solidFill>
                <a:srgbClr val="C00000"/>
              </a:solidFill>
            </a:endParaRPr>
          </a:p>
          <a:p>
            <a:pPr fontAlgn="base"/>
            <a:r>
              <a:rPr lang="en-US" dirty="0"/>
              <a:t>You take personal responsibility for your actions and outcomes in every situation. As well as avoid making excuses when things don’t go as planned. Your mistakes should be taken as learning experiences and the ability to always better yourself must be </a:t>
            </a:r>
            <a:r>
              <a:rPr lang="en-US" dirty="0" err="1"/>
              <a:t>upholded</a:t>
            </a:r>
            <a:r>
              <a:rPr lang="en-US" dirty="0"/>
              <a:t>.</a:t>
            </a:r>
          </a:p>
          <a:p>
            <a:pPr fontAlgn="base">
              <a:buNone/>
            </a:pPr>
            <a:r>
              <a:rPr lang="en-US" b="1" cap="all" dirty="0"/>
              <a:t>3. </a:t>
            </a:r>
            <a:r>
              <a:rPr lang="en-US" cap="all" dirty="0">
                <a:solidFill>
                  <a:srgbClr val="C00000"/>
                </a:solidFill>
              </a:rPr>
              <a:t>RESPECTFULNESS</a:t>
            </a:r>
            <a:endParaRPr lang="en-US" dirty="0">
              <a:solidFill>
                <a:srgbClr val="C00000"/>
              </a:solidFill>
            </a:endParaRPr>
          </a:p>
          <a:p>
            <a:pPr fontAlgn="base"/>
            <a:r>
              <a:rPr lang="en-US" dirty="0"/>
              <a:t>Whether you’re serving a customer, meeting with a client or collaborating with colleagues, you do your best to respect everyone’s opinions, especially under difficult circumstances. This shows you value people’s individual worth as well as their professional contributions.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a:solidFill>
                  <a:schemeClr val="accent1">
                    <a:lumMod val="75000"/>
                  </a:schemeClr>
                </a:solidFill>
                <a:latin typeface="Algerian" pitchFamily="82" charset="0"/>
              </a:rPr>
              <a:t>ELEMENTS OF WORK ETHICS</a:t>
            </a:r>
            <a:endParaRPr lang="en-US" dirty="0"/>
          </a:p>
        </p:txBody>
      </p:sp>
      <p:sp>
        <p:nvSpPr>
          <p:cNvPr id="3" name="Content Placeholder 2"/>
          <p:cNvSpPr>
            <a:spLocks noGrp="1"/>
          </p:cNvSpPr>
          <p:nvPr>
            <p:ph idx="1"/>
          </p:nvPr>
        </p:nvSpPr>
        <p:spPr>
          <a:xfrm>
            <a:off x="457200" y="1219200"/>
            <a:ext cx="7772400" cy="5181600"/>
          </a:xfrm>
        </p:spPr>
        <p:txBody>
          <a:bodyPr>
            <a:normAutofit fontScale="62500" lnSpcReduction="20000"/>
          </a:bodyPr>
          <a:lstStyle/>
          <a:p>
            <a:pPr fontAlgn="base">
              <a:buNone/>
            </a:pPr>
            <a:r>
              <a:rPr lang="en-US" b="1" cap="all" dirty="0"/>
              <a:t>4.</a:t>
            </a:r>
            <a:r>
              <a:rPr lang="en-US" b="1" cap="all" dirty="0">
                <a:solidFill>
                  <a:srgbClr val="FF0000"/>
                </a:solidFill>
              </a:rPr>
              <a:t> DEDICATION</a:t>
            </a:r>
            <a:endParaRPr lang="en-US" dirty="0">
              <a:solidFill>
                <a:srgbClr val="FF0000"/>
              </a:solidFill>
            </a:endParaRPr>
          </a:p>
          <a:p>
            <a:pPr fontAlgn="base"/>
            <a:r>
              <a:rPr lang="en-US" dirty="0"/>
              <a:t>You </a:t>
            </a:r>
            <a:r>
              <a:rPr lang="en-US" dirty="0">
                <a:solidFill>
                  <a:srgbClr val="00B050"/>
                </a:solidFill>
              </a:rPr>
              <a:t>don’t stop until the job is done</a:t>
            </a:r>
            <a:r>
              <a:rPr lang="en-US" dirty="0"/>
              <a:t>, and done right. When you’re fully dedicated, you have to strive to achieve the best results alongside putting in the extra hours to get things right.</a:t>
            </a:r>
          </a:p>
          <a:p>
            <a:pPr fontAlgn="base">
              <a:buNone/>
            </a:pPr>
            <a:r>
              <a:rPr lang="en-US" b="1" cap="all" dirty="0"/>
              <a:t>5. </a:t>
            </a:r>
            <a:r>
              <a:rPr lang="en-US" b="1" cap="all" dirty="0">
                <a:solidFill>
                  <a:srgbClr val="FF0000"/>
                </a:solidFill>
              </a:rPr>
              <a:t>DETERMINATION</a:t>
            </a:r>
            <a:endParaRPr lang="en-US" dirty="0">
              <a:solidFill>
                <a:srgbClr val="FF0000"/>
              </a:solidFill>
            </a:endParaRPr>
          </a:p>
          <a:p>
            <a:pPr fontAlgn="base"/>
            <a:r>
              <a:rPr lang="en-US" dirty="0"/>
              <a:t>You </a:t>
            </a:r>
            <a:r>
              <a:rPr lang="en-US" dirty="0">
                <a:solidFill>
                  <a:srgbClr val="00B050"/>
                </a:solidFill>
              </a:rPr>
              <a:t>don’t let obstacles stop you</a:t>
            </a:r>
            <a:r>
              <a:rPr lang="en-US" dirty="0"/>
              <a:t>, and enthusiastically embrace challenges You know that your job as an entrepreneur is to solve your clients’ problems. With that, continuously seek better and more innovative answers.</a:t>
            </a:r>
          </a:p>
          <a:p>
            <a:pPr fontAlgn="base">
              <a:buNone/>
            </a:pPr>
            <a:r>
              <a:rPr lang="en-US" b="1" cap="all" dirty="0"/>
              <a:t>6. </a:t>
            </a:r>
            <a:r>
              <a:rPr lang="en-US" b="1" cap="all" dirty="0">
                <a:solidFill>
                  <a:srgbClr val="FF0000"/>
                </a:solidFill>
              </a:rPr>
              <a:t>HUMILITY</a:t>
            </a:r>
            <a:endParaRPr lang="en-US" dirty="0">
              <a:solidFill>
                <a:srgbClr val="FF0000"/>
              </a:solidFill>
            </a:endParaRPr>
          </a:p>
          <a:p>
            <a:pPr fontAlgn="base"/>
            <a:r>
              <a:rPr lang="en-US" dirty="0"/>
              <a:t>You acknowledge everyone’s contributions, and freely share credit for accomplishments. You </a:t>
            </a:r>
            <a:r>
              <a:rPr lang="en-US" dirty="0">
                <a:solidFill>
                  <a:srgbClr val="00B050"/>
                </a:solidFill>
              </a:rPr>
              <a:t>show gratitude to colleagues who work hard</a:t>
            </a:r>
            <a:r>
              <a:rPr lang="en-US" dirty="0"/>
              <a:t>, and appreciation to your loyal clients. And, while you always take your work seriously, you strive always to maintain a sense of humor about yourself.</a:t>
            </a:r>
          </a:p>
          <a:p>
            <a:pPr fontAlgn="base">
              <a:buNone/>
            </a:pPr>
            <a:r>
              <a:rPr lang="en-US" b="1" cap="all" dirty="0"/>
              <a:t>7. </a:t>
            </a:r>
            <a:r>
              <a:rPr lang="en-US" b="1" cap="all" dirty="0">
                <a:solidFill>
                  <a:srgbClr val="FF0000"/>
                </a:solidFill>
              </a:rPr>
              <a:t>DEPENDABILITY</a:t>
            </a:r>
            <a:endParaRPr lang="en-US" dirty="0">
              <a:solidFill>
                <a:srgbClr val="FF0000"/>
              </a:solidFill>
            </a:endParaRPr>
          </a:p>
          <a:p>
            <a:pPr fontAlgn="base"/>
            <a:r>
              <a:rPr lang="en-US" dirty="0"/>
              <a:t>This relates closely to when you are always </a:t>
            </a:r>
            <a:r>
              <a:rPr lang="en-US" dirty="0">
                <a:solidFill>
                  <a:srgbClr val="00B050"/>
                </a:solidFill>
              </a:rPr>
              <a:t>on time </a:t>
            </a:r>
            <a:r>
              <a:rPr lang="en-US" dirty="0"/>
              <a:t>and prepared for meetings. Not only that but also </a:t>
            </a:r>
            <a:r>
              <a:rPr lang="en-US" dirty="0">
                <a:solidFill>
                  <a:srgbClr val="00B050"/>
                </a:solidFill>
              </a:rPr>
              <a:t>have the ability to deliver your work on time</a:t>
            </a:r>
            <a:r>
              <a:rPr lang="en-US" dirty="0"/>
              <a:t>. With no doubt, your customers, colleagues and clients will appreciate the stability you portray.</a:t>
            </a:r>
          </a:p>
          <a:p>
            <a:pPr fontAlgn="base"/>
            <a:r>
              <a:rPr lang="en-US" dirty="0"/>
              <a:t>All in all a strong work ethic is very relevant to any business as it can set the work productivity in a business. The smallest of things will always make a world of a difference, in this case, it can definitely utilize a sense of belonging in the work environment.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1082040"/>
          </a:xfrm>
        </p:spPr>
        <p:txBody>
          <a:bodyPr>
            <a:normAutofit fontScale="90000"/>
          </a:bodyPr>
          <a:lstStyle/>
          <a:p>
            <a:r>
              <a:rPr lang="en-US" dirty="0">
                <a:solidFill>
                  <a:srgbClr val="C00000"/>
                </a:solidFill>
                <a:latin typeface="Algerian" pitchFamily="82" charset="0"/>
              </a:rPr>
              <a:t>Service learning </a:t>
            </a:r>
            <a:br>
              <a:rPr lang="en-US" dirty="0"/>
            </a:br>
            <a:endParaRPr lang="en-US" dirty="0"/>
          </a:p>
        </p:txBody>
      </p:sp>
      <p:sp>
        <p:nvSpPr>
          <p:cNvPr id="3" name="Content Placeholder 2"/>
          <p:cNvSpPr>
            <a:spLocks noGrp="1"/>
          </p:cNvSpPr>
          <p:nvPr>
            <p:ph idx="1"/>
          </p:nvPr>
        </p:nvSpPr>
        <p:spPr>
          <a:xfrm>
            <a:off x="457200" y="1219200"/>
            <a:ext cx="7696200" cy="5236536"/>
          </a:xfrm>
        </p:spPr>
        <p:txBody>
          <a:bodyPr>
            <a:normAutofit fontScale="85000" lnSpcReduction="20000"/>
          </a:bodyPr>
          <a:lstStyle/>
          <a:p>
            <a:pPr algn="just"/>
            <a:r>
              <a:rPr lang="en-US" sz="2000" b="1" dirty="0"/>
              <a:t>Service-learning</a:t>
            </a:r>
            <a:r>
              <a:rPr lang="en-US" sz="2000" dirty="0"/>
              <a:t> is an </a:t>
            </a:r>
            <a:r>
              <a:rPr lang="en-US" sz="2000" dirty="0">
                <a:solidFill>
                  <a:srgbClr val="00B050"/>
                </a:solidFill>
              </a:rPr>
              <a:t>educational approach that combines learning objectives with community service </a:t>
            </a:r>
            <a:r>
              <a:rPr lang="en-US" sz="2000" dirty="0"/>
              <a:t>in order to provide a pragmatic, progressive learning experience while meeting societal needs.</a:t>
            </a:r>
          </a:p>
          <a:p>
            <a:pPr algn="just"/>
            <a:endParaRPr lang="en-US" sz="2000" dirty="0"/>
          </a:p>
          <a:p>
            <a:pPr algn="just"/>
            <a:r>
              <a:rPr lang="en-US" sz="2000" i="1" dirty="0"/>
              <a:t>Defined as</a:t>
            </a:r>
          </a:p>
          <a:p>
            <a:pPr algn="just"/>
            <a:endParaRPr lang="en-US" sz="2000" dirty="0"/>
          </a:p>
          <a:p>
            <a:pPr algn="just"/>
            <a:r>
              <a:rPr lang="en-US" sz="2000" i="1" dirty="0">
                <a:solidFill>
                  <a:srgbClr val="FF0000"/>
                </a:solidFill>
              </a:rPr>
              <a:t>"Service-learning is a pedagogy integrating academically relevant service activities that address human and community needs into a course. Students connect knowledge and theory to practice by combining service with reflection in a structured learning environment”.</a:t>
            </a:r>
          </a:p>
          <a:p>
            <a:pPr algn="just"/>
            <a:endParaRPr lang="en-US" sz="2000" i="1" dirty="0"/>
          </a:p>
          <a:p>
            <a:pPr>
              <a:buNone/>
            </a:pPr>
            <a:r>
              <a:rPr lang="en-US" sz="2000" b="1" i="1" dirty="0">
                <a:solidFill>
                  <a:srgbClr val="FF0000"/>
                </a:solidFill>
              </a:rPr>
              <a:t>Qualities of service learning</a:t>
            </a:r>
          </a:p>
          <a:p>
            <a:endParaRPr lang="en-US" sz="2000" dirty="0"/>
          </a:p>
          <a:p>
            <a:pPr>
              <a:buFont typeface="Wingdings" pitchFamily="2" charset="2"/>
              <a:buChar char="Ø"/>
            </a:pPr>
            <a:r>
              <a:rPr lang="en-US" sz="2000" dirty="0"/>
              <a:t>Integrative - (</a:t>
            </a:r>
            <a:r>
              <a:rPr lang="en-US" sz="2000" dirty="0">
                <a:solidFill>
                  <a:srgbClr val="00B050"/>
                </a:solidFill>
              </a:rPr>
              <a:t>mixing things or people together that were formerly separated</a:t>
            </a:r>
            <a:r>
              <a:rPr lang="en-US" sz="2000" dirty="0"/>
              <a:t>). A situation to learn how the society is.</a:t>
            </a:r>
          </a:p>
          <a:p>
            <a:pPr>
              <a:buFont typeface="Wingdings" pitchFamily="2" charset="2"/>
              <a:buChar char="Ø"/>
            </a:pPr>
            <a:r>
              <a:rPr lang="en-US" sz="2000" dirty="0"/>
              <a:t>Reflective</a:t>
            </a:r>
          </a:p>
          <a:p>
            <a:pPr>
              <a:buFont typeface="Wingdings" pitchFamily="2" charset="2"/>
              <a:buChar char="Ø"/>
            </a:pPr>
            <a:r>
              <a:rPr lang="en-US" sz="2000" dirty="0"/>
              <a:t>Contextualized</a:t>
            </a:r>
          </a:p>
          <a:p>
            <a:pPr>
              <a:buFont typeface="Wingdings" pitchFamily="2" charset="2"/>
              <a:buChar char="Ø"/>
            </a:pPr>
            <a:r>
              <a:rPr lang="en-US" sz="2000" dirty="0"/>
              <a:t>Strength based</a:t>
            </a:r>
          </a:p>
          <a:p>
            <a:pPr>
              <a:buFont typeface="Wingdings" pitchFamily="2" charset="2"/>
              <a:buChar char="Ø"/>
            </a:pPr>
            <a:r>
              <a:rPr lang="en-US" sz="2000" dirty="0"/>
              <a:t>Lifelong</a:t>
            </a:r>
            <a:endParaRPr lang="en-US" sz="2000" i="1" dirty="0"/>
          </a:p>
          <a:p>
            <a:pPr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dirty="0">
                <a:solidFill>
                  <a:srgbClr val="C00000"/>
                </a:solidFill>
                <a:latin typeface="Algerian" pitchFamily="82" charset="0"/>
              </a:rPr>
              <a:t>Service learning</a:t>
            </a:r>
            <a:endParaRPr lang="en-US" dirty="0"/>
          </a:p>
        </p:txBody>
      </p:sp>
      <p:sp>
        <p:nvSpPr>
          <p:cNvPr id="3" name="Content Placeholder 2"/>
          <p:cNvSpPr>
            <a:spLocks noGrp="1"/>
          </p:cNvSpPr>
          <p:nvPr>
            <p:ph idx="1"/>
          </p:nvPr>
        </p:nvSpPr>
        <p:spPr>
          <a:xfrm>
            <a:off x="457200" y="1219200"/>
            <a:ext cx="7696200" cy="5410200"/>
          </a:xfrm>
        </p:spPr>
        <p:txBody>
          <a:bodyPr>
            <a:normAutofit fontScale="55000" lnSpcReduction="20000"/>
          </a:bodyPr>
          <a:lstStyle/>
          <a:p>
            <a:r>
              <a:rPr lang="en-US" b="1" dirty="0">
                <a:solidFill>
                  <a:srgbClr val="FF0000"/>
                </a:solidFill>
              </a:rPr>
              <a:t>Direct Service</a:t>
            </a:r>
          </a:p>
          <a:p>
            <a:r>
              <a:rPr lang="en-US" dirty="0"/>
              <a:t>Involves student engagement with the client population on an interpersonal level. The engagement is performed at the site of service. Examples of direct service include tutoring, reading to the elderly, coaching a youth activity in a low-income area.</a:t>
            </a:r>
          </a:p>
          <a:p>
            <a:r>
              <a:rPr lang="en-US" b="1" dirty="0">
                <a:solidFill>
                  <a:srgbClr val="FF0000"/>
                </a:solidFill>
              </a:rPr>
              <a:t>Indirect Service-Learning</a:t>
            </a:r>
          </a:p>
          <a:p>
            <a:r>
              <a:rPr lang="en-US" dirty="0"/>
              <a:t>Students fulfill a community need identified by a community partner without engagement with the client population. Examples of indirect service may include </a:t>
            </a:r>
            <a:r>
              <a:rPr lang="en-US" dirty="0">
                <a:solidFill>
                  <a:srgbClr val="00B050"/>
                </a:solidFill>
              </a:rPr>
              <a:t>planning fundraising activities </a:t>
            </a:r>
            <a:r>
              <a:rPr lang="en-US" dirty="0"/>
              <a:t>for a community organization, developing a social media strategy for a community action group, </a:t>
            </a:r>
            <a:r>
              <a:rPr lang="en-US" dirty="0">
                <a:solidFill>
                  <a:srgbClr val="00B050"/>
                </a:solidFill>
              </a:rPr>
              <a:t>designing posters or flyers for a local nonprofit</a:t>
            </a:r>
            <a:r>
              <a:rPr lang="en-US" dirty="0"/>
              <a:t>, building low-income housing, </a:t>
            </a:r>
            <a:r>
              <a:rPr lang="en-US" dirty="0">
                <a:solidFill>
                  <a:srgbClr val="00B050"/>
                </a:solidFill>
              </a:rPr>
              <a:t>cleaning a community park</a:t>
            </a:r>
            <a:r>
              <a:rPr lang="en-US" dirty="0"/>
              <a:t>.</a:t>
            </a:r>
          </a:p>
          <a:p>
            <a:r>
              <a:rPr lang="en-US" b="1" dirty="0">
                <a:solidFill>
                  <a:srgbClr val="FF0000"/>
                </a:solidFill>
              </a:rPr>
              <a:t>Research-Based Service-Learning</a:t>
            </a:r>
          </a:p>
          <a:p>
            <a:r>
              <a:rPr lang="en-US" dirty="0"/>
              <a:t>A type of service that </a:t>
            </a:r>
            <a:r>
              <a:rPr lang="en-US" dirty="0">
                <a:solidFill>
                  <a:srgbClr val="00B050"/>
                </a:solidFill>
              </a:rPr>
              <a:t>involves collaboration with a community partner to conduct </a:t>
            </a:r>
            <a:r>
              <a:rPr lang="en-US" dirty="0"/>
              <a:t>research that addresses community issues or needs. Partners may be nonprofit groups, government agencies or community leaders. Examples of community-based research projects </a:t>
            </a:r>
            <a:r>
              <a:rPr lang="en-US" dirty="0">
                <a:solidFill>
                  <a:srgbClr val="00B050"/>
                </a:solidFill>
              </a:rPr>
              <a:t>would include testing water </a:t>
            </a:r>
            <a:r>
              <a:rPr lang="en-US" dirty="0"/>
              <a:t>reports provided to a local community, auditing energy use in public housing, gathering data for a community grant application, gathering research that assists in the development of a video for a nonprofit or government agency.</a:t>
            </a:r>
          </a:p>
          <a:p>
            <a:r>
              <a:rPr lang="en-US" b="1" dirty="0">
                <a:solidFill>
                  <a:srgbClr val="FF0000"/>
                </a:solidFill>
              </a:rPr>
              <a:t>Advocacy-Based Service-Learning</a:t>
            </a:r>
          </a:p>
          <a:p>
            <a:r>
              <a:rPr lang="en-US" dirty="0"/>
              <a:t>A type of service where students</a:t>
            </a:r>
            <a:r>
              <a:rPr lang="en-US" dirty="0">
                <a:solidFill>
                  <a:srgbClr val="00B050"/>
                </a:solidFill>
              </a:rPr>
              <a:t> create awareness or educate others on public topics </a:t>
            </a:r>
            <a:r>
              <a:rPr lang="en-US" dirty="0"/>
              <a:t>that are of concern to the community partner and/or the greater community. Examples of this type of service would include </a:t>
            </a:r>
            <a:r>
              <a:rPr lang="en-US" dirty="0">
                <a:solidFill>
                  <a:srgbClr val="00B050"/>
                </a:solidFill>
              </a:rPr>
              <a:t>planning and executing public forums that address community issue</a:t>
            </a:r>
            <a:r>
              <a:rPr lang="en-US" dirty="0"/>
              <a:t>s, writing and distributing information that illuminates a problem experienced by the community, helping to draft legislation that helps solve a community need, organizing a letter-writing initiative that addresses a social issue.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403</TotalTime>
  <Words>1256</Words>
  <Application>Microsoft Office PowerPoint</Application>
  <PresentationFormat>On-screen Show (4:3)</PresentationFormat>
  <Paragraphs>106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Algerian</vt:lpstr>
      <vt:lpstr>Times New Roman</vt:lpstr>
      <vt:lpstr>Trebuchet MS</vt:lpstr>
      <vt:lpstr>Wingdings</vt:lpstr>
      <vt:lpstr>Wingdings 2</vt:lpstr>
      <vt:lpstr>Opulent</vt:lpstr>
      <vt:lpstr>PROFESIONAL INTEGRITY</vt:lpstr>
      <vt:lpstr>What is integrity</vt:lpstr>
      <vt:lpstr>PowerPoint Presentation</vt:lpstr>
      <vt:lpstr>Why work ethics is important</vt:lpstr>
      <vt:lpstr>PowerPoint Presentation</vt:lpstr>
      <vt:lpstr>ELEMENTS OF WORK ETHICS</vt:lpstr>
      <vt:lpstr>ELEMENTS OF WORK ETHICS</vt:lpstr>
      <vt:lpstr>Service learning  </vt:lpstr>
      <vt:lpstr>Service learning</vt:lpstr>
      <vt:lpstr>Civic virtue</vt:lpstr>
      <vt:lpstr>RESPECT FOR OTHERS</vt:lpstr>
      <vt:lpstr>How to respect others</vt:lpstr>
      <vt:lpstr>Caring and sharing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PROFESIONAL INTEGRITY</dc:title>
  <dc:creator>ABI</dc:creator>
  <cp:lastModifiedBy>RENUKA DEVI</cp:lastModifiedBy>
  <cp:revision>48</cp:revision>
  <dcterms:created xsi:type="dcterms:W3CDTF">2022-09-03T13:45:58Z</dcterms:created>
  <dcterms:modified xsi:type="dcterms:W3CDTF">2023-01-23T02:12:15Z</dcterms:modified>
</cp:coreProperties>
</file>