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DEVI" userId="0b548cdc63b75d52" providerId="LiveId" clId="{32CE4992-3BCA-4223-ABEA-72296D7D6977}"/>
    <pc:docChg chg="undo custSel addSld delSld modSld">
      <pc:chgData name="RENUKA DEVI" userId="0b548cdc63b75d52" providerId="LiveId" clId="{32CE4992-3BCA-4223-ABEA-72296D7D6977}" dt="2022-11-06T06:18:30.806" v="4193" actId="2696"/>
      <pc:docMkLst>
        <pc:docMk/>
      </pc:docMkLst>
      <pc:sldChg chg="modSp new mod">
        <pc:chgData name="RENUKA DEVI" userId="0b548cdc63b75d52" providerId="LiveId" clId="{32CE4992-3BCA-4223-ABEA-72296D7D6977}" dt="2022-11-01T14:22:18.568" v="409" actId="20577"/>
        <pc:sldMkLst>
          <pc:docMk/>
          <pc:sldMk cId="1473421199" sldId="264"/>
        </pc:sldMkLst>
        <pc:spChg chg="mod">
          <ac:chgData name="RENUKA DEVI" userId="0b548cdc63b75d52" providerId="LiveId" clId="{32CE4992-3BCA-4223-ABEA-72296D7D6977}" dt="2022-11-01T14:18:28.984" v="61" actId="14100"/>
          <ac:spMkLst>
            <pc:docMk/>
            <pc:sldMk cId="1473421199" sldId="264"/>
            <ac:spMk id="2" creationId="{63C15767-FF03-2F5F-055A-02A899C18648}"/>
          </ac:spMkLst>
        </pc:spChg>
        <pc:spChg chg="mod">
          <ac:chgData name="RENUKA DEVI" userId="0b548cdc63b75d52" providerId="LiveId" clId="{32CE4992-3BCA-4223-ABEA-72296D7D6977}" dt="2022-11-01T14:22:18.568" v="409" actId="20577"/>
          <ac:spMkLst>
            <pc:docMk/>
            <pc:sldMk cId="1473421199" sldId="264"/>
            <ac:spMk id="3" creationId="{7CEF4C20-024F-ADFF-7ADC-EC1B9FAF47A8}"/>
          </ac:spMkLst>
        </pc:spChg>
      </pc:sldChg>
      <pc:sldChg chg="modSp new mod">
        <pc:chgData name="RENUKA DEVI" userId="0b548cdc63b75d52" providerId="LiveId" clId="{32CE4992-3BCA-4223-ABEA-72296D7D6977}" dt="2022-11-01T14:34:45.479" v="1116" actId="113"/>
        <pc:sldMkLst>
          <pc:docMk/>
          <pc:sldMk cId="4260870237" sldId="265"/>
        </pc:sldMkLst>
        <pc:spChg chg="mod">
          <ac:chgData name="RENUKA DEVI" userId="0b548cdc63b75d52" providerId="LiveId" clId="{32CE4992-3BCA-4223-ABEA-72296D7D6977}" dt="2022-11-01T14:34:45.479" v="1116" actId="113"/>
          <ac:spMkLst>
            <pc:docMk/>
            <pc:sldMk cId="4260870237" sldId="265"/>
            <ac:spMk id="2" creationId="{5445B67E-DD4D-AF1E-5651-94AD7DC7CB12}"/>
          </ac:spMkLst>
        </pc:spChg>
        <pc:spChg chg="mod">
          <ac:chgData name="RENUKA DEVI" userId="0b548cdc63b75d52" providerId="LiveId" clId="{32CE4992-3BCA-4223-ABEA-72296D7D6977}" dt="2022-11-01T14:34:18.378" v="1113" actId="14100"/>
          <ac:spMkLst>
            <pc:docMk/>
            <pc:sldMk cId="4260870237" sldId="265"/>
            <ac:spMk id="3" creationId="{81E476C7-9452-69E8-D7EC-9D8DD0D15F3F}"/>
          </ac:spMkLst>
        </pc:spChg>
      </pc:sldChg>
      <pc:sldChg chg="modSp new mod">
        <pc:chgData name="RENUKA DEVI" userId="0b548cdc63b75d52" providerId="LiveId" clId="{32CE4992-3BCA-4223-ABEA-72296D7D6977}" dt="2022-11-01T14:42:06.288" v="1603" actId="14100"/>
        <pc:sldMkLst>
          <pc:docMk/>
          <pc:sldMk cId="241235911" sldId="266"/>
        </pc:sldMkLst>
        <pc:spChg chg="mod">
          <ac:chgData name="RENUKA DEVI" userId="0b548cdc63b75d52" providerId="LiveId" clId="{32CE4992-3BCA-4223-ABEA-72296D7D6977}" dt="2022-11-01T14:37:59.791" v="1164" actId="14100"/>
          <ac:spMkLst>
            <pc:docMk/>
            <pc:sldMk cId="241235911" sldId="266"/>
            <ac:spMk id="2" creationId="{F18BB4E3-5AA6-8692-1A70-01183F5B904F}"/>
          </ac:spMkLst>
        </pc:spChg>
        <pc:spChg chg="mod">
          <ac:chgData name="RENUKA DEVI" userId="0b548cdc63b75d52" providerId="LiveId" clId="{32CE4992-3BCA-4223-ABEA-72296D7D6977}" dt="2022-11-01T14:42:06.288" v="1603" actId="14100"/>
          <ac:spMkLst>
            <pc:docMk/>
            <pc:sldMk cId="241235911" sldId="266"/>
            <ac:spMk id="3" creationId="{174BF8A2-7ED5-8643-CC6C-0DB92CEF3821}"/>
          </ac:spMkLst>
        </pc:spChg>
      </pc:sldChg>
      <pc:sldChg chg="modSp new mod">
        <pc:chgData name="RENUKA DEVI" userId="0b548cdc63b75d52" providerId="LiveId" clId="{32CE4992-3BCA-4223-ABEA-72296D7D6977}" dt="2022-11-01T14:51:35.702" v="2502" actId="313"/>
        <pc:sldMkLst>
          <pc:docMk/>
          <pc:sldMk cId="2901852336" sldId="267"/>
        </pc:sldMkLst>
        <pc:spChg chg="mod">
          <ac:chgData name="RENUKA DEVI" userId="0b548cdc63b75d52" providerId="LiveId" clId="{32CE4992-3BCA-4223-ABEA-72296D7D6977}" dt="2022-11-01T14:42:31.185" v="1648" actId="20577"/>
          <ac:spMkLst>
            <pc:docMk/>
            <pc:sldMk cId="2901852336" sldId="267"/>
            <ac:spMk id="2" creationId="{BC2F34C8-DA7A-8C54-1FD8-3FF37E34FC90}"/>
          </ac:spMkLst>
        </pc:spChg>
        <pc:spChg chg="mod">
          <ac:chgData name="RENUKA DEVI" userId="0b548cdc63b75d52" providerId="LiveId" clId="{32CE4992-3BCA-4223-ABEA-72296D7D6977}" dt="2022-11-01T14:51:35.702" v="2502" actId="313"/>
          <ac:spMkLst>
            <pc:docMk/>
            <pc:sldMk cId="2901852336" sldId="267"/>
            <ac:spMk id="3" creationId="{BBD13C85-8C78-3116-3EB4-A9E1763E0D5A}"/>
          </ac:spMkLst>
        </pc:spChg>
      </pc:sldChg>
      <pc:sldChg chg="modSp new mod">
        <pc:chgData name="RENUKA DEVI" userId="0b548cdc63b75d52" providerId="LiveId" clId="{32CE4992-3BCA-4223-ABEA-72296D7D6977}" dt="2022-11-01T14:59:51.310" v="3299" actId="20577"/>
        <pc:sldMkLst>
          <pc:docMk/>
          <pc:sldMk cId="2244494994" sldId="268"/>
        </pc:sldMkLst>
        <pc:spChg chg="mod">
          <ac:chgData name="RENUKA DEVI" userId="0b548cdc63b75d52" providerId="LiveId" clId="{32CE4992-3BCA-4223-ABEA-72296D7D6977}" dt="2022-11-01T14:58:23.437" v="3075" actId="20577"/>
          <ac:spMkLst>
            <pc:docMk/>
            <pc:sldMk cId="2244494994" sldId="268"/>
            <ac:spMk id="2" creationId="{A63AD7A1-D746-2D1D-AE97-DD45229CDF19}"/>
          </ac:spMkLst>
        </pc:spChg>
        <pc:spChg chg="mod">
          <ac:chgData name="RENUKA DEVI" userId="0b548cdc63b75d52" providerId="LiveId" clId="{32CE4992-3BCA-4223-ABEA-72296D7D6977}" dt="2022-11-01T14:59:51.310" v="3299" actId="20577"/>
          <ac:spMkLst>
            <pc:docMk/>
            <pc:sldMk cId="2244494994" sldId="268"/>
            <ac:spMk id="3" creationId="{9529FFD1-75B0-EE9A-9A9A-8AA4F6C225B5}"/>
          </ac:spMkLst>
        </pc:spChg>
      </pc:sldChg>
      <pc:sldChg chg="modSp new mod">
        <pc:chgData name="RENUKA DEVI" userId="0b548cdc63b75d52" providerId="LiveId" clId="{32CE4992-3BCA-4223-ABEA-72296D7D6977}" dt="2022-11-01T15:06:10.927" v="4182" actId="313"/>
        <pc:sldMkLst>
          <pc:docMk/>
          <pc:sldMk cId="835619818" sldId="269"/>
        </pc:sldMkLst>
        <pc:spChg chg="mod">
          <ac:chgData name="RENUKA DEVI" userId="0b548cdc63b75d52" providerId="LiveId" clId="{32CE4992-3BCA-4223-ABEA-72296D7D6977}" dt="2022-11-01T15:00:40.434" v="3341" actId="20577"/>
          <ac:spMkLst>
            <pc:docMk/>
            <pc:sldMk cId="835619818" sldId="269"/>
            <ac:spMk id="2" creationId="{363431B9-EF6B-04B6-BF15-36E3C39D6B42}"/>
          </ac:spMkLst>
        </pc:spChg>
        <pc:spChg chg="mod">
          <ac:chgData name="RENUKA DEVI" userId="0b548cdc63b75d52" providerId="LiveId" clId="{32CE4992-3BCA-4223-ABEA-72296D7D6977}" dt="2022-11-01T15:06:10.927" v="4182" actId="313"/>
          <ac:spMkLst>
            <pc:docMk/>
            <pc:sldMk cId="835619818" sldId="269"/>
            <ac:spMk id="3" creationId="{5F360284-D3C1-1C8F-44DD-ADBC1547E2B1}"/>
          </ac:spMkLst>
        </pc:spChg>
      </pc:sldChg>
      <pc:sldChg chg="modSp new del mod">
        <pc:chgData name="RENUKA DEVI" userId="0b548cdc63b75d52" providerId="LiveId" clId="{32CE4992-3BCA-4223-ABEA-72296D7D6977}" dt="2022-11-06T06:18:00.375" v="4192" actId="2696"/>
        <pc:sldMkLst>
          <pc:docMk/>
          <pc:sldMk cId="938467885" sldId="273"/>
        </pc:sldMkLst>
        <pc:spChg chg="mod">
          <ac:chgData name="RENUKA DEVI" userId="0b548cdc63b75d52" providerId="LiveId" clId="{32CE4992-3BCA-4223-ABEA-72296D7D6977}" dt="2022-11-06T04:44:22.890" v="4186" actId="27636"/>
          <ac:spMkLst>
            <pc:docMk/>
            <pc:sldMk cId="938467885" sldId="273"/>
            <ac:spMk id="2" creationId="{5D49F047-B733-A123-194B-BB310D813958}"/>
          </ac:spMkLst>
        </pc:spChg>
        <pc:spChg chg="mod">
          <ac:chgData name="RENUKA DEVI" userId="0b548cdc63b75d52" providerId="LiveId" clId="{32CE4992-3BCA-4223-ABEA-72296D7D6977}" dt="2022-11-06T04:44:33.907" v="4188" actId="14100"/>
          <ac:spMkLst>
            <pc:docMk/>
            <pc:sldMk cId="938467885" sldId="273"/>
            <ac:spMk id="3" creationId="{A9DA3413-2ABA-F924-3890-E18208B0352F}"/>
          </ac:spMkLst>
        </pc:spChg>
      </pc:sldChg>
      <pc:sldChg chg="modSp new del mod">
        <pc:chgData name="RENUKA DEVI" userId="0b548cdc63b75d52" providerId="LiveId" clId="{32CE4992-3BCA-4223-ABEA-72296D7D6977}" dt="2022-11-06T06:18:30.806" v="4193" actId="2696"/>
        <pc:sldMkLst>
          <pc:docMk/>
          <pc:sldMk cId="4006166518" sldId="274"/>
        </pc:sldMkLst>
        <pc:spChg chg="mod">
          <ac:chgData name="RENUKA DEVI" userId="0b548cdc63b75d52" providerId="LiveId" clId="{32CE4992-3BCA-4223-ABEA-72296D7D6977}" dt="2022-11-06T05:28:38.510" v="4190"/>
          <ac:spMkLst>
            <pc:docMk/>
            <pc:sldMk cId="4006166518" sldId="274"/>
            <ac:spMk id="3" creationId="{ABFCCC85-938E-97C8-6F5E-4A188346DAE1}"/>
          </ac:spMkLst>
        </pc:spChg>
      </pc:sldChg>
      <pc:sldChg chg="new">
        <pc:chgData name="RENUKA DEVI" userId="0b548cdc63b75d52" providerId="LiveId" clId="{32CE4992-3BCA-4223-ABEA-72296D7D6977}" dt="2022-11-06T05:28:41.458" v="4191" actId="680"/>
        <pc:sldMkLst>
          <pc:docMk/>
          <pc:sldMk cId="2632137301"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F9F1-299A-FB2F-55E5-040DCC4E7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6EA43C-7CE8-E9B1-3554-4A10C8DE4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064AA-118B-2C8D-1318-D19090591806}"/>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5" name="Footer Placeholder 4">
            <a:extLst>
              <a:ext uri="{FF2B5EF4-FFF2-40B4-BE49-F238E27FC236}">
                <a16:creationId xmlns:a16="http://schemas.microsoft.com/office/drawing/2014/main" id="{9487D3BA-4592-BCC5-5F03-23A547BB2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C1241-1080-D441-D298-EDD8D02EE2F0}"/>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352961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2E77-57A1-9AD5-617C-A0F8212D7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CC7CB-EB50-BF6E-D3D6-9F3BCCDB3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DB4E3-180B-226D-7ABA-A6DF6FD723B5}"/>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5" name="Footer Placeholder 4">
            <a:extLst>
              <a:ext uri="{FF2B5EF4-FFF2-40B4-BE49-F238E27FC236}">
                <a16:creationId xmlns:a16="http://schemas.microsoft.com/office/drawing/2014/main" id="{37D95AF8-C210-52A3-B94B-AF18DF77D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649D6-5749-6DA4-7895-BA3268A51E13}"/>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324863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16D9-02D6-46B8-2CBE-85B3EE175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CC7EAB-AA76-0A16-4468-4A82ED10D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5648F-7788-6E8A-8956-6C2A4F4D2265}"/>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5" name="Footer Placeholder 4">
            <a:extLst>
              <a:ext uri="{FF2B5EF4-FFF2-40B4-BE49-F238E27FC236}">
                <a16:creationId xmlns:a16="http://schemas.microsoft.com/office/drawing/2014/main" id="{EC7BBDA9-C12F-52A4-B968-85953E934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A89F2-3BA6-6705-E207-183DA3958601}"/>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64686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E057-37A0-7199-C581-D661D48F32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14A872-068C-33FE-939D-4C1437C7E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D394B-36B5-60FA-8EAF-25F98883DB0D}"/>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5" name="Footer Placeholder 4">
            <a:extLst>
              <a:ext uri="{FF2B5EF4-FFF2-40B4-BE49-F238E27FC236}">
                <a16:creationId xmlns:a16="http://schemas.microsoft.com/office/drawing/2014/main" id="{E820586B-639D-55D7-6F21-87B508CA8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731FC-B8CC-83C6-4C16-F1FC659DBB93}"/>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176119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8C87-0E13-5385-16CF-DEE263A6F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F2390-D52D-C627-D1BC-E7DAA9B99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B9647-2430-6612-8A7F-E7D08B4911A6}"/>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5" name="Footer Placeholder 4">
            <a:extLst>
              <a:ext uri="{FF2B5EF4-FFF2-40B4-BE49-F238E27FC236}">
                <a16:creationId xmlns:a16="http://schemas.microsoft.com/office/drawing/2014/main" id="{528172AC-484B-F1C1-E179-9B55AB227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E7BFF-53BE-7053-6096-815C229DB01A}"/>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73325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7791-E158-F3F2-CFCC-C3D6AE21D1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9BEB1-B4D9-3D42-9EA9-AD11F8A80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270B40-9658-42D5-E038-7ED90FB13F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5B7D3B-F936-AC01-4826-34A0E03B8418}"/>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6" name="Footer Placeholder 5">
            <a:extLst>
              <a:ext uri="{FF2B5EF4-FFF2-40B4-BE49-F238E27FC236}">
                <a16:creationId xmlns:a16="http://schemas.microsoft.com/office/drawing/2014/main" id="{BE90B44C-69F1-ED52-5A10-C35F029C8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4C81F-666A-6546-D7CB-A5AA1A62DE8F}"/>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63541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94FB-24CA-8059-CB4E-51C52259E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07D60-D6D8-8B93-BDF3-938406605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C7160-FC3D-FBFE-102C-D21DAB39D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464C38-3DAA-DEA7-7493-27FB9D9CE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34F55-C010-8E5E-C768-E00FA657B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609B21-F826-F2F9-0494-CFEDF94D207E}"/>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8" name="Footer Placeholder 7">
            <a:extLst>
              <a:ext uri="{FF2B5EF4-FFF2-40B4-BE49-F238E27FC236}">
                <a16:creationId xmlns:a16="http://schemas.microsoft.com/office/drawing/2014/main" id="{C1F886F2-2730-2E3E-C091-821981380D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A656BB-9104-ECB6-D52C-C5910D8AB24F}"/>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09664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D9F2-67FD-1182-E97E-C4F1E48652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7155F7-B9B8-5F0D-24D2-154541C2352D}"/>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4" name="Footer Placeholder 3">
            <a:extLst>
              <a:ext uri="{FF2B5EF4-FFF2-40B4-BE49-F238E27FC236}">
                <a16:creationId xmlns:a16="http://schemas.microsoft.com/office/drawing/2014/main" id="{7249631C-FE66-CF40-F85E-A27311B06D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AE5D47-9F37-9672-CFB6-06B3D9F84EA0}"/>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42704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F8EDC-616F-546E-F2A1-7BECBE73E765}"/>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3" name="Footer Placeholder 2">
            <a:extLst>
              <a:ext uri="{FF2B5EF4-FFF2-40B4-BE49-F238E27FC236}">
                <a16:creationId xmlns:a16="http://schemas.microsoft.com/office/drawing/2014/main" id="{86501C64-4D8E-B087-719F-0C1C862B47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EDC64C-8753-4606-3F55-D4CBA38D3683}"/>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10253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2EE3-5A13-468D-632D-CAE0BA61E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08EEC9-4E58-8BBB-1AB2-5649FC811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D530C4-008E-F277-205B-3CF898F70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D3C8C-7689-3DA2-C1F0-935DD3621175}"/>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6" name="Footer Placeholder 5">
            <a:extLst>
              <a:ext uri="{FF2B5EF4-FFF2-40B4-BE49-F238E27FC236}">
                <a16:creationId xmlns:a16="http://schemas.microsoft.com/office/drawing/2014/main" id="{14F13D2E-1F92-B2B8-F897-BA4FAF957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65F7A-06B4-2253-24A5-D5ABFCD3F801}"/>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20180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144F-055A-8D08-F8F9-E98D003EE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5ED2FC-7FA7-D2EE-DD01-A2DEBE1D1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2C1764-F152-D770-8815-80B4FBAB7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0F50F-D33B-2C40-8435-30789199F3E1}"/>
              </a:ext>
            </a:extLst>
          </p:cNvPr>
          <p:cNvSpPr>
            <a:spLocks noGrp="1"/>
          </p:cNvSpPr>
          <p:nvPr>
            <p:ph type="dt" sz="half" idx="10"/>
          </p:nvPr>
        </p:nvSpPr>
        <p:spPr/>
        <p:txBody>
          <a:bodyPr/>
          <a:lstStyle/>
          <a:p>
            <a:fld id="{D2DE5364-93DE-4012-BB50-85136CA0D2E0}" type="datetimeFigureOut">
              <a:rPr lang="en-IN" smtClean="0"/>
              <a:t>05-03-2023</a:t>
            </a:fld>
            <a:endParaRPr lang="en-IN"/>
          </a:p>
        </p:txBody>
      </p:sp>
      <p:sp>
        <p:nvSpPr>
          <p:cNvPr id="6" name="Footer Placeholder 5">
            <a:extLst>
              <a:ext uri="{FF2B5EF4-FFF2-40B4-BE49-F238E27FC236}">
                <a16:creationId xmlns:a16="http://schemas.microsoft.com/office/drawing/2014/main" id="{C9CC9B08-7C35-46C3-5B43-C46DB68892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B3A68-CC29-D8E9-D005-FD0312E77018}"/>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10527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5BC3B-A8EE-427A-C00F-1479BCEF4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C1C431-3481-6394-9FCF-EDCA08763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940ED-B93B-0F96-F47B-BEE8717B3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E5364-93DE-4012-BB50-85136CA0D2E0}" type="datetimeFigureOut">
              <a:rPr lang="en-IN" smtClean="0"/>
              <a:t>05-03-2023</a:t>
            </a:fld>
            <a:endParaRPr lang="en-IN"/>
          </a:p>
        </p:txBody>
      </p:sp>
      <p:sp>
        <p:nvSpPr>
          <p:cNvPr id="5" name="Footer Placeholder 4">
            <a:extLst>
              <a:ext uri="{FF2B5EF4-FFF2-40B4-BE49-F238E27FC236}">
                <a16:creationId xmlns:a16="http://schemas.microsoft.com/office/drawing/2014/main" id="{312A996B-85EE-CEDC-2743-5BB333E30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607154-996F-A407-B9B3-B18AF75AF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70E6-0CEF-4E2E-A3EC-3C719E7839E9}" type="slidenum">
              <a:rPr lang="en-IN" smtClean="0"/>
              <a:t>‹#›</a:t>
            </a:fld>
            <a:endParaRPr lang="en-IN"/>
          </a:p>
        </p:txBody>
      </p:sp>
    </p:spTree>
    <p:extLst>
      <p:ext uri="{BB962C8B-B14F-4D97-AF65-F5344CB8AC3E}">
        <p14:creationId xmlns:p14="http://schemas.microsoft.com/office/powerpoint/2010/main" val="134786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C556-FEC1-CDD7-DFA1-E0D6D8167910}"/>
              </a:ext>
            </a:extLst>
          </p:cNvPr>
          <p:cNvSpPr>
            <a:spLocks noGrp="1"/>
          </p:cNvSpPr>
          <p:nvPr>
            <p:ph type="ctrTitle"/>
          </p:nvPr>
        </p:nvSpPr>
        <p:spPr>
          <a:xfrm>
            <a:off x="1524000" y="1122363"/>
            <a:ext cx="9144000" cy="4328178"/>
          </a:xfrm>
        </p:spPr>
        <p:txBody>
          <a:bodyPr>
            <a:normAutofit/>
          </a:bodyPr>
          <a:lstStyle/>
          <a:p>
            <a:pPr algn="l" fontAlgn="base"/>
            <a:r>
              <a:rPr lang="en-US" sz="1800" b="0" i="0" dirty="0">
                <a:solidFill>
                  <a:srgbClr val="393939"/>
                </a:solidFill>
                <a:effectLst/>
                <a:latin typeface="Arial" panose="020B0604020202020204" pitchFamily="34" charset="0"/>
                <a:cs typeface="Arial" panose="020B0604020202020204" pitchFamily="34" charset="0"/>
              </a:rPr>
              <a:t>What is 'Scenario Analysis'</a:t>
            </a:r>
            <a:br>
              <a:rPr lang="en-US" sz="1800" b="0" i="0" dirty="0">
                <a:solidFill>
                  <a:srgbClr val="393939"/>
                </a:solidFill>
                <a:effectLst/>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b="1" i="1" dirty="0">
                <a:solidFill>
                  <a:srgbClr val="393939"/>
                </a:solidFill>
                <a:effectLst/>
                <a:latin typeface="Arial" panose="020B0604020202020204" pitchFamily="34" charset="0"/>
                <a:cs typeface="Arial" panose="020B0604020202020204" pitchFamily="34" charset="0"/>
              </a:rPr>
              <a:t>Definition:</a:t>
            </a:r>
            <a:r>
              <a:rPr lang="en-US" sz="1800" b="0" i="0" dirty="0">
                <a:solidFill>
                  <a:srgbClr val="393939"/>
                </a:solidFill>
                <a:effectLst/>
                <a:latin typeface="Arial" panose="020B0604020202020204" pitchFamily="34" charset="0"/>
                <a:cs typeface="Arial" panose="020B0604020202020204" pitchFamily="34" charset="0"/>
              </a:rPr>
              <a:t> Scenario Analysis is a process to ascertain and analyze possible events that can take place in the future. This is an important tool in the world of finance and economics, and is used extensively to make projections for the future.</a:t>
            </a:r>
            <a:br>
              <a:rPr lang="en-US" sz="1800" b="0" i="0" dirty="0">
                <a:solidFill>
                  <a:srgbClr val="393939"/>
                </a:solidFill>
                <a:effectLst/>
                <a:latin typeface="Arial" panose="020B0604020202020204" pitchFamily="34" charset="0"/>
                <a:cs typeface="Arial" panose="020B0604020202020204" pitchFamily="34" charset="0"/>
              </a:rPr>
            </a:br>
            <a:br>
              <a:rPr lang="en-US" sz="1800" b="0" i="0" dirty="0">
                <a:solidFill>
                  <a:srgbClr val="393939"/>
                </a:solidFill>
                <a:effectLst/>
                <a:latin typeface="Arial" panose="020B0604020202020204" pitchFamily="34" charset="0"/>
                <a:cs typeface="Arial" panose="020B0604020202020204" pitchFamily="34" charset="0"/>
              </a:rPr>
            </a:br>
            <a:r>
              <a:rPr lang="en-US" sz="1800" b="1" i="1" dirty="0">
                <a:solidFill>
                  <a:srgbClr val="393939"/>
                </a:solidFill>
                <a:effectLst/>
                <a:latin typeface="Arial" panose="020B0604020202020204" pitchFamily="34" charset="0"/>
                <a:cs typeface="Arial" panose="020B0604020202020204" pitchFamily="34" charset="0"/>
              </a:rPr>
              <a:t>Description: </a:t>
            </a:r>
            <a:r>
              <a:rPr lang="en-US" sz="1800" b="0" i="0" dirty="0">
                <a:solidFill>
                  <a:srgbClr val="393939"/>
                </a:solidFill>
                <a:effectLst/>
                <a:latin typeface="Arial" panose="020B0604020202020204" pitchFamily="34" charset="0"/>
                <a:cs typeface="Arial" panose="020B0604020202020204" pitchFamily="34" charset="0"/>
              </a:rPr>
              <a:t>This constitutes an important tool for decision making in the financial world, be it at the macro or the micro level. It is used extensively in the financial world for forecasting and analyzing possible future events.</a:t>
            </a:r>
            <a:br>
              <a:rPr lang="en-US" sz="1800" b="0" i="0" dirty="0">
                <a:solidFill>
                  <a:srgbClr val="393939"/>
                </a:solidFill>
                <a:effectLst/>
                <a:latin typeface="Arial" panose="020B0604020202020204" pitchFamily="34" charset="0"/>
                <a:cs typeface="Arial" panose="020B0604020202020204" pitchFamily="34" charset="0"/>
              </a:rPr>
            </a:br>
            <a:br>
              <a:rPr lang="en-US" sz="1800" b="0" i="0" dirty="0">
                <a:solidFill>
                  <a:srgbClr val="393939"/>
                </a:solidFill>
                <a:effectLst/>
                <a:latin typeface="Arial" panose="020B0604020202020204" pitchFamily="34" charset="0"/>
                <a:cs typeface="Arial" panose="020B0604020202020204" pitchFamily="34" charset="0"/>
              </a:rPr>
            </a:br>
            <a:r>
              <a:rPr lang="en-US" sz="1800" b="0" i="0" dirty="0">
                <a:solidFill>
                  <a:srgbClr val="393939"/>
                </a:solidFill>
                <a:effectLst/>
                <a:latin typeface="Arial" panose="020B0604020202020204" pitchFamily="34" charset="0"/>
                <a:cs typeface="Arial" panose="020B0604020202020204" pitchFamily="34" charset="0"/>
              </a:rPr>
              <a:t>Mathematics/statistics play a crucial role in such analyses. Based on the conclusions arrived through the analysis, financial institutions prepare their action plan for the future and build their portfolios.</a:t>
            </a:r>
            <a:br>
              <a:rPr lang="en-US" b="0" i="0" dirty="0">
                <a:solidFill>
                  <a:srgbClr val="393939"/>
                </a:solidFill>
                <a:effectLst/>
                <a:latin typeface="Montserrat" panose="00000500000000000000" pitchFamily="2" charset="0"/>
              </a:rPr>
            </a:br>
            <a:endParaRPr lang="en-IN" dirty="0"/>
          </a:p>
        </p:txBody>
      </p:sp>
    </p:spTree>
    <p:extLst>
      <p:ext uri="{BB962C8B-B14F-4D97-AF65-F5344CB8AC3E}">
        <p14:creationId xmlns:p14="http://schemas.microsoft.com/office/powerpoint/2010/main" val="36128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B67E-DD4D-AF1E-5651-94AD7DC7CB12}"/>
              </a:ext>
            </a:extLst>
          </p:cNvPr>
          <p:cNvSpPr>
            <a:spLocks noGrp="1"/>
          </p:cNvSpPr>
          <p:nvPr>
            <p:ph type="title"/>
          </p:nvPr>
        </p:nvSpPr>
        <p:spPr>
          <a:xfrm>
            <a:off x="838200" y="365125"/>
            <a:ext cx="10515600" cy="755463"/>
          </a:xfrm>
        </p:spPr>
        <p:txBody>
          <a:bodyPr>
            <a:normAutofit/>
          </a:bodyPr>
          <a:lstStyle/>
          <a:p>
            <a:pPr algn="ctr"/>
            <a:r>
              <a:rPr lang="en-US" sz="3200" b="1" dirty="0"/>
              <a:t>Conceptual Difficulties in Risk Benefit Analysis</a:t>
            </a:r>
            <a:endParaRPr lang="en-IN" sz="3200" b="1" dirty="0"/>
          </a:p>
        </p:txBody>
      </p:sp>
      <p:sp>
        <p:nvSpPr>
          <p:cNvPr id="3" name="Content Placeholder 2">
            <a:extLst>
              <a:ext uri="{FF2B5EF4-FFF2-40B4-BE49-F238E27FC236}">
                <a16:creationId xmlns:a16="http://schemas.microsoft.com/office/drawing/2014/main" id="{81E476C7-9452-69E8-D7EC-9D8DD0D15F3F}"/>
              </a:ext>
            </a:extLst>
          </p:cNvPr>
          <p:cNvSpPr>
            <a:spLocks noGrp="1"/>
          </p:cNvSpPr>
          <p:nvPr>
            <p:ph idx="1"/>
          </p:nvPr>
        </p:nvSpPr>
        <p:spPr>
          <a:xfrm>
            <a:off x="658905" y="1721224"/>
            <a:ext cx="10905565" cy="4464704"/>
          </a:xfrm>
        </p:spPr>
        <p:txBody>
          <a:bodyPr/>
          <a:lstStyle/>
          <a:p>
            <a:pPr marL="0" indent="0">
              <a:buNone/>
            </a:pPr>
            <a:r>
              <a:rPr lang="en-US" dirty="0"/>
              <a:t>1. Difficult to </a:t>
            </a:r>
            <a:r>
              <a:rPr lang="en-US" dirty="0">
                <a:solidFill>
                  <a:srgbClr val="FF0000"/>
                </a:solidFill>
              </a:rPr>
              <a:t>quantify </a:t>
            </a:r>
            <a:r>
              <a:rPr lang="en-US" dirty="0"/>
              <a:t> -  because both lie in the future and both are </a:t>
            </a:r>
          </a:p>
          <a:p>
            <a:pPr marL="0" indent="0">
              <a:buNone/>
            </a:pPr>
            <a:r>
              <a:rPr lang="en-US" dirty="0"/>
              <a:t>         associated with uncertainties.  </a:t>
            </a:r>
          </a:p>
          <a:p>
            <a:pPr marL="0" indent="0">
              <a:buNone/>
            </a:pPr>
            <a:r>
              <a:rPr lang="en-US" dirty="0"/>
              <a:t>2.  Difficult to </a:t>
            </a:r>
            <a:r>
              <a:rPr lang="en-US" dirty="0">
                <a:solidFill>
                  <a:srgbClr val="FF0000"/>
                </a:solidFill>
              </a:rPr>
              <a:t>predict who is going </a:t>
            </a:r>
            <a:r>
              <a:rPr lang="en-US" dirty="0"/>
              <a:t>to take the risk</a:t>
            </a:r>
          </a:p>
          <a:p>
            <a:pPr marL="514350" indent="-514350">
              <a:buAutoNum type="arabicPeriod" startAt="3"/>
            </a:pPr>
            <a:r>
              <a:rPr lang="en-US" dirty="0"/>
              <a:t>It is </a:t>
            </a:r>
            <a:r>
              <a:rPr lang="en-US" dirty="0">
                <a:solidFill>
                  <a:srgbClr val="FF0000"/>
                </a:solidFill>
              </a:rPr>
              <a:t>difficult to express </a:t>
            </a:r>
            <a:r>
              <a:rPr lang="en-US" dirty="0"/>
              <a:t>both risk and benefits </a:t>
            </a:r>
            <a:r>
              <a:rPr lang="en-US" dirty="0">
                <a:solidFill>
                  <a:srgbClr val="FF0000"/>
                </a:solidFill>
              </a:rPr>
              <a:t>in common set of units</a:t>
            </a:r>
            <a:r>
              <a:rPr lang="en-US" dirty="0"/>
              <a:t>.</a:t>
            </a:r>
          </a:p>
          <a:p>
            <a:pPr marL="0" indent="0">
              <a:buNone/>
            </a:pPr>
            <a:r>
              <a:rPr lang="en-US" dirty="0"/>
              <a:t>           </a:t>
            </a:r>
            <a:r>
              <a:rPr lang="en-US" dirty="0" err="1"/>
              <a:t>eg.</a:t>
            </a:r>
            <a:r>
              <a:rPr lang="en-US" dirty="0"/>
              <a:t> When the risk can be expressed and measured in one set of units ( </a:t>
            </a:r>
            <a:r>
              <a:rPr lang="en-US" dirty="0" err="1"/>
              <a:t>eg.</a:t>
            </a:r>
            <a:r>
              <a:rPr lang="en-US" dirty="0"/>
              <a:t> Travelling in airways) then very difficult to do risk benefit analysis. Here risk benefit analysis is used to judge the relative merits of different designs)</a:t>
            </a:r>
            <a:endParaRPr lang="en-IN" dirty="0"/>
          </a:p>
        </p:txBody>
      </p:sp>
    </p:spTree>
    <p:extLst>
      <p:ext uri="{BB962C8B-B14F-4D97-AF65-F5344CB8AC3E}">
        <p14:creationId xmlns:p14="http://schemas.microsoft.com/office/powerpoint/2010/main" val="426087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B4E3-5AA6-8692-1A70-01183F5B904F}"/>
              </a:ext>
            </a:extLst>
          </p:cNvPr>
          <p:cNvSpPr>
            <a:spLocks noGrp="1"/>
          </p:cNvSpPr>
          <p:nvPr>
            <p:ph type="title"/>
          </p:nvPr>
        </p:nvSpPr>
        <p:spPr>
          <a:xfrm>
            <a:off x="838200" y="365126"/>
            <a:ext cx="10515600" cy="764428"/>
          </a:xfrm>
        </p:spPr>
        <p:txBody>
          <a:bodyPr/>
          <a:lstStyle/>
          <a:p>
            <a:r>
              <a:rPr lang="en-US" dirty="0"/>
              <a:t>Ethical Implications on Risk Benefit Analysis</a:t>
            </a:r>
            <a:endParaRPr lang="en-IN" dirty="0"/>
          </a:p>
        </p:txBody>
      </p:sp>
      <p:sp>
        <p:nvSpPr>
          <p:cNvPr id="3" name="Content Placeholder 2">
            <a:extLst>
              <a:ext uri="{FF2B5EF4-FFF2-40B4-BE49-F238E27FC236}">
                <a16:creationId xmlns:a16="http://schemas.microsoft.com/office/drawing/2014/main" id="{174BF8A2-7ED5-8643-CC6C-0DB92CEF3821}"/>
              </a:ext>
            </a:extLst>
          </p:cNvPr>
          <p:cNvSpPr>
            <a:spLocks noGrp="1"/>
          </p:cNvSpPr>
          <p:nvPr>
            <p:ph idx="1"/>
          </p:nvPr>
        </p:nvSpPr>
        <p:spPr>
          <a:xfrm>
            <a:off x="838200" y="1685365"/>
            <a:ext cx="10515600" cy="4491598"/>
          </a:xfrm>
        </p:spPr>
        <p:txBody>
          <a:bodyPr/>
          <a:lstStyle/>
          <a:p>
            <a:r>
              <a:rPr lang="en-US" dirty="0"/>
              <a:t>Points to remember while performing risk benefit analysis:</a:t>
            </a:r>
          </a:p>
          <a:p>
            <a:pPr marL="0" indent="0">
              <a:buNone/>
            </a:pPr>
            <a:r>
              <a:rPr lang="en-US" dirty="0"/>
              <a:t>    a. under what conditions, someone in society is entitled to impose a risk on someone else on behalf of a supposed benefit to others?</a:t>
            </a:r>
          </a:p>
          <a:p>
            <a:pPr marL="0" indent="0">
              <a:buNone/>
            </a:pPr>
            <a:endParaRPr lang="en-US" dirty="0"/>
          </a:p>
          <a:p>
            <a:pPr marL="0" indent="0">
              <a:buNone/>
            </a:pPr>
            <a:r>
              <a:rPr lang="en-US" dirty="0"/>
              <a:t>    b. how can we consider the worst case scenario of persons exposed to maximum risk while they are also obtaining only minimum benefits? Are their rights violated? Are they provide safer alternatives?</a:t>
            </a:r>
            <a:endParaRPr lang="en-IN" dirty="0"/>
          </a:p>
        </p:txBody>
      </p:sp>
    </p:spTree>
    <p:extLst>
      <p:ext uri="{BB962C8B-B14F-4D97-AF65-F5344CB8AC3E}">
        <p14:creationId xmlns:p14="http://schemas.microsoft.com/office/powerpoint/2010/main" val="24123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4C8-DA7A-8C54-1FD8-3FF37E34FC90}"/>
              </a:ext>
            </a:extLst>
          </p:cNvPr>
          <p:cNvSpPr>
            <a:spLocks noGrp="1"/>
          </p:cNvSpPr>
          <p:nvPr>
            <p:ph type="title"/>
          </p:nvPr>
        </p:nvSpPr>
        <p:spPr>
          <a:xfrm>
            <a:off x="838200" y="365126"/>
            <a:ext cx="10515600" cy="764428"/>
          </a:xfrm>
        </p:spPr>
        <p:txBody>
          <a:bodyPr/>
          <a:lstStyle/>
          <a:p>
            <a:r>
              <a:rPr lang="en-US" dirty="0"/>
              <a:t>                              Personal risk</a:t>
            </a:r>
            <a:endParaRPr lang="en-IN" dirty="0"/>
          </a:p>
        </p:txBody>
      </p:sp>
      <p:sp>
        <p:nvSpPr>
          <p:cNvPr id="3" name="Content Placeholder 2">
            <a:extLst>
              <a:ext uri="{FF2B5EF4-FFF2-40B4-BE49-F238E27FC236}">
                <a16:creationId xmlns:a16="http://schemas.microsoft.com/office/drawing/2014/main" id="{BBD13C85-8C78-3116-3EB4-A9E1763E0D5A}"/>
              </a:ext>
            </a:extLst>
          </p:cNvPr>
          <p:cNvSpPr>
            <a:spLocks noGrp="1"/>
          </p:cNvSpPr>
          <p:nvPr>
            <p:ph idx="1"/>
          </p:nvPr>
        </p:nvSpPr>
        <p:spPr>
          <a:xfrm>
            <a:off x="838200" y="1246094"/>
            <a:ext cx="10515600" cy="4930869"/>
          </a:xfrm>
        </p:spPr>
        <p:txBody>
          <a:bodyPr/>
          <a:lstStyle/>
          <a:p>
            <a:r>
              <a:rPr lang="en-US" dirty="0"/>
              <a:t>If  sufficient information is given to a  person, then he can be able to decide whether to participate in a risk activity or not.</a:t>
            </a:r>
          </a:p>
          <a:p>
            <a:r>
              <a:rPr lang="en-US" dirty="0"/>
              <a:t>Many experiments have concluded that individuals are more willing to face voluntary risks than involuntary risks, even when the voluntary risk are more voluntary risk are more harmful the involuntary ones. </a:t>
            </a:r>
          </a:p>
          <a:p>
            <a:r>
              <a:rPr lang="en-US" dirty="0"/>
              <a:t>Personal risk are difficult to assess especially if they are involuntary personal risk.</a:t>
            </a:r>
          </a:p>
          <a:p>
            <a:r>
              <a:rPr lang="en-US" dirty="0" err="1"/>
              <a:t>Eg.</a:t>
            </a:r>
            <a:r>
              <a:rPr lang="en-US" dirty="0"/>
              <a:t>  Person living near a chemical plant voluntarily or involuntarily and a person working in a nuclear power plant or oil refinery plant.</a:t>
            </a:r>
          </a:p>
          <a:p>
            <a:r>
              <a:rPr lang="en-US" dirty="0"/>
              <a:t>The quantification in assessing personal safety and risk very difficult to estimate.</a:t>
            </a:r>
          </a:p>
          <a:p>
            <a:endParaRPr lang="en-IN" dirty="0"/>
          </a:p>
        </p:txBody>
      </p:sp>
    </p:spTree>
    <p:extLst>
      <p:ext uri="{BB962C8B-B14F-4D97-AF65-F5344CB8AC3E}">
        <p14:creationId xmlns:p14="http://schemas.microsoft.com/office/powerpoint/2010/main" val="290185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D7A1-D746-2D1D-AE97-DD45229CDF19}"/>
              </a:ext>
            </a:extLst>
          </p:cNvPr>
          <p:cNvSpPr>
            <a:spLocks noGrp="1"/>
          </p:cNvSpPr>
          <p:nvPr>
            <p:ph type="title"/>
          </p:nvPr>
        </p:nvSpPr>
        <p:spPr>
          <a:xfrm>
            <a:off x="838200" y="365126"/>
            <a:ext cx="10515600" cy="361015"/>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9529FFD1-75B0-EE9A-9A9A-8AA4F6C225B5}"/>
              </a:ext>
            </a:extLst>
          </p:cNvPr>
          <p:cNvSpPr>
            <a:spLocks noGrp="1"/>
          </p:cNvSpPr>
          <p:nvPr>
            <p:ph idx="1"/>
          </p:nvPr>
        </p:nvSpPr>
        <p:spPr>
          <a:xfrm>
            <a:off x="838200" y="797859"/>
            <a:ext cx="10515600" cy="5405999"/>
          </a:xfrm>
        </p:spPr>
        <p:txBody>
          <a:bodyPr>
            <a:normAutofit fontScale="92500" lnSpcReduction="20000"/>
          </a:bodyPr>
          <a:lstStyle/>
          <a:p>
            <a:r>
              <a:rPr lang="en-US" dirty="0"/>
              <a:t>While assessing the personal risk, one should consider the following ethics estimate. </a:t>
            </a:r>
          </a:p>
          <a:p>
            <a:pPr marL="0" indent="0">
              <a:buNone/>
            </a:pPr>
            <a:r>
              <a:rPr lang="en-US" dirty="0"/>
              <a:t>     1. how to access the money value of an individuals life?</a:t>
            </a:r>
          </a:p>
          <a:p>
            <a:pPr marL="0" indent="0">
              <a:buNone/>
            </a:pPr>
            <a:r>
              <a:rPr lang="en-US" dirty="0"/>
              <a:t>     2. on what basis, the compensation for a risk can be decided.</a:t>
            </a:r>
          </a:p>
          <a:p>
            <a:pPr marL="0" indent="0">
              <a:buNone/>
            </a:pPr>
            <a:r>
              <a:rPr lang="en-US" dirty="0"/>
              <a:t>     3. Is the compensation for a risk by an amount based on the exposure tolerance of the average person justifiable?</a:t>
            </a:r>
          </a:p>
          <a:p>
            <a:pPr marL="0" indent="0">
              <a:buNone/>
            </a:pPr>
            <a:r>
              <a:rPr lang="en-US" dirty="0"/>
              <a:t>     4. what will be the compensation if the tolerance level of the person is before or above the average tolerance level?</a:t>
            </a:r>
          </a:p>
          <a:p>
            <a:r>
              <a:rPr lang="en-US" dirty="0"/>
              <a:t>In order to minimize the above difficulties in assessing personal risk, the analysts employ all the available quantitative measures such as </a:t>
            </a:r>
          </a:p>
          <a:p>
            <a:pPr marL="0" indent="0">
              <a:buNone/>
            </a:pPr>
            <a:r>
              <a:rPr lang="en-US" dirty="0"/>
              <a:t>      1. making judgements on the  basis of the amount of life </a:t>
            </a:r>
            <a:r>
              <a:rPr lang="en-US" dirty="0" err="1"/>
              <a:t>insureance</a:t>
            </a:r>
            <a:r>
              <a:rPr lang="en-US" dirty="0"/>
              <a:t> taken out by an individual </a:t>
            </a:r>
          </a:p>
          <a:p>
            <a:pPr marL="0" indent="0">
              <a:buNone/>
            </a:pPr>
            <a:r>
              <a:rPr lang="en-US" dirty="0"/>
              <a:t>      2. assessing a hazardous job by looking at the increased wages a worker demands to carry out the task.</a:t>
            </a:r>
            <a:endParaRPr lang="en-IN" dirty="0"/>
          </a:p>
        </p:txBody>
      </p:sp>
    </p:spTree>
    <p:extLst>
      <p:ext uri="{BB962C8B-B14F-4D97-AF65-F5344CB8AC3E}">
        <p14:creationId xmlns:p14="http://schemas.microsoft.com/office/powerpoint/2010/main" val="224449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31B9-EF6B-04B6-BF15-36E3C39D6B42}"/>
              </a:ext>
            </a:extLst>
          </p:cNvPr>
          <p:cNvSpPr>
            <a:spLocks noGrp="1"/>
          </p:cNvSpPr>
          <p:nvPr>
            <p:ph type="title"/>
          </p:nvPr>
        </p:nvSpPr>
        <p:spPr>
          <a:xfrm>
            <a:off x="838200" y="365125"/>
            <a:ext cx="10515600" cy="782357"/>
          </a:xfrm>
        </p:spPr>
        <p:txBody>
          <a:bodyPr/>
          <a:lstStyle/>
          <a:p>
            <a:r>
              <a:rPr lang="en-US" dirty="0"/>
              <a:t>Public Risk and Public Acceptance</a:t>
            </a:r>
            <a:endParaRPr lang="en-IN" dirty="0"/>
          </a:p>
        </p:txBody>
      </p:sp>
      <p:sp>
        <p:nvSpPr>
          <p:cNvPr id="3" name="Content Placeholder 2">
            <a:extLst>
              <a:ext uri="{FF2B5EF4-FFF2-40B4-BE49-F238E27FC236}">
                <a16:creationId xmlns:a16="http://schemas.microsoft.com/office/drawing/2014/main" id="{5F360284-D3C1-1C8F-44DD-ADBC1547E2B1}"/>
              </a:ext>
            </a:extLst>
          </p:cNvPr>
          <p:cNvSpPr>
            <a:spLocks noGrp="1"/>
          </p:cNvSpPr>
          <p:nvPr>
            <p:ph idx="1"/>
          </p:nvPr>
        </p:nvSpPr>
        <p:spPr>
          <a:xfrm>
            <a:off x="838200" y="1030942"/>
            <a:ext cx="10515600" cy="5146022"/>
          </a:xfrm>
        </p:spPr>
        <p:txBody>
          <a:bodyPr>
            <a:normAutofit lnSpcReduction="10000"/>
          </a:bodyPr>
          <a:lstStyle/>
          <a:p>
            <a:r>
              <a:rPr lang="en-US" dirty="0"/>
              <a:t>Risks and benefit to the public at large can be more easily determined than the personal risks and benefits. Because individuals differences tend to even out as large numbers of people are considered.</a:t>
            </a:r>
          </a:p>
          <a:p>
            <a:r>
              <a:rPr lang="en-US" dirty="0"/>
              <a:t>Assessment studies relating to technological safety can be conducted in a better manner for public risk than for personal risk, as statistical parameters take on greater significance.</a:t>
            </a:r>
          </a:p>
          <a:p>
            <a:r>
              <a:rPr lang="en-US" dirty="0"/>
              <a:t>America’s national highway traffic safety administration has emphasized:</a:t>
            </a:r>
          </a:p>
          <a:p>
            <a:pPr marL="0" indent="0">
              <a:buNone/>
            </a:pPr>
            <a:r>
              <a:rPr lang="en-US" dirty="0"/>
              <a:t>      1. A value for human life can be estimated based on loss of future income and other costs associated with an accident.</a:t>
            </a:r>
          </a:p>
          <a:p>
            <a:pPr marL="0" indent="0">
              <a:buNone/>
            </a:pPr>
            <a:r>
              <a:rPr lang="en-US" dirty="0"/>
              <a:t>      2. An estimate of quantifiable losses in social welfare ( resulting from a fatality) is not based on the maximum expenditure allocated to save a life. </a:t>
            </a:r>
          </a:p>
          <a:p>
            <a:pPr marL="0" indent="0">
              <a:buNone/>
            </a:pPr>
            <a:endParaRPr lang="en-IN" dirty="0"/>
          </a:p>
        </p:txBody>
      </p:sp>
    </p:spTree>
    <p:extLst>
      <p:ext uri="{BB962C8B-B14F-4D97-AF65-F5344CB8AC3E}">
        <p14:creationId xmlns:p14="http://schemas.microsoft.com/office/powerpoint/2010/main" val="83561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7D06-EA60-B5C5-09C9-AE6BE07B325D}"/>
              </a:ext>
            </a:extLst>
          </p:cNvPr>
          <p:cNvSpPr>
            <a:spLocks noGrp="1"/>
          </p:cNvSpPr>
          <p:nvPr>
            <p:ph type="title"/>
          </p:nvPr>
        </p:nvSpPr>
        <p:spPr/>
        <p:txBody>
          <a:bodyPr/>
          <a:lstStyle/>
          <a:p>
            <a:pPr algn="ctr"/>
            <a:r>
              <a:rPr lang="en-IN" dirty="0">
                <a:latin typeface="Algerian" panose="04020705040A02060702" pitchFamily="82" charset="0"/>
              </a:rPr>
              <a:t>Becoming A Responsible Engineer Regarding Risk</a:t>
            </a:r>
          </a:p>
        </p:txBody>
      </p:sp>
      <p:sp>
        <p:nvSpPr>
          <p:cNvPr id="3" name="Content Placeholder 2">
            <a:extLst>
              <a:ext uri="{FF2B5EF4-FFF2-40B4-BE49-F238E27FC236}">
                <a16:creationId xmlns:a16="http://schemas.microsoft.com/office/drawing/2014/main" id="{5E5EE9AF-0A5E-0F49-8CED-C4C4FB6798D6}"/>
              </a:ext>
            </a:extLst>
          </p:cNvPr>
          <p:cNvSpPr>
            <a:spLocks noGrp="1"/>
          </p:cNvSpPr>
          <p:nvPr>
            <p:ph idx="1"/>
          </p:nvPr>
        </p:nvSpPr>
        <p:spPr/>
        <p:txBody>
          <a:bodyPr>
            <a:normAutofit fontScale="85000" lnSpcReduction="10000"/>
          </a:bodyPr>
          <a:lstStyle/>
          <a:p>
            <a:r>
              <a:rPr lang="en-IN" dirty="0"/>
              <a:t>The engineers can provide background material to prove the faulty positions.</a:t>
            </a:r>
          </a:p>
          <a:p>
            <a:r>
              <a:rPr lang="en-IN" dirty="0"/>
              <a:t>Engineers should actively participate in the debates related to safety and risk.</a:t>
            </a:r>
          </a:p>
          <a:p>
            <a:r>
              <a:rPr lang="en-IN" dirty="0"/>
              <a:t>Engineers should always insist on meaningful numbers and figures when assessing safety and risk.</a:t>
            </a:r>
          </a:p>
          <a:p>
            <a:r>
              <a:rPr lang="en-IN" dirty="0"/>
              <a:t>Engineers should recognize the previously mentioned difficulties with measuring risks and benefits in absolute terms.</a:t>
            </a:r>
          </a:p>
          <a:p>
            <a:r>
              <a:rPr lang="en-IN" dirty="0"/>
              <a:t>Engineers should not be influenced by an influential lobby or trade organisations.</a:t>
            </a:r>
          </a:p>
          <a:p>
            <a:r>
              <a:rPr lang="en-IN" dirty="0"/>
              <a:t>Engineers need to be sensitive to various qualitative value judgements related with human and ethical values.</a:t>
            </a:r>
          </a:p>
          <a:p>
            <a:r>
              <a:rPr lang="en-IN" dirty="0"/>
              <a:t>Engineers should be aware at the legal liabilities regarding risk.</a:t>
            </a:r>
          </a:p>
          <a:p>
            <a:endParaRPr lang="en-IN" dirty="0"/>
          </a:p>
        </p:txBody>
      </p:sp>
    </p:spTree>
    <p:extLst>
      <p:ext uri="{BB962C8B-B14F-4D97-AF65-F5344CB8AC3E}">
        <p14:creationId xmlns:p14="http://schemas.microsoft.com/office/powerpoint/2010/main" val="224461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8C0D-2FFC-9FA3-32EE-AC3C5FCE0B0D}"/>
              </a:ext>
            </a:extLst>
          </p:cNvPr>
          <p:cNvSpPr>
            <a:spLocks noGrp="1"/>
          </p:cNvSpPr>
          <p:nvPr>
            <p:ph type="title"/>
          </p:nvPr>
        </p:nvSpPr>
        <p:spPr>
          <a:xfrm>
            <a:off x="838200" y="365125"/>
            <a:ext cx="10515600" cy="647887"/>
          </a:xfrm>
        </p:spPr>
        <p:txBody>
          <a:bodyPr>
            <a:normAutofit fontScale="90000"/>
          </a:bodyPr>
          <a:lstStyle/>
          <a:p>
            <a:pPr algn="ctr"/>
            <a:r>
              <a:rPr lang="en-IN" dirty="0"/>
              <a:t>Reducing Risk</a:t>
            </a:r>
          </a:p>
        </p:txBody>
      </p:sp>
      <p:sp>
        <p:nvSpPr>
          <p:cNvPr id="3" name="Content Placeholder 2">
            <a:extLst>
              <a:ext uri="{FF2B5EF4-FFF2-40B4-BE49-F238E27FC236}">
                <a16:creationId xmlns:a16="http://schemas.microsoft.com/office/drawing/2014/main" id="{57BECF6A-8CA6-9967-3798-6F13AF3A69BE}"/>
              </a:ext>
            </a:extLst>
          </p:cNvPr>
          <p:cNvSpPr>
            <a:spLocks noGrp="1"/>
          </p:cNvSpPr>
          <p:nvPr>
            <p:ph idx="1"/>
          </p:nvPr>
        </p:nvSpPr>
        <p:spPr>
          <a:xfrm>
            <a:off x="838200" y="1192306"/>
            <a:ext cx="10515600" cy="4984657"/>
          </a:xfrm>
        </p:spPr>
        <p:txBody>
          <a:bodyPr>
            <a:normAutofit fontScale="92500" lnSpcReduction="10000"/>
          </a:bodyPr>
          <a:lstStyle/>
          <a:p>
            <a:r>
              <a:rPr lang="en-IN" dirty="0"/>
              <a:t>What is risk management: “The eradication or minimization of the adverse effects of the pure risks to which an organization is exposed”</a:t>
            </a:r>
          </a:p>
          <a:p>
            <a:endParaRPr lang="en-IN" dirty="0"/>
          </a:p>
          <a:p>
            <a:pPr marL="0" indent="0">
              <a:buNone/>
            </a:pPr>
            <a:r>
              <a:rPr lang="en-IN" dirty="0"/>
              <a:t>How to reduce risk:</a:t>
            </a:r>
          </a:p>
          <a:p>
            <a:pPr marL="0" indent="0">
              <a:buNone/>
            </a:pPr>
            <a:endParaRPr lang="en-IN" dirty="0"/>
          </a:p>
          <a:p>
            <a:pPr marL="514350" indent="-514350">
              <a:buAutoNum type="arabicPeriod"/>
            </a:pPr>
            <a:r>
              <a:rPr lang="en-IN" dirty="0"/>
              <a:t>Risk Identification:  risk can be identified by various techniques such as physical inspection, safety, audit, job safety analysis, management and worker discussions and historical data analysis.</a:t>
            </a:r>
          </a:p>
          <a:p>
            <a:pPr marL="514350" indent="-514350">
              <a:buAutoNum type="arabicPeriod"/>
            </a:pPr>
            <a:r>
              <a:rPr lang="en-IN" dirty="0"/>
              <a:t>Risk Evaluation:  risk can be measured on the basis of </a:t>
            </a:r>
          </a:p>
          <a:p>
            <a:pPr marL="0" indent="0">
              <a:buNone/>
            </a:pPr>
            <a:r>
              <a:rPr lang="en-IN" dirty="0"/>
              <a:t>           a. economic consideration</a:t>
            </a:r>
          </a:p>
          <a:p>
            <a:pPr marL="0" indent="0">
              <a:buNone/>
            </a:pPr>
            <a:r>
              <a:rPr lang="en-IN" dirty="0"/>
              <a:t>           b. social consideration and </a:t>
            </a:r>
          </a:p>
          <a:p>
            <a:pPr marL="0" indent="0">
              <a:buNone/>
            </a:pPr>
            <a:r>
              <a:rPr lang="en-IN" dirty="0"/>
              <a:t>           c. legal consideration</a:t>
            </a:r>
          </a:p>
          <a:p>
            <a:pPr marL="0" indent="0">
              <a:buNone/>
            </a:pPr>
            <a:endParaRPr lang="en-IN" dirty="0"/>
          </a:p>
        </p:txBody>
      </p:sp>
    </p:spTree>
    <p:extLst>
      <p:ext uri="{BB962C8B-B14F-4D97-AF65-F5344CB8AC3E}">
        <p14:creationId xmlns:p14="http://schemas.microsoft.com/office/powerpoint/2010/main" val="27326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1319-5C49-DBEE-8004-4728B5052713}"/>
              </a:ext>
            </a:extLst>
          </p:cNvPr>
          <p:cNvSpPr>
            <a:spLocks noGrp="1"/>
          </p:cNvSpPr>
          <p:nvPr>
            <p:ph type="title"/>
          </p:nvPr>
        </p:nvSpPr>
        <p:spPr>
          <a:xfrm>
            <a:off x="838200" y="365126"/>
            <a:ext cx="10515600" cy="3159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65F0891C-D10A-38C1-A081-0653D0457591}"/>
              </a:ext>
            </a:extLst>
          </p:cNvPr>
          <p:cNvSpPr>
            <a:spLocks noGrp="1"/>
          </p:cNvSpPr>
          <p:nvPr>
            <p:ph idx="1"/>
          </p:nvPr>
        </p:nvSpPr>
        <p:spPr>
          <a:xfrm>
            <a:off x="838200" y="779929"/>
            <a:ext cx="10515600" cy="5397034"/>
          </a:xfrm>
        </p:spPr>
        <p:txBody>
          <a:bodyPr>
            <a:normAutofit fontScale="25000" lnSpcReduction="20000"/>
          </a:bodyPr>
          <a:lstStyle/>
          <a:p>
            <a:endParaRPr lang="en-IN" dirty="0"/>
          </a:p>
          <a:p>
            <a:r>
              <a:rPr lang="en-IN" sz="9600" dirty="0"/>
              <a:t>Economic </a:t>
            </a:r>
            <a:r>
              <a:rPr lang="en-IN" sz="9600"/>
              <a:t>and social considerations </a:t>
            </a:r>
            <a:r>
              <a:rPr lang="en-IN" sz="9600" dirty="0"/>
              <a:t>include financial aspects, uninsured cost of accidents, insurance premium, overall effect on the profitability and possible loss of production. </a:t>
            </a:r>
          </a:p>
          <a:p>
            <a:r>
              <a:rPr lang="en-IN" sz="9600" dirty="0"/>
              <a:t>Legal considerations include possible constraint from compliance with health and safety legislation. Code of practice, guidance notes and accepted standards, fire prevention, pollution and product liability.</a:t>
            </a:r>
          </a:p>
          <a:p>
            <a:endParaRPr lang="en-IN" sz="9600" dirty="0"/>
          </a:p>
          <a:p>
            <a:pPr marL="0" indent="0">
              <a:buNone/>
            </a:pPr>
            <a:r>
              <a:rPr lang="en-IN" sz="9600" dirty="0"/>
              <a:t>3. Risk control:</a:t>
            </a:r>
          </a:p>
          <a:p>
            <a:pPr marL="0" indent="0">
              <a:buNone/>
            </a:pPr>
            <a:r>
              <a:rPr lang="en-IN" sz="9600" dirty="0"/>
              <a:t>    a) Risk avoidance: it refers to the conscious decision by the management to avoid completely a particular risk by discontinuing the operation producing the risk. </a:t>
            </a:r>
          </a:p>
          <a:p>
            <a:pPr marL="0" indent="0">
              <a:buNone/>
            </a:pPr>
            <a:r>
              <a:rPr lang="en-IN" sz="9600" dirty="0"/>
              <a:t>   b) Risk retention: it refers to retaining a particular risk for which any consequent loss in financed by the organization.</a:t>
            </a:r>
          </a:p>
          <a:p>
            <a:pPr marL="0" indent="0">
              <a:buNone/>
            </a:pPr>
            <a:r>
              <a:rPr lang="en-IN" sz="9600" dirty="0"/>
              <a:t>   c) Risk Transfer: it refers to the legal assignment of the cost certain potential losses from one party to another (</a:t>
            </a:r>
            <a:r>
              <a:rPr lang="en-IN" sz="9600" dirty="0" err="1"/>
              <a:t>eg.</a:t>
            </a:r>
            <a:r>
              <a:rPr lang="en-IN" sz="9600" dirty="0"/>
              <a:t> Insurance)</a:t>
            </a:r>
          </a:p>
          <a:p>
            <a:pPr marL="0" indent="0">
              <a:buNone/>
            </a:pPr>
            <a:r>
              <a:rPr lang="en-IN" sz="9600" dirty="0"/>
              <a:t>   d) Risk Reduction: it refers to the reduction or elimination of all aspect of accidental loss that lead to a wastage of an organisations assets.</a:t>
            </a:r>
          </a:p>
          <a:p>
            <a:pPr marL="0" indent="0">
              <a:buNone/>
            </a:pPr>
            <a:endParaRPr lang="en-IN" sz="9600" dirty="0"/>
          </a:p>
          <a:p>
            <a:pPr marL="0" indent="0">
              <a:buNone/>
            </a:pPr>
            <a:endParaRPr lang="en-IN" sz="7400" dirty="0"/>
          </a:p>
          <a:p>
            <a:pPr marL="0" indent="0">
              <a:buNone/>
            </a:pPr>
            <a:r>
              <a:rPr lang="en-IN" sz="7400" dirty="0"/>
              <a:t> </a:t>
            </a:r>
          </a:p>
        </p:txBody>
      </p:sp>
    </p:spTree>
    <p:extLst>
      <p:ext uri="{BB962C8B-B14F-4D97-AF65-F5344CB8AC3E}">
        <p14:creationId xmlns:p14="http://schemas.microsoft.com/office/powerpoint/2010/main" val="349329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A96E9-B841-91AF-29B9-E8A81A2CE970}"/>
              </a:ext>
            </a:extLst>
          </p:cNvPr>
          <p:cNvSpPr>
            <a:spLocks noGrp="1"/>
          </p:cNvSpPr>
          <p:nvPr>
            <p:ph idx="1"/>
          </p:nvPr>
        </p:nvSpPr>
        <p:spPr>
          <a:xfrm>
            <a:off x="838200" y="340659"/>
            <a:ext cx="10515600" cy="5836304"/>
          </a:xfrm>
        </p:spPr>
        <p:txBody>
          <a:bodyPr/>
          <a:lstStyle/>
          <a:p>
            <a:pPr marL="0" indent="0">
              <a:buNone/>
            </a:pPr>
            <a:r>
              <a:rPr lang="en-US" dirty="0"/>
              <a:t>                                 </a:t>
            </a:r>
          </a:p>
          <a:p>
            <a:pPr marL="0" indent="0">
              <a:buNone/>
            </a:pPr>
            <a:r>
              <a:rPr lang="en-US" dirty="0"/>
              <a:t>                                     Steps for Risk Assessment </a:t>
            </a:r>
          </a:p>
          <a:p>
            <a:pPr marL="0" indent="0">
              <a:buNone/>
            </a:pPr>
            <a:endParaRPr lang="en-US" dirty="0"/>
          </a:p>
          <a:p>
            <a:pPr marL="514350" indent="-514350">
              <a:buAutoNum type="arabicPeriod"/>
            </a:pPr>
            <a:r>
              <a:rPr lang="en-US" dirty="0"/>
              <a:t>What can go wrong that could lead to an outcome of hazard exposure? (identification and characterization of risk) </a:t>
            </a:r>
          </a:p>
          <a:p>
            <a:pPr marL="0" indent="0">
              <a:buNone/>
            </a:pPr>
            <a:endParaRPr lang="en-US" dirty="0"/>
          </a:p>
          <a:p>
            <a:pPr marL="0" indent="0">
              <a:buNone/>
            </a:pPr>
            <a:r>
              <a:rPr lang="en-US" dirty="0"/>
              <a:t>2. How likely is this to happen? (quantification of risk, likelihood, and magnitude.</a:t>
            </a:r>
          </a:p>
          <a:p>
            <a:pPr marL="0" indent="0">
              <a:buNone/>
            </a:pPr>
            <a:endParaRPr lang="en-US" dirty="0"/>
          </a:p>
          <a:p>
            <a:pPr marL="0" indent="0">
              <a:buNone/>
            </a:pPr>
            <a:r>
              <a:rPr lang="en-US" dirty="0"/>
              <a:t>3. If it happens, what are the consequences? scenarios are constructed and the ways and means of facing the consequences are designed.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538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4C35-B18E-88BF-8063-C541B20AC917}"/>
              </a:ext>
            </a:extLst>
          </p:cNvPr>
          <p:cNvSpPr>
            <a:spLocks noGrp="1"/>
          </p:cNvSpPr>
          <p:nvPr>
            <p:ph type="title"/>
          </p:nvPr>
        </p:nvSpPr>
        <p:spPr>
          <a:xfrm>
            <a:off x="838200" y="365125"/>
            <a:ext cx="10515600" cy="1897308"/>
          </a:xfrm>
        </p:spPr>
        <p:txBody>
          <a:bodyPr>
            <a:normAutofit/>
          </a:bodyPr>
          <a:lstStyle/>
          <a:p>
            <a:r>
              <a:rPr lang="en-US" dirty="0"/>
              <a:t>FMEA  - Failure mode and effect analysis</a:t>
            </a:r>
            <a:br>
              <a:rPr lang="en-US" dirty="0"/>
            </a:br>
            <a:r>
              <a:rPr lang="en-US" dirty="0"/>
              <a:t>is defined as a systematic tool to </a:t>
            </a:r>
            <a:endParaRPr lang="en-IN" dirty="0"/>
          </a:p>
        </p:txBody>
      </p:sp>
      <p:sp>
        <p:nvSpPr>
          <p:cNvPr id="3" name="Content Placeholder 2">
            <a:extLst>
              <a:ext uri="{FF2B5EF4-FFF2-40B4-BE49-F238E27FC236}">
                <a16:creationId xmlns:a16="http://schemas.microsoft.com/office/drawing/2014/main" id="{CB03033C-B0FE-96CF-A744-6EA27231B024}"/>
              </a:ext>
            </a:extLst>
          </p:cNvPr>
          <p:cNvSpPr>
            <a:spLocks noGrp="1"/>
          </p:cNvSpPr>
          <p:nvPr>
            <p:ph idx="1"/>
          </p:nvPr>
        </p:nvSpPr>
        <p:spPr>
          <a:xfrm>
            <a:off x="838200" y="1301268"/>
            <a:ext cx="10515600" cy="5335202"/>
          </a:xfrm>
        </p:spPr>
        <p:txBody>
          <a:bodyPr/>
          <a:lstStyle/>
          <a:p>
            <a:pPr marL="514350" indent="-514350">
              <a:buAutoNum type="alphaLcParenBoth"/>
            </a:pPr>
            <a:endParaRPr lang="en-US" dirty="0"/>
          </a:p>
          <a:p>
            <a:pPr marL="514350" indent="-514350">
              <a:buAutoNum type="alphaLcParenBoth"/>
            </a:pPr>
            <a:endParaRPr lang="en-US" dirty="0"/>
          </a:p>
          <a:p>
            <a:pPr marL="514350" indent="-514350">
              <a:buAutoNum type="alphaLcParenBoth"/>
            </a:pPr>
            <a:endParaRPr lang="en-US" dirty="0"/>
          </a:p>
          <a:p>
            <a:pPr marL="514350" indent="-514350">
              <a:buAutoNum type="alphaLcParenBoth"/>
            </a:pPr>
            <a:r>
              <a:rPr lang="en-US" dirty="0"/>
              <a:t>Identify possible failure modes in the products/process,</a:t>
            </a:r>
          </a:p>
          <a:p>
            <a:pPr marL="0" indent="0">
              <a:buNone/>
            </a:pPr>
            <a:r>
              <a:rPr lang="en-US" dirty="0"/>
              <a:t>(b) to understand failure mechanism (process that leads to failure), </a:t>
            </a:r>
          </a:p>
          <a:p>
            <a:pPr marL="0" indent="0">
              <a:buNone/>
            </a:pPr>
            <a:r>
              <a:rPr lang="en-US" dirty="0"/>
              <a:t>(c) risk analysis, and</a:t>
            </a:r>
          </a:p>
          <a:p>
            <a:pPr marL="0" indent="0">
              <a:buNone/>
            </a:pPr>
            <a:r>
              <a:rPr lang="en-US" dirty="0"/>
              <a:t> (d) plan for action on elimination or reduction of failure modes</a:t>
            </a:r>
            <a:endParaRPr lang="en-IN" dirty="0"/>
          </a:p>
        </p:txBody>
      </p:sp>
    </p:spTree>
    <p:extLst>
      <p:ext uri="{BB962C8B-B14F-4D97-AF65-F5344CB8AC3E}">
        <p14:creationId xmlns:p14="http://schemas.microsoft.com/office/powerpoint/2010/main" val="139876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5E0C-884D-926A-3BA5-5349870C4449}"/>
              </a:ext>
            </a:extLst>
          </p:cNvPr>
          <p:cNvSpPr>
            <a:spLocks noGrp="1"/>
          </p:cNvSpPr>
          <p:nvPr>
            <p:ph type="title"/>
          </p:nvPr>
        </p:nvSpPr>
        <p:spPr>
          <a:xfrm>
            <a:off x="838200" y="365126"/>
            <a:ext cx="10515600" cy="737534"/>
          </a:xfrm>
        </p:spPr>
        <p:txBody>
          <a:bodyPr/>
          <a:lstStyle/>
          <a:p>
            <a:r>
              <a:rPr lang="en-US" dirty="0"/>
              <a:t>Stages of FMEA</a:t>
            </a:r>
            <a:endParaRPr lang="en-IN" dirty="0"/>
          </a:p>
        </p:txBody>
      </p:sp>
      <p:sp>
        <p:nvSpPr>
          <p:cNvPr id="3" name="Content Placeholder 2">
            <a:extLst>
              <a:ext uri="{FF2B5EF4-FFF2-40B4-BE49-F238E27FC236}">
                <a16:creationId xmlns:a16="http://schemas.microsoft.com/office/drawing/2014/main" id="{2E752986-74BF-6E2B-24BC-79593C41BF73}"/>
              </a:ext>
            </a:extLst>
          </p:cNvPr>
          <p:cNvSpPr>
            <a:spLocks noGrp="1"/>
          </p:cNvSpPr>
          <p:nvPr>
            <p:ph idx="1"/>
          </p:nvPr>
        </p:nvSpPr>
        <p:spPr>
          <a:xfrm>
            <a:off x="838200" y="1470212"/>
            <a:ext cx="10515600" cy="4706751"/>
          </a:xfrm>
        </p:spPr>
        <p:txBody>
          <a:bodyPr/>
          <a:lstStyle/>
          <a:p>
            <a:r>
              <a:rPr lang="en-US" dirty="0"/>
              <a:t>Identifying possibilities and defining the scope. It includes function, possible failure mode, causes and effects of failure mode and detection/ prevention of failure mode.</a:t>
            </a:r>
          </a:p>
          <a:p>
            <a:r>
              <a:rPr lang="en-US" dirty="0"/>
              <a:t>Measuring the volume of risk involved from the failure modes identified. IT  includes the probability of cause and occurrence, severity of effects and effectiveness of control to prevent causes.</a:t>
            </a:r>
          </a:p>
          <a:p>
            <a:r>
              <a:rPr lang="en-US" dirty="0"/>
              <a:t>Classification of severity of effects and the solution for the  causes of high risk. </a:t>
            </a:r>
          </a:p>
          <a:p>
            <a:r>
              <a:rPr lang="en-US" dirty="0"/>
              <a:t>Revalidation of the above procedure after corrective and preventive actions are implemented. </a:t>
            </a:r>
            <a:endParaRPr lang="en-IN" dirty="0"/>
          </a:p>
        </p:txBody>
      </p:sp>
    </p:spTree>
    <p:extLst>
      <p:ext uri="{BB962C8B-B14F-4D97-AF65-F5344CB8AC3E}">
        <p14:creationId xmlns:p14="http://schemas.microsoft.com/office/powerpoint/2010/main" val="351286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92AAF-F8A3-9DDF-02D8-28AC3126AE8D}"/>
              </a:ext>
            </a:extLst>
          </p:cNvPr>
          <p:cNvSpPr>
            <a:spLocks noGrp="1"/>
          </p:cNvSpPr>
          <p:nvPr>
            <p:ph idx="1"/>
          </p:nvPr>
        </p:nvSpPr>
        <p:spPr>
          <a:xfrm>
            <a:off x="838200" y="519953"/>
            <a:ext cx="10515600" cy="5657010"/>
          </a:xfrm>
        </p:spPr>
        <p:txBody>
          <a:bodyPr/>
          <a:lstStyle/>
          <a:p>
            <a:endParaRPr lang="en-US" dirty="0"/>
          </a:p>
          <a:p>
            <a:pPr algn="just"/>
            <a:r>
              <a:rPr lang="en-US" dirty="0"/>
              <a:t>Fault-tree Analysis:  This is a qualitative method and was originated by Bell Telephones. It is </a:t>
            </a:r>
            <a:r>
              <a:rPr lang="en-US" dirty="0">
                <a:solidFill>
                  <a:srgbClr val="FF0000"/>
                </a:solidFill>
              </a:rPr>
              <a:t>technology-based deductive</a:t>
            </a:r>
            <a:r>
              <a:rPr lang="en-US" dirty="0"/>
              <a:t> logic. The failure (undesirable event) is initially defined, and the events (causal relationships) leading to that failure are identified at different components level. This method can combine hardware failures and human failures .</a:t>
            </a:r>
          </a:p>
          <a:p>
            <a:pPr algn="just"/>
            <a:endParaRPr lang="en-US" dirty="0"/>
          </a:p>
          <a:p>
            <a:pPr algn="just"/>
            <a:r>
              <a:rPr lang="en-US" dirty="0"/>
              <a:t>Example 3: An automobile car does not start. The advantages of FTA are (a) the primary cause can be located easily, and (b) It is useful in emergent situations i.e., a fire-fighting approach. </a:t>
            </a:r>
            <a:endParaRPr lang="en-IN" dirty="0"/>
          </a:p>
        </p:txBody>
      </p:sp>
    </p:spTree>
    <p:extLst>
      <p:ext uri="{BB962C8B-B14F-4D97-AF65-F5344CB8AC3E}">
        <p14:creationId xmlns:p14="http://schemas.microsoft.com/office/powerpoint/2010/main" val="39294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9957-82BF-9D4E-37F7-4986EC90D4C4}"/>
              </a:ext>
            </a:extLst>
          </p:cNvPr>
          <p:cNvSpPr>
            <a:spLocks noGrp="1"/>
          </p:cNvSpPr>
          <p:nvPr>
            <p:ph type="title"/>
          </p:nvPr>
        </p:nvSpPr>
        <p:spPr>
          <a:xfrm>
            <a:off x="838200" y="336844"/>
            <a:ext cx="10515600" cy="803799"/>
          </a:xfrm>
        </p:spPr>
        <p:txBody>
          <a:bodyPr/>
          <a:lstStyle/>
          <a:p>
            <a:pPr algn="ctr"/>
            <a:r>
              <a:rPr lang="en-US" dirty="0"/>
              <a:t>Fault-tree Analysis</a:t>
            </a:r>
            <a:endParaRPr lang="en-IN" dirty="0"/>
          </a:p>
        </p:txBody>
      </p:sp>
      <p:pic>
        <p:nvPicPr>
          <p:cNvPr id="5" name="Content Placeholder 4">
            <a:extLst>
              <a:ext uri="{FF2B5EF4-FFF2-40B4-BE49-F238E27FC236}">
                <a16:creationId xmlns:a16="http://schemas.microsoft.com/office/drawing/2014/main" id="{976BD761-21D9-38F0-B694-E209439E5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850" y="1140643"/>
            <a:ext cx="7746234" cy="5542961"/>
          </a:xfrm>
        </p:spPr>
      </p:pic>
    </p:spTree>
    <p:extLst>
      <p:ext uri="{BB962C8B-B14F-4D97-AF65-F5344CB8AC3E}">
        <p14:creationId xmlns:p14="http://schemas.microsoft.com/office/powerpoint/2010/main" val="379709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00AC-1A35-2728-2994-624E859B411D}"/>
              </a:ext>
            </a:extLst>
          </p:cNvPr>
          <p:cNvSpPr>
            <a:spLocks noGrp="1"/>
          </p:cNvSpPr>
          <p:nvPr>
            <p:ph type="title"/>
          </p:nvPr>
        </p:nvSpPr>
        <p:spPr/>
        <p:txBody>
          <a:bodyPr/>
          <a:lstStyle/>
          <a:p>
            <a:r>
              <a:rPr lang="en-US" dirty="0"/>
              <a:t>Event tree analysis</a:t>
            </a:r>
            <a:endParaRPr lang="en-IN" dirty="0"/>
          </a:p>
        </p:txBody>
      </p:sp>
      <p:sp>
        <p:nvSpPr>
          <p:cNvPr id="3" name="Content Placeholder 2">
            <a:extLst>
              <a:ext uri="{FF2B5EF4-FFF2-40B4-BE49-F238E27FC236}">
                <a16:creationId xmlns:a16="http://schemas.microsoft.com/office/drawing/2014/main" id="{9BACE9AB-8638-8E70-3EAC-18AF798A6582}"/>
              </a:ext>
            </a:extLst>
          </p:cNvPr>
          <p:cNvSpPr>
            <a:spLocks noGrp="1"/>
          </p:cNvSpPr>
          <p:nvPr>
            <p:ph idx="1"/>
          </p:nvPr>
        </p:nvSpPr>
        <p:spPr>
          <a:xfrm>
            <a:off x="838200" y="1308847"/>
            <a:ext cx="10515600" cy="4868116"/>
          </a:xfrm>
        </p:spPr>
        <p:txBody>
          <a:bodyPr>
            <a:normAutofit fontScale="92500"/>
          </a:bodyPr>
          <a:lstStyle/>
          <a:p>
            <a:r>
              <a:rPr lang="en-US" dirty="0"/>
              <a:t>This methods explains the sequence of outcome which may arise after the occurrence of a selected initial event. This methods uses inductive logic.</a:t>
            </a:r>
          </a:p>
          <a:p>
            <a:r>
              <a:rPr lang="en-US" dirty="0"/>
              <a:t>Inductive logic is a method of drawing conclusions by going from the specific to the general. Its also known as bottom up reasoning.</a:t>
            </a:r>
          </a:p>
          <a:p>
            <a:r>
              <a:rPr lang="en-US" dirty="0"/>
              <a:t> It is mainly used for consequence analysis and in identifying the potential hazardous existing situation in the system. It is the inverse of the FTA.</a:t>
            </a:r>
          </a:p>
          <a:p>
            <a:r>
              <a:rPr lang="en-US" dirty="0"/>
              <a:t>ETA allows the observer to proceed forward in time from potential component failures to final accidents.</a:t>
            </a:r>
          </a:p>
          <a:p>
            <a:r>
              <a:rPr lang="en-US" dirty="0"/>
              <a:t>Example: going late for duty – the events are listed, arranged chronologically and in separate clusters, to include only  that are relevant and important. </a:t>
            </a:r>
            <a:endParaRPr lang="en-IN" dirty="0"/>
          </a:p>
        </p:txBody>
      </p:sp>
    </p:spTree>
    <p:extLst>
      <p:ext uri="{BB962C8B-B14F-4D97-AF65-F5344CB8AC3E}">
        <p14:creationId xmlns:p14="http://schemas.microsoft.com/office/powerpoint/2010/main" val="130864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60F8-CECA-E0D3-5FB3-00ED1D1A2C39}"/>
              </a:ext>
            </a:extLst>
          </p:cNvPr>
          <p:cNvSpPr>
            <a:spLocks noGrp="1"/>
          </p:cNvSpPr>
          <p:nvPr>
            <p:ph type="title"/>
          </p:nvPr>
        </p:nvSpPr>
        <p:spPr/>
        <p:txBody>
          <a:bodyPr/>
          <a:lstStyle/>
          <a:p>
            <a:r>
              <a:rPr lang="en-US"/>
              <a:t>                        Event tree analysis</a:t>
            </a:r>
            <a:endParaRPr lang="en-IN" dirty="0"/>
          </a:p>
        </p:txBody>
      </p:sp>
      <p:pic>
        <p:nvPicPr>
          <p:cNvPr id="5" name="Content Placeholder 4">
            <a:extLst>
              <a:ext uri="{FF2B5EF4-FFF2-40B4-BE49-F238E27FC236}">
                <a16:creationId xmlns:a16="http://schemas.microsoft.com/office/drawing/2014/main" id="{775F00A8-F9F7-508D-971B-5F40D1027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179" y="1825625"/>
            <a:ext cx="7687641" cy="4351338"/>
          </a:xfrm>
        </p:spPr>
      </p:pic>
    </p:spTree>
    <p:extLst>
      <p:ext uri="{BB962C8B-B14F-4D97-AF65-F5344CB8AC3E}">
        <p14:creationId xmlns:p14="http://schemas.microsoft.com/office/powerpoint/2010/main" val="402872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767-FF03-2F5F-055A-02A899C18648}"/>
              </a:ext>
            </a:extLst>
          </p:cNvPr>
          <p:cNvSpPr>
            <a:spLocks noGrp="1"/>
          </p:cNvSpPr>
          <p:nvPr>
            <p:ph type="title"/>
          </p:nvPr>
        </p:nvSpPr>
        <p:spPr>
          <a:xfrm>
            <a:off x="838200" y="365125"/>
            <a:ext cx="10515600" cy="746499"/>
          </a:xfrm>
        </p:spPr>
        <p:txBody>
          <a:bodyPr>
            <a:normAutofit/>
          </a:bodyPr>
          <a:lstStyle/>
          <a:p>
            <a:r>
              <a:rPr lang="en-US" sz="3200" dirty="0">
                <a:latin typeface="Algerian" panose="04020705040A02060702" pitchFamily="82" charset="0"/>
              </a:rPr>
              <a:t>                            RISK BENEFIT ANALYSIS</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7CEF4C20-024F-ADFF-7ADC-EC1B9FAF47A8}"/>
              </a:ext>
            </a:extLst>
          </p:cNvPr>
          <p:cNvSpPr>
            <a:spLocks noGrp="1"/>
          </p:cNvSpPr>
          <p:nvPr>
            <p:ph idx="1"/>
          </p:nvPr>
        </p:nvSpPr>
        <p:spPr>
          <a:xfrm>
            <a:off x="838200" y="1021976"/>
            <a:ext cx="10515600" cy="5181881"/>
          </a:xfrm>
        </p:spPr>
        <p:txBody>
          <a:bodyPr>
            <a:normAutofit fontScale="77500" lnSpcReduction="20000"/>
          </a:bodyPr>
          <a:lstStyle/>
          <a:p>
            <a:endParaRPr lang="en-US" dirty="0"/>
          </a:p>
          <a:p>
            <a:r>
              <a:rPr lang="en-US" dirty="0"/>
              <a:t>It is a technique used to analyze the risk in a project and to determine the project should be carried out or not.</a:t>
            </a:r>
          </a:p>
          <a:p>
            <a:r>
              <a:rPr lang="en-US" dirty="0"/>
              <a:t>It is a comparison between the potential risks of a situation and its potential benefits. </a:t>
            </a:r>
          </a:p>
          <a:p>
            <a:r>
              <a:rPr lang="en-US" dirty="0"/>
              <a:t>The results can fall in favor of the risks or in favor of the benefits, depending upon the situation.</a:t>
            </a:r>
          </a:p>
          <a:p>
            <a:r>
              <a:rPr lang="en-US" dirty="0"/>
              <a:t>Risk does not need to be catastrophic to be considered one it can be any undesirable outcome.</a:t>
            </a:r>
          </a:p>
          <a:p>
            <a:pPr marL="0" indent="0">
              <a:buNone/>
            </a:pPr>
            <a:endParaRPr lang="en-US" dirty="0"/>
          </a:p>
          <a:p>
            <a:endParaRPr lang="en-US" dirty="0"/>
          </a:p>
          <a:p>
            <a:r>
              <a:rPr lang="en-US" dirty="0"/>
              <a:t>Why we do risk benefit analysis:</a:t>
            </a:r>
          </a:p>
          <a:p>
            <a:pPr marL="0" indent="0">
              <a:buNone/>
            </a:pPr>
            <a:r>
              <a:rPr lang="en-US" dirty="0"/>
              <a:t>          1. what are the benefits of a project or product?</a:t>
            </a:r>
          </a:p>
          <a:p>
            <a:pPr marL="0" indent="0">
              <a:buNone/>
            </a:pPr>
            <a:r>
              <a:rPr lang="en-US" dirty="0"/>
              <a:t>          2. is the project or product worth the risk connected with its use?</a:t>
            </a:r>
          </a:p>
          <a:p>
            <a:pPr marL="0" indent="0">
              <a:buNone/>
            </a:pPr>
            <a:r>
              <a:rPr lang="en-US" dirty="0"/>
              <a:t>          3. do benefits outweigh the risk?</a:t>
            </a:r>
          </a:p>
          <a:p>
            <a:pPr marL="0" indent="0">
              <a:buNone/>
            </a:pPr>
            <a:endParaRPr lang="en-IN" dirty="0"/>
          </a:p>
        </p:txBody>
      </p:sp>
    </p:spTree>
    <p:extLst>
      <p:ext uri="{BB962C8B-B14F-4D97-AF65-F5344CB8AC3E}">
        <p14:creationId xmlns:p14="http://schemas.microsoft.com/office/powerpoint/2010/main" val="1473421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1672</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Montserrat</vt:lpstr>
      <vt:lpstr>Office Theme</vt:lpstr>
      <vt:lpstr>What is 'Scenario Analysis'  Definition: Scenario Analysis is a process to ascertain and analyze possible events that can take place in the future. This is an important tool in the world of finance and economics, and is used extensively to make projections for the future.  Description: This constitutes an important tool for decision making in the financial world, be it at the macro or the micro level. It is used extensively in the financial world for forecasting and analyzing possible future events.  Mathematics/statistics play a crucial role in such analyses. Based on the conclusions arrived through the analysis, financial institutions prepare their action plan for the future and build their portfolios. </vt:lpstr>
      <vt:lpstr>PowerPoint Presentation</vt:lpstr>
      <vt:lpstr>FMEA  - Failure mode and effect analysis is defined as a systematic tool to </vt:lpstr>
      <vt:lpstr>Stages of FMEA</vt:lpstr>
      <vt:lpstr>PowerPoint Presentation</vt:lpstr>
      <vt:lpstr>Fault-tree Analysis</vt:lpstr>
      <vt:lpstr>Event tree analysis</vt:lpstr>
      <vt:lpstr>                        Event tree analysis</vt:lpstr>
      <vt:lpstr>                            RISK BENEFIT ANALYSIS</vt:lpstr>
      <vt:lpstr>Conceptual Difficulties in Risk Benefit Analysis</vt:lpstr>
      <vt:lpstr>Ethical Implications on Risk Benefit Analysis</vt:lpstr>
      <vt:lpstr>                              Personal risk</vt:lpstr>
      <vt:lpstr>Cont.,</vt:lpstr>
      <vt:lpstr>Public Risk and Public Acceptance</vt:lpstr>
      <vt:lpstr>Becoming A Responsible Engineer Regarding Risk</vt:lpstr>
      <vt:lpstr>Reducing Risk</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'Scenario Analysis'  Definition: Scenario Analysis is a process to ascertain and analyze possible events that can take place in the future. This is an important tool in the world of finance and economics, and is used extensively to make projections for the future.  Description: This constitutes an important tool for decision making in the financial world, be it at the macro or the micro level. It is used extensively in the financial world for forecasting and analyzing possible future events.  Mathematics/statistics play a crucial role in such analyses. Based on the conclusions arrived through the analysis, financial institutions prepare their action plan for the future and build their portfolios. </dc:title>
  <dc:creator>RENUKA DEVI</dc:creator>
  <cp:lastModifiedBy>RENUKA DEVI</cp:lastModifiedBy>
  <cp:revision>10</cp:revision>
  <dcterms:created xsi:type="dcterms:W3CDTF">2022-10-28T11:52:20Z</dcterms:created>
  <dcterms:modified xsi:type="dcterms:W3CDTF">2023-03-05T15:53:17Z</dcterms:modified>
</cp:coreProperties>
</file>