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2A424-E7BD-4A5B-9972-45C1F623577E}" type="datetimeFigureOut">
              <a:rPr lang="en-US" smtClean="0"/>
              <a:pPr/>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E3516C-2C4E-48D2-A4F6-699205143E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a promise made by people when they become doctors to do everything possible to help their patients and to have high moral standards in their work</a:t>
            </a:r>
            <a:r>
              <a:rPr lang="en-US" sz="1200" b="0" i="0" kern="1200" dirty="0">
                <a:solidFill>
                  <a:schemeClr val="tx1"/>
                </a:solidFill>
                <a:latin typeface="+mn-lt"/>
                <a:ea typeface="+mn-ea"/>
                <a:cs typeface="+mn-cs"/>
              </a:rPr>
              <a:t>: As physicians, we all took the Hippocratic oath to care for patients. Under the Hippocratic oath, the first duty of a doctor is do no harm</a:t>
            </a:r>
            <a:endParaRPr lang="en-US" dirty="0"/>
          </a:p>
        </p:txBody>
      </p:sp>
      <p:sp>
        <p:nvSpPr>
          <p:cNvPr id="4" name="Slide Number Placeholder 3"/>
          <p:cNvSpPr>
            <a:spLocks noGrp="1"/>
          </p:cNvSpPr>
          <p:nvPr>
            <p:ph type="sldNum" sz="quarter" idx="10"/>
          </p:nvPr>
        </p:nvSpPr>
        <p:spPr/>
        <p:txBody>
          <a:bodyPr/>
          <a:lstStyle/>
          <a:p>
            <a:fld id="{B9E3516C-2C4E-48D2-A4F6-699205143EC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14B48CC-E184-408F-B431-BA83A6C1C3C7}" type="datetimeFigureOut">
              <a:rPr lang="en-US" smtClean="0"/>
              <a:pPr/>
              <a:t>1/19/2023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DFB6F81-D151-4235-9A73-33DE5A7A77D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4B48CC-E184-408F-B431-BA83A6C1C3C7}"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B6F81-D151-4235-9A73-33DE5A7A77D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4B48CC-E184-408F-B431-BA83A6C1C3C7}" type="datetimeFigureOut">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FB6F81-D151-4235-9A73-33DE5A7A77D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14B48CC-E184-408F-B431-BA83A6C1C3C7}" type="datetimeFigureOut">
              <a:rPr lang="en-US" smtClean="0"/>
              <a:pPr/>
              <a:t>1/19/2023</a:t>
            </a:fld>
            <a:endParaRPr lang="en-US"/>
          </a:p>
        </p:txBody>
      </p:sp>
      <p:sp>
        <p:nvSpPr>
          <p:cNvPr id="9" name="Slide Number Placeholder 8"/>
          <p:cNvSpPr>
            <a:spLocks noGrp="1"/>
          </p:cNvSpPr>
          <p:nvPr>
            <p:ph type="sldNum" sz="quarter" idx="15"/>
          </p:nvPr>
        </p:nvSpPr>
        <p:spPr/>
        <p:txBody>
          <a:bodyPr rtlCol="0"/>
          <a:lstStyle/>
          <a:p>
            <a:fld id="{6DFB6F81-D151-4235-9A73-33DE5A7A77D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14B48CC-E184-408F-B431-BA83A6C1C3C7}" type="datetimeFigureOut">
              <a:rPr lang="en-US" smtClean="0"/>
              <a:pPr/>
              <a:t>1/19/2023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DFB6F81-D151-4235-9A73-33DE5A7A77D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14B48CC-E184-408F-B431-BA83A6C1C3C7}" type="datetimeFigureOut">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FB6F81-D151-4235-9A73-33DE5A7A77D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14B48CC-E184-408F-B431-BA83A6C1C3C7}" type="datetimeFigureOut">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FB6F81-D151-4235-9A73-33DE5A7A77D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14B48CC-E184-408F-B431-BA83A6C1C3C7}" type="datetimeFigureOut">
              <a:rPr lang="en-US" smtClean="0"/>
              <a:pPr/>
              <a:t>1/19/2023</a:t>
            </a:fld>
            <a:endParaRPr lang="en-US"/>
          </a:p>
        </p:txBody>
      </p:sp>
      <p:sp>
        <p:nvSpPr>
          <p:cNvPr id="7" name="Slide Number Placeholder 6"/>
          <p:cNvSpPr>
            <a:spLocks noGrp="1"/>
          </p:cNvSpPr>
          <p:nvPr>
            <p:ph type="sldNum" sz="quarter" idx="11"/>
          </p:nvPr>
        </p:nvSpPr>
        <p:spPr/>
        <p:txBody>
          <a:bodyPr rtlCol="0"/>
          <a:lstStyle/>
          <a:p>
            <a:fld id="{6DFB6F81-D151-4235-9A73-33DE5A7A77D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B48CC-E184-408F-B431-BA83A6C1C3C7}" type="datetimeFigureOut">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FB6F81-D151-4235-9A73-33DE5A7A77D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14B48CC-E184-408F-B431-BA83A6C1C3C7}" type="datetimeFigureOut">
              <a:rPr lang="en-US" smtClean="0"/>
              <a:pPr/>
              <a:t>1/19/2023</a:t>
            </a:fld>
            <a:endParaRPr lang="en-US"/>
          </a:p>
        </p:txBody>
      </p:sp>
      <p:sp>
        <p:nvSpPr>
          <p:cNvPr id="22" name="Slide Number Placeholder 21"/>
          <p:cNvSpPr>
            <a:spLocks noGrp="1"/>
          </p:cNvSpPr>
          <p:nvPr>
            <p:ph type="sldNum" sz="quarter" idx="15"/>
          </p:nvPr>
        </p:nvSpPr>
        <p:spPr/>
        <p:txBody>
          <a:bodyPr rtlCol="0"/>
          <a:lstStyle/>
          <a:p>
            <a:fld id="{6DFB6F81-D151-4235-9A73-33DE5A7A77D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14B48CC-E184-408F-B431-BA83A6C1C3C7}" type="datetimeFigureOut">
              <a:rPr lang="en-US" smtClean="0"/>
              <a:pPr/>
              <a:t>1/19/2023</a:t>
            </a:fld>
            <a:endParaRPr lang="en-US"/>
          </a:p>
        </p:txBody>
      </p:sp>
      <p:sp>
        <p:nvSpPr>
          <p:cNvPr id="18" name="Slide Number Placeholder 17"/>
          <p:cNvSpPr>
            <a:spLocks noGrp="1"/>
          </p:cNvSpPr>
          <p:nvPr>
            <p:ph type="sldNum" sz="quarter" idx="11"/>
          </p:nvPr>
        </p:nvSpPr>
        <p:spPr/>
        <p:txBody>
          <a:bodyPr rtlCol="0"/>
          <a:lstStyle/>
          <a:p>
            <a:fld id="{6DFB6F81-D151-4235-9A73-33DE5A7A77D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14B48CC-E184-408F-B431-BA83A6C1C3C7}" type="datetimeFigureOut">
              <a:rPr lang="en-US" smtClean="0"/>
              <a:pPr/>
              <a:t>1/19/2023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DFB6F81-D151-4235-9A73-33DE5A7A77D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xamples.yourdictionary.com/ethical-dilemma-exampl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xamples.yourdictionary.com/code-of-ethics-example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xamples.yourdictionary.com/examples-of-core-valu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xamples.yourdictionary.com/reference/examples/personality-types-explained.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xamples.yourdictionary.com/examples-of-moral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xamples.yourdictionary.com/code-of-ethics-exampl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914400"/>
            <a:ext cx="6248400" cy="1752600"/>
          </a:xfrm>
        </p:spPr>
        <p:txBody>
          <a:bodyPr>
            <a:noAutofit/>
          </a:bodyPr>
          <a:lstStyle/>
          <a:p>
            <a:r>
              <a:rPr lang="en-US" sz="6600" dirty="0">
                <a:solidFill>
                  <a:srgbClr val="00B050"/>
                </a:solidFill>
                <a:latin typeface="Bernard MT Condensed" pitchFamily="18" charset="0"/>
              </a:rPr>
              <a:t>Professional ethics in engineering</a:t>
            </a:r>
          </a:p>
        </p:txBody>
      </p:sp>
      <p:sp>
        <p:nvSpPr>
          <p:cNvPr id="3" name="Subtitle 2"/>
          <p:cNvSpPr>
            <a:spLocks noGrp="1"/>
          </p:cNvSpPr>
          <p:nvPr>
            <p:ph type="subTitle" idx="1"/>
          </p:nvPr>
        </p:nvSpPr>
        <p:spPr>
          <a:xfrm>
            <a:off x="2286000" y="4495800"/>
            <a:ext cx="6172200" cy="685800"/>
          </a:xfrm>
        </p:spPr>
        <p:txBody>
          <a:bodyPr>
            <a:normAutofit lnSpcReduction="10000"/>
          </a:bodyPr>
          <a:lstStyle/>
          <a:p>
            <a:r>
              <a:rPr lang="en-US" dirty="0"/>
              <a:t>                                                     </a:t>
            </a:r>
            <a:r>
              <a:rPr lang="en-US" dirty="0">
                <a:solidFill>
                  <a:srgbClr val="002060"/>
                </a:solidFill>
                <a:latin typeface="Algerian" pitchFamily="82" charset="0"/>
              </a:rPr>
              <a:t>Dr. K. </a:t>
            </a:r>
            <a:r>
              <a:rPr lang="en-US" dirty="0" err="1">
                <a:solidFill>
                  <a:srgbClr val="002060"/>
                </a:solidFill>
                <a:latin typeface="Algerian" pitchFamily="82" charset="0"/>
              </a:rPr>
              <a:t>Priya</a:t>
            </a:r>
            <a:r>
              <a:rPr lang="en-US" dirty="0">
                <a:solidFill>
                  <a:srgbClr val="002060"/>
                </a:solidFill>
                <a:latin typeface="Algerian" pitchFamily="82" charset="0"/>
              </a:rPr>
              <a:t> </a:t>
            </a:r>
            <a:r>
              <a:rPr lang="en-US" dirty="0" err="1">
                <a:solidFill>
                  <a:srgbClr val="002060"/>
                </a:solidFill>
                <a:latin typeface="Algerian" pitchFamily="82" charset="0"/>
              </a:rPr>
              <a:t>Verthini</a:t>
            </a:r>
            <a:endParaRPr lang="en-US" dirty="0">
              <a:solidFill>
                <a:srgbClr val="002060"/>
              </a:solidFill>
              <a:latin typeface="Algerian" pitchFamily="82" charset="0"/>
            </a:endParaRPr>
          </a:p>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z="3200" dirty="0">
                <a:solidFill>
                  <a:srgbClr val="7030A0"/>
                </a:solidFill>
                <a:latin typeface="Algerian" pitchFamily="82" charset="0"/>
              </a:rPr>
              <a:t>ETHICS</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Defense lawyers are ethically bound to defend their clients to the best of their ability, even if they are morally opposed to their clients' crimes. Breaking this ethical code could result in a mistrial or disbarment.</a:t>
            </a:r>
          </a:p>
          <a:p>
            <a:pPr algn="just"/>
            <a:r>
              <a:rPr lang="en-US" dirty="0"/>
              <a:t>A student who helps another student cheat on a test is breaking their school's ethics. Even though they are doing it for a moral reason (helping a friend), they are committing an ethical violation and can be punished.</a:t>
            </a:r>
          </a:p>
          <a:p>
            <a:pPr algn="just"/>
            <a:r>
              <a:rPr lang="en-US" dirty="0"/>
              <a:t>Ethics are basically an institution's attempt to regulate behavior with rules based on a shared moral code. Violating ethics has the same consequence as breaking a rule, while violating one's morals results in personal guilt and shame instead of a societal consequence. </a:t>
            </a:r>
            <a:r>
              <a:rPr lang="en-US" dirty="0">
                <a:hlinkClick r:id="rId2"/>
              </a:rPr>
              <a:t>Ethical dilemmas</a:t>
            </a:r>
            <a:r>
              <a:rPr lang="en-US" dirty="0"/>
              <a:t> occur when an institutional set of ethics conflicts with one's personal moral code.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914400"/>
          </a:xfrm>
        </p:spPr>
        <p:txBody>
          <a:bodyPr>
            <a:normAutofit fontScale="90000"/>
          </a:bodyPr>
          <a:lstStyle/>
          <a:p>
            <a:r>
              <a:rPr lang="en-US" sz="4000" dirty="0">
                <a:solidFill>
                  <a:srgbClr val="002060"/>
                </a:solidFill>
                <a:latin typeface="Algerian" pitchFamily="82" charset="0"/>
              </a:rPr>
              <a:t>Morals vs. Ethics</a:t>
            </a:r>
            <a:br>
              <a:rPr lang="en-US" dirty="0"/>
            </a:br>
            <a:endParaRPr lang="en-US" dirty="0"/>
          </a:p>
        </p:txBody>
      </p:sp>
      <p:sp>
        <p:nvSpPr>
          <p:cNvPr id="3" name="Content Placeholder 2"/>
          <p:cNvSpPr>
            <a:spLocks noGrp="1"/>
          </p:cNvSpPr>
          <p:nvPr>
            <p:ph sz="quarter" idx="1"/>
          </p:nvPr>
        </p:nvSpPr>
        <p:spPr>
          <a:xfrm>
            <a:off x="457200" y="914400"/>
            <a:ext cx="8229600" cy="5559552"/>
          </a:xfrm>
        </p:spPr>
        <p:txBody>
          <a:bodyPr/>
          <a:lstStyle/>
          <a:p>
            <a:pPr algn="just"/>
            <a:r>
              <a:rPr lang="en-US" u="sng" dirty="0">
                <a:hlinkClick r:id="rId2"/>
              </a:rPr>
              <a:t>Ethics</a:t>
            </a:r>
            <a:r>
              <a:rPr lang="en-US" dirty="0"/>
              <a:t> and </a:t>
            </a:r>
            <a:r>
              <a:rPr lang="en-US" u="sng" dirty="0">
                <a:solidFill>
                  <a:schemeClr val="accent3">
                    <a:lumMod val="60000"/>
                    <a:lumOff val="40000"/>
                  </a:schemeClr>
                </a:solidFill>
              </a:rPr>
              <a:t>morals</a:t>
            </a:r>
            <a:r>
              <a:rPr lang="en-US" dirty="0">
                <a:solidFill>
                  <a:schemeClr val="accent3">
                    <a:lumMod val="60000"/>
                    <a:lumOff val="40000"/>
                  </a:schemeClr>
                </a:solidFill>
              </a:rPr>
              <a:t> </a:t>
            </a:r>
            <a:r>
              <a:rPr lang="en-US" dirty="0"/>
              <a:t>are very similar. In fact, many ethicists consider the terms to be interchangeable. However, there are slight differences in how they affect our lives.</a:t>
            </a:r>
          </a:p>
          <a:p>
            <a:pPr algn="just"/>
            <a:r>
              <a:rPr lang="en-US" dirty="0"/>
              <a:t>While morals are concerned with individuals feeling "good" or "bad," ethics determine what behaviors are "right" or "wrong." Ethics dictate what practical behaviors are allowed, while morals reflect our intentions. Consider morals as the rulebook and ethics as the motivator that leads to proper or improper 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04801"/>
          <a:ext cx="8305800" cy="6670195"/>
        </p:xfrm>
        <a:graphic>
          <a:graphicData uri="http://schemas.openxmlformats.org/drawingml/2006/table">
            <a:tbl>
              <a:tblPr firstRow="1" bandRow="1">
                <a:tableStyleId>{2D5ABB26-0587-4C30-8999-92F81FD0307C}</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633932">
                <a:tc>
                  <a:txBody>
                    <a:bodyPr/>
                    <a:lstStyle/>
                    <a:p>
                      <a:r>
                        <a:rPr lang="en-US" sz="1800" dirty="0">
                          <a:solidFill>
                            <a:schemeClr val="accent6">
                              <a:lumMod val="50000"/>
                            </a:schemeClr>
                          </a:solidFill>
                          <a:latin typeface="Algerian" pitchFamily="82" charset="0"/>
                          <a:cs typeface="Andalus" pitchFamily="18" charset="-78"/>
                        </a:rPr>
                        <a:t>BASIS FOR COMPARISION</a:t>
                      </a:r>
                    </a:p>
                  </a:txBody>
                  <a:tcPr/>
                </a:tc>
                <a:tc>
                  <a:txBody>
                    <a:bodyPr/>
                    <a:lstStyle/>
                    <a:p>
                      <a:r>
                        <a:rPr lang="en-US" sz="1800" dirty="0">
                          <a:solidFill>
                            <a:schemeClr val="accent6">
                              <a:lumMod val="50000"/>
                            </a:schemeClr>
                          </a:solidFill>
                          <a:latin typeface="Algerian" pitchFamily="82" charset="0"/>
                          <a:cs typeface="Andalus" pitchFamily="18" charset="-78"/>
                        </a:rPr>
                        <a:t>ETHICS</a:t>
                      </a:r>
                    </a:p>
                  </a:txBody>
                  <a:tcPr/>
                </a:tc>
                <a:tc>
                  <a:txBody>
                    <a:bodyPr/>
                    <a:lstStyle/>
                    <a:p>
                      <a:r>
                        <a:rPr lang="en-US" sz="1800" dirty="0">
                          <a:solidFill>
                            <a:schemeClr val="accent6">
                              <a:lumMod val="50000"/>
                            </a:schemeClr>
                          </a:solidFill>
                          <a:latin typeface="Algerian" pitchFamily="82" charset="0"/>
                          <a:cs typeface="Andalus" pitchFamily="18" charset="-78"/>
                        </a:rPr>
                        <a:t>VALUES</a:t>
                      </a:r>
                    </a:p>
                  </a:txBody>
                  <a:tcPr/>
                </a:tc>
                <a:extLst>
                  <a:ext uri="{0D108BD9-81ED-4DB2-BD59-A6C34878D82A}">
                    <a16:rowId xmlns:a16="http://schemas.microsoft.com/office/drawing/2014/main" val="10000"/>
                  </a:ext>
                </a:extLst>
              </a:tr>
              <a:tr h="1555283">
                <a:tc>
                  <a:txBody>
                    <a:bodyPr/>
                    <a:lstStyle/>
                    <a:p>
                      <a:r>
                        <a:rPr lang="en-US" sz="1800" dirty="0">
                          <a:solidFill>
                            <a:srgbClr val="C00000"/>
                          </a:solidFill>
                          <a:latin typeface="Andalus" pitchFamily="18" charset="-78"/>
                          <a:cs typeface="Andalus" pitchFamily="18" charset="-78"/>
                        </a:rPr>
                        <a:t>MEANING</a:t>
                      </a:r>
                    </a:p>
                  </a:txBody>
                  <a:tcPr/>
                </a:tc>
                <a:tc>
                  <a:txBody>
                    <a:bodyPr/>
                    <a:lstStyle/>
                    <a:p>
                      <a:r>
                        <a:rPr lang="en-US" sz="1800" dirty="0">
                          <a:solidFill>
                            <a:srgbClr val="0070C0"/>
                          </a:solidFill>
                          <a:latin typeface="Andalus" pitchFamily="18" charset="-78"/>
                          <a:cs typeface="Andalus" pitchFamily="18" charset="-78"/>
                        </a:rPr>
                        <a:t>Ethics</a:t>
                      </a:r>
                      <a:r>
                        <a:rPr lang="en-US" sz="1800" baseline="0" dirty="0">
                          <a:solidFill>
                            <a:srgbClr val="0070C0"/>
                          </a:solidFill>
                          <a:latin typeface="Andalus" pitchFamily="18" charset="-78"/>
                          <a:cs typeface="Andalus" pitchFamily="18" charset="-78"/>
                        </a:rPr>
                        <a:t> refers to the guidelines for conduct that address question about morality.</a:t>
                      </a:r>
                      <a:endParaRPr lang="en-US" sz="1800" dirty="0">
                        <a:solidFill>
                          <a:srgbClr val="0070C0"/>
                        </a:solidFill>
                        <a:latin typeface="Andalus" pitchFamily="18" charset="-78"/>
                        <a:cs typeface="Andalus" pitchFamily="18" charset="-78"/>
                      </a:endParaRPr>
                    </a:p>
                  </a:txBody>
                  <a:tcPr/>
                </a:tc>
                <a:tc>
                  <a:txBody>
                    <a:bodyPr/>
                    <a:lstStyle/>
                    <a:p>
                      <a:r>
                        <a:rPr lang="en-US" sz="1800" dirty="0">
                          <a:solidFill>
                            <a:schemeClr val="accent3"/>
                          </a:solidFill>
                          <a:latin typeface="Andalus" pitchFamily="18" charset="-78"/>
                          <a:cs typeface="Andalus" pitchFamily="18" charset="-78"/>
                        </a:rPr>
                        <a:t>Value is defined as the principles and ideals, that helps them in making </a:t>
                      </a:r>
                      <a:r>
                        <a:rPr lang="en-US" sz="1800" dirty="0" err="1">
                          <a:solidFill>
                            <a:schemeClr val="accent3"/>
                          </a:solidFill>
                          <a:latin typeface="Andalus" pitchFamily="18" charset="-78"/>
                          <a:cs typeface="Andalus" pitchFamily="18" charset="-78"/>
                        </a:rPr>
                        <a:t>judgement</a:t>
                      </a:r>
                      <a:r>
                        <a:rPr lang="en-US" sz="1800" dirty="0">
                          <a:solidFill>
                            <a:schemeClr val="accent3"/>
                          </a:solidFill>
                          <a:latin typeface="Andalus" pitchFamily="18" charset="-78"/>
                          <a:cs typeface="Andalus" pitchFamily="18" charset="-78"/>
                        </a:rPr>
                        <a:t> of what is more important. </a:t>
                      </a:r>
                    </a:p>
                  </a:txBody>
                  <a:tcPr/>
                </a:tc>
                <a:extLst>
                  <a:ext uri="{0D108BD9-81ED-4DB2-BD59-A6C34878D82A}">
                    <a16:rowId xmlns:a16="http://schemas.microsoft.com/office/drawing/2014/main" val="10001"/>
                  </a:ext>
                </a:extLst>
              </a:tr>
              <a:tr h="633932">
                <a:tc>
                  <a:txBody>
                    <a:bodyPr/>
                    <a:lstStyle/>
                    <a:p>
                      <a:r>
                        <a:rPr lang="en-US" sz="1800" dirty="0">
                          <a:solidFill>
                            <a:srgbClr val="C00000"/>
                          </a:solidFill>
                          <a:latin typeface="Andalus" pitchFamily="18" charset="-78"/>
                          <a:cs typeface="Andalus" pitchFamily="18" charset="-78"/>
                        </a:rPr>
                        <a:t>What are they?</a:t>
                      </a:r>
                    </a:p>
                  </a:txBody>
                  <a:tcPr/>
                </a:tc>
                <a:tc>
                  <a:txBody>
                    <a:bodyPr/>
                    <a:lstStyle/>
                    <a:p>
                      <a:r>
                        <a:rPr lang="en-US" sz="1800" dirty="0">
                          <a:solidFill>
                            <a:srgbClr val="0070C0"/>
                          </a:solidFill>
                          <a:latin typeface="Andalus" pitchFamily="18" charset="-78"/>
                          <a:cs typeface="Andalus" pitchFamily="18" charset="-78"/>
                        </a:rPr>
                        <a:t>Systems of moral principles</a:t>
                      </a:r>
                    </a:p>
                  </a:txBody>
                  <a:tcPr/>
                </a:tc>
                <a:tc>
                  <a:txBody>
                    <a:bodyPr/>
                    <a:lstStyle/>
                    <a:p>
                      <a:r>
                        <a:rPr lang="en-US" sz="1800" dirty="0">
                          <a:solidFill>
                            <a:schemeClr val="accent3"/>
                          </a:solidFill>
                          <a:latin typeface="Andalus" pitchFamily="18" charset="-78"/>
                          <a:cs typeface="Andalus" pitchFamily="18" charset="-78"/>
                        </a:rPr>
                        <a:t>Stimuli for thinking.</a:t>
                      </a:r>
                    </a:p>
                  </a:txBody>
                  <a:tcPr/>
                </a:tc>
                <a:extLst>
                  <a:ext uri="{0D108BD9-81ED-4DB2-BD59-A6C34878D82A}">
                    <a16:rowId xmlns:a16="http://schemas.microsoft.com/office/drawing/2014/main" val="10002"/>
                  </a:ext>
                </a:extLst>
              </a:tr>
              <a:tr h="680436">
                <a:tc>
                  <a:txBody>
                    <a:bodyPr/>
                    <a:lstStyle/>
                    <a:p>
                      <a:r>
                        <a:rPr lang="en-US" sz="1800" dirty="0">
                          <a:solidFill>
                            <a:srgbClr val="C00000"/>
                          </a:solidFill>
                          <a:latin typeface="Andalus" pitchFamily="18" charset="-78"/>
                          <a:cs typeface="Andalus" pitchFamily="18" charset="-78"/>
                        </a:rPr>
                        <a:t>Consistency</a:t>
                      </a:r>
                    </a:p>
                  </a:txBody>
                  <a:tcPr/>
                </a:tc>
                <a:tc>
                  <a:txBody>
                    <a:bodyPr/>
                    <a:lstStyle/>
                    <a:p>
                      <a:r>
                        <a:rPr lang="en-US" sz="1800" dirty="0">
                          <a:solidFill>
                            <a:srgbClr val="0070C0"/>
                          </a:solidFill>
                          <a:latin typeface="Andalus" pitchFamily="18" charset="-78"/>
                          <a:cs typeface="Andalus" pitchFamily="18" charset="-78"/>
                        </a:rPr>
                        <a:t>Uniform </a:t>
                      </a:r>
                    </a:p>
                  </a:txBody>
                  <a:tcPr/>
                </a:tc>
                <a:tc>
                  <a:txBody>
                    <a:bodyPr/>
                    <a:lstStyle/>
                    <a:p>
                      <a:r>
                        <a:rPr lang="en-US" sz="1800" dirty="0">
                          <a:solidFill>
                            <a:schemeClr val="accent3"/>
                          </a:solidFill>
                          <a:latin typeface="Andalus" pitchFamily="18" charset="-78"/>
                          <a:cs typeface="Andalus" pitchFamily="18" charset="-78"/>
                        </a:rPr>
                        <a:t>Differ</a:t>
                      </a:r>
                      <a:r>
                        <a:rPr lang="en-US" sz="1800" baseline="0" dirty="0">
                          <a:solidFill>
                            <a:schemeClr val="accent3"/>
                          </a:solidFill>
                          <a:latin typeface="Andalus" pitchFamily="18" charset="-78"/>
                          <a:cs typeface="Andalus" pitchFamily="18" charset="-78"/>
                        </a:rPr>
                        <a:t> </a:t>
                      </a:r>
                      <a:r>
                        <a:rPr lang="en-US" sz="1800" dirty="0">
                          <a:solidFill>
                            <a:schemeClr val="accent3"/>
                          </a:solidFill>
                          <a:latin typeface="Andalus" pitchFamily="18" charset="-78"/>
                          <a:cs typeface="Andalus" pitchFamily="18" charset="-78"/>
                        </a:rPr>
                        <a:t>from person to person.</a:t>
                      </a:r>
                    </a:p>
                  </a:txBody>
                  <a:tcPr/>
                </a:tc>
                <a:extLst>
                  <a:ext uri="{0D108BD9-81ED-4DB2-BD59-A6C34878D82A}">
                    <a16:rowId xmlns:a16="http://schemas.microsoft.com/office/drawing/2014/main" val="10003"/>
                  </a:ext>
                </a:extLst>
              </a:tr>
              <a:tr h="972052">
                <a:tc>
                  <a:txBody>
                    <a:bodyPr/>
                    <a:lstStyle/>
                    <a:p>
                      <a:r>
                        <a:rPr lang="en-US" sz="1800" dirty="0">
                          <a:solidFill>
                            <a:srgbClr val="C00000"/>
                          </a:solidFill>
                          <a:latin typeface="Andalus" pitchFamily="18" charset="-78"/>
                          <a:cs typeface="Andalus" pitchFamily="18" charset="-78"/>
                        </a:rPr>
                        <a:t>Tells </a:t>
                      </a:r>
                    </a:p>
                  </a:txBody>
                  <a:tcPr/>
                </a:tc>
                <a:tc>
                  <a:txBody>
                    <a:bodyPr/>
                    <a:lstStyle/>
                    <a:p>
                      <a:r>
                        <a:rPr lang="en-US" sz="1800" dirty="0">
                          <a:solidFill>
                            <a:srgbClr val="0070C0"/>
                          </a:solidFill>
                          <a:latin typeface="Andalus" pitchFamily="18" charset="-78"/>
                          <a:cs typeface="Andalus" pitchFamily="18" charset="-78"/>
                        </a:rPr>
                        <a:t>What is morally correct or incorrect, in the given situation.</a:t>
                      </a:r>
                    </a:p>
                  </a:txBody>
                  <a:tcPr/>
                </a:tc>
                <a:tc>
                  <a:txBody>
                    <a:bodyPr/>
                    <a:lstStyle/>
                    <a:p>
                      <a:r>
                        <a:rPr lang="en-US" sz="1800" dirty="0">
                          <a:solidFill>
                            <a:schemeClr val="accent3"/>
                          </a:solidFill>
                          <a:latin typeface="Andalus" pitchFamily="18" charset="-78"/>
                          <a:cs typeface="Andalus" pitchFamily="18" charset="-78"/>
                        </a:rPr>
                        <a:t>What we want to do or achieve.</a:t>
                      </a:r>
                    </a:p>
                  </a:txBody>
                  <a:tcPr/>
                </a:tc>
                <a:extLst>
                  <a:ext uri="{0D108BD9-81ED-4DB2-BD59-A6C34878D82A}">
                    <a16:rowId xmlns:a16="http://schemas.microsoft.com/office/drawing/2014/main" val="10004"/>
                  </a:ext>
                </a:extLst>
              </a:tr>
              <a:tr h="680436">
                <a:tc>
                  <a:txBody>
                    <a:bodyPr/>
                    <a:lstStyle/>
                    <a:p>
                      <a:r>
                        <a:rPr lang="en-US" sz="1800" dirty="0">
                          <a:solidFill>
                            <a:srgbClr val="C00000"/>
                          </a:solidFill>
                          <a:latin typeface="Andalus" pitchFamily="18" charset="-78"/>
                          <a:cs typeface="Andalus" pitchFamily="18" charset="-78"/>
                        </a:rPr>
                        <a:t>Determines</a:t>
                      </a:r>
                    </a:p>
                  </a:txBody>
                  <a:tcPr/>
                </a:tc>
                <a:tc>
                  <a:txBody>
                    <a:bodyPr/>
                    <a:lstStyle/>
                    <a:p>
                      <a:r>
                        <a:rPr lang="en-US" sz="1800" dirty="0">
                          <a:solidFill>
                            <a:srgbClr val="0070C0"/>
                          </a:solidFill>
                          <a:latin typeface="Andalus" pitchFamily="18" charset="-78"/>
                          <a:cs typeface="Andalus" pitchFamily="18" charset="-78"/>
                        </a:rPr>
                        <a:t>Extent of rightness or wrongness of our options.</a:t>
                      </a:r>
                    </a:p>
                  </a:txBody>
                  <a:tcPr/>
                </a:tc>
                <a:tc>
                  <a:txBody>
                    <a:bodyPr/>
                    <a:lstStyle/>
                    <a:p>
                      <a:r>
                        <a:rPr lang="en-US" sz="1800" dirty="0">
                          <a:solidFill>
                            <a:schemeClr val="accent3"/>
                          </a:solidFill>
                          <a:latin typeface="Andalus" pitchFamily="18" charset="-78"/>
                          <a:cs typeface="Andalus" pitchFamily="18" charset="-78"/>
                        </a:rPr>
                        <a:t>Level of importance.</a:t>
                      </a:r>
                    </a:p>
                  </a:txBody>
                  <a:tcPr/>
                </a:tc>
                <a:extLst>
                  <a:ext uri="{0D108BD9-81ED-4DB2-BD59-A6C34878D82A}">
                    <a16:rowId xmlns:a16="http://schemas.microsoft.com/office/drawing/2014/main" val="10005"/>
                  </a:ext>
                </a:extLst>
              </a:tr>
              <a:tr h="633932">
                <a:tc>
                  <a:txBody>
                    <a:bodyPr/>
                    <a:lstStyle/>
                    <a:p>
                      <a:r>
                        <a:rPr lang="en-US" sz="1800" dirty="0">
                          <a:solidFill>
                            <a:srgbClr val="C00000"/>
                          </a:solidFill>
                          <a:latin typeface="Andalus" pitchFamily="18" charset="-78"/>
                          <a:cs typeface="Andalus" pitchFamily="18" charset="-78"/>
                        </a:rPr>
                        <a:t>What  it does</a:t>
                      </a:r>
                    </a:p>
                  </a:txBody>
                  <a:tcPr/>
                </a:tc>
                <a:tc>
                  <a:txBody>
                    <a:bodyPr/>
                    <a:lstStyle/>
                    <a:p>
                      <a:r>
                        <a:rPr lang="en-US" sz="1800" dirty="0">
                          <a:solidFill>
                            <a:srgbClr val="0070C0"/>
                          </a:solidFill>
                          <a:latin typeface="Andalus" pitchFamily="18" charset="-78"/>
                          <a:cs typeface="Andalus" pitchFamily="18" charset="-78"/>
                        </a:rPr>
                        <a:t>Constrains</a:t>
                      </a:r>
                      <a:r>
                        <a:rPr lang="en-US" sz="1800" baseline="0" dirty="0">
                          <a:solidFill>
                            <a:srgbClr val="0070C0"/>
                          </a:solidFill>
                          <a:latin typeface="Andalus" pitchFamily="18" charset="-78"/>
                          <a:cs typeface="Andalus" pitchFamily="18" charset="-78"/>
                        </a:rPr>
                        <a:t> </a:t>
                      </a:r>
                      <a:endParaRPr lang="en-US" sz="1800" dirty="0">
                        <a:solidFill>
                          <a:srgbClr val="0070C0"/>
                        </a:solidFill>
                        <a:latin typeface="Andalus" pitchFamily="18" charset="-78"/>
                        <a:cs typeface="Andalus" pitchFamily="18" charset="-78"/>
                      </a:endParaRPr>
                    </a:p>
                  </a:txBody>
                  <a:tcPr/>
                </a:tc>
                <a:tc>
                  <a:txBody>
                    <a:bodyPr/>
                    <a:lstStyle/>
                    <a:p>
                      <a:r>
                        <a:rPr lang="en-US" sz="1800" dirty="0">
                          <a:solidFill>
                            <a:schemeClr val="accent3"/>
                          </a:solidFill>
                          <a:latin typeface="Andalus" pitchFamily="18" charset="-78"/>
                          <a:cs typeface="Andalus" pitchFamily="18" charset="-78"/>
                        </a:rPr>
                        <a:t>Motivates.</a:t>
                      </a:r>
                    </a:p>
                  </a:txBody>
                  <a:tcPr/>
                </a:tc>
                <a:extLst>
                  <a:ext uri="{0D108BD9-81ED-4DB2-BD59-A6C34878D82A}">
                    <a16:rowId xmlns:a16="http://schemas.microsoft.com/office/drawing/2014/main" val="10006"/>
                  </a:ext>
                </a:extLst>
              </a:tr>
              <a:tr h="633932">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1026" name="Picture 2" descr="C:\Users\ABI\Desktop\v.jpg"/>
          <p:cNvPicPr>
            <a:picLocks noChangeAspect="1" noChangeArrowheads="1"/>
          </p:cNvPicPr>
          <p:nvPr/>
        </p:nvPicPr>
        <p:blipFill>
          <a:blip r:embed="rId2"/>
          <a:srcRect/>
          <a:stretch>
            <a:fillRect/>
          </a:stretch>
        </p:blipFill>
        <p:spPr bwMode="auto">
          <a:xfrm>
            <a:off x="228600" y="381000"/>
            <a:ext cx="8382000" cy="6172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8153400" cy="6245352"/>
          </a:xfrm>
        </p:spPr>
        <p:txBody>
          <a:bodyPr/>
          <a:lstStyle/>
          <a:p>
            <a:endParaRPr lang="en-US" b="1" dirty="0"/>
          </a:p>
          <a:p>
            <a:r>
              <a:rPr lang="en-US" b="1" dirty="0"/>
              <a:t>What is professional integrity? </a:t>
            </a:r>
          </a:p>
          <a:p>
            <a:pPr>
              <a:buNone/>
            </a:pPr>
            <a:r>
              <a:rPr lang="en-US" dirty="0"/>
              <a:t>            </a:t>
            </a:r>
          </a:p>
          <a:p>
            <a:pPr>
              <a:buNone/>
            </a:pPr>
            <a:r>
              <a:rPr lang="en-US" dirty="0"/>
              <a:t>Professional integrity is </a:t>
            </a:r>
            <a:r>
              <a:rPr lang="en-US" b="1" dirty="0"/>
              <a:t>the practice of maintaining appropriate ethical behavior</a:t>
            </a:r>
            <a:r>
              <a:rPr lang="en-US" dirty="0"/>
              <a:t>. It is the practice of showing strong adherence to moral and ethical principles and values such as honesty, honor, dependability and trustworthiness.</a:t>
            </a:r>
          </a:p>
          <a:p>
            <a:pPr>
              <a:buNone/>
            </a:pPr>
            <a:endParaRPr lang="en-US" dirty="0"/>
          </a:p>
          <a:p>
            <a:pPr>
              <a:buNone/>
            </a:pPr>
            <a:r>
              <a:rPr lang="en-US" dirty="0"/>
              <a:t>A dictionary definition of professional integrity is: “Someone’s high standards of doing their job and their determination not to lower those standards.”</a:t>
            </a:r>
          </a:p>
          <a:p>
            <a:pPr>
              <a:buNone/>
            </a:pPr>
            <a:endParaRPr lang="en-US" dirty="0"/>
          </a:p>
          <a:p>
            <a:pPr>
              <a:buNone/>
            </a:pP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a:t>https://www.betterup.com/blog/integrity-in-the-workplace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latin typeface="Algerian" panose="04020705040A02060702" pitchFamily="82" charset="0"/>
              </a:rPr>
              <a:t>WHAT IS VALUE</a:t>
            </a:r>
          </a:p>
        </p:txBody>
      </p:sp>
      <p:sp>
        <p:nvSpPr>
          <p:cNvPr id="3" name="Content Placeholder 2"/>
          <p:cNvSpPr>
            <a:spLocks noGrp="1"/>
          </p:cNvSpPr>
          <p:nvPr>
            <p:ph sz="quarter" idx="1"/>
          </p:nvPr>
        </p:nvSpPr>
        <p:spPr/>
        <p:txBody>
          <a:bodyPr/>
          <a:lstStyle/>
          <a:p>
            <a:pPr algn="just"/>
            <a:r>
              <a:rPr lang="en-US" dirty="0">
                <a:hlinkClick r:id="rId2"/>
              </a:rPr>
              <a:t>Values</a:t>
            </a:r>
            <a:r>
              <a:rPr lang="en-US" dirty="0"/>
              <a:t> are the foundation of an individual person’s ability to judge between right and wrong. Values include a deep-rooted system of beliefs that guide a person’s decisions. They form a personal, individual foundation that influences a particular person’s behavior.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r>
              <a:rPr lang="en-US" sz="4000" b="1" dirty="0">
                <a:solidFill>
                  <a:srgbClr val="00B050"/>
                </a:solidFill>
                <a:latin typeface="Algerian" pitchFamily="82" charset="0"/>
              </a:rPr>
              <a:t>Examples of Values</a:t>
            </a:r>
            <a:br>
              <a:rPr lang="en-US" sz="2000" b="1" dirty="0">
                <a:solidFill>
                  <a:srgbClr val="00B050"/>
                </a:solidFill>
              </a:rPr>
            </a:br>
            <a:endParaRPr lang="en-US" sz="2000" dirty="0">
              <a:solidFill>
                <a:srgbClr val="00B050"/>
              </a:solidFill>
            </a:endParaRPr>
          </a:p>
        </p:txBody>
      </p:sp>
      <p:sp>
        <p:nvSpPr>
          <p:cNvPr id="3" name="Content Placeholder 2"/>
          <p:cNvSpPr>
            <a:spLocks noGrp="1"/>
          </p:cNvSpPr>
          <p:nvPr>
            <p:ph sz="quarter" idx="1"/>
          </p:nvPr>
        </p:nvSpPr>
        <p:spPr>
          <a:xfrm>
            <a:off x="457200" y="990600"/>
            <a:ext cx="8229600" cy="5483352"/>
          </a:xfrm>
        </p:spPr>
        <p:txBody>
          <a:bodyPr>
            <a:normAutofit lnSpcReduction="10000"/>
          </a:bodyPr>
          <a:lstStyle/>
          <a:p>
            <a:pPr algn="just"/>
            <a:r>
              <a:rPr lang="en-US" dirty="0"/>
              <a:t>There are examples of values everywhere in your daily life. For example, if your value system is founded upon </a:t>
            </a:r>
            <a:r>
              <a:rPr lang="en-US" b="1" dirty="0">
                <a:solidFill>
                  <a:srgbClr val="FF0000"/>
                </a:solidFill>
              </a:rPr>
              <a:t>honesty</a:t>
            </a:r>
            <a:r>
              <a:rPr lang="en-US" dirty="0"/>
              <a:t>, you would probably choose to study for a difficult test rather than cheating for a passing grade.   However, if you value </a:t>
            </a:r>
            <a:r>
              <a:rPr lang="en-US" b="1" dirty="0">
                <a:solidFill>
                  <a:schemeClr val="accent1">
                    <a:lumMod val="75000"/>
                  </a:schemeClr>
                </a:solidFill>
              </a:rPr>
              <a:t>achievement</a:t>
            </a:r>
            <a:r>
              <a:rPr lang="en-US" dirty="0">
                <a:solidFill>
                  <a:schemeClr val="accent1">
                    <a:lumMod val="75000"/>
                  </a:schemeClr>
                </a:solidFill>
              </a:rPr>
              <a:t> and </a:t>
            </a:r>
            <a:r>
              <a:rPr lang="en-US" b="1" dirty="0">
                <a:solidFill>
                  <a:schemeClr val="accent1">
                    <a:lumMod val="75000"/>
                  </a:schemeClr>
                </a:solidFill>
              </a:rPr>
              <a:t>success</a:t>
            </a:r>
            <a:r>
              <a:rPr lang="en-US" dirty="0"/>
              <a:t> over honesty, you may decide to cheat on the exam instead. This relates to which value is “worth more” to the individual.</a:t>
            </a:r>
          </a:p>
          <a:p>
            <a:pPr algn="just"/>
            <a:r>
              <a:rPr lang="en-US" dirty="0"/>
              <a:t>Other examples of values include:</a:t>
            </a:r>
          </a:p>
          <a:p>
            <a:pPr algn="just"/>
            <a:r>
              <a:rPr lang="en-US" dirty="0"/>
              <a:t>a person who values </a:t>
            </a:r>
            <a:r>
              <a:rPr lang="en-US" b="1" dirty="0">
                <a:solidFill>
                  <a:schemeClr val="accent1">
                    <a:lumMod val="75000"/>
                  </a:schemeClr>
                </a:solidFill>
              </a:rPr>
              <a:t>integrity</a:t>
            </a:r>
            <a:r>
              <a:rPr lang="en-US" dirty="0">
                <a:solidFill>
                  <a:schemeClr val="accent1">
                    <a:lumMod val="75000"/>
                  </a:schemeClr>
                </a:solidFill>
              </a:rPr>
              <a:t> </a:t>
            </a:r>
            <a:r>
              <a:rPr lang="en-US" dirty="0"/>
              <a:t>admits that they stole a piece of candy</a:t>
            </a:r>
          </a:p>
          <a:p>
            <a:pPr algn="just"/>
            <a:r>
              <a:rPr lang="en-US" dirty="0"/>
              <a:t>someone who values </a:t>
            </a:r>
            <a:r>
              <a:rPr lang="en-US" b="1" dirty="0">
                <a:solidFill>
                  <a:schemeClr val="accent1">
                    <a:lumMod val="75000"/>
                  </a:schemeClr>
                </a:solidFill>
              </a:rPr>
              <a:t>friendship</a:t>
            </a:r>
            <a:r>
              <a:rPr lang="en-US" dirty="0">
                <a:solidFill>
                  <a:schemeClr val="accent1">
                    <a:lumMod val="75000"/>
                  </a:schemeClr>
                </a:solidFill>
              </a:rPr>
              <a:t> </a:t>
            </a:r>
            <a:r>
              <a:rPr lang="en-US" dirty="0"/>
              <a:t>drops everything to help a friend</a:t>
            </a:r>
          </a:p>
          <a:p>
            <a:pPr algn="just"/>
            <a:r>
              <a:rPr lang="en-US" dirty="0"/>
              <a:t>people who value a </a:t>
            </a:r>
            <a:r>
              <a:rPr lang="en-US" b="1" dirty="0">
                <a:solidFill>
                  <a:schemeClr val="accent1">
                    <a:lumMod val="75000"/>
                  </a:schemeClr>
                </a:solidFill>
              </a:rPr>
              <a:t>healthy lifestyle</a:t>
            </a:r>
            <a:r>
              <a:rPr lang="en-US" dirty="0">
                <a:solidFill>
                  <a:schemeClr val="accent1">
                    <a:lumMod val="75000"/>
                  </a:schemeClr>
                </a:solidFill>
              </a:rPr>
              <a:t> </a:t>
            </a:r>
            <a:r>
              <a:rPr lang="en-US" dirty="0"/>
              <a:t>make sure they have time to work out in the morning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868362"/>
          </a:xfrm>
        </p:spPr>
        <p:txBody>
          <a:bodyPr>
            <a:normAutofit fontScale="90000"/>
          </a:bodyPr>
          <a:lstStyle/>
          <a:p>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br>
              <a:rPr lang="en-US" sz="3200" b="1" dirty="0">
                <a:solidFill>
                  <a:srgbClr val="00B050"/>
                </a:solidFill>
                <a:latin typeface="Algerian" pitchFamily="82" charset="0"/>
              </a:rPr>
            </a:br>
            <a:r>
              <a:rPr lang="en-US" sz="3200" b="1" dirty="0">
                <a:solidFill>
                  <a:srgbClr val="00B050"/>
                </a:solidFill>
                <a:latin typeface="Algerian" pitchFamily="82" charset="0"/>
              </a:rPr>
              <a:t>Examples of Values</a:t>
            </a:r>
            <a:br>
              <a:rPr lang="en-US" sz="1600" b="1" dirty="0">
                <a:solidFill>
                  <a:srgbClr val="00B050"/>
                </a:solidFill>
              </a:rPr>
            </a:br>
            <a:endParaRPr lang="en-US" dirty="0"/>
          </a:p>
        </p:txBody>
      </p:sp>
      <p:sp>
        <p:nvSpPr>
          <p:cNvPr id="3" name="Content Placeholder 2"/>
          <p:cNvSpPr>
            <a:spLocks noGrp="1"/>
          </p:cNvSpPr>
          <p:nvPr>
            <p:ph sz="quarter" idx="1"/>
          </p:nvPr>
        </p:nvSpPr>
        <p:spPr>
          <a:xfrm>
            <a:off x="457200" y="762000"/>
            <a:ext cx="8153400" cy="5711952"/>
          </a:xfrm>
        </p:spPr>
        <p:txBody>
          <a:bodyPr/>
          <a:lstStyle/>
          <a:p>
            <a:endParaRPr lang="en-US" dirty="0"/>
          </a:p>
          <a:p>
            <a:r>
              <a:rPr lang="en-US" dirty="0"/>
              <a:t>a person who values </a:t>
            </a:r>
            <a:r>
              <a:rPr lang="en-US" b="1" dirty="0">
                <a:solidFill>
                  <a:schemeClr val="accent1">
                    <a:lumMod val="75000"/>
                  </a:schemeClr>
                </a:solidFill>
              </a:rPr>
              <a:t>success</a:t>
            </a:r>
            <a:r>
              <a:rPr lang="en-US" dirty="0"/>
              <a:t> works late nights to achieve a promotion</a:t>
            </a:r>
          </a:p>
          <a:p>
            <a:r>
              <a:rPr lang="en-US" dirty="0"/>
              <a:t>someone who values </a:t>
            </a:r>
            <a:r>
              <a:rPr lang="en-US" b="1" dirty="0">
                <a:solidFill>
                  <a:schemeClr val="accent1">
                    <a:lumMod val="75000"/>
                  </a:schemeClr>
                </a:solidFill>
              </a:rPr>
              <a:t>commitment</a:t>
            </a:r>
            <a:r>
              <a:rPr lang="en-US" dirty="0"/>
              <a:t> may be more willing to go to marriage therapy than to file for divorce</a:t>
            </a:r>
          </a:p>
          <a:p>
            <a:endParaRPr lang="en-US" dirty="0"/>
          </a:p>
          <a:p>
            <a:r>
              <a:rPr lang="en-US" dirty="0">
                <a:solidFill>
                  <a:srgbClr val="00B050"/>
                </a:solidFill>
              </a:rPr>
              <a:t>These values form our </a:t>
            </a:r>
            <a:r>
              <a:rPr lang="en-US" dirty="0">
                <a:solidFill>
                  <a:srgbClr val="00B050"/>
                </a:solidFill>
                <a:hlinkClick r:id="rId2"/>
              </a:rPr>
              <a:t>personality types</a:t>
            </a:r>
            <a:r>
              <a:rPr lang="en-US" dirty="0">
                <a:solidFill>
                  <a:srgbClr val="00B050"/>
                </a:solidFill>
              </a:rPr>
              <a:t>. They also help us make decisions that affect the course of our lives. When these values are shared by others in our community, they are known as </a:t>
            </a:r>
            <a:r>
              <a:rPr lang="en-US" dirty="0">
                <a:solidFill>
                  <a:srgbClr val="7030A0"/>
                </a:solidFill>
              </a:rPr>
              <a:t>morals.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solidFill>
                  <a:srgbClr val="002060"/>
                </a:solidFill>
                <a:latin typeface="Algerian" pitchFamily="82" charset="0"/>
              </a:rPr>
              <a:t>Moral</a:t>
            </a:r>
          </a:p>
        </p:txBody>
      </p:sp>
      <p:sp>
        <p:nvSpPr>
          <p:cNvPr id="3" name="Content Placeholder 2"/>
          <p:cNvSpPr>
            <a:spLocks noGrp="1"/>
          </p:cNvSpPr>
          <p:nvPr>
            <p:ph sz="quarter" idx="1"/>
          </p:nvPr>
        </p:nvSpPr>
        <p:spPr>
          <a:xfrm>
            <a:off x="457200" y="1143000"/>
            <a:ext cx="8229600" cy="5330952"/>
          </a:xfrm>
        </p:spPr>
        <p:txBody>
          <a:bodyPr/>
          <a:lstStyle/>
          <a:p>
            <a:endParaRPr lang="en-US" dirty="0">
              <a:hlinkClick r:id="rId2"/>
            </a:endParaRPr>
          </a:p>
          <a:p>
            <a:pPr algn="just"/>
            <a:r>
              <a:rPr lang="en-US" dirty="0">
                <a:hlinkClick r:id="rId2"/>
              </a:rPr>
              <a:t>Morals</a:t>
            </a:r>
            <a:r>
              <a:rPr lang="en-US" dirty="0"/>
              <a:t>, also known as </a:t>
            </a:r>
            <a:r>
              <a:rPr lang="en-US" i="1" dirty="0"/>
              <a:t>moral values</a:t>
            </a:r>
            <a:r>
              <a:rPr lang="en-US" dirty="0"/>
              <a:t>, are the system of beliefs that emerge out of core values. Morals are specific and context-driven rules that govern a person’s desire to be good. They can be shared by a larger population, but a person's moral code may differ from others' depending on their personal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Autofit/>
          </a:bodyPr>
          <a:lstStyle/>
          <a:p>
            <a:br>
              <a:rPr lang="en-US" sz="2000" b="1" dirty="0"/>
            </a:br>
            <a:br>
              <a:rPr lang="en-US" sz="2000" b="1" dirty="0"/>
            </a:br>
            <a:br>
              <a:rPr lang="en-US" sz="2000" b="1" dirty="0"/>
            </a:br>
            <a:br>
              <a:rPr lang="en-US" sz="2000" b="1" dirty="0"/>
            </a:br>
            <a:r>
              <a:rPr lang="en-US" sz="3600" b="1" dirty="0">
                <a:solidFill>
                  <a:srgbClr val="7030A0"/>
                </a:solidFill>
                <a:latin typeface="Algerian" pitchFamily="82" charset="0"/>
              </a:rPr>
              <a:t>Examples of Morals</a:t>
            </a:r>
            <a:br>
              <a:rPr lang="en-US" sz="2000" b="1" dirty="0"/>
            </a:br>
            <a:endParaRPr lang="en-US" sz="2000" dirty="0"/>
          </a:p>
        </p:txBody>
      </p:sp>
      <p:sp>
        <p:nvSpPr>
          <p:cNvPr id="3" name="Content Placeholder 2"/>
          <p:cNvSpPr>
            <a:spLocks noGrp="1"/>
          </p:cNvSpPr>
          <p:nvPr>
            <p:ph sz="quarter" idx="1"/>
          </p:nvPr>
        </p:nvSpPr>
        <p:spPr>
          <a:xfrm>
            <a:off x="457200" y="762000"/>
            <a:ext cx="8229600" cy="5711952"/>
          </a:xfrm>
        </p:spPr>
        <p:txBody>
          <a:bodyPr>
            <a:normAutofit fontScale="92500" lnSpcReduction="20000"/>
          </a:bodyPr>
          <a:lstStyle/>
          <a:p>
            <a:endParaRPr lang="en-US" dirty="0"/>
          </a:p>
          <a:p>
            <a:endParaRPr lang="en-US" dirty="0"/>
          </a:p>
          <a:p>
            <a:r>
              <a:rPr lang="en-US" dirty="0">
                <a:solidFill>
                  <a:srgbClr val="00B050"/>
                </a:solidFill>
              </a:rPr>
              <a:t>We make moral decisions based on personal values all the time. An example of a moral in the example above is determined by a person's value of honesty: </a:t>
            </a:r>
            <a:r>
              <a:rPr lang="en-US" b="1" dirty="0">
                <a:solidFill>
                  <a:srgbClr val="002060"/>
                </a:solidFill>
              </a:rPr>
              <a:t>cheating is bad</a:t>
            </a:r>
            <a:r>
              <a:rPr lang="en-US" dirty="0">
                <a:solidFill>
                  <a:srgbClr val="002060"/>
                </a:solidFill>
              </a:rPr>
              <a:t>.</a:t>
            </a:r>
            <a:r>
              <a:rPr lang="en-US" dirty="0">
                <a:solidFill>
                  <a:srgbClr val="00B050"/>
                </a:solidFill>
              </a:rPr>
              <a:t> Someone who values success more than honesty may behave by another moral: </a:t>
            </a:r>
            <a:r>
              <a:rPr lang="en-US" b="1" dirty="0">
                <a:solidFill>
                  <a:srgbClr val="002060"/>
                </a:solidFill>
              </a:rPr>
              <a:t>cheating is fine</a:t>
            </a:r>
            <a:r>
              <a:rPr lang="en-US" dirty="0">
                <a:solidFill>
                  <a:srgbClr val="00B050"/>
                </a:solidFill>
              </a:rPr>
              <a:t>.</a:t>
            </a:r>
          </a:p>
          <a:p>
            <a:r>
              <a:rPr lang="en-US" dirty="0">
                <a:solidFill>
                  <a:srgbClr val="00B050"/>
                </a:solidFill>
              </a:rPr>
              <a:t>Additional examples of morals include:</a:t>
            </a:r>
            <a:br>
              <a:rPr lang="en-US" dirty="0">
                <a:solidFill>
                  <a:srgbClr val="00B050"/>
                </a:solidFill>
              </a:rPr>
            </a:br>
            <a:endParaRPr lang="en-US" dirty="0">
              <a:solidFill>
                <a:srgbClr val="00B050"/>
              </a:solidFill>
            </a:endParaRPr>
          </a:p>
          <a:p>
            <a:r>
              <a:rPr lang="en-US" dirty="0">
                <a:solidFill>
                  <a:srgbClr val="00B050"/>
                </a:solidFill>
              </a:rPr>
              <a:t>It is </a:t>
            </a:r>
            <a:r>
              <a:rPr lang="en-US" b="1" dirty="0">
                <a:solidFill>
                  <a:srgbClr val="002060"/>
                </a:solidFill>
              </a:rPr>
              <a:t>bad</a:t>
            </a:r>
            <a:r>
              <a:rPr lang="en-US" dirty="0">
                <a:solidFill>
                  <a:srgbClr val="002060"/>
                </a:solidFill>
              </a:rPr>
              <a:t> </a:t>
            </a:r>
            <a:r>
              <a:rPr lang="en-US" dirty="0">
                <a:solidFill>
                  <a:srgbClr val="FF0000"/>
                </a:solidFill>
              </a:rPr>
              <a:t>to steal </a:t>
            </a:r>
            <a:r>
              <a:rPr lang="en-US" dirty="0">
                <a:solidFill>
                  <a:srgbClr val="00B050"/>
                </a:solidFill>
              </a:rPr>
              <a:t>candy (based on </a:t>
            </a:r>
            <a:r>
              <a:rPr lang="en-US" dirty="0">
                <a:solidFill>
                  <a:schemeClr val="accent3"/>
                </a:solidFill>
              </a:rPr>
              <a:t>a value of honesty</a:t>
            </a:r>
            <a:r>
              <a:rPr lang="en-US" dirty="0">
                <a:solidFill>
                  <a:srgbClr val="00B050"/>
                </a:solidFill>
              </a:rPr>
              <a:t>).</a:t>
            </a:r>
          </a:p>
          <a:p>
            <a:r>
              <a:rPr lang="en-US" dirty="0">
                <a:solidFill>
                  <a:srgbClr val="FF0000"/>
                </a:solidFill>
              </a:rPr>
              <a:t>Helping a friend </a:t>
            </a:r>
            <a:r>
              <a:rPr lang="en-US" dirty="0">
                <a:solidFill>
                  <a:srgbClr val="00B050"/>
                </a:solidFill>
              </a:rPr>
              <a:t>is a </a:t>
            </a:r>
            <a:r>
              <a:rPr lang="en-US" b="1" dirty="0">
                <a:solidFill>
                  <a:srgbClr val="002060"/>
                </a:solidFill>
              </a:rPr>
              <a:t>good</a:t>
            </a:r>
            <a:r>
              <a:rPr lang="en-US" dirty="0">
                <a:solidFill>
                  <a:srgbClr val="00B050"/>
                </a:solidFill>
              </a:rPr>
              <a:t> thing to do (based on a </a:t>
            </a:r>
            <a:r>
              <a:rPr lang="en-US" dirty="0">
                <a:solidFill>
                  <a:schemeClr val="accent3"/>
                </a:solidFill>
              </a:rPr>
              <a:t>value of friendship).</a:t>
            </a:r>
          </a:p>
          <a:p>
            <a:r>
              <a:rPr lang="en-US" dirty="0">
                <a:solidFill>
                  <a:srgbClr val="00B050"/>
                </a:solidFill>
              </a:rPr>
              <a:t>It is </a:t>
            </a:r>
            <a:r>
              <a:rPr lang="en-US" b="1" dirty="0">
                <a:solidFill>
                  <a:srgbClr val="002060"/>
                </a:solidFill>
              </a:rPr>
              <a:t>bad</a:t>
            </a:r>
            <a:r>
              <a:rPr lang="en-US" dirty="0">
                <a:solidFill>
                  <a:srgbClr val="00B050"/>
                </a:solidFill>
              </a:rPr>
              <a:t> to </a:t>
            </a:r>
            <a:r>
              <a:rPr lang="en-US" dirty="0">
                <a:solidFill>
                  <a:srgbClr val="FF0000"/>
                </a:solidFill>
              </a:rPr>
              <a:t>skip a workout </a:t>
            </a:r>
            <a:r>
              <a:rPr lang="en-US" dirty="0">
                <a:solidFill>
                  <a:srgbClr val="00B050"/>
                </a:solidFill>
              </a:rPr>
              <a:t>(based on a </a:t>
            </a:r>
            <a:r>
              <a:rPr lang="en-US" dirty="0">
                <a:solidFill>
                  <a:schemeClr val="accent3"/>
                </a:solidFill>
              </a:rPr>
              <a:t>value of a healthy lifestyle).</a:t>
            </a:r>
          </a:p>
          <a:p>
            <a:r>
              <a:rPr lang="en-US" dirty="0">
                <a:solidFill>
                  <a:srgbClr val="FF0000"/>
                </a:solidFill>
              </a:rPr>
              <a:t>Working late at night </a:t>
            </a:r>
            <a:r>
              <a:rPr lang="en-US" dirty="0">
                <a:solidFill>
                  <a:srgbClr val="00B050"/>
                </a:solidFill>
              </a:rPr>
              <a:t>is a</a:t>
            </a:r>
            <a:r>
              <a:rPr lang="en-US" dirty="0">
                <a:solidFill>
                  <a:srgbClr val="002060"/>
                </a:solidFill>
              </a:rPr>
              <a:t> </a:t>
            </a:r>
            <a:r>
              <a:rPr lang="en-US" b="1" dirty="0">
                <a:solidFill>
                  <a:srgbClr val="002060"/>
                </a:solidFill>
              </a:rPr>
              <a:t>good</a:t>
            </a:r>
            <a:r>
              <a:rPr lang="en-US" dirty="0">
                <a:solidFill>
                  <a:srgbClr val="00B050"/>
                </a:solidFill>
              </a:rPr>
              <a:t> thing to do (based on a </a:t>
            </a:r>
            <a:r>
              <a:rPr lang="en-US" dirty="0">
                <a:solidFill>
                  <a:schemeClr val="accent3"/>
                </a:solidFill>
              </a:rPr>
              <a:t>value of success</a:t>
            </a:r>
            <a:r>
              <a:rPr lang="en-US" dirty="0">
                <a:solidFill>
                  <a:srgbClr val="00B050"/>
                </a:solidFill>
              </a:rPr>
              <a:t>).</a:t>
            </a:r>
          </a:p>
          <a:p>
            <a:r>
              <a:rPr lang="en-US" dirty="0">
                <a:solidFill>
                  <a:srgbClr val="FF0000"/>
                </a:solidFill>
              </a:rPr>
              <a:t>Saving your marriage </a:t>
            </a:r>
            <a:r>
              <a:rPr lang="en-US" dirty="0">
                <a:solidFill>
                  <a:srgbClr val="00B050"/>
                </a:solidFill>
              </a:rPr>
              <a:t>is a </a:t>
            </a:r>
            <a:r>
              <a:rPr lang="en-US" b="1" dirty="0">
                <a:solidFill>
                  <a:srgbClr val="002060"/>
                </a:solidFill>
              </a:rPr>
              <a:t>good</a:t>
            </a:r>
            <a:r>
              <a:rPr lang="en-US" dirty="0">
                <a:solidFill>
                  <a:srgbClr val="00B050"/>
                </a:solidFill>
              </a:rPr>
              <a:t> way to move forward (based on a </a:t>
            </a:r>
            <a:r>
              <a:rPr lang="en-US" dirty="0">
                <a:solidFill>
                  <a:schemeClr val="accent3"/>
                </a:solidFill>
              </a:rPr>
              <a:t>value of commitment).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a:solidFill>
                  <a:srgbClr val="002060"/>
                </a:solidFill>
                <a:latin typeface="Algerian" pitchFamily="82" charset="0"/>
              </a:rPr>
              <a:t>MORAL</a:t>
            </a:r>
          </a:p>
        </p:txBody>
      </p:sp>
      <p:sp>
        <p:nvSpPr>
          <p:cNvPr id="3" name="Content Placeholder 2"/>
          <p:cNvSpPr>
            <a:spLocks noGrp="1"/>
          </p:cNvSpPr>
          <p:nvPr>
            <p:ph sz="quarter" idx="1"/>
          </p:nvPr>
        </p:nvSpPr>
        <p:spPr>
          <a:xfrm>
            <a:off x="457200" y="1219200"/>
            <a:ext cx="8001000" cy="5254752"/>
          </a:xfrm>
        </p:spPr>
        <p:txBody>
          <a:bodyPr/>
          <a:lstStyle/>
          <a:p>
            <a:pPr algn="just"/>
            <a:r>
              <a:rPr lang="en-US" i="1" dirty="0"/>
              <a:t>Moral dilemmas</a:t>
            </a:r>
            <a:r>
              <a:rPr lang="en-US" dirty="0"/>
              <a:t> occur when morals conflict with each other. For example, what if a daughter couldn’t afford the life-saving medicine her dying mother needed, but she had access to the medicine storeroom?</a:t>
            </a:r>
          </a:p>
          <a:p>
            <a:pPr algn="just"/>
            <a:r>
              <a:rPr lang="en-US" dirty="0"/>
              <a:t>Her core values might tell her stealing is wrong. However, her morality would tell her she needs to protect her mother. As such, the daughter might end up doing the wrong thing (stealing, as judged by her values) for the right reasons (saving her mother, as judged by her morals)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467600" cy="914400"/>
          </a:xfrm>
        </p:spPr>
        <p:txBody>
          <a:bodyPr>
            <a:noAutofit/>
          </a:bodyPr>
          <a:lstStyle/>
          <a:p>
            <a:r>
              <a:rPr lang="en-US" sz="4000" dirty="0">
                <a:solidFill>
                  <a:srgbClr val="7030A0"/>
                </a:solidFill>
                <a:latin typeface="Algerian" pitchFamily="82" charset="0"/>
              </a:rPr>
              <a:t>ETHICS</a:t>
            </a:r>
          </a:p>
        </p:txBody>
      </p:sp>
      <p:sp>
        <p:nvSpPr>
          <p:cNvPr id="3" name="Content Placeholder 2"/>
          <p:cNvSpPr>
            <a:spLocks noGrp="1"/>
          </p:cNvSpPr>
          <p:nvPr>
            <p:ph sz="quarter" idx="1"/>
          </p:nvPr>
        </p:nvSpPr>
        <p:spPr>
          <a:xfrm>
            <a:off x="457200" y="1447800"/>
            <a:ext cx="8077200" cy="5026152"/>
          </a:xfrm>
        </p:spPr>
        <p:txBody>
          <a:bodyPr/>
          <a:lstStyle/>
          <a:p>
            <a:pPr algn="just"/>
            <a:r>
              <a:rPr lang="en-US" dirty="0">
                <a:hlinkClick r:id="rId2"/>
              </a:rPr>
              <a:t>Ethics</a:t>
            </a:r>
            <a:r>
              <a:rPr lang="en-US" dirty="0"/>
              <a:t> and morals are very similar. In fact, many ethicists consider the terms to be interchangeable. However, there are slight differences in how they affect our lives.</a:t>
            </a:r>
          </a:p>
          <a:p>
            <a:pPr algn="just"/>
            <a:endParaRPr lang="en-US" dirty="0"/>
          </a:p>
          <a:p>
            <a:pPr algn="just"/>
            <a:r>
              <a:rPr lang="en-US" dirty="0"/>
              <a:t>While morals are concerned with individuals feeling "good" or "bad," ethics determine what behaviors are "right" or "wrong." Ethics dictate what practical behaviors are allowed, while morals reflect our intentions. Consider morals as the rulebook and ethics as the motivator that leads to proper or improper action.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sz="3200" dirty="0">
                <a:solidFill>
                  <a:srgbClr val="7030A0"/>
                </a:solidFill>
                <a:latin typeface="Algerian" pitchFamily="82" charset="0"/>
              </a:rPr>
              <a:t>ETHICS</a:t>
            </a:r>
            <a:endParaRPr lang="en-US" dirty="0"/>
          </a:p>
        </p:txBody>
      </p:sp>
      <p:sp>
        <p:nvSpPr>
          <p:cNvPr id="3" name="Content Placeholder 2"/>
          <p:cNvSpPr>
            <a:spLocks noGrp="1"/>
          </p:cNvSpPr>
          <p:nvPr>
            <p:ph sz="quarter" idx="1"/>
          </p:nvPr>
        </p:nvSpPr>
        <p:spPr>
          <a:xfrm>
            <a:off x="457200" y="914400"/>
            <a:ext cx="8001000" cy="5559552"/>
          </a:xfrm>
        </p:spPr>
        <p:txBody>
          <a:bodyPr>
            <a:normAutofit fontScale="92500"/>
          </a:bodyPr>
          <a:lstStyle/>
          <a:p>
            <a:r>
              <a:rPr lang="en-US" dirty="0"/>
              <a:t>You're most likely to see a code of ethics in the business or legal fields. These areas are much more black and white than personal values or morals since they set rules for employees and citizens in a society. For example:</a:t>
            </a:r>
          </a:p>
          <a:p>
            <a:r>
              <a:rPr lang="en-US" dirty="0"/>
              <a:t>Doctors are held to a strict code of ethics when they swear the Hippocratic Oath. They are bound to the rule "do no harm," and can be held accountable if they do cause harm to their patients.</a:t>
            </a:r>
          </a:p>
          <a:p>
            <a:r>
              <a:rPr lang="en-US" dirty="0"/>
              <a:t>An organization like PETA, which stands for “People for the Ethical Treatment of Animals," pursues legal action against those who do not treat animals in an ethical way.</a:t>
            </a:r>
          </a:p>
          <a:p>
            <a:r>
              <a:rPr lang="en-US" dirty="0"/>
              <a:t>Employees often sign a code of ethics, which includes keeping important matters confidential and not stealing from the workplace — both of which would be fireable offenses.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TotalTime>
  <Words>1288</Words>
  <Application>Microsoft Office PowerPoint</Application>
  <PresentationFormat>On-screen Show (4:3)</PresentationFormat>
  <Paragraphs>81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Andalus</vt:lpstr>
      <vt:lpstr>Bernard MT Condensed</vt:lpstr>
      <vt:lpstr>Calibri</vt:lpstr>
      <vt:lpstr>Century Schoolbook</vt:lpstr>
      <vt:lpstr>Wingdings</vt:lpstr>
      <vt:lpstr>Wingdings 2</vt:lpstr>
      <vt:lpstr>Oriel</vt:lpstr>
      <vt:lpstr>Professional ethics in engineering</vt:lpstr>
      <vt:lpstr>WHAT IS VALUE</vt:lpstr>
      <vt:lpstr>Examples of Values </vt:lpstr>
      <vt:lpstr>          Examples of Values </vt:lpstr>
      <vt:lpstr>Moral</vt:lpstr>
      <vt:lpstr>    Examples of Morals </vt:lpstr>
      <vt:lpstr>MORAL</vt:lpstr>
      <vt:lpstr>ETHICS</vt:lpstr>
      <vt:lpstr>ETHICS</vt:lpstr>
      <vt:lpstr>ETHICS</vt:lpstr>
      <vt:lpstr>Morals vs. Ethics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ethics</dc:title>
  <dc:creator>ABI</dc:creator>
  <cp:lastModifiedBy>RENUKA DEVI</cp:lastModifiedBy>
  <cp:revision>19</cp:revision>
  <dcterms:created xsi:type="dcterms:W3CDTF">2022-08-31T14:25:39Z</dcterms:created>
  <dcterms:modified xsi:type="dcterms:W3CDTF">2023-01-19T13:45:56Z</dcterms:modified>
</cp:coreProperties>
</file>