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C67A52-48DA-487B-9E01-E927061BDA1D}"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D1282B8-4143-47C1-9526-745565ED2E41}" type="slidenum">
              <a:rPr lang="en-IN" smtClean="0"/>
              <a:t>‹#›</a:t>
            </a:fld>
            <a:endParaRPr lang="en-IN"/>
          </a:p>
        </p:txBody>
      </p:sp>
    </p:spTree>
    <p:extLst>
      <p:ext uri="{BB962C8B-B14F-4D97-AF65-F5344CB8AC3E}">
        <p14:creationId xmlns:p14="http://schemas.microsoft.com/office/powerpoint/2010/main" val="297837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67A52-48DA-487B-9E01-E927061BDA1D}"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54709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67A52-48DA-487B-9E01-E927061BDA1D}"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365219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67A52-48DA-487B-9E01-E927061BDA1D}"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109562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0C67A52-48DA-487B-9E01-E927061BDA1D}" type="datetimeFigureOut">
              <a:rPr lang="en-IN" smtClean="0"/>
              <a:t>29-02-2024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D1282B8-4143-47C1-9526-745565ED2E41}" type="slidenum">
              <a:rPr lang="en-IN" smtClean="0"/>
              <a:t>‹#›</a:t>
            </a:fld>
            <a:endParaRPr lang="en-IN"/>
          </a:p>
        </p:txBody>
      </p:sp>
    </p:spTree>
    <p:extLst>
      <p:ext uri="{BB962C8B-B14F-4D97-AF65-F5344CB8AC3E}">
        <p14:creationId xmlns:p14="http://schemas.microsoft.com/office/powerpoint/2010/main" val="412603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67A52-48DA-487B-9E01-E927061BDA1D}"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184124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C67A52-48DA-487B-9E01-E927061BDA1D}"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348345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C67A52-48DA-487B-9E01-E927061BDA1D}"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34007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67A52-48DA-487B-9E01-E927061BDA1D}"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258755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C67A52-48DA-487B-9E01-E927061BDA1D}"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295804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C67A52-48DA-487B-9E01-E927061BDA1D}" type="datetimeFigureOut">
              <a:rPr lang="en-IN" smtClean="0"/>
              <a:t>29-02-2024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D1282B8-4143-47C1-9526-745565ED2E41}" type="slidenum">
              <a:rPr lang="en-IN" smtClean="0"/>
              <a:t>‹#›</a:t>
            </a:fld>
            <a:endParaRPr lang="en-IN"/>
          </a:p>
        </p:txBody>
      </p:sp>
    </p:spTree>
    <p:extLst>
      <p:ext uri="{BB962C8B-B14F-4D97-AF65-F5344CB8AC3E}">
        <p14:creationId xmlns:p14="http://schemas.microsoft.com/office/powerpoint/2010/main" val="345690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0C67A52-48DA-487B-9E01-E927061BDA1D}" type="datetimeFigureOut">
              <a:rPr lang="en-IN" smtClean="0"/>
              <a:t>29-02-2024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D1282B8-4143-47C1-9526-745565ED2E41}" type="slidenum">
              <a:rPr lang="en-IN" smtClean="0"/>
              <a:t>‹#›</a:t>
            </a:fld>
            <a:endParaRPr lang="en-IN"/>
          </a:p>
        </p:txBody>
      </p:sp>
    </p:spTree>
    <p:extLst>
      <p:ext uri="{BB962C8B-B14F-4D97-AF65-F5344CB8AC3E}">
        <p14:creationId xmlns:p14="http://schemas.microsoft.com/office/powerpoint/2010/main" val="505012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7392AA-4CB1-39A2-6D2A-E3DB4861607F}"/>
              </a:ext>
            </a:extLst>
          </p:cNvPr>
          <p:cNvGraphicFramePr>
            <a:graphicFrameLocks noGrp="1"/>
          </p:cNvGraphicFramePr>
          <p:nvPr>
            <p:extLst>
              <p:ext uri="{D42A27DB-BD31-4B8C-83A1-F6EECF244321}">
                <p14:modId xmlns:p14="http://schemas.microsoft.com/office/powerpoint/2010/main" val="2064751762"/>
              </p:ext>
            </p:extLst>
          </p:nvPr>
        </p:nvGraphicFramePr>
        <p:xfrm>
          <a:off x="223519" y="396241"/>
          <a:ext cx="11196321" cy="5882745"/>
        </p:xfrm>
        <a:graphic>
          <a:graphicData uri="http://schemas.openxmlformats.org/drawingml/2006/table">
            <a:tbl>
              <a:tblPr firstRow="1" bandRow="1">
                <a:tableStyleId>{5C22544A-7EE6-4342-B048-85BDC9FD1C3A}</a:tableStyleId>
              </a:tblPr>
              <a:tblGrid>
                <a:gridCol w="3732107">
                  <a:extLst>
                    <a:ext uri="{9D8B030D-6E8A-4147-A177-3AD203B41FA5}">
                      <a16:colId xmlns:a16="http://schemas.microsoft.com/office/drawing/2014/main" val="1608767486"/>
                    </a:ext>
                  </a:extLst>
                </a:gridCol>
                <a:gridCol w="3732107">
                  <a:extLst>
                    <a:ext uri="{9D8B030D-6E8A-4147-A177-3AD203B41FA5}">
                      <a16:colId xmlns:a16="http://schemas.microsoft.com/office/drawing/2014/main" val="3688182016"/>
                    </a:ext>
                  </a:extLst>
                </a:gridCol>
                <a:gridCol w="3732107">
                  <a:extLst>
                    <a:ext uri="{9D8B030D-6E8A-4147-A177-3AD203B41FA5}">
                      <a16:colId xmlns:a16="http://schemas.microsoft.com/office/drawing/2014/main" val="2057974445"/>
                    </a:ext>
                  </a:extLst>
                </a:gridCol>
              </a:tblGrid>
              <a:tr h="318365">
                <a:tc>
                  <a:txBody>
                    <a:bodyPr/>
                    <a:lstStyle/>
                    <a:p>
                      <a:pPr algn="ctr"/>
                      <a:r>
                        <a:rPr lang="en-IN" sz="1600" dirty="0"/>
                        <a:t>PRE-CONVENTIONAL LEVEL</a:t>
                      </a:r>
                    </a:p>
                  </a:txBody>
                  <a:tcPr/>
                </a:tc>
                <a:tc>
                  <a:txBody>
                    <a:bodyPr/>
                    <a:lstStyle/>
                    <a:p>
                      <a:pPr algn="ctr"/>
                      <a:r>
                        <a:rPr lang="en-IN" sz="1600" dirty="0"/>
                        <a:t>CONVENTIONAL LEVEL</a:t>
                      </a:r>
                    </a:p>
                  </a:txBody>
                  <a:tcPr/>
                </a:tc>
                <a:tc>
                  <a:txBody>
                    <a:bodyPr/>
                    <a:lstStyle/>
                    <a:p>
                      <a:pPr algn="ctr"/>
                      <a:r>
                        <a:rPr lang="en-IN" sz="1600" dirty="0"/>
                        <a:t>POST-CONVENTIONAL LEVEL</a:t>
                      </a:r>
                    </a:p>
                  </a:txBody>
                  <a:tcPr/>
                </a:tc>
                <a:extLst>
                  <a:ext uri="{0D108BD9-81ED-4DB2-BD59-A6C34878D82A}">
                    <a16:rowId xmlns:a16="http://schemas.microsoft.com/office/drawing/2014/main" val="563823867"/>
                  </a:ext>
                </a:extLst>
              </a:tr>
              <a:tr h="318365">
                <a:tc>
                  <a:txBody>
                    <a:bodyPr/>
                    <a:lstStyle/>
                    <a:p>
                      <a:pPr algn="ctr"/>
                      <a:r>
                        <a:rPr lang="en-IN" sz="1600" dirty="0"/>
                        <a:t>First level of moral thinking</a:t>
                      </a:r>
                    </a:p>
                  </a:txBody>
                  <a:tcPr/>
                </a:tc>
                <a:tc>
                  <a:txBody>
                    <a:bodyPr/>
                    <a:lstStyle/>
                    <a:p>
                      <a:pPr algn="ctr"/>
                      <a:r>
                        <a:rPr lang="en-IN" sz="1600" dirty="0"/>
                        <a:t>Second level of moral thinking</a:t>
                      </a:r>
                    </a:p>
                  </a:txBody>
                  <a:tcPr/>
                </a:tc>
                <a:tc>
                  <a:txBody>
                    <a:bodyPr/>
                    <a:lstStyle/>
                    <a:p>
                      <a:pPr algn="ctr"/>
                      <a:r>
                        <a:rPr lang="en-IN" sz="1600" dirty="0"/>
                        <a:t>Third level of moral thinking</a:t>
                      </a:r>
                    </a:p>
                  </a:txBody>
                  <a:tcPr/>
                </a:tc>
                <a:extLst>
                  <a:ext uri="{0D108BD9-81ED-4DB2-BD59-A6C34878D82A}">
                    <a16:rowId xmlns:a16="http://schemas.microsoft.com/office/drawing/2014/main" val="3159515472"/>
                  </a:ext>
                </a:extLst>
              </a:tr>
              <a:tr h="318365">
                <a:tc>
                  <a:txBody>
                    <a:bodyPr/>
                    <a:lstStyle/>
                    <a:p>
                      <a:pPr algn="ctr"/>
                      <a:r>
                        <a:rPr lang="en-IN" sz="1600" dirty="0"/>
                        <a:t>Elementary School level</a:t>
                      </a:r>
                    </a:p>
                  </a:txBody>
                  <a:tcPr/>
                </a:tc>
                <a:tc>
                  <a:txBody>
                    <a:bodyPr/>
                    <a:lstStyle/>
                    <a:p>
                      <a:pPr algn="ctr"/>
                      <a:r>
                        <a:rPr lang="en-IN" sz="1600" dirty="0"/>
                        <a:t>Primary &amp; High School level</a:t>
                      </a:r>
                    </a:p>
                  </a:txBody>
                  <a:tcPr/>
                </a:tc>
                <a:tc>
                  <a:txBody>
                    <a:bodyPr/>
                    <a:lstStyle/>
                    <a:p>
                      <a:pPr algn="ctr"/>
                      <a:r>
                        <a:rPr lang="en-IN" sz="1600" dirty="0"/>
                        <a:t>After High School level</a:t>
                      </a:r>
                    </a:p>
                  </a:txBody>
                  <a:tcPr/>
                </a:tc>
                <a:extLst>
                  <a:ext uri="{0D108BD9-81ED-4DB2-BD59-A6C34878D82A}">
                    <a16:rowId xmlns:a16="http://schemas.microsoft.com/office/drawing/2014/main" val="2079195000"/>
                  </a:ext>
                </a:extLst>
              </a:tr>
              <a:tr h="549904">
                <a:tc>
                  <a:txBody>
                    <a:bodyPr/>
                    <a:lstStyle/>
                    <a:p>
                      <a:pPr algn="ctr"/>
                      <a:r>
                        <a:rPr lang="en-IN" sz="1600" dirty="0"/>
                        <a:t>Think and behave based on direct consequences</a:t>
                      </a:r>
                    </a:p>
                  </a:txBody>
                  <a:tcPr/>
                </a:tc>
                <a:tc>
                  <a:txBody>
                    <a:bodyPr/>
                    <a:lstStyle/>
                    <a:p>
                      <a:pPr algn="ctr"/>
                      <a:r>
                        <a:rPr lang="en-IN" sz="1600" dirty="0"/>
                        <a:t>Think and behave based on the want to please others</a:t>
                      </a:r>
                    </a:p>
                  </a:txBody>
                  <a:tcPr/>
                </a:tc>
                <a:tc>
                  <a:txBody>
                    <a:bodyPr/>
                    <a:lstStyle/>
                    <a:p>
                      <a:pPr algn="ctr"/>
                      <a:r>
                        <a:rPr lang="en-IN" sz="1600" dirty="0"/>
                        <a:t>Think and behave based on a sense of justice</a:t>
                      </a:r>
                    </a:p>
                  </a:txBody>
                  <a:tcPr/>
                </a:tc>
                <a:extLst>
                  <a:ext uri="{0D108BD9-81ED-4DB2-BD59-A6C34878D82A}">
                    <a16:rowId xmlns:a16="http://schemas.microsoft.com/office/drawing/2014/main" val="3221980687"/>
                  </a:ext>
                </a:extLst>
              </a:tr>
              <a:tr h="1939134">
                <a:tc>
                  <a:txBody>
                    <a:bodyPr/>
                    <a:lstStyle/>
                    <a:p>
                      <a:pPr marL="0" indent="0" algn="ctr">
                        <a:buNone/>
                      </a:pPr>
                      <a:r>
                        <a:rPr lang="en-IN" sz="1600" b="1" dirty="0"/>
                        <a:t>1) Avoid Punishments</a:t>
                      </a:r>
                      <a:endParaRPr lang="en-IN" sz="1600" b="0" dirty="0"/>
                    </a:p>
                    <a:p>
                      <a:pPr marL="0" indent="0" algn="ctr">
                        <a:buNone/>
                      </a:pPr>
                      <a:r>
                        <a:rPr lang="en-US" sz="1600" b="0" dirty="0"/>
                        <a:t>A thinker at this stage generally thinks and believes that the judgment are to be made as per the socially acceptable norms as they are said so by some higher official (a teacher or a parent).</a:t>
                      </a:r>
                    </a:p>
                  </a:txBody>
                  <a:tcPr/>
                </a:tc>
                <a:tc>
                  <a:txBody>
                    <a:bodyPr/>
                    <a:lstStyle/>
                    <a:p>
                      <a:pPr algn="ctr"/>
                      <a:r>
                        <a:rPr lang="en-IN" sz="1600" b="1" dirty="0"/>
                        <a:t>3) Getting People to Like Them</a:t>
                      </a:r>
                    </a:p>
                    <a:p>
                      <a:pPr algn="ctr"/>
                      <a:r>
                        <a:rPr lang="en-US" sz="1600" dirty="0"/>
                        <a:t>At this stage, the ideas of the society are considered. This level can be that where the protagonist behaves on account of the moral grounds which people decide for decision making. This decision may or may not support the law. </a:t>
                      </a:r>
                      <a:endParaRPr lang="en-IN" sz="1600" b="0" dirty="0"/>
                    </a:p>
                  </a:txBody>
                  <a:tcPr/>
                </a:tc>
                <a:tc>
                  <a:txBody>
                    <a:bodyPr/>
                    <a:lstStyle/>
                    <a:p>
                      <a:pPr algn="ctr"/>
                      <a:r>
                        <a:rPr lang="en-IN" sz="1600" b="1" dirty="0"/>
                        <a:t>5) Reject Rigidity of Laws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 this level, the thinker uses his moral thinking skills at a commendable pace. He might have an opinion that the rules have to be changed according to humanitarian values. The thinker rejects the rigidity of the existing laws and rules at this stage.</a:t>
                      </a:r>
                    </a:p>
                  </a:txBody>
                  <a:tcPr/>
                </a:tc>
                <a:extLst>
                  <a:ext uri="{0D108BD9-81ED-4DB2-BD59-A6C34878D82A}">
                    <a16:rowId xmlns:a16="http://schemas.microsoft.com/office/drawing/2014/main" val="1789391955"/>
                  </a:ext>
                </a:extLst>
              </a:tr>
              <a:tr h="2255625">
                <a:tc>
                  <a:txBody>
                    <a:bodyPr/>
                    <a:lstStyle/>
                    <a:p>
                      <a:pPr algn="ctr"/>
                      <a:r>
                        <a:rPr lang="en-IN" sz="1600" b="1" dirty="0"/>
                        <a:t>2) Self Interest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t>A </a:t>
                      </a:r>
                      <a:r>
                        <a:rPr lang="en-US" sz="1600" b="0" dirty="0">
                          <a:latin typeface="+mn-lt"/>
                        </a:rPr>
                        <a:t>thinker at this stage, shows interest in making decisions according to the rewards they get in exchange. </a:t>
                      </a:r>
                      <a:r>
                        <a:rPr lang="en-US" sz="1600" dirty="0">
                          <a:latin typeface="+mn-lt"/>
                          <a:cs typeface="Andalus" pitchFamily="18" charset="-78"/>
                        </a:rPr>
                        <a:t>In this stage, they tend to follow the rules of authority because they believe that this is necessary to ensure positive relationships and societal order.</a:t>
                      </a:r>
                    </a:p>
                  </a:txBody>
                  <a:tcPr/>
                </a:tc>
                <a:tc>
                  <a:txBody>
                    <a:bodyPr/>
                    <a:lstStyle/>
                    <a:p>
                      <a:pPr algn="ctr"/>
                      <a:r>
                        <a:rPr lang="en-IN" sz="1600" b="1" dirty="0"/>
                        <a:t>4) Maintain Functioning in Society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A thinker at this stage, considers to follow the rules for the good of the society. The thinker’s behavior is driven by the authority while his thinking conforms to the social order.</a:t>
                      </a:r>
                    </a:p>
                  </a:txBody>
                  <a:tcPr/>
                </a:tc>
                <a:tc>
                  <a:txBody>
                    <a:bodyPr/>
                    <a:lstStyle/>
                    <a:p>
                      <a:pPr algn="ctr"/>
                      <a:r>
                        <a:rPr lang="en-IN" sz="1600" b="1" dirty="0"/>
                        <a:t>6) Sense of Justice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This is the pinnacle stage of Moral development where the thinker feels a sense of justice for the protagonist. The thinker has great moral values that he keeps himself free from the external factors that might influence his thinking process.</a:t>
                      </a:r>
                    </a:p>
                  </a:txBody>
                  <a:tcPr/>
                </a:tc>
                <a:extLst>
                  <a:ext uri="{0D108BD9-81ED-4DB2-BD59-A6C34878D82A}">
                    <a16:rowId xmlns:a16="http://schemas.microsoft.com/office/drawing/2014/main" val="3482836655"/>
                  </a:ext>
                </a:extLst>
              </a:tr>
            </a:tbl>
          </a:graphicData>
        </a:graphic>
      </p:graphicFrame>
    </p:spTree>
    <p:extLst>
      <p:ext uri="{BB962C8B-B14F-4D97-AF65-F5344CB8AC3E}">
        <p14:creationId xmlns:p14="http://schemas.microsoft.com/office/powerpoint/2010/main" val="213022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F782ABB-D2DD-8F9D-00BB-AA86311B3178}"/>
              </a:ext>
            </a:extLst>
          </p:cNvPr>
          <p:cNvGraphicFramePr>
            <a:graphicFrameLocks noGrp="1"/>
          </p:cNvGraphicFramePr>
          <p:nvPr>
            <p:extLst>
              <p:ext uri="{D42A27DB-BD31-4B8C-83A1-F6EECF244321}">
                <p14:modId xmlns:p14="http://schemas.microsoft.com/office/powerpoint/2010/main" val="2938539841"/>
              </p:ext>
            </p:extLst>
          </p:nvPr>
        </p:nvGraphicFramePr>
        <p:xfrm>
          <a:off x="223519" y="396241"/>
          <a:ext cx="11196321" cy="5882745"/>
        </p:xfrm>
        <a:graphic>
          <a:graphicData uri="http://schemas.openxmlformats.org/drawingml/2006/table">
            <a:tbl>
              <a:tblPr firstRow="1" bandRow="1">
                <a:tableStyleId>{5C22544A-7EE6-4342-B048-85BDC9FD1C3A}</a:tableStyleId>
              </a:tblPr>
              <a:tblGrid>
                <a:gridCol w="3732107">
                  <a:extLst>
                    <a:ext uri="{9D8B030D-6E8A-4147-A177-3AD203B41FA5}">
                      <a16:colId xmlns:a16="http://schemas.microsoft.com/office/drawing/2014/main" val="1608767486"/>
                    </a:ext>
                  </a:extLst>
                </a:gridCol>
                <a:gridCol w="3732107">
                  <a:extLst>
                    <a:ext uri="{9D8B030D-6E8A-4147-A177-3AD203B41FA5}">
                      <a16:colId xmlns:a16="http://schemas.microsoft.com/office/drawing/2014/main" val="3688182016"/>
                    </a:ext>
                  </a:extLst>
                </a:gridCol>
                <a:gridCol w="3732107">
                  <a:extLst>
                    <a:ext uri="{9D8B030D-6E8A-4147-A177-3AD203B41FA5}">
                      <a16:colId xmlns:a16="http://schemas.microsoft.com/office/drawing/2014/main" val="2057974445"/>
                    </a:ext>
                  </a:extLst>
                </a:gridCol>
              </a:tblGrid>
              <a:tr h="318365">
                <a:tc>
                  <a:txBody>
                    <a:bodyPr/>
                    <a:lstStyle/>
                    <a:p>
                      <a:pPr algn="ctr"/>
                      <a:r>
                        <a:rPr lang="en-IN" sz="1600" dirty="0"/>
                        <a:t>PRE-CONVENTIONAL LEVEL</a:t>
                      </a:r>
                    </a:p>
                  </a:txBody>
                  <a:tcPr/>
                </a:tc>
                <a:tc>
                  <a:txBody>
                    <a:bodyPr/>
                    <a:lstStyle/>
                    <a:p>
                      <a:pPr algn="ctr"/>
                      <a:r>
                        <a:rPr lang="en-IN" sz="1600" dirty="0"/>
                        <a:t>CONVENTIONAL LEVEL</a:t>
                      </a:r>
                    </a:p>
                  </a:txBody>
                  <a:tcPr/>
                </a:tc>
                <a:tc>
                  <a:txBody>
                    <a:bodyPr/>
                    <a:lstStyle/>
                    <a:p>
                      <a:pPr algn="ctr"/>
                      <a:r>
                        <a:rPr lang="en-IN" sz="1600" dirty="0"/>
                        <a:t>POST-CONVENTIONAL LEVEL</a:t>
                      </a:r>
                    </a:p>
                  </a:txBody>
                  <a:tcPr/>
                </a:tc>
                <a:extLst>
                  <a:ext uri="{0D108BD9-81ED-4DB2-BD59-A6C34878D82A}">
                    <a16:rowId xmlns:a16="http://schemas.microsoft.com/office/drawing/2014/main" val="563823867"/>
                  </a:ext>
                </a:extLst>
              </a:tr>
              <a:tr h="318365">
                <a:tc>
                  <a:txBody>
                    <a:bodyPr/>
                    <a:lstStyle/>
                    <a:p>
                      <a:pPr algn="ctr"/>
                      <a:r>
                        <a:rPr lang="en-IN" sz="1600" dirty="0"/>
                        <a:t>First level of moral thinking</a:t>
                      </a:r>
                    </a:p>
                  </a:txBody>
                  <a:tcPr/>
                </a:tc>
                <a:tc>
                  <a:txBody>
                    <a:bodyPr/>
                    <a:lstStyle/>
                    <a:p>
                      <a:pPr algn="ctr"/>
                      <a:r>
                        <a:rPr lang="en-IN" sz="1600" dirty="0"/>
                        <a:t>Second level of moral thinking</a:t>
                      </a:r>
                    </a:p>
                  </a:txBody>
                  <a:tcPr/>
                </a:tc>
                <a:tc>
                  <a:txBody>
                    <a:bodyPr/>
                    <a:lstStyle/>
                    <a:p>
                      <a:pPr algn="ctr"/>
                      <a:r>
                        <a:rPr lang="en-IN" sz="1600" dirty="0"/>
                        <a:t>Third level of moral thinking</a:t>
                      </a:r>
                    </a:p>
                  </a:txBody>
                  <a:tcPr/>
                </a:tc>
                <a:extLst>
                  <a:ext uri="{0D108BD9-81ED-4DB2-BD59-A6C34878D82A}">
                    <a16:rowId xmlns:a16="http://schemas.microsoft.com/office/drawing/2014/main" val="3159515472"/>
                  </a:ext>
                </a:extLst>
              </a:tr>
              <a:tr h="318365">
                <a:tc>
                  <a:txBody>
                    <a:bodyPr/>
                    <a:lstStyle/>
                    <a:p>
                      <a:pPr algn="ctr"/>
                      <a:r>
                        <a:rPr lang="en-IN" sz="1600" dirty="0"/>
                        <a:t>Elementary School level</a:t>
                      </a:r>
                    </a:p>
                  </a:txBody>
                  <a:tcPr/>
                </a:tc>
                <a:tc>
                  <a:txBody>
                    <a:bodyPr/>
                    <a:lstStyle/>
                    <a:p>
                      <a:pPr algn="ctr"/>
                      <a:r>
                        <a:rPr lang="en-IN" sz="1600" dirty="0"/>
                        <a:t>Primary &amp; High School level</a:t>
                      </a:r>
                    </a:p>
                  </a:txBody>
                  <a:tcPr/>
                </a:tc>
                <a:tc>
                  <a:txBody>
                    <a:bodyPr/>
                    <a:lstStyle/>
                    <a:p>
                      <a:pPr algn="ctr"/>
                      <a:r>
                        <a:rPr lang="en-IN" sz="1600" dirty="0"/>
                        <a:t>After High School level</a:t>
                      </a:r>
                    </a:p>
                  </a:txBody>
                  <a:tcPr/>
                </a:tc>
                <a:extLst>
                  <a:ext uri="{0D108BD9-81ED-4DB2-BD59-A6C34878D82A}">
                    <a16:rowId xmlns:a16="http://schemas.microsoft.com/office/drawing/2014/main" val="2079195000"/>
                  </a:ext>
                </a:extLst>
              </a:tr>
              <a:tr h="549904">
                <a:tc>
                  <a:txBody>
                    <a:bodyPr/>
                    <a:lstStyle/>
                    <a:p>
                      <a:pPr algn="ctr"/>
                      <a:r>
                        <a:rPr lang="en-IN" sz="1600" dirty="0"/>
                        <a:t>Think and behave based on direct consequences</a:t>
                      </a:r>
                    </a:p>
                  </a:txBody>
                  <a:tcPr/>
                </a:tc>
                <a:tc>
                  <a:txBody>
                    <a:bodyPr/>
                    <a:lstStyle/>
                    <a:p>
                      <a:pPr algn="ctr"/>
                      <a:r>
                        <a:rPr lang="en-IN" sz="1600" dirty="0"/>
                        <a:t>Think and behave based on the want to please others</a:t>
                      </a:r>
                    </a:p>
                  </a:txBody>
                  <a:tcPr/>
                </a:tc>
                <a:tc>
                  <a:txBody>
                    <a:bodyPr/>
                    <a:lstStyle/>
                    <a:p>
                      <a:pPr algn="ctr"/>
                      <a:r>
                        <a:rPr lang="en-IN" sz="1600" dirty="0"/>
                        <a:t>Think and behave based on a sense of justice</a:t>
                      </a:r>
                    </a:p>
                  </a:txBody>
                  <a:tcPr/>
                </a:tc>
                <a:extLst>
                  <a:ext uri="{0D108BD9-81ED-4DB2-BD59-A6C34878D82A}">
                    <a16:rowId xmlns:a16="http://schemas.microsoft.com/office/drawing/2014/main" val="3221980687"/>
                  </a:ext>
                </a:extLst>
              </a:tr>
              <a:tr h="1939134">
                <a:tc>
                  <a:txBody>
                    <a:bodyPr/>
                    <a:lstStyle/>
                    <a:p>
                      <a:pPr marL="0" indent="0" algn="ctr">
                        <a:buNone/>
                      </a:pPr>
                      <a:r>
                        <a:rPr lang="en-IN" sz="1600" b="1" dirty="0"/>
                        <a:t>1) Avoid Punishments</a:t>
                      </a:r>
                      <a:endParaRPr lang="en-IN" sz="1600" b="0" dirty="0"/>
                    </a:p>
                    <a:p>
                      <a:pPr marL="0" indent="0" algn="ctr">
                        <a:buNone/>
                      </a:pPr>
                      <a:r>
                        <a:rPr lang="en-US" sz="1600" b="0" dirty="0"/>
                        <a:t>A thinker at this stage generally thinks and believes that the judgment are to be made as per the socially acceptable norms as they are said so by some higher official (a teacher or a parent).</a:t>
                      </a:r>
                    </a:p>
                  </a:txBody>
                  <a:tcPr/>
                </a:tc>
                <a:tc>
                  <a:txBody>
                    <a:bodyPr/>
                    <a:lstStyle/>
                    <a:p>
                      <a:pPr algn="ctr"/>
                      <a:r>
                        <a:rPr lang="en-IN" sz="1600" b="1" dirty="0"/>
                        <a:t>3) Getting People to Like Them</a:t>
                      </a:r>
                    </a:p>
                    <a:p>
                      <a:pPr algn="ctr"/>
                      <a:r>
                        <a:rPr lang="en-US" sz="1600" dirty="0"/>
                        <a:t>At this stage, the ideas of the society are considered. This level can be that where the protagonist behaves on account of the moral grounds which people decide for decision making. This decision may or may not support the law. </a:t>
                      </a:r>
                      <a:endParaRPr lang="en-IN" sz="1600" b="0" dirty="0"/>
                    </a:p>
                  </a:txBody>
                  <a:tcPr/>
                </a:tc>
                <a:tc>
                  <a:txBody>
                    <a:bodyPr/>
                    <a:lstStyle/>
                    <a:p>
                      <a:pPr algn="ctr"/>
                      <a:r>
                        <a:rPr lang="en-IN" sz="1600" b="1" dirty="0"/>
                        <a:t>5) Reject Rigidity of Laws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 this level, the thinker uses his moral thinking skills at a commendable pace. He might have an opinion that the rules have to be changed according to humanitarian values. The thinker rejects the rigidity of the existing laws and rules at this stage.</a:t>
                      </a:r>
                    </a:p>
                  </a:txBody>
                  <a:tcPr/>
                </a:tc>
                <a:extLst>
                  <a:ext uri="{0D108BD9-81ED-4DB2-BD59-A6C34878D82A}">
                    <a16:rowId xmlns:a16="http://schemas.microsoft.com/office/drawing/2014/main" val="1789391955"/>
                  </a:ext>
                </a:extLst>
              </a:tr>
              <a:tr h="2255625">
                <a:tc>
                  <a:txBody>
                    <a:bodyPr/>
                    <a:lstStyle/>
                    <a:p>
                      <a:pPr algn="ctr"/>
                      <a:r>
                        <a:rPr lang="en-IN" sz="1600" b="1" dirty="0"/>
                        <a:t>2) Self Interest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t>A </a:t>
                      </a:r>
                      <a:r>
                        <a:rPr lang="en-US" sz="1600" b="0" dirty="0">
                          <a:latin typeface="+mn-lt"/>
                        </a:rPr>
                        <a:t>thinker at this stage, shows interest in making decisions according to the rewards they get in exchange. </a:t>
                      </a:r>
                      <a:r>
                        <a:rPr lang="en-US" sz="1600" dirty="0">
                          <a:latin typeface="+mn-lt"/>
                          <a:cs typeface="Andalus" pitchFamily="18" charset="-78"/>
                        </a:rPr>
                        <a:t>In this stage, they tend to follow the rules of authority because they believe that this is necessary to ensure positive relationships and societal order.</a:t>
                      </a:r>
                    </a:p>
                  </a:txBody>
                  <a:tcPr/>
                </a:tc>
                <a:tc>
                  <a:txBody>
                    <a:bodyPr/>
                    <a:lstStyle/>
                    <a:p>
                      <a:pPr algn="ctr"/>
                      <a:r>
                        <a:rPr lang="en-IN" sz="1600" b="1" dirty="0"/>
                        <a:t>4) Maintain Functioning in Society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A thinker at this stage, considers to follow the rules for the good of the society. The thinker’s behavior is driven by the authority while his thinking conforms to the social order.</a:t>
                      </a:r>
                    </a:p>
                  </a:txBody>
                  <a:tcPr/>
                </a:tc>
                <a:tc>
                  <a:txBody>
                    <a:bodyPr/>
                    <a:lstStyle/>
                    <a:p>
                      <a:pPr algn="ctr"/>
                      <a:r>
                        <a:rPr lang="en-IN" sz="1600" b="1" dirty="0"/>
                        <a:t>6) Sense of Justice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This is the pinnacle stage of Moral development where the thinker feels a sense of justice for the protagonist. The thinker has great moral values that he keeps himself free from the external factors that might influence his thinking process.</a:t>
                      </a:r>
                    </a:p>
                  </a:txBody>
                  <a:tcPr/>
                </a:tc>
                <a:extLst>
                  <a:ext uri="{0D108BD9-81ED-4DB2-BD59-A6C34878D82A}">
                    <a16:rowId xmlns:a16="http://schemas.microsoft.com/office/drawing/2014/main" val="3482836655"/>
                  </a:ext>
                </a:extLst>
              </a:tr>
            </a:tbl>
          </a:graphicData>
        </a:graphic>
      </p:graphicFrame>
    </p:spTree>
    <p:extLst>
      <p:ext uri="{BB962C8B-B14F-4D97-AF65-F5344CB8AC3E}">
        <p14:creationId xmlns:p14="http://schemas.microsoft.com/office/powerpoint/2010/main" val="1344169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2438</TotalTime>
  <Words>690</Words>
  <Application>Microsoft Office PowerPoint</Application>
  <PresentationFormat>Widescreen</PresentationFormat>
  <Paragraphs>48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Rockwell</vt:lpstr>
      <vt:lpstr>Rockwell Condensed</vt:lpstr>
      <vt:lpstr>Wingdings</vt:lpstr>
      <vt:lpstr>Wood Type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Sundar</dc:creator>
  <cp:lastModifiedBy>Prajwal Sundar</cp:lastModifiedBy>
  <cp:revision>1</cp:revision>
  <dcterms:created xsi:type="dcterms:W3CDTF">2024-02-29T11:22:10Z</dcterms:created>
  <dcterms:modified xsi:type="dcterms:W3CDTF">2024-03-02T04:00:21Z</dcterms:modified>
</cp:coreProperties>
</file>