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9" r:id="rId1"/>
    <p:sldMasterId id="2147484541" r:id="rId2"/>
  </p:sldMasterIdLst>
  <p:notesMasterIdLst>
    <p:notesMasterId r:id="rId45"/>
  </p:notesMasterIdLst>
  <p:handoutMasterIdLst>
    <p:handoutMasterId r:id="rId46"/>
  </p:handoutMasterIdLst>
  <p:sldIdLst>
    <p:sldId id="340" r:id="rId3"/>
    <p:sldId id="749" r:id="rId4"/>
    <p:sldId id="315" r:id="rId5"/>
    <p:sldId id="750" r:id="rId6"/>
    <p:sldId id="751" r:id="rId7"/>
    <p:sldId id="752" r:id="rId8"/>
    <p:sldId id="753" r:id="rId9"/>
    <p:sldId id="754" r:id="rId10"/>
    <p:sldId id="299" r:id="rId11"/>
    <p:sldId id="755" r:id="rId12"/>
    <p:sldId id="264" r:id="rId13"/>
    <p:sldId id="316" r:id="rId14"/>
    <p:sldId id="266" r:id="rId15"/>
    <p:sldId id="768" r:id="rId16"/>
    <p:sldId id="267" r:id="rId17"/>
    <p:sldId id="268" r:id="rId18"/>
    <p:sldId id="300" r:id="rId19"/>
    <p:sldId id="301" r:id="rId20"/>
    <p:sldId id="269" r:id="rId21"/>
    <p:sldId id="270" r:id="rId22"/>
    <p:sldId id="303" r:id="rId23"/>
    <p:sldId id="756" r:id="rId24"/>
    <p:sldId id="304" r:id="rId25"/>
    <p:sldId id="757" r:id="rId26"/>
    <p:sldId id="758" r:id="rId27"/>
    <p:sldId id="274" r:id="rId28"/>
    <p:sldId id="275" r:id="rId29"/>
    <p:sldId id="276" r:id="rId30"/>
    <p:sldId id="281" r:id="rId31"/>
    <p:sldId id="380" r:id="rId32"/>
    <p:sldId id="381" r:id="rId33"/>
    <p:sldId id="382" r:id="rId34"/>
    <p:sldId id="769" r:id="rId35"/>
    <p:sldId id="761" r:id="rId36"/>
    <p:sldId id="317" r:id="rId37"/>
    <p:sldId id="278" r:id="rId38"/>
    <p:sldId id="279" r:id="rId39"/>
    <p:sldId id="280" r:id="rId40"/>
    <p:sldId id="734" r:id="rId41"/>
    <p:sldId id="282" r:id="rId42"/>
    <p:sldId id="283" r:id="rId43"/>
    <p:sldId id="284" r:id="rId4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9C57"/>
    <a:srgbClr val="1426AC"/>
    <a:srgbClr val="A5B50B"/>
    <a:srgbClr val="B40C90"/>
    <a:srgbClr val="1E5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909" autoAdjust="0"/>
  </p:normalViewPr>
  <p:slideViewPr>
    <p:cSldViewPr>
      <p:cViewPr varScale="1">
        <p:scale>
          <a:sx n="82" d="100"/>
          <a:sy n="82" d="100"/>
        </p:scale>
        <p:origin x="1402" y="6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971344" y="0"/>
            <a:ext cx="3037840" cy="464820"/>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8980AC1C-5564-48F4-86E8-BA5DBC692F22}" type="datetimeFigureOut">
              <a:rPr lang="en-US"/>
              <a:pPr>
                <a:defRPr/>
              </a:pPr>
              <a:t>11/10/2020</a:t>
            </a:fld>
            <a:endParaRPr lang="en-IN"/>
          </a:p>
        </p:txBody>
      </p:sp>
      <p:sp>
        <p:nvSpPr>
          <p:cNvPr id="4" name="Footer Placeholder 3"/>
          <p:cNvSpPr>
            <a:spLocks noGrp="1"/>
          </p:cNvSpPr>
          <p:nvPr>
            <p:ph type="ftr" sz="quarter" idx="2"/>
          </p:nvPr>
        </p:nvSpPr>
        <p:spPr>
          <a:xfrm>
            <a:off x="0" y="8829429"/>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971344" y="8829429"/>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03037F5-AADC-458B-A879-90BC6C7232C4}" type="slidenum">
              <a:rPr lang="en-IN" altLang="en-US"/>
              <a:pPr>
                <a:defRPr/>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972"/>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1344" y="1"/>
            <a:ext cx="3037840" cy="466972"/>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382A06DA-9A49-4E7C-B560-7B659AF0A391}" type="datetimeFigureOut">
              <a:rPr lang="en-US"/>
              <a:pPr>
                <a:defRPr/>
              </a:pPr>
              <a:t>11/10/2020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73896"/>
            <a:ext cx="5608320" cy="3660456"/>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431"/>
            <a:ext cx="3037840" cy="466971"/>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1344" y="8829431"/>
            <a:ext cx="3037840" cy="466971"/>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B2C1C94-131D-4905-B855-779D323F9F9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71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B2582C74-A747-4C01-AC1B-D7734DB1D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214709F-4931-4E17-8EA2-4E14C5D53BB4}"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63490" name="Rectangle 2">
            <a:extLst>
              <a:ext uri="{FF2B5EF4-FFF2-40B4-BE49-F238E27FC236}">
                <a16:creationId xmlns:a16="http://schemas.microsoft.com/office/drawing/2014/main" id="{F6E0DB53-3593-4659-96AF-0175208AAD29}"/>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52D50BA3-3CD6-4009-A63B-75CC9AD75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356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82563" y="182563"/>
            <a:ext cx="8778875" cy="6492875"/>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a:off x="1484313" y="373380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4F7EA5DB-6A45-415C-A274-CFC5020130CA}" type="slidenum">
              <a:rPr lang="en-US" altLang="en-US"/>
              <a:pPr>
                <a:defRPr/>
              </a:pPr>
              <a:t>‹#›</a:t>
            </a:fld>
            <a:endParaRPr lang="en-US" altLang="en-US"/>
          </a:p>
        </p:txBody>
      </p:sp>
    </p:spTree>
    <p:extLst>
      <p:ext uri="{BB962C8B-B14F-4D97-AF65-F5344CB8AC3E}">
        <p14:creationId xmlns:p14="http://schemas.microsoft.com/office/powerpoint/2010/main" val="243690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DAB2B4C-25F2-4E9D-B26C-4A182D6B71CC}" type="slidenum">
              <a:rPr lang="en-US" altLang="en-US"/>
              <a:pPr>
                <a:defRPr/>
              </a:pPr>
              <a:t>‹#›</a:t>
            </a:fld>
            <a:endParaRPr lang="en-US" altLang="en-US"/>
          </a:p>
        </p:txBody>
      </p:sp>
    </p:spTree>
    <p:extLst>
      <p:ext uri="{BB962C8B-B14F-4D97-AF65-F5344CB8AC3E}">
        <p14:creationId xmlns:p14="http://schemas.microsoft.com/office/powerpoint/2010/main" val="285719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AC1DA10-3D94-44FB-9E67-846FBD504F84}" type="slidenum">
              <a:rPr lang="en-US" altLang="en-US"/>
              <a:pPr>
                <a:defRPr/>
              </a:pPr>
              <a:t>‹#›</a:t>
            </a:fld>
            <a:endParaRPr lang="en-US" altLang="en-US"/>
          </a:p>
        </p:txBody>
      </p:sp>
    </p:spTree>
    <p:extLst>
      <p:ext uri="{BB962C8B-B14F-4D97-AF65-F5344CB8AC3E}">
        <p14:creationId xmlns:p14="http://schemas.microsoft.com/office/powerpoint/2010/main" val="5934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C1741820-E585-4871-9A53-0AB618AAF569}" type="datetimeFigureOut">
              <a:rPr lang="en-US"/>
              <a:pPr>
                <a:defRPr/>
              </a:pPr>
              <a:t>11/10/2020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1238F2B-891E-46A3-ABFE-F351732E3405}" type="slidenum">
              <a:rPr lang="en-IN"/>
              <a:pPr>
                <a:defRPr/>
              </a:pPr>
              <a:t>‹#›</a:t>
            </a:fld>
            <a:endParaRPr lang="en-IN"/>
          </a:p>
        </p:txBody>
      </p:sp>
    </p:spTree>
    <p:extLst>
      <p:ext uri="{BB962C8B-B14F-4D97-AF65-F5344CB8AC3E}">
        <p14:creationId xmlns:p14="http://schemas.microsoft.com/office/powerpoint/2010/main" val="1912476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F2C2F55-7E80-4974-9409-018182A4F3F8}" type="datetimeFigureOut">
              <a:rPr lang="en-US"/>
              <a:pPr>
                <a:defRPr/>
              </a:pPr>
              <a:t>11/10/2020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E33BBDD-9D47-42B0-9DF1-EB7CBAD61E95}" type="slidenum">
              <a:rPr lang="en-IN"/>
              <a:pPr>
                <a:defRPr/>
              </a:pPr>
              <a:t>‹#›</a:t>
            </a:fld>
            <a:endParaRPr lang="en-IN"/>
          </a:p>
        </p:txBody>
      </p:sp>
    </p:spTree>
    <p:extLst>
      <p:ext uri="{BB962C8B-B14F-4D97-AF65-F5344CB8AC3E}">
        <p14:creationId xmlns:p14="http://schemas.microsoft.com/office/powerpoint/2010/main" val="3764623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D1766FA-715D-41E2-A59D-A2C0291FDF3D}" type="datetimeFigureOut">
              <a:rPr lang="en-US"/>
              <a:pPr>
                <a:defRPr/>
              </a:pPr>
              <a:t>11/10/2020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6E33DA8-2B7B-48CE-ADD6-B5655690AA9D}" type="slidenum">
              <a:rPr lang="en-IN"/>
              <a:pPr>
                <a:defRPr/>
              </a:pPr>
              <a:t>‹#›</a:t>
            </a:fld>
            <a:endParaRPr lang="en-IN"/>
          </a:p>
        </p:txBody>
      </p:sp>
    </p:spTree>
    <p:extLst>
      <p:ext uri="{BB962C8B-B14F-4D97-AF65-F5344CB8AC3E}">
        <p14:creationId xmlns:p14="http://schemas.microsoft.com/office/powerpoint/2010/main" val="208776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72262219-4FEE-4C79-8C18-6F4FB25CE6E6}" type="datetimeFigureOut">
              <a:rPr lang="en-US"/>
              <a:pPr>
                <a:defRPr/>
              </a:pPr>
              <a:t>11/10/2020</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F70D9F8-1C7E-4D6B-ACDD-F0F0EA949B4A}" type="slidenum">
              <a:rPr lang="en-IN"/>
              <a:pPr>
                <a:defRPr/>
              </a:pPr>
              <a:t>‹#›</a:t>
            </a:fld>
            <a:endParaRPr lang="en-IN"/>
          </a:p>
        </p:txBody>
      </p:sp>
    </p:spTree>
    <p:extLst>
      <p:ext uri="{BB962C8B-B14F-4D97-AF65-F5344CB8AC3E}">
        <p14:creationId xmlns:p14="http://schemas.microsoft.com/office/powerpoint/2010/main" val="3265112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0B322D3B-2C91-4DC3-BDA7-EECA87A0F7C6}" type="datetimeFigureOut">
              <a:rPr lang="en-US"/>
              <a:pPr>
                <a:defRPr/>
              </a:pPr>
              <a:t>11/10/2020</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6CFC0ED0-E751-494A-9668-FBD5E0771F00}" type="slidenum">
              <a:rPr lang="en-IN"/>
              <a:pPr>
                <a:defRPr/>
              </a:pPr>
              <a:t>‹#›</a:t>
            </a:fld>
            <a:endParaRPr lang="en-IN"/>
          </a:p>
        </p:txBody>
      </p:sp>
    </p:spTree>
    <p:extLst>
      <p:ext uri="{BB962C8B-B14F-4D97-AF65-F5344CB8AC3E}">
        <p14:creationId xmlns:p14="http://schemas.microsoft.com/office/powerpoint/2010/main" val="500282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7CD671F0-D769-4631-85BC-D79F86C00306}" type="datetimeFigureOut">
              <a:rPr lang="en-US"/>
              <a:pPr>
                <a:defRPr/>
              </a:pPr>
              <a:t>11/10/2020</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2653D874-5AD0-4AA9-9CA0-DFA01D2136D2}" type="slidenum">
              <a:rPr lang="en-IN"/>
              <a:pPr>
                <a:defRPr/>
              </a:pPr>
              <a:t>‹#›</a:t>
            </a:fld>
            <a:endParaRPr lang="en-IN"/>
          </a:p>
        </p:txBody>
      </p:sp>
    </p:spTree>
    <p:extLst>
      <p:ext uri="{BB962C8B-B14F-4D97-AF65-F5344CB8AC3E}">
        <p14:creationId xmlns:p14="http://schemas.microsoft.com/office/powerpoint/2010/main" val="2266095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07876C-935F-40BC-92FE-B9C91CAD880E}" type="datetimeFigureOut">
              <a:rPr lang="en-US"/>
              <a:pPr>
                <a:defRPr/>
              </a:pPr>
              <a:t>11/10/2020</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A3EBBD6D-43F8-48D8-927C-DB03B0DD2181}" type="slidenum">
              <a:rPr lang="en-IN"/>
              <a:pPr>
                <a:defRPr/>
              </a:pPr>
              <a:t>‹#›</a:t>
            </a:fld>
            <a:endParaRPr lang="en-IN"/>
          </a:p>
        </p:txBody>
      </p:sp>
    </p:spTree>
    <p:extLst>
      <p:ext uri="{BB962C8B-B14F-4D97-AF65-F5344CB8AC3E}">
        <p14:creationId xmlns:p14="http://schemas.microsoft.com/office/powerpoint/2010/main" val="3079997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56FC6CE-E5A5-4EE1-B11D-908B6782C2BE}" type="datetimeFigureOut">
              <a:rPr lang="en-US"/>
              <a:pPr>
                <a:defRPr/>
              </a:pPr>
              <a:t>11/10/2020</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7979263-311C-4897-A67F-12D1C8CE94E7}" type="slidenum">
              <a:rPr lang="en-IN"/>
              <a:pPr>
                <a:defRPr/>
              </a:pPr>
              <a:t>‹#›</a:t>
            </a:fld>
            <a:endParaRPr lang="en-IN"/>
          </a:p>
        </p:txBody>
      </p:sp>
    </p:spTree>
    <p:extLst>
      <p:ext uri="{BB962C8B-B14F-4D97-AF65-F5344CB8AC3E}">
        <p14:creationId xmlns:p14="http://schemas.microsoft.com/office/powerpoint/2010/main" val="295519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solidFill>
                  <a:srgbClr val="1426AC"/>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000"/>
              </a:spcBef>
              <a:defRPr sz="2400" b="1">
                <a:solidFill>
                  <a:srgbClr val="1426AC"/>
                </a:solidFill>
                <a:latin typeface="+mn-lt"/>
              </a:defRPr>
            </a:lvl1pPr>
            <a:lvl2pPr>
              <a:defRPr sz="2000" b="1">
                <a:latin typeface="+mn-lt"/>
              </a:defRPr>
            </a:lvl2pPr>
            <a:lvl3pPr>
              <a:defRPr sz="1800" b="1"/>
            </a:lvl3pPr>
            <a:lvl4pPr>
              <a:defRPr b="1"/>
            </a:lvl4pPr>
            <a:lvl5pPr>
              <a:defRPr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p:txBody>
          <a:bodyPr/>
          <a:lstStyle>
            <a:lvl1pPr>
              <a:defRPr/>
            </a:lvl1pPr>
          </a:lstStyle>
          <a:p>
            <a:pPr>
              <a:defRPr/>
            </a:pPr>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2BCAB4F7-6C24-4F49-A98B-9E453EF6E864}" type="slidenum">
              <a:rPr lang="en-US" altLang="en-US"/>
              <a:pPr>
                <a:defRPr/>
              </a:pPr>
              <a:t>‹#›</a:t>
            </a:fld>
            <a:endParaRPr lang="en-US" altLang="en-US"/>
          </a:p>
        </p:txBody>
      </p:sp>
    </p:spTree>
    <p:extLst>
      <p:ext uri="{BB962C8B-B14F-4D97-AF65-F5344CB8AC3E}">
        <p14:creationId xmlns:p14="http://schemas.microsoft.com/office/powerpoint/2010/main" val="4108893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3D43FC-5B72-4CF1-95EA-E2D7A047BF65}" type="datetimeFigureOut">
              <a:rPr lang="en-US"/>
              <a:pPr>
                <a:defRPr/>
              </a:pPr>
              <a:t>11/10/2020</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5265FC56-7A4B-4BB6-B2E1-66C7E9999FB6}" type="slidenum">
              <a:rPr lang="en-IN"/>
              <a:pPr>
                <a:defRPr/>
              </a:pPr>
              <a:t>‹#›</a:t>
            </a:fld>
            <a:endParaRPr lang="en-IN"/>
          </a:p>
        </p:txBody>
      </p:sp>
    </p:spTree>
    <p:extLst>
      <p:ext uri="{BB962C8B-B14F-4D97-AF65-F5344CB8AC3E}">
        <p14:creationId xmlns:p14="http://schemas.microsoft.com/office/powerpoint/2010/main" val="2081029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50782BE-8F3C-4CDF-8841-AC89A3848B7A}" type="datetimeFigureOut">
              <a:rPr lang="en-US"/>
              <a:pPr>
                <a:defRPr/>
              </a:pPr>
              <a:t>11/10/2020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E540E43-FA90-4A7D-9549-B5F8CBECD80C}" type="slidenum">
              <a:rPr lang="en-IN"/>
              <a:pPr>
                <a:defRPr/>
              </a:pPr>
              <a:t>‹#›</a:t>
            </a:fld>
            <a:endParaRPr lang="en-IN"/>
          </a:p>
        </p:txBody>
      </p:sp>
    </p:spTree>
    <p:extLst>
      <p:ext uri="{BB962C8B-B14F-4D97-AF65-F5344CB8AC3E}">
        <p14:creationId xmlns:p14="http://schemas.microsoft.com/office/powerpoint/2010/main" val="236585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A7E58DC-9BB6-4100-804E-DEA193C72688}" type="datetimeFigureOut">
              <a:rPr lang="en-US"/>
              <a:pPr>
                <a:defRPr/>
              </a:pPr>
              <a:t>11/10/2020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5FB9793-F0C7-422F-A5C6-B58F925E6348}" type="slidenum">
              <a:rPr lang="en-IN"/>
              <a:pPr>
                <a:defRPr/>
              </a:pPr>
              <a:t>‹#›</a:t>
            </a:fld>
            <a:endParaRPr lang="en-IN"/>
          </a:p>
        </p:txBody>
      </p:sp>
    </p:spTree>
    <p:extLst>
      <p:ext uri="{BB962C8B-B14F-4D97-AF65-F5344CB8AC3E}">
        <p14:creationId xmlns:p14="http://schemas.microsoft.com/office/powerpoint/2010/main" val="297242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485900" y="4021138"/>
            <a:ext cx="61722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ADCFEFC-0BF9-4474-9860-557A1C959A0A}" type="slidenum">
              <a:rPr lang="en-US" altLang="en-US"/>
              <a:pPr>
                <a:defRPr/>
              </a:pPr>
              <a:t>‹#›</a:t>
            </a:fld>
            <a:endParaRPr lang="en-US" altLang="en-US"/>
          </a:p>
        </p:txBody>
      </p:sp>
    </p:spTree>
    <p:extLst>
      <p:ext uri="{BB962C8B-B14F-4D97-AF65-F5344CB8AC3E}">
        <p14:creationId xmlns:p14="http://schemas.microsoft.com/office/powerpoint/2010/main" val="424713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F12000E-5009-4B4E-80F6-9E170ED432A1}" type="slidenum">
              <a:rPr lang="en-US" altLang="en-US"/>
              <a:pPr>
                <a:defRPr/>
              </a:pPr>
              <a:t>‹#›</a:t>
            </a:fld>
            <a:endParaRPr lang="en-US" altLang="en-US"/>
          </a:p>
        </p:txBody>
      </p:sp>
    </p:spTree>
    <p:extLst>
      <p:ext uri="{BB962C8B-B14F-4D97-AF65-F5344CB8AC3E}">
        <p14:creationId xmlns:p14="http://schemas.microsoft.com/office/powerpoint/2010/main" val="407833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132C7AA-916D-449A-B1A1-A960B0337B9A}" type="slidenum">
              <a:rPr lang="en-US" altLang="en-US"/>
              <a:pPr>
                <a:defRPr/>
              </a:pPr>
              <a:t>‹#›</a:t>
            </a:fld>
            <a:endParaRPr lang="en-US" altLang="en-US"/>
          </a:p>
        </p:txBody>
      </p:sp>
    </p:spTree>
    <p:extLst>
      <p:ext uri="{BB962C8B-B14F-4D97-AF65-F5344CB8AC3E}">
        <p14:creationId xmlns:p14="http://schemas.microsoft.com/office/powerpoint/2010/main" val="415298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7FEFA428-4226-4713-B8D9-232E05048CBE}" type="slidenum">
              <a:rPr lang="en-US" altLang="en-US"/>
              <a:pPr>
                <a:defRPr/>
              </a:pPr>
              <a:t>‹#›</a:t>
            </a:fld>
            <a:endParaRPr lang="en-US" altLang="en-US"/>
          </a:p>
        </p:txBody>
      </p:sp>
    </p:spTree>
    <p:extLst>
      <p:ext uri="{BB962C8B-B14F-4D97-AF65-F5344CB8AC3E}">
        <p14:creationId xmlns:p14="http://schemas.microsoft.com/office/powerpoint/2010/main" val="205528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0F611B73-463B-497B-BFAC-FEE91624E7A7}" type="slidenum">
              <a:rPr lang="en-US" altLang="en-US"/>
              <a:pPr>
                <a:defRPr/>
              </a:pPr>
              <a:t>‹#›</a:t>
            </a:fld>
            <a:endParaRPr lang="en-US" altLang="en-US"/>
          </a:p>
        </p:txBody>
      </p:sp>
    </p:spTree>
    <p:extLst>
      <p:ext uri="{BB962C8B-B14F-4D97-AF65-F5344CB8AC3E}">
        <p14:creationId xmlns:p14="http://schemas.microsoft.com/office/powerpoint/2010/main" val="300410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5726795-E440-40AF-9C4B-4FA9E594A8C7}" type="slidenum">
              <a:rPr lang="en-US" altLang="en-US"/>
              <a:pPr>
                <a:defRPr/>
              </a:pPr>
              <a:t>‹#›</a:t>
            </a:fld>
            <a:endParaRPr lang="en-US" altLang="en-US"/>
          </a:p>
        </p:txBody>
      </p:sp>
    </p:spTree>
    <p:extLst>
      <p:ext uri="{BB962C8B-B14F-4D97-AF65-F5344CB8AC3E}">
        <p14:creationId xmlns:p14="http://schemas.microsoft.com/office/powerpoint/2010/main" val="9093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1"/>
            </a:lvl1pPr>
          </a:lstStyle>
          <a:p>
            <a:r>
              <a:rPr lang="en-US" dirty="0"/>
              <a:t>Click to edit Master title style</a:t>
            </a:r>
          </a:p>
        </p:txBody>
      </p:sp>
      <p:sp>
        <p:nvSpPr>
          <p:cNvPr id="3" name="Picture Placeholder 2"/>
          <p:cNvSpPr>
            <a:spLocks noGrp="1" noChangeAspect="1"/>
          </p:cNvSpPr>
          <p:nvPr>
            <p:ph type="pic" idx="1"/>
          </p:nvPr>
        </p:nvSpPr>
        <p:spPr>
          <a:xfrm>
            <a:off x="4019107" y="1069847"/>
            <a:ext cx="4257703" cy="4645153"/>
          </a:xfrm>
        </p:spPr>
        <p:txBody>
          <a:bodyPr lIns="274320" tIns="182880" rtlCol="0">
            <a:normAutofit/>
          </a:bodyPr>
          <a:lstStyle>
            <a:lvl1pPr marL="0" indent="0">
              <a:buNone/>
              <a:defRPr sz="2100" b="1"/>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b="1"/>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B6E04E9-B5D8-4F94-9A4A-56A050F5BF5A}" type="slidenum">
              <a:rPr lang="en-US" altLang="en-US"/>
              <a:pPr>
                <a:defRPr/>
              </a:pPr>
              <a:t>‹#›</a:t>
            </a:fld>
            <a:endParaRPr lang="en-US" altLang="en-US"/>
          </a:p>
        </p:txBody>
      </p:sp>
    </p:spTree>
    <p:extLst>
      <p:ext uri="{BB962C8B-B14F-4D97-AF65-F5344CB8AC3E}">
        <p14:creationId xmlns:p14="http://schemas.microsoft.com/office/powerpoint/2010/main" val="414157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563" y="182563"/>
            <a:ext cx="8778875" cy="64928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p:cNvSpPr>
            <a:spLocks noGrp="1"/>
          </p:cNvSpPr>
          <p:nvPr>
            <p:ph type="title"/>
          </p:nvPr>
        </p:nvSpPr>
        <p:spPr bwMode="auto">
          <a:xfrm>
            <a:off x="857250" y="609600"/>
            <a:ext cx="74072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857250" y="2057400"/>
            <a:ext cx="74041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57250" y="6224588"/>
            <a:ext cx="17462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4A66AC"/>
                </a:solidFill>
                <a:latin typeface="Corbel" panose="020B0503020204020204" pitchFamily="34" charset="0"/>
              </a:defRPr>
            </a:lvl1pPr>
          </a:lstStyle>
          <a:p>
            <a:pPr>
              <a:defRPr/>
            </a:pPr>
            <a:r>
              <a:rPr lang="en-US" altLang="en-US"/>
              <a:t>15-441 Networks Fall 2002</a:t>
            </a:r>
          </a:p>
        </p:txBody>
      </p:sp>
      <p:sp>
        <p:nvSpPr>
          <p:cNvPr id="5" name="Footer Placeholder 4"/>
          <p:cNvSpPr>
            <a:spLocks noGrp="1"/>
          </p:cNvSpPr>
          <p:nvPr>
            <p:ph type="ftr" sz="quarter" idx="3"/>
          </p:nvPr>
        </p:nvSpPr>
        <p:spPr>
          <a:xfrm>
            <a:off x="2962275" y="6224588"/>
            <a:ext cx="3538538"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4A66AC"/>
                </a:solidFill>
                <a:latin typeface="Corbel" panose="020B0503020204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997700" y="6224588"/>
            <a:ext cx="12795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4A66AC"/>
                </a:solidFill>
                <a:latin typeface="Corbel" panose="020B0503020204020204" pitchFamily="34" charset="0"/>
              </a:defRPr>
            </a:lvl1pPr>
          </a:lstStyle>
          <a:p>
            <a:pPr>
              <a:defRPr/>
            </a:pPr>
            <a:fld id="{CF13FDCD-85DA-4B7D-B7AA-E43C5A10DC6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06" r:id="rId4"/>
    <p:sldLayoutId id="2147484607" r:id="rId5"/>
    <p:sldLayoutId id="2147484608" r:id="rId6"/>
    <p:sldLayoutId id="2147484609" r:id="rId7"/>
    <p:sldLayoutId id="2147484610" r:id="rId8"/>
    <p:sldLayoutId id="2147484611" r:id="rId9"/>
    <p:sldLayoutId id="2147484612" r:id="rId10"/>
    <p:sldLayoutId id="2147484613" r:id="rId11"/>
  </p:sldLayoutIdLst>
  <p:hf sldNum="0" hdr="0" ftr="0" dt="0"/>
  <p:txStyles>
    <p:title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p:titleStyle>
    <p:bodyStyle>
      <a:lvl1pPr marL="171450" indent="-136525" algn="l" defTabSz="685800" rtl="0" eaLnBrk="0" fontAlgn="base" hangingPunct="0">
        <a:lnSpc>
          <a:spcPct val="90000"/>
        </a:lnSpc>
        <a:spcBef>
          <a:spcPts val="1000"/>
        </a:spcBef>
        <a:spcAft>
          <a:spcPct val="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1pPr>
      <a:lvl2pPr marL="342900"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2800" kern="1200">
          <a:solidFill>
            <a:schemeClr val="accent1"/>
          </a:solidFill>
          <a:latin typeface="+mn-lt"/>
          <a:ea typeface="+mn-ea"/>
          <a:cs typeface="+mn-cs"/>
        </a:defRPr>
      </a:lvl2pPr>
      <a:lvl3pPr marL="547688"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3pPr>
      <a:lvl4pPr marL="754063"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4pPr>
      <a:lvl5pPr marL="919163"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1446B9B-AC50-4D6E-8573-227059DD1CBC}" type="datetimeFigureOut">
              <a:rPr lang="en-US"/>
              <a:pPr>
                <a:defRPr/>
              </a:pPr>
              <a:t>11/10/2020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8ECDFCF3-D534-4F72-8794-1EE0D6FF48A9}"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xStyles>
    <p:titleStyle>
      <a:lvl1pPr algn="ctr" rtl="0" eaLnBrk="0" fontAlgn="base" hangingPunct="0">
        <a:spcBef>
          <a:spcPct val="0"/>
        </a:spcBef>
        <a:spcAft>
          <a:spcPct val="0"/>
        </a:spcAft>
        <a:defRPr sz="4400" b="1" kern="1200">
          <a:solidFill>
            <a:srgbClr val="1426AC"/>
          </a:solidFill>
          <a:latin typeface="+mj-lt"/>
          <a:ea typeface="+mj-ea"/>
          <a:cs typeface="+mj-cs"/>
        </a:defRPr>
      </a:lvl1pPr>
      <a:lvl2pPr algn="ctr" rtl="0" eaLnBrk="0" fontAlgn="base" hangingPunct="0">
        <a:spcBef>
          <a:spcPct val="0"/>
        </a:spcBef>
        <a:spcAft>
          <a:spcPct val="0"/>
        </a:spcAft>
        <a:defRPr sz="4400" b="1">
          <a:solidFill>
            <a:srgbClr val="1426AC"/>
          </a:solidFill>
          <a:latin typeface="Calibri" panose="020F0502020204030204" pitchFamily="34" charset="0"/>
        </a:defRPr>
      </a:lvl2pPr>
      <a:lvl3pPr algn="ctr" rtl="0" eaLnBrk="0" fontAlgn="base" hangingPunct="0">
        <a:spcBef>
          <a:spcPct val="0"/>
        </a:spcBef>
        <a:spcAft>
          <a:spcPct val="0"/>
        </a:spcAft>
        <a:defRPr sz="4400" b="1">
          <a:solidFill>
            <a:srgbClr val="1426AC"/>
          </a:solidFill>
          <a:latin typeface="Calibri" panose="020F0502020204030204" pitchFamily="34" charset="0"/>
        </a:defRPr>
      </a:lvl3pPr>
      <a:lvl4pPr algn="ctr" rtl="0" eaLnBrk="0" fontAlgn="base" hangingPunct="0">
        <a:spcBef>
          <a:spcPct val="0"/>
        </a:spcBef>
        <a:spcAft>
          <a:spcPct val="0"/>
        </a:spcAft>
        <a:defRPr sz="4400" b="1">
          <a:solidFill>
            <a:srgbClr val="1426AC"/>
          </a:solidFill>
          <a:latin typeface="Calibri" panose="020F0502020204030204" pitchFamily="34" charset="0"/>
        </a:defRPr>
      </a:lvl4pPr>
      <a:lvl5pPr algn="ctr" rtl="0" eaLnBrk="0" fontAlgn="base" hangingPunct="0">
        <a:spcBef>
          <a:spcPct val="0"/>
        </a:spcBef>
        <a:spcAft>
          <a:spcPct val="0"/>
        </a:spcAft>
        <a:defRPr sz="4400" b="1">
          <a:solidFill>
            <a:srgbClr val="1426AC"/>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kern="1200">
          <a:solidFill>
            <a:srgbClr val="1426AC"/>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627"/>
        </a:solidFill>
        <a:effectLst/>
      </p:bgPr>
    </p:bg>
    <p:spTree>
      <p:nvGrpSpPr>
        <p:cNvPr id="1" name=""/>
        <p:cNvGrpSpPr/>
        <p:nvPr/>
      </p:nvGrpSpPr>
      <p:grpSpPr>
        <a:xfrm>
          <a:off x="0" y="0"/>
          <a:ext cx="0" cy="0"/>
          <a:chOff x="0" y="0"/>
          <a:chExt cx="0" cy="0"/>
        </a:xfrm>
      </p:grpSpPr>
      <p:sp>
        <p:nvSpPr>
          <p:cNvPr id="6146" name="object 2"/>
          <p:cNvSpPr>
            <a:spLocks noGrp="1"/>
          </p:cNvSpPr>
          <p:nvPr>
            <p:ph idx="1"/>
          </p:nvPr>
        </p:nvSpPr>
        <p:spPr>
          <a:xfrm>
            <a:off x="899592" y="1052736"/>
            <a:ext cx="7258050" cy="3896740"/>
          </a:xfrm>
        </p:spPr>
        <p:txBody>
          <a:bodyPr lIns="0" tIns="87154" rIns="0" bIns="0">
            <a:spAutoFit/>
          </a:bodyPr>
          <a:lstStyle/>
          <a:p>
            <a:pPr marL="9525" indent="0" algn="ctr" eaLnBrk="1" hangingPunct="1">
              <a:lnSpc>
                <a:spcPts val="4863"/>
              </a:lnSpc>
              <a:spcBef>
                <a:spcPts val="688"/>
              </a:spcBef>
              <a:buNone/>
              <a:defRPr/>
            </a:pPr>
            <a:r>
              <a:rPr lang="en-IN" sz="4800" spc="-5" dirty="0">
                <a:solidFill>
                  <a:srgbClr val="C00000"/>
                </a:solidFill>
              </a:rPr>
              <a:t>Recovery Systems</a:t>
            </a:r>
            <a:endParaRPr lang="en-US" altLang="en-US" sz="4800" dirty="0">
              <a:solidFill>
                <a:srgbClr val="C00000"/>
              </a:solidFill>
              <a:latin typeface="+mj-lt"/>
            </a:endParaRPr>
          </a:p>
          <a:p>
            <a:pPr marL="9525" indent="0" algn="ctr" eaLnBrk="1" hangingPunct="1">
              <a:lnSpc>
                <a:spcPts val="4863"/>
              </a:lnSpc>
              <a:spcBef>
                <a:spcPts val="688"/>
              </a:spcBef>
              <a:buFont typeface="Corbel" panose="020B0503020204020204" pitchFamily="34" charset="0"/>
              <a:buNone/>
              <a:defRPr/>
            </a:pPr>
            <a:endParaRPr lang="en-US" altLang="en-US" sz="4800" dirty="0">
              <a:latin typeface="+mj-lt"/>
            </a:endParaRPr>
          </a:p>
          <a:p>
            <a:pPr marL="9525" indent="0" algn="ctr" eaLnBrk="1" hangingPunct="1">
              <a:lnSpc>
                <a:spcPct val="100000"/>
              </a:lnSpc>
              <a:spcBef>
                <a:spcPts val="0"/>
              </a:spcBef>
              <a:buFont typeface="Corbel" panose="020B0503020204020204" pitchFamily="34" charset="0"/>
              <a:buNone/>
              <a:defRPr/>
            </a:pPr>
            <a:endParaRPr lang="en-US" altLang="en-US" sz="3200" dirty="0">
              <a:latin typeface="+mj-lt"/>
            </a:endParaRP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Dr. M. Brindha</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Assistant Professor</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Department of CSE</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NIT, Trichy-15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11A665-7175-44D2-9A1A-7B086E80BDE4}"/>
              </a:ext>
            </a:extLst>
          </p:cNvPr>
          <p:cNvSpPr>
            <a:spLocks noGrp="1" noChangeArrowheads="1"/>
          </p:cNvSpPr>
          <p:nvPr>
            <p:ph type="title"/>
          </p:nvPr>
        </p:nvSpPr>
        <p:spPr>
          <a:xfrm>
            <a:off x="857250" y="288900"/>
            <a:ext cx="7407275" cy="331788"/>
          </a:xfrm>
        </p:spPr>
        <p:txBody>
          <a:bodyPr/>
          <a:lstStyle/>
          <a:p>
            <a:pPr algn="ctr"/>
            <a:r>
              <a:rPr lang="en-US" altLang="en-US" dirty="0">
                <a:solidFill>
                  <a:srgbClr val="1426AC"/>
                </a:solidFill>
              </a:rPr>
              <a:t>Example of Data Access</a:t>
            </a:r>
          </a:p>
        </p:txBody>
      </p:sp>
      <p:sp>
        <p:nvSpPr>
          <p:cNvPr id="18435" name="Rectangle 3">
            <a:extLst>
              <a:ext uri="{FF2B5EF4-FFF2-40B4-BE49-F238E27FC236}">
                <a16:creationId xmlns:a16="http://schemas.microsoft.com/office/drawing/2014/main" id="{23321A55-1A1D-4970-834E-D59E546F8000}"/>
              </a:ext>
            </a:extLst>
          </p:cNvPr>
          <p:cNvSpPr>
            <a:spLocks noChangeArrowheads="1"/>
          </p:cNvSpPr>
          <p:nvPr/>
        </p:nvSpPr>
        <p:spPr bwMode="auto">
          <a:xfrm>
            <a:off x="4027488" y="1066800"/>
            <a:ext cx="762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6" name="Rectangle 4">
            <a:extLst>
              <a:ext uri="{FF2B5EF4-FFF2-40B4-BE49-F238E27FC236}">
                <a16:creationId xmlns:a16="http://schemas.microsoft.com/office/drawing/2014/main" id="{0BA3A81D-3A9E-4BE0-A8C7-37F7EE2A9E6E}"/>
              </a:ext>
            </a:extLst>
          </p:cNvPr>
          <p:cNvSpPr>
            <a:spLocks noChangeArrowheads="1"/>
          </p:cNvSpPr>
          <p:nvPr/>
        </p:nvSpPr>
        <p:spPr bwMode="auto">
          <a:xfrm>
            <a:off x="4217988" y="11430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Helvetica" panose="020B0604020202020204" pitchFamily="34" charset="0"/>
              </a:rPr>
              <a:t>x</a:t>
            </a:r>
          </a:p>
        </p:txBody>
      </p:sp>
      <p:sp>
        <p:nvSpPr>
          <p:cNvPr id="18437" name="Rectangle 5">
            <a:extLst>
              <a:ext uri="{FF2B5EF4-FFF2-40B4-BE49-F238E27FC236}">
                <a16:creationId xmlns:a16="http://schemas.microsoft.com/office/drawing/2014/main" id="{D3143B7F-5678-4F64-9C9C-2C36B2AE7E1D}"/>
              </a:ext>
            </a:extLst>
          </p:cNvPr>
          <p:cNvSpPr>
            <a:spLocks noChangeArrowheads="1"/>
          </p:cNvSpPr>
          <p:nvPr/>
        </p:nvSpPr>
        <p:spPr bwMode="auto">
          <a:xfrm>
            <a:off x="4217988" y="16002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Helvetica" panose="020B0604020202020204" pitchFamily="34" charset="0"/>
              </a:rPr>
              <a:t>Y</a:t>
            </a:r>
          </a:p>
        </p:txBody>
      </p:sp>
      <p:sp>
        <p:nvSpPr>
          <p:cNvPr id="18441" name="Oval 9">
            <a:extLst>
              <a:ext uri="{FF2B5EF4-FFF2-40B4-BE49-F238E27FC236}">
                <a16:creationId xmlns:a16="http://schemas.microsoft.com/office/drawing/2014/main" id="{8656BAC4-72FC-4BAC-A9C3-E56D5194A3EE}"/>
              </a:ext>
            </a:extLst>
          </p:cNvPr>
          <p:cNvSpPr>
            <a:spLocks noChangeArrowheads="1"/>
          </p:cNvSpPr>
          <p:nvPr/>
        </p:nvSpPr>
        <p:spPr bwMode="auto">
          <a:xfrm>
            <a:off x="6237288" y="1066800"/>
            <a:ext cx="1143000" cy="381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3" name="Line 11">
            <a:extLst>
              <a:ext uri="{FF2B5EF4-FFF2-40B4-BE49-F238E27FC236}">
                <a16:creationId xmlns:a16="http://schemas.microsoft.com/office/drawing/2014/main" id="{8628FF20-D0AA-4EB8-B0F4-0DF482939085}"/>
              </a:ext>
            </a:extLst>
          </p:cNvPr>
          <p:cNvSpPr>
            <a:spLocks noChangeShapeType="1"/>
          </p:cNvSpPr>
          <p:nvPr/>
        </p:nvSpPr>
        <p:spPr bwMode="auto">
          <a:xfrm>
            <a:off x="6237288" y="12192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4" name="Line 12">
            <a:extLst>
              <a:ext uri="{FF2B5EF4-FFF2-40B4-BE49-F238E27FC236}">
                <a16:creationId xmlns:a16="http://schemas.microsoft.com/office/drawing/2014/main" id="{CAEE8001-F5BB-4949-9DA4-592888320A7C}"/>
              </a:ext>
            </a:extLst>
          </p:cNvPr>
          <p:cNvSpPr>
            <a:spLocks noChangeShapeType="1"/>
          </p:cNvSpPr>
          <p:nvPr/>
        </p:nvSpPr>
        <p:spPr bwMode="auto">
          <a:xfrm>
            <a:off x="7380288" y="123825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0" name="Freeform 18">
            <a:extLst>
              <a:ext uri="{FF2B5EF4-FFF2-40B4-BE49-F238E27FC236}">
                <a16:creationId xmlns:a16="http://schemas.microsoft.com/office/drawing/2014/main" id="{EA64007E-ECDA-4CA7-B796-E3A44CBCCB89}"/>
              </a:ext>
            </a:extLst>
          </p:cNvPr>
          <p:cNvSpPr>
            <a:spLocks/>
          </p:cNvSpPr>
          <p:nvPr/>
        </p:nvSpPr>
        <p:spPr bwMode="auto">
          <a:xfrm>
            <a:off x="6237288" y="2362200"/>
            <a:ext cx="1143000" cy="177800"/>
          </a:xfrm>
          <a:custGeom>
            <a:avLst/>
            <a:gdLst>
              <a:gd name="T0" fmla="*/ 0 w 720"/>
              <a:gd name="T1" fmla="*/ 0 h 112"/>
              <a:gd name="T2" fmla="*/ 240 w 720"/>
              <a:gd name="T3" fmla="*/ 96 h 112"/>
              <a:gd name="T4" fmla="*/ 528 w 720"/>
              <a:gd name="T5" fmla="*/ 96 h 112"/>
              <a:gd name="T6" fmla="*/ 720 w 720"/>
              <a:gd name="T7" fmla="*/ 0 h 112"/>
            </a:gdLst>
            <a:ahLst/>
            <a:cxnLst>
              <a:cxn ang="0">
                <a:pos x="T0" y="T1"/>
              </a:cxn>
              <a:cxn ang="0">
                <a:pos x="T2" y="T3"/>
              </a:cxn>
              <a:cxn ang="0">
                <a:pos x="T4" y="T5"/>
              </a:cxn>
              <a:cxn ang="0">
                <a:pos x="T6" y="T7"/>
              </a:cxn>
            </a:cxnLst>
            <a:rect l="0" t="0" r="r" b="b"/>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1" name="Rectangle 19">
            <a:extLst>
              <a:ext uri="{FF2B5EF4-FFF2-40B4-BE49-F238E27FC236}">
                <a16:creationId xmlns:a16="http://schemas.microsoft.com/office/drawing/2014/main" id="{705AB920-A777-4D80-8F12-12493410B278}"/>
              </a:ext>
            </a:extLst>
          </p:cNvPr>
          <p:cNvSpPr>
            <a:spLocks noChangeArrowheads="1"/>
          </p:cNvSpPr>
          <p:nvPr/>
        </p:nvSpPr>
        <p:spPr bwMode="auto">
          <a:xfrm>
            <a:off x="6618288" y="15240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2" name="Rectangle 20">
            <a:extLst>
              <a:ext uri="{FF2B5EF4-FFF2-40B4-BE49-F238E27FC236}">
                <a16:creationId xmlns:a16="http://schemas.microsoft.com/office/drawing/2014/main" id="{FA4BC4A5-C037-4EEE-8D69-AE92607610ED}"/>
              </a:ext>
            </a:extLst>
          </p:cNvPr>
          <p:cNvSpPr>
            <a:spLocks noChangeArrowheads="1"/>
          </p:cNvSpPr>
          <p:nvPr/>
        </p:nvSpPr>
        <p:spPr bwMode="auto">
          <a:xfrm>
            <a:off x="6618288" y="198120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3" name="Text Box 21">
            <a:extLst>
              <a:ext uri="{FF2B5EF4-FFF2-40B4-BE49-F238E27FC236}">
                <a16:creationId xmlns:a16="http://schemas.microsoft.com/office/drawing/2014/main" id="{64353100-B6F6-4874-A112-6E0DF0CFD51F}"/>
              </a:ext>
            </a:extLst>
          </p:cNvPr>
          <p:cNvSpPr txBox="1">
            <a:spLocks noChangeArrowheads="1"/>
          </p:cNvSpPr>
          <p:nvPr/>
        </p:nvSpPr>
        <p:spPr bwMode="auto">
          <a:xfrm>
            <a:off x="6983413" y="1458913"/>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A</a:t>
            </a:r>
          </a:p>
        </p:txBody>
      </p:sp>
      <p:sp>
        <p:nvSpPr>
          <p:cNvPr id="18454" name="Text Box 22">
            <a:extLst>
              <a:ext uri="{FF2B5EF4-FFF2-40B4-BE49-F238E27FC236}">
                <a16:creationId xmlns:a16="http://schemas.microsoft.com/office/drawing/2014/main" id="{894CB5F2-6321-4855-8D64-C1C1BA23DB89}"/>
              </a:ext>
            </a:extLst>
          </p:cNvPr>
          <p:cNvSpPr txBox="1">
            <a:spLocks noChangeArrowheads="1"/>
          </p:cNvSpPr>
          <p:nvPr/>
        </p:nvSpPr>
        <p:spPr bwMode="auto">
          <a:xfrm>
            <a:off x="6999288" y="1898650"/>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B</a:t>
            </a:r>
          </a:p>
        </p:txBody>
      </p:sp>
      <p:sp>
        <p:nvSpPr>
          <p:cNvPr id="18455" name="Rectangle 23">
            <a:extLst>
              <a:ext uri="{FF2B5EF4-FFF2-40B4-BE49-F238E27FC236}">
                <a16:creationId xmlns:a16="http://schemas.microsoft.com/office/drawing/2014/main" id="{E47E0069-F587-4BD8-98B9-C5B741577CB5}"/>
              </a:ext>
            </a:extLst>
          </p:cNvPr>
          <p:cNvSpPr>
            <a:spLocks noChangeArrowheads="1"/>
          </p:cNvSpPr>
          <p:nvPr/>
        </p:nvSpPr>
        <p:spPr bwMode="auto">
          <a:xfrm>
            <a:off x="3189288" y="3276600"/>
            <a:ext cx="762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6" name="Rectangle 24">
            <a:extLst>
              <a:ext uri="{FF2B5EF4-FFF2-40B4-BE49-F238E27FC236}">
                <a16:creationId xmlns:a16="http://schemas.microsoft.com/office/drawing/2014/main" id="{799FC8A8-904F-4EAB-9EE8-C7B4B3EBA393}"/>
              </a:ext>
            </a:extLst>
          </p:cNvPr>
          <p:cNvSpPr>
            <a:spLocks noChangeArrowheads="1"/>
          </p:cNvSpPr>
          <p:nvPr/>
        </p:nvSpPr>
        <p:spPr bwMode="auto">
          <a:xfrm>
            <a:off x="4408488" y="3276600"/>
            <a:ext cx="762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9" name="Rectangle 27">
            <a:extLst>
              <a:ext uri="{FF2B5EF4-FFF2-40B4-BE49-F238E27FC236}">
                <a16:creationId xmlns:a16="http://schemas.microsoft.com/office/drawing/2014/main" id="{A4484B63-75BC-45F2-AC17-9D668AEE81A3}"/>
              </a:ext>
            </a:extLst>
          </p:cNvPr>
          <p:cNvSpPr>
            <a:spLocks noChangeArrowheads="1"/>
          </p:cNvSpPr>
          <p:nvPr/>
        </p:nvSpPr>
        <p:spPr bwMode="auto">
          <a:xfrm>
            <a:off x="4713288" y="3429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0" name="Rectangle 28">
            <a:extLst>
              <a:ext uri="{FF2B5EF4-FFF2-40B4-BE49-F238E27FC236}">
                <a16:creationId xmlns:a16="http://schemas.microsoft.com/office/drawing/2014/main" id="{AA165741-392A-49A3-9DC9-0CE11CCF2943}"/>
              </a:ext>
            </a:extLst>
          </p:cNvPr>
          <p:cNvSpPr>
            <a:spLocks noChangeArrowheads="1"/>
          </p:cNvSpPr>
          <p:nvPr/>
        </p:nvSpPr>
        <p:spPr bwMode="auto">
          <a:xfrm>
            <a:off x="3570288" y="35814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1" name="Rectangle 29">
            <a:extLst>
              <a:ext uri="{FF2B5EF4-FFF2-40B4-BE49-F238E27FC236}">
                <a16:creationId xmlns:a16="http://schemas.microsoft.com/office/drawing/2014/main" id="{2BD0A865-C216-406B-B81C-624BA33A65DD}"/>
              </a:ext>
            </a:extLst>
          </p:cNvPr>
          <p:cNvSpPr>
            <a:spLocks noChangeArrowheads="1"/>
          </p:cNvSpPr>
          <p:nvPr/>
        </p:nvSpPr>
        <p:spPr bwMode="auto">
          <a:xfrm>
            <a:off x="3570288" y="40386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2" name="Line 30">
            <a:extLst>
              <a:ext uri="{FF2B5EF4-FFF2-40B4-BE49-F238E27FC236}">
                <a16:creationId xmlns:a16="http://schemas.microsoft.com/office/drawing/2014/main" id="{D3AD3A7C-2A2B-426C-B819-55FD7FE05991}"/>
              </a:ext>
            </a:extLst>
          </p:cNvPr>
          <p:cNvSpPr>
            <a:spLocks noChangeShapeType="1"/>
          </p:cNvSpPr>
          <p:nvPr/>
        </p:nvSpPr>
        <p:spPr bwMode="auto">
          <a:xfrm>
            <a:off x="3113088" y="5257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3" name="Text Box 31">
            <a:extLst>
              <a:ext uri="{FF2B5EF4-FFF2-40B4-BE49-F238E27FC236}">
                <a16:creationId xmlns:a16="http://schemas.microsoft.com/office/drawing/2014/main" id="{7122F606-298B-4144-8DFD-44C5BF904C87}"/>
              </a:ext>
            </a:extLst>
          </p:cNvPr>
          <p:cNvSpPr txBox="1">
            <a:spLocks noChangeArrowheads="1"/>
          </p:cNvSpPr>
          <p:nvPr/>
        </p:nvSpPr>
        <p:spPr bwMode="auto">
          <a:xfrm>
            <a:off x="3230563" y="3516313"/>
            <a:ext cx="403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x</a:t>
            </a:r>
            <a:r>
              <a:rPr lang="en-US" altLang="en-US" sz="2000" baseline="-25000">
                <a:latin typeface="Helvetica" panose="020B0604020202020204" pitchFamily="34" charset="0"/>
              </a:rPr>
              <a:t>1</a:t>
            </a:r>
            <a:endParaRPr lang="en-US" altLang="en-US" sz="2000">
              <a:latin typeface="Helvetica" panose="020B0604020202020204" pitchFamily="34" charset="0"/>
            </a:endParaRPr>
          </a:p>
        </p:txBody>
      </p:sp>
      <p:sp>
        <p:nvSpPr>
          <p:cNvPr id="18464" name="Text Box 32">
            <a:extLst>
              <a:ext uri="{FF2B5EF4-FFF2-40B4-BE49-F238E27FC236}">
                <a16:creationId xmlns:a16="http://schemas.microsoft.com/office/drawing/2014/main" id="{B080E0D8-43E5-4E31-B8E1-86CA3AA930C0}"/>
              </a:ext>
            </a:extLst>
          </p:cNvPr>
          <p:cNvSpPr txBox="1">
            <a:spLocks noChangeArrowheads="1"/>
          </p:cNvSpPr>
          <p:nvPr/>
        </p:nvSpPr>
        <p:spPr bwMode="auto">
          <a:xfrm>
            <a:off x="3227388" y="3911600"/>
            <a:ext cx="449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y</a:t>
            </a:r>
            <a:r>
              <a:rPr lang="en-US" altLang="en-US" sz="2000" baseline="-25000">
                <a:latin typeface="Helvetica" panose="020B0604020202020204" pitchFamily="34" charset="0"/>
              </a:rPr>
              <a:t>1 </a:t>
            </a:r>
            <a:endParaRPr lang="en-US" altLang="en-US" sz="2000">
              <a:latin typeface="Helvetica" panose="020B0604020202020204" pitchFamily="34" charset="0"/>
            </a:endParaRPr>
          </a:p>
        </p:txBody>
      </p:sp>
      <p:sp>
        <p:nvSpPr>
          <p:cNvPr id="18465" name="Text Box 33">
            <a:extLst>
              <a:ext uri="{FF2B5EF4-FFF2-40B4-BE49-F238E27FC236}">
                <a16:creationId xmlns:a16="http://schemas.microsoft.com/office/drawing/2014/main" id="{1A4B6191-96C8-4C6E-8E8E-5D3EDD19A69E}"/>
              </a:ext>
            </a:extLst>
          </p:cNvPr>
          <p:cNvSpPr txBox="1">
            <a:spLocks noChangeArrowheads="1"/>
          </p:cNvSpPr>
          <p:nvPr/>
        </p:nvSpPr>
        <p:spPr bwMode="auto">
          <a:xfrm>
            <a:off x="4087813" y="696913"/>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buffer</a:t>
            </a:r>
          </a:p>
        </p:txBody>
      </p:sp>
      <p:sp>
        <p:nvSpPr>
          <p:cNvPr id="18466" name="Text Box 34">
            <a:extLst>
              <a:ext uri="{FF2B5EF4-FFF2-40B4-BE49-F238E27FC236}">
                <a16:creationId xmlns:a16="http://schemas.microsoft.com/office/drawing/2014/main" id="{037A5544-37C5-4F54-A8AE-1AA6D6CF2672}"/>
              </a:ext>
            </a:extLst>
          </p:cNvPr>
          <p:cNvSpPr txBox="1">
            <a:spLocks noChangeArrowheads="1"/>
          </p:cNvSpPr>
          <p:nvPr/>
        </p:nvSpPr>
        <p:spPr bwMode="auto">
          <a:xfrm>
            <a:off x="1447800" y="1016000"/>
            <a:ext cx="1862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Helvetica" panose="020B0604020202020204" pitchFamily="34" charset="0"/>
              </a:rPr>
              <a:t>Buffer Block A</a:t>
            </a:r>
            <a:r>
              <a:rPr lang="en-US" altLang="en-US" sz="2000" dirty="0">
                <a:latin typeface="Helvetica" panose="020B0604020202020204" pitchFamily="34" charset="0"/>
              </a:rPr>
              <a:t> </a:t>
            </a:r>
          </a:p>
        </p:txBody>
      </p:sp>
      <p:sp>
        <p:nvSpPr>
          <p:cNvPr id="18467" name="Text Box 35">
            <a:extLst>
              <a:ext uri="{FF2B5EF4-FFF2-40B4-BE49-F238E27FC236}">
                <a16:creationId xmlns:a16="http://schemas.microsoft.com/office/drawing/2014/main" id="{2B58ECC0-17BD-4DAA-AF08-05AF061945C9}"/>
              </a:ext>
            </a:extLst>
          </p:cNvPr>
          <p:cNvSpPr txBox="1">
            <a:spLocks noChangeArrowheads="1"/>
          </p:cNvSpPr>
          <p:nvPr/>
        </p:nvSpPr>
        <p:spPr bwMode="auto">
          <a:xfrm>
            <a:off x="1447800" y="1517650"/>
            <a:ext cx="179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latin typeface="Helvetica" panose="020B0604020202020204" pitchFamily="34" charset="0"/>
              </a:rPr>
              <a:t>Buffer Block B</a:t>
            </a:r>
            <a:endParaRPr lang="en-US" altLang="en-US" sz="2000">
              <a:latin typeface="Helvetica" panose="020B0604020202020204" pitchFamily="34" charset="0"/>
            </a:endParaRPr>
          </a:p>
        </p:txBody>
      </p:sp>
      <p:sp>
        <p:nvSpPr>
          <p:cNvPr id="18468" name="Line 36">
            <a:extLst>
              <a:ext uri="{FF2B5EF4-FFF2-40B4-BE49-F238E27FC236}">
                <a16:creationId xmlns:a16="http://schemas.microsoft.com/office/drawing/2014/main" id="{2799650B-4B49-42F0-A5CB-9F13BB4F2AE8}"/>
              </a:ext>
            </a:extLst>
          </p:cNvPr>
          <p:cNvSpPr>
            <a:spLocks noChangeShapeType="1"/>
          </p:cNvSpPr>
          <p:nvPr/>
        </p:nvSpPr>
        <p:spPr bwMode="auto">
          <a:xfrm>
            <a:off x="3341688" y="1219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69" name="Line 37">
            <a:extLst>
              <a:ext uri="{FF2B5EF4-FFF2-40B4-BE49-F238E27FC236}">
                <a16:creationId xmlns:a16="http://schemas.microsoft.com/office/drawing/2014/main" id="{B0D10641-54CC-40DD-B029-088F58923975}"/>
              </a:ext>
            </a:extLst>
          </p:cNvPr>
          <p:cNvSpPr>
            <a:spLocks noChangeShapeType="1"/>
          </p:cNvSpPr>
          <p:nvPr/>
        </p:nvSpPr>
        <p:spPr bwMode="auto">
          <a:xfrm>
            <a:off x="3341688" y="1752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70" name="Line 38">
            <a:extLst>
              <a:ext uri="{FF2B5EF4-FFF2-40B4-BE49-F238E27FC236}">
                <a16:creationId xmlns:a16="http://schemas.microsoft.com/office/drawing/2014/main" id="{86F8F003-BFB9-4D2C-9774-1B419C57113B}"/>
              </a:ext>
            </a:extLst>
          </p:cNvPr>
          <p:cNvSpPr>
            <a:spLocks noChangeShapeType="1"/>
          </p:cNvSpPr>
          <p:nvPr/>
        </p:nvSpPr>
        <p:spPr bwMode="auto">
          <a:xfrm flipH="1" flipV="1">
            <a:off x="4560888" y="1295400"/>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71" name="Line 39">
            <a:extLst>
              <a:ext uri="{FF2B5EF4-FFF2-40B4-BE49-F238E27FC236}">
                <a16:creationId xmlns:a16="http://schemas.microsoft.com/office/drawing/2014/main" id="{0101FF4B-6EFC-4D52-A79C-D335F6BA808C}"/>
              </a:ext>
            </a:extLst>
          </p:cNvPr>
          <p:cNvSpPr>
            <a:spLocks noChangeShapeType="1"/>
          </p:cNvSpPr>
          <p:nvPr/>
        </p:nvSpPr>
        <p:spPr bwMode="auto">
          <a:xfrm>
            <a:off x="4637088" y="1752600"/>
            <a:ext cx="1981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72" name="Text Box 40">
            <a:extLst>
              <a:ext uri="{FF2B5EF4-FFF2-40B4-BE49-F238E27FC236}">
                <a16:creationId xmlns:a16="http://schemas.microsoft.com/office/drawing/2014/main" id="{1F522298-9978-4AED-BE3D-5A6DA6177866}"/>
              </a:ext>
            </a:extLst>
          </p:cNvPr>
          <p:cNvSpPr txBox="1">
            <a:spLocks noChangeArrowheads="1"/>
          </p:cNvSpPr>
          <p:nvPr/>
        </p:nvSpPr>
        <p:spPr bwMode="auto">
          <a:xfrm>
            <a:off x="4800600" y="1001713"/>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input(A)</a:t>
            </a:r>
          </a:p>
        </p:txBody>
      </p:sp>
      <p:sp>
        <p:nvSpPr>
          <p:cNvPr id="18473" name="Text Box 41">
            <a:extLst>
              <a:ext uri="{FF2B5EF4-FFF2-40B4-BE49-F238E27FC236}">
                <a16:creationId xmlns:a16="http://schemas.microsoft.com/office/drawing/2014/main" id="{2FEEE4A1-DBB8-4A62-9557-24ABF8595030}"/>
              </a:ext>
            </a:extLst>
          </p:cNvPr>
          <p:cNvSpPr txBox="1">
            <a:spLocks noChangeArrowheads="1"/>
          </p:cNvSpPr>
          <p:nvPr/>
        </p:nvSpPr>
        <p:spPr bwMode="auto">
          <a:xfrm>
            <a:off x="4818063" y="1898650"/>
            <a:ext cx="1296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output(B) </a:t>
            </a:r>
          </a:p>
        </p:txBody>
      </p:sp>
      <p:sp>
        <p:nvSpPr>
          <p:cNvPr id="18474" name="Line 42">
            <a:extLst>
              <a:ext uri="{FF2B5EF4-FFF2-40B4-BE49-F238E27FC236}">
                <a16:creationId xmlns:a16="http://schemas.microsoft.com/office/drawing/2014/main" id="{FC38BDDD-DBB8-44F8-A7B2-064BE3292AD6}"/>
              </a:ext>
            </a:extLst>
          </p:cNvPr>
          <p:cNvSpPr>
            <a:spLocks noChangeShapeType="1"/>
          </p:cNvSpPr>
          <p:nvPr/>
        </p:nvSpPr>
        <p:spPr bwMode="auto">
          <a:xfrm flipH="1">
            <a:off x="3665538" y="1371600"/>
            <a:ext cx="53340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75" name="Line 43">
            <a:extLst>
              <a:ext uri="{FF2B5EF4-FFF2-40B4-BE49-F238E27FC236}">
                <a16:creationId xmlns:a16="http://schemas.microsoft.com/office/drawing/2014/main" id="{347C071B-1081-4C67-A459-2C4D599AD686}"/>
              </a:ext>
            </a:extLst>
          </p:cNvPr>
          <p:cNvSpPr>
            <a:spLocks noChangeShapeType="1"/>
          </p:cNvSpPr>
          <p:nvPr/>
        </p:nvSpPr>
        <p:spPr bwMode="auto">
          <a:xfrm flipV="1">
            <a:off x="3798888" y="1905000"/>
            <a:ext cx="6096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76" name="Text Box 44">
            <a:extLst>
              <a:ext uri="{FF2B5EF4-FFF2-40B4-BE49-F238E27FC236}">
                <a16:creationId xmlns:a16="http://schemas.microsoft.com/office/drawing/2014/main" id="{058B890B-01DD-4451-A588-5A11E0C244EB}"/>
              </a:ext>
            </a:extLst>
          </p:cNvPr>
          <p:cNvSpPr txBox="1">
            <a:spLocks noChangeArrowheads="1"/>
          </p:cNvSpPr>
          <p:nvPr/>
        </p:nvSpPr>
        <p:spPr bwMode="auto">
          <a:xfrm>
            <a:off x="2808288" y="2203450"/>
            <a:ext cx="103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read(X)</a:t>
            </a:r>
          </a:p>
        </p:txBody>
      </p:sp>
      <p:sp>
        <p:nvSpPr>
          <p:cNvPr id="18477" name="Text Box 45">
            <a:extLst>
              <a:ext uri="{FF2B5EF4-FFF2-40B4-BE49-F238E27FC236}">
                <a16:creationId xmlns:a16="http://schemas.microsoft.com/office/drawing/2014/main" id="{1EDF2DFC-5AC2-4548-89A8-B3D08F2896CD}"/>
              </a:ext>
            </a:extLst>
          </p:cNvPr>
          <p:cNvSpPr txBox="1">
            <a:spLocks noChangeArrowheads="1"/>
          </p:cNvSpPr>
          <p:nvPr/>
        </p:nvSpPr>
        <p:spPr bwMode="auto">
          <a:xfrm>
            <a:off x="4429125" y="2432050"/>
            <a:ext cx="1058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write(Y)</a:t>
            </a:r>
          </a:p>
        </p:txBody>
      </p:sp>
      <p:sp>
        <p:nvSpPr>
          <p:cNvPr id="18478" name="Text Box 46">
            <a:extLst>
              <a:ext uri="{FF2B5EF4-FFF2-40B4-BE49-F238E27FC236}">
                <a16:creationId xmlns:a16="http://schemas.microsoft.com/office/drawing/2014/main" id="{2D73E7D8-0C63-4D7B-819A-AAE7A794476B}"/>
              </a:ext>
            </a:extLst>
          </p:cNvPr>
          <p:cNvSpPr txBox="1">
            <a:spLocks noChangeArrowheads="1"/>
          </p:cNvSpPr>
          <p:nvPr/>
        </p:nvSpPr>
        <p:spPr bwMode="auto">
          <a:xfrm>
            <a:off x="6831013" y="3211513"/>
            <a:ext cx="636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disk</a:t>
            </a:r>
          </a:p>
        </p:txBody>
      </p:sp>
      <p:sp>
        <p:nvSpPr>
          <p:cNvPr id="18481" name="Line 49">
            <a:extLst>
              <a:ext uri="{FF2B5EF4-FFF2-40B4-BE49-F238E27FC236}">
                <a16:creationId xmlns:a16="http://schemas.microsoft.com/office/drawing/2014/main" id="{544731E0-3208-49F1-B819-E1099C169F03}"/>
              </a:ext>
            </a:extLst>
          </p:cNvPr>
          <p:cNvSpPr>
            <a:spLocks noChangeShapeType="1"/>
          </p:cNvSpPr>
          <p:nvPr/>
        </p:nvSpPr>
        <p:spPr bwMode="auto">
          <a:xfrm>
            <a:off x="5703888" y="914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82" name="Line 50">
            <a:extLst>
              <a:ext uri="{FF2B5EF4-FFF2-40B4-BE49-F238E27FC236}">
                <a16:creationId xmlns:a16="http://schemas.microsoft.com/office/drawing/2014/main" id="{F255850F-F140-4ED8-BD64-C33D795219C4}"/>
              </a:ext>
            </a:extLst>
          </p:cNvPr>
          <p:cNvSpPr>
            <a:spLocks noChangeShapeType="1"/>
          </p:cNvSpPr>
          <p:nvPr/>
        </p:nvSpPr>
        <p:spPr bwMode="auto">
          <a:xfrm flipH="1">
            <a:off x="5780088" y="1219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83" name="Line 51">
            <a:extLst>
              <a:ext uri="{FF2B5EF4-FFF2-40B4-BE49-F238E27FC236}">
                <a16:creationId xmlns:a16="http://schemas.microsoft.com/office/drawing/2014/main" id="{3E09BECC-62BB-4870-8D59-84EE11A32D3C}"/>
              </a:ext>
            </a:extLst>
          </p:cNvPr>
          <p:cNvSpPr>
            <a:spLocks noChangeShapeType="1"/>
          </p:cNvSpPr>
          <p:nvPr/>
        </p:nvSpPr>
        <p:spPr bwMode="auto">
          <a:xfrm>
            <a:off x="5780088" y="1676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84" name="Line 52">
            <a:extLst>
              <a:ext uri="{FF2B5EF4-FFF2-40B4-BE49-F238E27FC236}">
                <a16:creationId xmlns:a16="http://schemas.microsoft.com/office/drawing/2014/main" id="{BA6A0E6E-0B25-4B69-A176-DC4A394E70F3}"/>
              </a:ext>
            </a:extLst>
          </p:cNvPr>
          <p:cNvSpPr>
            <a:spLocks noChangeShapeType="1"/>
          </p:cNvSpPr>
          <p:nvPr/>
        </p:nvSpPr>
        <p:spPr bwMode="auto">
          <a:xfrm flipH="1">
            <a:off x="5856288" y="198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85" name="Line 53">
            <a:extLst>
              <a:ext uri="{FF2B5EF4-FFF2-40B4-BE49-F238E27FC236}">
                <a16:creationId xmlns:a16="http://schemas.microsoft.com/office/drawing/2014/main" id="{B40510AA-CA41-4F6F-9045-FFB0A8C62F45}"/>
              </a:ext>
            </a:extLst>
          </p:cNvPr>
          <p:cNvSpPr>
            <a:spLocks noChangeShapeType="1"/>
          </p:cNvSpPr>
          <p:nvPr/>
        </p:nvSpPr>
        <p:spPr bwMode="auto">
          <a:xfrm>
            <a:off x="5856288" y="2438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86" name="Line 54">
            <a:extLst>
              <a:ext uri="{FF2B5EF4-FFF2-40B4-BE49-F238E27FC236}">
                <a16:creationId xmlns:a16="http://schemas.microsoft.com/office/drawing/2014/main" id="{E51A3A03-AA9C-483B-9EDE-E62DF9F0D75C}"/>
              </a:ext>
            </a:extLst>
          </p:cNvPr>
          <p:cNvSpPr>
            <a:spLocks noChangeShapeType="1"/>
          </p:cNvSpPr>
          <p:nvPr/>
        </p:nvSpPr>
        <p:spPr bwMode="auto">
          <a:xfrm flipH="1">
            <a:off x="5932488" y="2743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87" name="Line 55">
            <a:extLst>
              <a:ext uri="{FF2B5EF4-FFF2-40B4-BE49-F238E27FC236}">
                <a16:creationId xmlns:a16="http://schemas.microsoft.com/office/drawing/2014/main" id="{01D0C544-7CDE-46DD-9834-D0F9C0E0CC10}"/>
              </a:ext>
            </a:extLst>
          </p:cNvPr>
          <p:cNvSpPr>
            <a:spLocks noChangeShapeType="1"/>
          </p:cNvSpPr>
          <p:nvPr/>
        </p:nvSpPr>
        <p:spPr bwMode="auto">
          <a:xfrm>
            <a:off x="5932488" y="3200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88" name="Line 56">
            <a:extLst>
              <a:ext uri="{FF2B5EF4-FFF2-40B4-BE49-F238E27FC236}">
                <a16:creationId xmlns:a16="http://schemas.microsoft.com/office/drawing/2014/main" id="{97DE9299-5B57-47FF-8278-C12680ACB86E}"/>
              </a:ext>
            </a:extLst>
          </p:cNvPr>
          <p:cNvSpPr>
            <a:spLocks noChangeShapeType="1"/>
          </p:cNvSpPr>
          <p:nvPr/>
        </p:nvSpPr>
        <p:spPr bwMode="auto">
          <a:xfrm flipH="1">
            <a:off x="6008688" y="3505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89" name="Line 57">
            <a:extLst>
              <a:ext uri="{FF2B5EF4-FFF2-40B4-BE49-F238E27FC236}">
                <a16:creationId xmlns:a16="http://schemas.microsoft.com/office/drawing/2014/main" id="{6EC51CE8-FC1C-4717-B210-D9445C301549}"/>
              </a:ext>
            </a:extLst>
          </p:cNvPr>
          <p:cNvSpPr>
            <a:spLocks noChangeShapeType="1"/>
          </p:cNvSpPr>
          <p:nvPr/>
        </p:nvSpPr>
        <p:spPr bwMode="auto">
          <a:xfrm>
            <a:off x="6008688" y="3962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90" name="Line 58">
            <a:extLst>
              <a:ext uri="{FF2B5EF4-FFF2-40B4-BE49-F238E27FC236}">
                <a16:creationId xmlns:a16="http://schemas.microsoft.com/office/drawing/2014/main" id="{C95437B5-B67E-48B7-A380-27E568EA942F}"/>
              </a:ext>
            </a:extLst>
          </p:cNvPr>
          <p:cNvSpPr>
            <a:spLocks noChangeShapeType="1"/>
          </p:cNvSpPr>
          <p:nvPr/>
        </p:nvSpPr>
        <p:spPr bwMode="auto">
          <a:xfrm flipH="1">
            <a:off x="6084888" y="4267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91" name="Line 59">
            <a:extLst>
              <a:ext uri="{FF2B5EF4-FFF2-40B4-BE49-F238E27FC236}">
                <a16:creationId xmlns:a16="http://schemas.microsoft.com/office/drawing/2014/main" id="{E75AEA65-DE30-4663-A43F-99FC8B026118}"/>
              </a:ext>
            </a:extLst>
          </p:cNvPr>
          <p:cNvSpPr>
            <a:spLocks noChangeShapeType="1"/>
          </p:cNvSpPr>
          <p:nvPr/>
        </p:nvSpPr>
        <p:spPr bwMode="auto">
          <a:xfrm>
            <a:off x="6084888" y="4724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92" name="Line 60">
            <a:extLst>
              <a:ext uri="{FF2B5EF4-FFF2-40B4-BE49-F238E27FC236}">
                <a16:creationId xmlns:a16="http://schemas.microsoft.com/office/drawing/2014/main" id="{E702865A-1BA2-49B9-854A-29DD7FB28EC5}"/>
              </a:ext>
            </a:extLst>
          </p:cNvPr>
          <p:cNvSpPr>
            <a:spLocks noChangeShapeType="1"/>
          </p:cNvSpPr>
          <p:nvPr/>
        </p:nvSpPr>
        <p:spPr bwMode="auto">
          <a:xfrm flipH="1">
            <a:off x="6161088" y="5029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93" name="Line 61">
            <a:extLst>
              <a:ext uri="{FF2B5EF4-FFF2-40B4-BE49-F238E27FC236}">
                <a16:creationId xmlns:a16="http://schemas.microsoft.com/office/drawing/2014/main" id="{B64776BC-647C-4C0E-9CAB-174F2B2733AD}"/>
              </a:ext>
            </a:extLst>
          </p:cNvPr>
          <p:cNvSpPr>
            <a:spLocks noChangeShapeType="1"/>
          </p:cNvSpPr>
          <p:nvPr/>
        </p:nvSpPr>
        <p:spPr bwMode="auto">
          <a:xfrm>
            <a:off x="6161088" y="5486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94" name="Line 62">
            <a:extLst>
              <a:ext uri="{FF2B5EF4-FFF2-40B4-BE49-F238E27FC236}">
                <a16:creationId xmlns:a16="http://schemas.microsoft.com/office/drawing/2014/main" id="{3480DCFC-9AC4-4825-84B7-FA19B5CA7706}"/>
              </a:ext>
            </a:extLst>
          </p:cNvPr>
          <p:cNvSpPr>
            <a:spLocks noChangeShapeType="1"/>
          </p:cNvSpPr>
          <p:nvPr/>
        </p:nvSpPr>
        <p:spPr bwMode="auto">
          <a:xfrm flipH="1">
            <a:off x="6237288" y="5791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95" name="Text Box 63">
            <a:extLst>
              <a:ext uri="{FF2B5EF4-FFF2-40B4-BE49-F238E27FC236}">
                <a16:creationId xmlns:a16="http://schemas.microsoft.com/office/drawing/2014/main" id="{A0B72980-4643-4FE3-AFB2-7C29E7121C20}"/>
              </a:ext>
            </a:extLst>
          </p:cNvPr>
          <p:cNvSpPr txBox="1">
            <a:spLocks noChangeArrowheads="1"/>
          </p:cNvSpPr>
          <p:nvPr/>
        </p:nvSpPr>
        <p:spPr bwMode="auto">
          <a:xfrm>
            <a:off x="2971800" y="4495800"/>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Helvetica" panose="020B0604020202020204" pitchFamily="34" charset="0"/>
              </a:rPr>
              <a:t>work area</a:t>
            </a:r>
          </a:p>
          <a:p>
            <a:r>
              <a:rPr lang="en-US" altLang="en-US" sz="2000">
                <a:latin typeface="Helvetica" panose="020B0604020202020204" pitchFamily="34" charset="0"/>
              </a:rPr>
              <a:t>of T</a:t>
            </a:r>
            <a:r>
              <a:rPr lang="en-US" altLang="en-US" sz="2000" baseline="-25000">
                <a:latin typeface="Helvetica" panose="020B0604020202020204" pitchFamily="34" charset="0"/>
              </a:rPr>
              <a:t>1</a:t>
            </a:r>
            <a:endParaRPr lang="en-US" altLang="en-US" sz="2000">
              <a:latin typeface="Helvetica" panose="020B0604020202020204" pitchFamily="34" charset="0"/>
            </a:endParaRPr>
          </a:p>
        </p:txBody>
      </p:sp>
      <p:sp>
        <p:nvSpPr>
          <p:cNvPr id="18496" name="Text Box 64">
            <a:extLst>
              <a:ext uri="{FF2B5EF4-FFF2-40B4-BE49-F238E27FC236}">
                <a16:creationId xmlns:a16="http://schemas.microsoft.com/office/drawing/2014/main" id="{16DC61B8-D396-4485-A5E6-A39549951E16}"/>
              </a:ext>
            </a:extLst>
          </p:cNvPr>
          <p:cNvSpPr txBox="1">
            <a:spLocks noChangeArrowheads="1"/>
          </p:cNvSpPr>
          <p:nvPr/>
        </p:nvSpPr>
        <p:spPr bwMode="auto">
          <a:xfrm>
            <a:off x="4416425" y="4468813"/>
            <a:ext cx="1298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work area</a:t>
            </a:r>
          </a:p>
          <a:p>
            <a:r>
              <a:rPr lang="en-US" altLang="en-US" sz="2000">
                <a:latin typeface="Helvetica" panose="020B0604020202020204" pitchFamily="34" charset="0"/>
              </a:rPr>
              <a:t>of T</a:t>
            </a:r>
            <a:r>
              <a:rPr lang="en-US" altLang="en-US" sz="2000" baseline="-25000">
                <a:latin typeface="Helvetica" panose="020B0604020202020204" pitchFamily="34" charset="0"/>
              </a:rPr>
              <a:t>2 </a:t>
            </a:r>
            <a:endParaRPr lang="en-US" altLang="en-US" sz="2000">
              <a:latin typeface="Helvetica" panose="020B0604020202020204" pitchFamily="34" charset="0"/>
            </a:endParaRPr>
          </a:p>
        </p:txBody>
      </p:sp>
      <p:sp>
        <p:nvSpPr>
          <p:cNvPr id="18497" name="Text Box 65">
            <a:extLst>
              <a:ext uri="{FF2B5EF4-FFF2-40B4-BE49-F238E27FC236}">
                <a16:creationId xmlns:a16="http://schemas.microsoft.com/office/drawing/2014/main" id="{4A6E41D6-4E0E-45D9-9B03-3C22145A2E45}"/>
              </a:ext>
            </a:extLst>
          </p:cNvPr>
          <p:cNvSpPr txBox="1">
            <a:spLocks noChangeArrowheads="1"/>
          </p:cNvSpPr>
          <p:nvPr/>
        </p:nvSpPr>
        <p:spPr bwMode="auto">
          <a:xfrm>
            <a:off x="3494088" y="5230813"/>
            <a:ext cx="1100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memory</a:t>
            </a:r>
          </a:p>
        </p:txBody>
      </p:sp>
      <p:sp>
        <p:nvSpPr>
          <p:cNvPr id="18498" name="Text Box 66">
            <a:extLst>
              <a:ext uri="{FF2B5EF4-FFF2-40B4-BE49-F238E27FC236}">
                <a16:creationId xmlns:a16="http://schemas.microsoft.com/office/drawing/2014/main" id="{D0F118DE-2BDC-48B2-B0E4-2FC3C7A52863}"/>
              </a:ext>
            </a:extLst>
          </p:cNvPr>
          <p:cNvSpPr txBox="1">
            <a:spLocks noChangeArrowheads="1"/>
          </p:cNvSpPr>
          <p:nvPr/>
        </p:nvSpPr>
        <p:spPr bwMode="auto">
          <a:xfrm>
            <a:off x="4389438" y="3289300"/>
            <a:ext cx="403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x</a:t>
            </a:r>
            <a:r>
              <a:rPr lang="en-US" altLang="en-US" sz="2000" baseline="-25000">
                <a:latin typeface="Helvetica" panose="020B0604020202020204" pitchFamily="34" charset="0"/>
              </a:rPr>
              <a:t>2</a:t>
            </a:r>
            <a:endParaRPr lang="en-US" altLang="en-US" sz="2000">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6D7A188-CC16-4907-864A-69F81AAA33F3}"/>
              </a:ext>
            </a:extLst>
          </p:cNvPr>
          <p:cNvSpPr>
            <a:spLocks noGrp="1" noChangeArrowheads="1"/>
          </p:cNvSpPr>
          <p:nvPr>
            <p:ph type="title"/>
          </p:nvPr>
        </p:nvSpPr>
        <p:spPr>
          <a:xfrm>
            <a:off x="596900" y="220370"/>
            <a:ext cx="8077200" cy="609600"/>
          </a:xfrm>
        </p:spPr>
        <p:txBody>
          <a:bodyPr/>
          <a:lstStyle/>
          <a:p>
            <a:pPr algn="ctr"/>
            <a:r>
              <a:rPr lang="en-US" altLang="en-US" dirty="0"/>
              <a:t>Recovery and Atomicity</a:t>
            </a:r>
          </a:p>
        </p:txBody>
      </p:sp>
      <p:sp>
        <p:nvSpPr>
          <p:cNvPr id="20483" name="Rectangle 3">
            <a:extLst>
              <a:ext uri="{FF2B5EF4-FFF2-40B4-BE49-F238E27FC236}">
                <a16:creationId xmlns:a16="http://schemas.microsoft.com/office/drawing/2014/main" id="{318297EC-C326-44B6-80F6-82C9F3C8EEC3}"/>
              </a:ext>
            </a:extLst>
          </p:cNvPr>
          <p:cNvSpPr>
            <a:spLocks noGrp="1" noChangeArrowheads="1"/>
          </p:cNvSpPr>
          <p:nvPr>
            <p:ph type="body" idx="4294967295"/>
          </p:nvPr>
        </p:nvSpPr>
        <p:spPr>
          <a:xfrm>
            <a:off x="596900" y="1165225"/>
            <a:ext cx="7848600" cy="4876800"/>
          </a:xfrm>
        </p:spPr>
        <p:txBody>
          <a:bodyPr/>
          <a:lstStyle/>
          <a:p>
            <a:pPr algn="just"/>
            <a:r>
              <a:rPr lang="en-US" altLang="en-US" sz="2400" b="1" dirty="0">
                <a:solidFill>
                  <a:srgbClr val="1426AC"/>
                </a:solidFill>
              </a:rPr>
              <a:t>Modifying the database without ensuring that the transaction will commit  may leave the database in an inconsistent state.</a:t>
            </a:r>
          </a:p>
          <a:p>
            <a:pPr algn="just"/>
            <a:r>
              <a:rPr lang="en-US" altLang="en-US" sz="2400" b="1" dirty="0">
                <a:solidFill>
                  <a:srgbClr val="1426AC"/>
                </a:solidFill>
              </a:rPr>
              <a:t>Consider transaction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that transfers $50 from account </a:t>
            </a:r>
            <a:r>
              <a:rPr lang="en-US" altLang="en-US" sz="2400" b="1" i="1" dirty="0">
                <a:solidFill>
                  <a:srgbClr val="1426AC"/>
                </a:solidFill>
              </a:rPr>
              <a:t>A</a:t>
            </a:r>
            <a:r>
              <a:rPr lang="en-US" altLang="en-US" sz="2400" b="1" dirty="0">
                <a:solidFill>
                  <a:srgbClr val="1426AC"/>
                </a:solidFill>
              </a:rPr>
              <a:t> to account </a:t>
            </a:r>
            <a:r>
              <a:rPr lang="en-US" altLang="en-US" sz="2400" b="1" i="1" dirty="0">
                <a:solidFill>
                  <a:srgbClr val="1426AC"/>
                </a:solidFill>
              </a:rPr>
              <a:t>B</a:t>
            </a:r>
            <a:r>
              <a:rPr lang="en-US" altLang="en-US" sz="2400" b="1" dirty="0">
                <a:solidFill>
                  <a:srgbClr val="1426AC"/>
                </a:solidFill>
              </a:rPr>
              <a:t>;  goal is either to perform all database modifications made by </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dirty="0">
                <a:solidFill>
                  <a:srgbClr val="1426AC"/>
                </a:solidFill>
              </a:rPr>
              <a:t> </a:t>
            </a:r>
            <a:r>
              <a:rPr lang="en-US" altLang="en-US" sz="2400" b="1" dirty="0">
                <a:solidFill>
                  <a:srgbClr val="1426AC"/>
                </a:solidFill>
              </a:rPr>
              <a:t>or none at all. </a:t>
            </a:r>
          </a:p>
          <a:p>
            <a:pPr algn="just"/>
            <a:r>
              <a:rPr lang="en-US" altLang="en-US" sz="2400" b="1" dirty="0">
                <a:solidFill>
                  <a:srgbClr val="1426AC"/>
                </a:solidFill>
              </a:rPr>
              <a:t>Several output operations may be required for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(to output </a:t>
            </a:r>
            <a:r>
              <a:rPr lang="en-US" altLang="en-US" sz="2400" b="1" i="1" dirty="0">
                <a:solidFill>
                  <a:srgbClr val="1426AC"/>
                </a:solidFill>
              </a:rPr>
              <a:t>A</a:t>
            </a:r>
            <a:r>
              <a:rPr lang="en-US" altLang="en-US" sz="2400" b="1" dirty="0">
                <a:solidFill>
                  <a:srgbClr val="1426AC"/>
                </a:solidFill>
              </a:rPr>
              <a:t> and </a:t>
            </a:r>
            <a:r>
              <a:rPr lang="en-US" altLang="en-US" sz="2400" b="1" i="1" dirty="0">
                <a:solidFill>
                  <a:srgbClr val="1426AC"/>
                </a:solidFill>
              </a:rPr>
              <a:t>B</a:t>
            </a:r>
            <a:r>
              <a:rPr lang="en-US" altLang="en-US" sz="2400" b="1" dirty="0">
                <a:solidFill>
                  <a:srgbClr val="1426AC"/>
                </a:solidFill>
              </a:rPr>
              <a:t>). A failure may occur after one of these modifications have been made but before all of them are made.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04EC0B3-F442-48A5-95FE-C2479DA4FD94}"/>
              </a:ext>
            </a:extLst>
          </p:cNvPr>
          <p:cNvSpPr>
            <a:spLocks noGrp="1" noChangeArrowheads="1"/>
          </p:cNvSpPr>
          <p:nvPr>
            <p:ph type="title"/>
          </p:nvPr>
        </p:nvSpPr>
        <p:spPr>
          <a:xfrm>
            <a:off x="857250" y="609601"/>
            <a:ext cx="7407275" cy="659160"/>
          </a:xfrm>
        </p:spPr>
        <p:txBody>
          <a:bodyPr/>
          <a:lstStyle/>
          <a:p>
            <a:pPr algn="ctr"/>
            <a:r>
              <a:rPr lang="en-US" altLang="en-US" dirty="0"/>
              <a:t>Recovery and Atomicity (Cont.)</a:t>
            </a:r>
          </a:p>
        </p:txBody>
      </p:sp>
      <p:sp>
        <p:nvSpPr>
          <p:cNvPr id="114691" name="Rectangle 3">
            <a:extLst>
              <a:ext uri="{FF2B5EF4-FFF2-40B4-BE49-F238E27FC236}">
                <a16:creationId xmlns:a16="http://schemas.microsoft.com/office/drawing/2014/main" id="{10E548D6-B3CE-40E8-B3ED-522855B5E46E}"/>
              </a:ext>
            </a:extLst>
          </p:cNvPr>
          <p:cNvSpPr>
            <a:spLocks noGrp="1" noChangeArrowheads="1"/>
          </p:cNvSpPr>
          <p:nvPr>
            <p:ph type="body" idx="1"/>
          </p:nvPr>
        </p:nvSpPr>
        <p:spPr/>
        <p:txBody>
          <a:bodyPr/>
          <a:lstStyle/>
          <a:p>
            <a:r>
              <a:rPr lang="en-US" altLang="en-US"/>
              <a:t>To ensure atomicity despite failures, we first output information describing the modifications to stable storage without modifying the database itself.</a:t>
            </a:r>
          </a:p>
          <a:p>
            <a:r>
              <a:rPr lang="en-US" altLang="en-US"/>
              <a:t>We study two approaches:</a:t>
            </a:r>
          </a:p>
          <a:p>
            <a:pPr lvl="1"/>
            <a:r>
              <a:rPr lang="en-US" altLang="en-US" b="1">
                <a:solidFill>
                  <a:schemeClr val="tx2"/>
                </a:solidFill>
              </a:rPr>
              <a:t>log-based recovery</a:t>
            </a:r>
            <a:r>
              <a:rPr lang="en-US" altLang="en-US"/>
              <a:t>, and</a:t>
            </a:r>
          </a:p>
          <a:p>
            <a:pPr lvl="1"/>
            <a:r>
              <a:rPr lang="en-US" altLang="en-US" b="1">
                <a:solidFill>
                  <a:schemeClr val="tx2"/>
                </a:solidFill>
              </a:rPr>
              <a:t>shadow-paging</a:t>
            </a:r>
            <a:endParaRPr lang="en-US" altLang="en-US">
              <a:solidFill>
                <a:schemeClr val="tx2"/>
              </a:solidFill>
            </a:endParaRPr>
          </a:p>
          <a:p>
            <a:r>
              <a:rPr lang="en-US" altLang="en-US"/>
              <a:t>We assume (initially) that transactions run serially, that is, one after the other.</a:t>
            </a:r>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FB1DCE6-7F8E-474F-BA7A-07113284E07F}"/>
              </a:ext>
            </a:extLst>
          </p:cNvPr>
          <p:cNvSpPr>
            <a:spLocks noGrp="1" noChangeArrowheads="1"/>
          </p:cNvSpPr>
          <p:nvPr>
            <p:ph type="title"/>
          </p:nvPr>
        </p:nvSpPr>
        <p:spPr>
          <a:xfrm>
            <a:off x="868362" y="332656"/>
            <a:ext cx="7407275" cy="515144"/>
          </a:xfrm>
        </p:spPr>
        <p:txBody>
          <a:bodyPr/>
          <a:lstStyle/>
          <a:p>
            <a:pPr algn="ctr"/>
            <a:r>
              <a:rPr lang="en-US" altLang="en-US" dirty="0"/>
              <a:t>Log-Based Recovery</a:t>
            </a:r>
          </a:p>
        </p:txBody>
      </p:sp>
      <p:sp>
        <p:nvSpPr>
          <p:cNvPr id="24579" name="Rectangle 3">
            <a:extLst>
              <a:ext uri="{FF2B5EF4-FFF2-40B4-BE49-F238E27FC236}">
                <a16:creationId xmlns:a16="http://schemas.microsoft.com/office/drawing/2014/main" id="{93D0451F-78EB-476C-A737-4E0B11E35E5D}"/>
              </a:ext>
            </a:extLst>
          </p:cNvPr>
          <p:cNvSpPr>
            <a:spLocks noGrp="1" noChangeArrowheads="1"/>
          </p:cNvSpPr>
          <p:nvPr>
            <p:ph type="body" idx="4294967295"/>
          </p:nvPr>
        </p:nvSpPr>
        <p:spPr>
          <a:xfrm>
            <a:off x="395536" y="764704"/>
            <a:ext cx="8572500" cy="4876800"/>
          </a:xfrm>
        </p:spPr>
        <p:txBody>
          <a:bodyPr/>
          <a:lstStyle/>
          <a:p>
            <a:pPr algn="just">
              <a:lnSpc>
                <a:spcPct val="90000"/>
              </a:lnSpc>
            </a:pPr>
            <a:r>
              <a:rPr lang="en-US" altLang="en-US" sz="2400" b="1" dirty="0"/>
              <a:t>A  </a:t>
            </a:r>
            <a:r>
              <a:rPr lang="en-US" altLang="en-US" sz="2400" b="1" dirty="0">
                <a:solidFill>
                  <a:schemeClr val="tx2"/>
                </a:solidFill>
              </a:rPr>
              <a:t>log</a:t>
            </a:r>
            <a:r>
              <a:rPr lang="en-US" altLang="en-US" sz="2400" b="1" dirty="0"/>
              <a:t> is kept on stable storage. </a:t>
            </a:r>
          </a:p>
          <a:p>
            <a:pPr lvl="1" algn="just">
              <a:lnSpc>
                <a:spcPct val="90000"/>
              </a:lnSpc>
            </a:pPr>
            <a:r>
              <a:rPr lang="en-US" altLang="en-US" sz="2400" b="1" dirty="0"/>
              <a:t>The log is a sequence of </a:t>
            </a:r>
            <a:r>
              <a:rPr lang="en-US" altLang="en-US" sz="2400" b="1" dirty="0">
                <a:solidFill>
                  <a:schemeClr val="tx2"/>
                </a:solidFill>
              </a:rPr>
              <a:t>log records</a:t>
            </a:r>
            <a:r>
              <a:rPr lang="en-US" altLang="en-US" sz="2400" b="1" dirty="0"/>
              <a:t>, and maintains a record of update activities on the database.</a:t>
            </a:r>
          </a:p>
          <a:p>
            <a:pPr algn="just">
              <a:lnSpc>
                <a:spcPct val="90000"/>
              </a:lnSpc>
            </a:pPr>
            <a:r>
              <a:rPr lang="en-US" altLang="en-US" sz="2400" b="1" dirty="0"/>
              <a:t>When transaction </a:t>
            </a:r>
            <a:r>
              <a:rPr lang="en-US" altLang="en-US" sz="2400" b="1" i="1" dirty="0" err="1"/>
              <a:t>T</a:t>
            </a:r>
            <a:r>
              <a:rPr lang="en-US" altLang="en-US" sz="2400" b="1" i="1" baseline="-25000" dirty="0" err="1"/>
              <a:t>i</a:t>
            </a:r>
            <a:r>
              <a:rPr lang="en-US" altLang="en-US" sz="2400" b="1" i="1" dirty="0"/>
              <a:t> </a:t>
            </a:r>
            <a:r>
              <a:rPr lang="en-US" altLang="en-US" sz="2400" b="1" dirty="0"/>
              <a:t>starts, it registers itself by writing a </a:t>
            </a:r>
            <a:br>
              <a:rPr lang="en-US" altLang="en-US" sz="2400" b="1" dirty="0"/>
            </a:br>
            <a:r>
              <a:rPr lang="en-US" altLang="en-US" sz="2400" b="1" dirty="0"/>
              <a:t>       </a:t>
            </a:r>
            <a:r>
              <a:rPr lang="en-US" altLang="en-US" sz="2400" b="1" i="1" dirty="0"/>
              <a:t>&lt;</a:t>
            </a:r>
            <a:r>
              <a:rPr lang="en-US" altLang="en-US" sz="2400" b="1" i="1" dirty="0" err="1"/>
              <a:t>T</a:t>
            </a:r>
            <a:r>
              <a:rPr lang="en-US" altLang="en-US" sz="2400" b="1" i="1" baseline="-25000" dirty="0" err="1"/>
              <a:t>i</a:t>
            </a:r>
            <a:r>
              <a:rPr lang="en-US" altLang="en-US" sz="2400" b="1" i="1" baseline="-25000" dirty="0"/>
              <a:t>  </a:t>
            </a:r>
            <a:r>
              <a:rPr lang="en-US" altLang="en-US" sz="2400" b="1" dirty="0"/>
              <a:t>start&gt;log record</a:t>
            </a:r>
          </a:p>
          <a:p>
            <a:pPr algn="just">
              <a:lnSpc>
                <a:spcPct val="90000"/>
              </a:lnSpc>
            </a:pPr>
            <a:r>
              <a:rPr lang="en-US" altLang="en-US" sz="2400" b="1" i="1" dirty="0"/>
              <a:t>Before </a:t>
            </a:r>
            <a:r>
              <a:rPr lang="en-US" altLang="en-US" sz="2400" b="1" i="1" dirty="0" err="1"/>
              <a:t>T</a:t>
            </a:r>
            <a:r>
              <a:rPr lang="en-US" altLang="en-US" sz="2400" b="1" i="1" baseline="-25000" dirty="0" err="1"/>
              <a:t>i</a:t>
            </a:r>
            <a:r>
              <a:rPr lang="en-US" altLang="en-US" sz="2400" b="1" i="1" dirty="0"/>
              <a:t> </a:t>
            </a:r>
            <a:r>
              <a:rPr lang="en-US" altLang="en-US" sz="2400" b="1" dirty="0"/>
              <a:t>executes write(</a:t>
            </a:r>
            <a:r>
              <a:rPr lang="en-US" altLang="en-US" sz="2400" b="1" i="1" dirty="0"/>
              <a:t>X</a:t>
            </a:r>
            <a:r>
              <a:rPr lang="en-US" altLang="en-US" sz="2400" b="1" dirty="0"/>
              <a:t>), a log record </a:t>
            </a:r>
            <a:r>
              <a:rPr lang="en-US" altLang="en-US" sz="2400" b="1" i="1" dirty="0"/>
              <a:t>&lt;</a:t>
            </a:r>
            <a:r>
              <a:rPr lang="en-US" altLang="en-US" sz="2400" b="1" i="1" dirty="0" err="1"/>
              <a:t>T</a:t>
            </a:r>
            <a:r>
              <a:rPr lang="en-US" altLang="en-US" sz="2400" b="1" i="1" baseline="-25000" dirty="0" err="1"/>
              <a:t>i</a:t>
            </a:r>
            <a:r>
              <a:rPr lang="en-US" altLang="en-US" sz="2400" b="1" i="1" dirty="0"/>
              <a:t>, X,  V</a:t>
            </a:r>
            <a:r>
              <a:rPr lang="en-US" altLang="en-US" sz="2400" b="1" i="1" baseline="-25000" dirty="0"/>
              <a:t>1</a:t>
            </a:r>
            <a:r>
              <a:rPr lang="en-US" altLang="en-US" sz="2400" b="1" i="1" dirty="0"/>
              <a:t>,  V</a:t>
            </a:r>
            <a:r>
              <a:rPr lang="en-US" altLang="en-US" sz="2400" b="1" i="1" baseline="-25000" dirty="0"/>
              <a:t>2</a:t>
            </a:r>
            <a:r>
              <a:rPr lang="en-US" altLang="en-US" sz="2400" b="1" i="1" dirty="0"/>
              <a:t>&gt; </a:t>
            </a:r>
            <a:r>
              <a:rPr lang="en-US" altLang="en-US" sz="2400" b="1" dirty="0"/>
              <a:t>is written, where</a:t>
            </a:r>
            <a:r>
              <a:rPr lang="en-US" altLang="en-US" sz="2400" b="1" i="1" dirty="0"/>
              <a:t> V</a:t>
            </a:r>
            <a:r>
              <a:rPr lang="en-US" altLang="en-US" sz="2400" b="1" i="1" baseline="-25000" dirty="0"/>
              <a:t>1</a:t>
            </a:r>
            <a:r>
              <a:rPr lang="en-US" altLang="en-US" sz="2400" b="1" dirty="0"/>
              <a:t> is the value of </a:t>
            </a:r>
            <a:r>
              <a:rPr lang="en-US" altLang="en-US" sz="2400" b="1" i="1" dirty="0"/>
              <a:t>X</a:t>
            </a:r>
            <a:r>
              <a:rPr lang="en-US" altLang="en-US" sz="2400" b="1" dirty="0"/>
              <a:t>  before the write, and </a:t>
            </a:r>
            <a:r>
              <a:rPr lang="en-US" altLang="en-US" sz="2400" b="1" i="1" dirty="0"/>
              <a:t>V</a:t>
            </a:r>
            <a:r>
              <a:rPr lang="en-US" altLang="en-US" sz="2400" b="1" i="1" baseline="-25000" dirty="0"/>
              <a:t>2</a:t>
            </a:r>
            <a:r>
              <a:rPr lang="en-US" altLang="en-US" sz="2400" b="1" i="1" dirty="0"/>
              <a:t> </a:t>
            </a:r>
            <a:r>
              <a:rPr lang="en-US" altLang="en-US" sz="2400" b="1" dirty="0"/>
              <a:t>is the value to be written to </a:t>
            </a:r>
            <a:r>
              <a:rPr lang="en-US" altLang="en-US" sz="2400" b="1" i="1" dirty="0"/>
              <a:t>X</a:t>
            </a:r>
            <a:r>
              <a:rPr lang="en-US" altLang="en-US" sz="2400" b="1" dirty="0"/>
              <a:t>.</a:t>
            </a:r>
          </a:p>
          <a:p>
            <a:pPr lvl="1" algn="just">
              <a:lnSpc>
                <a:spcPct val="90000"/>
              </a:lnSpc>
            </a:pPr>
            <a:r>
              <a:rPr lang="en-US" altLang="en-US" sz="2400" b="1" dirty="0"/>
              <a:t>Log record notes that </a:t>
            </a:r>
            <a:r>
              <a:rPr lang="en-US" altLang="en-US" sz="2400" b="1" i="1" dirty="0" err="1"/>
              <a:t>T</a:t>
            </a:r>
            <a:r>
              <a:rPr lang="en-US" altLang="en-US" sz="2400" b="1" i="1" baseline="-25000" dirty="0" err="1"/>
              <a:t>i</a:t>
            </a:r>
            <a:r>
              <a:rPr lang="en-US" altLang="en-US" sz="2400" b="1" dirty="0"/>
              <a:t> has performed a write on data item </a:t>
            </a:r>
            <a:r>
              <a:rPr lang="en-US" altLang="en-US" sz="2400" b="1" i="1" dirty="0" err="1"/>
              <a:t>X</a:t>
            </a:r>
            <a:r>
              <a:rPr lang="en-US" altLang="en-US" sz="2400" b="1" i="1" baseline="-25000" dirty="0" err="1"/>
              <a:t>j</a:t>
            </a:r>
            <a:r>
              <a:rPr lang="en-US" altLang="en-US" sz="2400" b="1" i="1" baseline="-25000" dirty="0"/>
              <a:t> </a:t>
            </a:r>
            <a:r>
              <a:rPr lang="en-US" altLang="en-US" sz="2400" b="1" i="1" dirty="0"/>
              <a:t>  </a:t>
            </a:r>
            <a:r>
              <a:rPr lang="en-US" altLang="en-US" sz="2400" b="1" i="1" dirty="0" err="1"/>
              <a:t>X</a:t>
            </a:r>
            <a:r>
              <a:rPr lang="en-US" altLang="en-US" sz="2400" b="1" i="1" baseline="-25000" dirty="0" err="1"/>
              <a:t>j</a:t>
            </a:r>
            <a:r>
              <a:rPr lang="en-US" altLang="en-US" sz="2400" b="1" i="1" dirty="0"/>
              <a:t> </a:t>
            </a:r>
            <a:r>
              <a:rPr lang="en-US" altLang="en-US" sz="2400" b="1" dirty="0"/>
              <a:t>had value </a:t>
            </a:r>
            <a:r>
              <a:rPr lang="en-US" altLang="en-US" sz="2400" b="1" i="1" dirty="0"/>
              <a:t>V</a:t>
            </a:r>
            <a:r>
              <a:rPr lang="en-US" altLang="en-US" sz="2400" b="1" i="1" baseline="-25000" dirty="0"/>
              <a:t>1</a:t>
            </a:r>
            <a:r>
              <a:rPr lang="en-US" altLang="en-US" sz="2400" b="1" i="1" dirty="0"/>
              <a:t> </a:t>
            </a:r>
            <a:r>
              <a:rPr lang="en-US" altLang="en-US" sz="2400" b="1" dirty="0"/>
              <a:t>before the write, and will have value </a:t>
            </a:r>
            <a:r>
              <a:rPr lang="en-US" altLang="en-US" sz="2400" b="1" i="1" dirty="0"/>
              <a:t>V</a:t>
            </a:r>
            <a:r>
              <a:rPr lang="en-US" altLang="en-US" sz="2400" b="1" i="1" baseline="-25000" dirty="0"/>
              <a:t>2</a:t>
            </a:r>
            <a:r>
              <a:rPr lang="en-US" altLang="en-US" sz="2400" b="1" i="1" dirty="0"/>
              <a:t> </a:t>
            </a:r>
            <a:r>
              <a:rPr lang="en-US" altLang="en-US" sz="2400" b="1" dirty="0"/>
              <a:t>after the write. </a:t>
            </a:r>
          </a:p>
          <a:p>
            <a:pPr algn="just">
              <a:lnSpc>
                <a:spcPct val="90000"/>
              </a:lnSpc>
            </a:pPr>
            <a:r>
              <a:rPr lang="en-US" altLang="en-US" sz="2400" b="1" dirty="0"/>
              <a:t>When </a:t>
            </a:r>
            <a:r>
              <a:rPr lang="en-US" altLang="en-US" sz="2400" b="1" i="1" dirty="0" err="1"/>
              <a:t>T</a:t>
            </a:r>
            <a:r>
              <a:rPr lang="en-US" altLang="en-US" sz="2400" b="1" i="1" baseline="-25000" dirty="0" err="1"/>
              <a:t>i</a:t>
            </a:r>
            <a:r>
              <a:rPr lang="en-US" altLang="en-US" sz="2400" b="1" dirty="0"/>
              <a:t> finishes it last statement, the log record &lt;</a:t>
            </a:r>
            <a:r>
              <a:rPr lang="en-US" altLang="en-US" sz="2400" b="1" i="1" dirty="0" err="1"/>
              <a:t>T</a:t>
            </a:r>
            <a:r>
              <a:rPr lang="en-US" altLang="en-US" sz="2400" b="1" i="1" baseline="-25000" dirty="0" err="1"/>
              <a:t>i</a:t>
            </a:r>
            <a:r>
              <a:rPr lang="en-US" altLang="en-US" sz="2400" b="1" i="1" dirty="0"/>
              <a:t>  </a:t>
            </a:r>
            <a:r>
              <a:rPr lang="en-US" altLang="en-US" sz="2400" b="1" dirty="0"/>
              <a:t>commit&gt; is written. </a:t>
            </a:r>
          </a:p>
          <a:p>
            <a:pPr algn="just">
              <a:lnSpc>
                <a:spcPct val="90000"/>
              </a:lnSpc>
            </a:pPr>
            <a:r>
              <a:rPr lang="en-US" altLang="en-US" sz="2400" b="1" dirty="0"/>
              <a:t>We assume for now that log records are written directly  to stable storage (that is, they are not buffered)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FB1DCE6-7F8E-474F-BA7A-07113284E07F}"/>
              </a:ext>
            </a:extLst>
          </p:cNvPr>
          <p:cNvSpPr>
            <a:spLocks noGrp="1" noChangeArrowheads="1"/>
          </p:cNvSpPr>
          <p:nvPr>
            <p:ph type="title"/>
          </p:nvPr>
        </p:nvSpPr>
        <p:spPr>
          <a:xfrm>
            <a:off x="868362" y="332656"/>
            <a:ext cx="7407275" cy="515144"/>
          </a:xfrm>
        </p:spPr>
        <p:txBody>
          <a:bodyPr/>
          <a:lstStyle/>
          <a:p>
            <a:pPr algn="ctr"/>
            <a:r>
              <a:rPr lang="en-US" altLang="en-US" dirty="0"/>
              <a:t>Log-Based Recovery</a:t>
            </a:r>
          </a:p>
        </p:txBody>
      </p:sp>
      <p:sp>
        <p:nvSpPr>
          <p:cNvPr id="24579" name="Rectangle 3">
            <a:extLst>
              <a:ext uri="{FF2B5EF4-FFF2-40B4-BE49-F238E27FC236}">
                <a16:creationId xmlns:a16="http://schemas.microsoft.com/office/drawing/2014/main" id="{93D0451F-78EB-476C-A737-4E0B11E35E5D}"/>
              </a:ext>
            </a:extLst>
          </p:cNvPr>
          <p:cNvSpPr>
            <a:spLocks noGrp="1" noChangeArrowheads="1"/>
          </p:cNvSpPr>
          <p:nvPr>
            <p:ph type="body" idx="4294967295"/>
          </p:nvPr>
        </p:nvSpPr>
        <p:spPr>
          <a:xfrm>
            <a:off x="395536" y="990600"/>
            <a:ext cx="8572500" cy="4876800"/>
          </a:xfrm>
        </p:spPr>
        <p:txBody>
          <a:bodyPr/>
          <a:lstStyle/>
          <a:p>
            <a:pPr algn="just">
              <a:lnSpc>
                <a:spcPct val="90000"/>
              </a:lnSpc>
            </a:pPr>
            <a:r>
              <a:rPr lang="en-US" altLang="en-US" sz="2400" b="1" dirty="0"/>
              <a:t>Two approaches using logs</a:t>
            </a:r>
          </a:p>
          <a:p>
            <a:pPr lvl="1" algn="just">
              <a:lnSpc>
                <a:spcPct val="90000"/>
              </a:lnSpc>
            </a:pPr>
            <a:r>
              <a:rPr lang="en-US" altLang="en-US" sz="2400" b="1" dirty="0">
                <a:solidFill>
                  <a:srgbClr val="1426AC"/>
                </a:solidFill>
              </a:rPr>
              <a:t>Deferred database modification</a:t>
            </a:r>
          </a:p>
          <a:p>
            <a:pPr lvl="1" algn="just">
              <a:lnSpc>
                <a:spcPct val="90000"/>
              </a:lnSpc>
            </a:pPr>
            <a:r>
              <a:rPr lang="en-US" altLang="en-US" sz="2400" b="1" dirty="0">
                <a:solidFill>
                  <a:srgbClr val="1426AC"/>
                </a:solidFill>
              </a:rPr>
              <a:t>Immediate database modification</a:t>
            </a:r>
          </a:p>
        </p:txBody>
      </p:sp>
    </p:spTree>
    <p:extLst>
      <p:ext uri="{BB962C8B-B14F-4D97-AF65-F5344CB8AC3E}">
        <p14:creationId xmlns:p14="http://schemas.microsoft.com/office/powerpoint/2010/main" val="94524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D1AEB44-D05B-489E-A33B-1DAADCE08BE6}"/>
              </a:ext>
            </a:extLst>
          </p:cNvPr>
          <p:cNvSpPr>
            <a:spLocks noGrp="1" noChangeArrowheads="1"/>
          </p:cNvSpPr>
          <p:nvPr>
            <p:ph type="title"/>
          </p:nvPr>
        </p:nvSpPr>
        <p:spPr>
          <a:xfrm>
            <a:off x="857250" y="609601"/>
            <a:ext cx="7407275" cy="299120"/>
          </a:xfrm>
        </p:spPr>
        <p:txBody>
          <a:bodyPr/>
          <a:lstStyle/>
          <a:p>
            <a:pPr algn="ctr"/>
            <a:r>
              <a:rPr lang="en-US" altLang="en-US" dirty="0"/>
              <a:t>Deferred Database Modification</a:t>
            </a:r>
          </a:p>
        </p:txBody>
      </p:sp>
      <p:sp>
        <p:nvSpPr>
          <p:cNvPr id="26627" name="Rectangle 3">
            <a:extLst>
              <a:ext uri="{FF2B5EF4-FFF2-40B4-BE49-F238E27FC236}">
                <a16:creationId xmlns:a16="http://schemas.microsoft.com/office/drawing/2014/main" id="{0F75508B-1999-4E66-9D59-B4EE2FE9BC26}"/>
              </a:ext>
            </a:extLst>
          </p:cNvPr>
          <p:cNvSpPr>
            <a:spLocks noGrp="1" noChangeArrowheads="1"/>
          </p:cNvSpPr>
          <p:nvPr>
            <p:ph type="body" idx="4294967295"/>
          </p:nvPr>
        </p:nvSpPr>
        <p:spPr>
          <a:xfrm>
            <a:off x="613692" y="1124744"/>
            <a:ext cx="7894389" cy="4038600"/>
          </a:xfrm>
        </p:spPr>
        <p:txBody>
          <a:bodyPr/>
          <a:lstStyle/>
          <a:p>
            <a:pPr algn="just"/>
            <a:r>
              <a:rPr lang="en-US" altLang="en-US" sz="2400" b="1" dirty="0"/>
              <a:t>The </a:t>
            </a:r>
            <a:r>
              <a:rPr lang="en-US" altLang="en-US" sz="2400" b="1" dirty="0">
                <a:solidFill>
                  <a:schemeClr val="tx2"/>
                </a:solidFill>
              </a:rPr>
              <a:t>deferred database modification</a:t>
            </a:r>
            <a:r>
              <a:rPr lang="en-US" altLang="en-US" sz="2400" b="1" dirty="0"/>
              <a:t> scheme records all modifications to the log, but defers all the writes to after partial commit.</a:t>
            </a:r>
          </a:p>
          <a:p>
            <a:pPr algn="just"/>
            <a:r>
              <a:rPr lang="en-US" altLang="en-US" sz="2400" b="1" dirty="0"/>
              <a:t>Assume that transactions execute serially</a:t>
            </a:r>
          </a:p>
          <a:p>
            <a:pPr algn="just"/>
            <a:r>
              <a:rPr lang="en-US" altLang="en-US" sz="2400" b="1" dirty="0"/>
              <a:t>Transaction starts by writing </a:t>
            </a:r>
            <a:r>
              <a:rPr lang="en-US" altLang="en-US" sz="2400" b="1" i="1" dirty="0"/>
              <a:t>&lt;</a:t>
            </a:r>
            <a:r>
              <a:rPr lang="en-US" altLang="en-US" sz="2400" b="1" i="1" dirty="0" err="1"/>
              <a:t>T</a:t>
            </a:r>
            <a:r>
              <a:rPr lang="en-US" altLang="en-US" sz="2400" b="1" i="1" baseline="-25000" dirty="0" err="1"/>
              <a:t>i</a:t>
            </a:r>
            <a:r>
              <a:rPr lang="en-US" altLang="en-US" sz="2400" b="1" i="1" dirty="0"/>
              <a:t>  start&gt; </a:t>
            </a:r>
            <a:r>
              <a:rPr lang="en-US" altLang="en-US" sz="2400" b="1" dirty="0"/>
              <a:t>record to log. </a:t>
            </a:r>
          </a:p>
          <a:p>
            <a:pPr algn="just"/>
            <a:r>
              <a:rPr lang="en-US" altLang="en-US" sz="2400" b="1" dirty="0"/>
              <a:t>A  write(</a:t>
            </a:r>
            <a:r>
              <a:rPr lang="en-US" altLang="en-US" sz="2400" b="1" i="1" dirty="0"/>
              <a:t>X</a:t>
            </a:r>
            <a:r>
              <a:rPr lang="en-US" altLang="en-US" sz="2400" b="1" dirty="0"/>
              <a:t>) operation results in a log record  </a:t>
            </a:r>
            <a:r>
              <a:rPr lang="en-US" altLang="en-US" sz="2400" b="1" i="1" dirty="0"/>
              <a:t>&lt;</a:t>
            </a:r>
            <a:r>
              <a:rPr lang="en-US" altLang="en-US" sz="2400" b="1" i="1" dirty="0" err="1"/>
              <a:t>T</a:t>
            </a:r>
            <a:r>
              <a:rPr lang="en-US" altLang="en-US" sz="2400" b="1" i="1" baseline="-25000" dirty="0" err="1"/>
              <a:t>i</a:t>
            </a:r>
            <a:r>
              <a:rPr lang="en-US" altLang="en-US" sz="2400" b="1" i="1" dirty="0"/>
              <a:t>, X, V&gt; </a:t>
            </a:r>
            <a:r>
              <a:rPr lang="en-US" altLang="en-US" sz="2400" b="1" dirty="0"/>
              <a:t>being written, where </a:t>
            </a:r>
            <a:r>
              <a:rPr lang="en-US" altLang="en-US" sz="2400" b="1" i="1" dirty="0"/>
              <a:t>V </a:t>
            </a:r>
            <a:r>
              <a:rPr lang="en-US" altLang="en-US" sz="2400" b="1" dirty="0"/>
              <a:t>is the new value for </a:t>
            </a:r>
            <a:r>
              <a:rPr lang="en-US" altLang="en-US" sz="2400" b="1" i="1" dirty="0"/>
              <a:t>X</a:t>
            </a:r>
            <a:endParaRPr lang="en-US" altLang="en-US" sz="2400" b="1" dirty="0"/>
          </a:p>
          <a:p>
            <a:pPr lvl="1" algn="just"/>
            <a:r>
              <a:rPr lang="en-US" altLang="en-US" sz="2400" b="1" dirty="0">
                <a:solidFill>
                  <a:srgbClr val="1426AC"/>
                </a:solidFill>
              </a:rPr>
              <a:t>Note: old value is not needed for this scheme</a:t>
            </a:r>
          </a:p>
          <a:p>
            <a:pPr algn="just"/>
            <a:r>
              <a:rPr lang="en-US" altLang="en-US" sz="2400" b="1" dirty="0"/>
              <a:t>The write is not performed on </a:t>
            </a:r>
            <a:r>
              <a:rPr lang="en-US" altLang="en-US" sz="2400" b="1" i="1" dirty="0"/>
              <a:t>X </a:t>
            </a:r>
            <a:r>
              <a:rPr lang="en-US" altLang="en-US" sz="2400" b="1" dirty="0"/>
              <a:t>at this time, but is deferred.</a:t>
            </a:r>
          </a:p>
          <a:p>
            <a:pPr algn="just"/>
            <a:r>
              <a:rPr lang="en-US" altLang="en-US" sz="2400" b="1" dirty="0"/>
              <a:t>When </a:t>
            </a:r>
            <a:r>
              <a:rPr lang="en-US" altLang="en-US" sz="2400" b="1" i="1" dirty="0" err="1"/>
              <a:t>T</a:t>
            </a:r>
            <a:r>
              <a:rPr lang="en-US" altLang="en-US" sz="2400" b="1" i="1" baseline="-25000" dirty="0" err="1"/>
              <a:t>i</a:t>
            </a:r>
            <a:r>
              <a:rPr lang="en-US" altLang="en-US" sz="2400" b="1" i="1" dirty="0"/>
              <a:t> </a:t>
            </a:r>
            <a:r>
              <a:rPr lang="en-US" altLang="en-US" sz="2400" b="1" dirty="0"/>
              <a:t>partially commits, &lt;</a:t>
            </a:r>
            <a:r>
              <a:rPr lang="en-US" altLang="en-US" sz="2400" b="1" i="1" dirty="0" err="1"/>
              <a:t>T</a:t>
            </a:r>
            <a:r>
              <a:rPr lang="en-US" altLang="en-US" sz="2400" b="1" i="1" baseline="-25000" dirty="0" err="1"/>
              <a:t>i</a:t>
            </a:r>
            <a:r>
              <a:rPr lang="en-US" altLang="en-US" sz="2400" b="1" i="1" dirty="0"/>
              <a:t> </a:t>
            </a:r>
            <a:r>
              <a:rPr lang="en-US" altLang="en-US" sz="2400" b="1" dirty="0"/>
              <a:t>commit&gt; is written to the log </a:t>
            </a:r>
          </a:p>
          <a:p>
            <a:pPr algn="just"/>
            <a:r>
              <a:rPr lang="en-US" altLang="en-US" sz="2400" b="1" dirty="0"/>
              <a:t>Finally, the log records are read and used to actually execute the previously deferred writes.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2DD3BCD-E71A-4EDC-B7B7-57A7431B0696}"/>
              </a:ext>
            </a:extLst>
          </p:cNvPr>
          <p:cNvSpPr>
            <a:spLocks noGrp="1" noChangeArrowheads="1"/>
          </p:cNvSpPr>
          <p:nvPr>
            <p:ph type="title"/>
          </p:nvPr>
        </p:nvSpPr>
        <p:spPr>
          <a:xfrm>
            <a:off x="179512" y="282240"/>
            <a:ext cx="9001000" cy="299120"/>
          </a:xfrm>
        </p:spPr>
        <p:txBody>
          <a:bodyPr/>
          <a:lstStyle/>
          <a:p>
            <a:r>
              <a:rPr lang="en-US" altLang="en-US"/>
              <a:t>Deferred Database Modification (Cont.)</a:t>
            </a:r>
          </a:p>
        </p:txBody>
      </p:sp>
      <p:sp>
        <p:nvSpPr>
          <p:cNvPr id="28675" name="Rectangle 3">
            <a:extLst>
              <a:ext uri="{FF2B5EF4-FFF2-40B4-BE49-F238E27FC236}">
                <a16:creationId xmlns:a16="http://schemas.microsoft.com/office/drawing/2014/main" id="{23823742-5F90-4A90-B82F-F1553DD31E06}"/>
              </a:ext>
            </a:extLst>
          </p:cNvPr>
          <p:cNvSpPr>
            <a:spLocks noGrp="1" noChangeArrowheads="1"/>
          </p:cNvSpPr>
          <p:nvPr>
            <p:ph type="body" idx="4294967295"/>
          </p:nvPr>
        </p:nvSpPr>
        <p:spPr>
          <a:xfrm>
            <a:off x="501520" y="749300"/>
            <a:ext cx="8356984" cy="5359400"/>
          </a:xfrm>
        </p:spPr>
        <p:txBody>
          <a:bodyPr/>
          <a:lstStyle/>
          <a:p>
            <a:pPr algn="just">
              <a:lnSpc>
                <a:spcPct val="90000"/>
              </a:lnSpc>
            </a:pPr>
            <a:r>
              <a:rPr lang="en-US" altLang="en-US" sz="2400" b="1" dirty="0"/>
              <a:t>During recovery after a crash, a transaction needs to be redone if and only if both </a:t>
            </a:r>
            <a:r>
              <a:rPr lang="en-US" altLang="en-US" sz="2400" b="1" i="1" dirty="0"/>
              <a:t>&lt;</a:t>
            </a:r>
            <a:r>
              <a:rPr lang="en-US" altLang="en-US" sz="2400" b="1" i="1" dirty="0" err="1"/>
              <a:t>T</a:t>
            </a:r>
            <a:r>
              <a:rPr lang="en-US" altLang="en-US" sz="2400" b="1" i="1" baseline="-25000" dirty="0" err="1"/>
              <a:t>i</a:t>
            </a:r>
            <a:r>
              <a:rPr lang="en-US" altLang="en-US" sz="2400" b="1" i="1" dirty="0"/>
              <a:t>  </a:t>
            </a:r>
            <a:r>
              <a:rPr lang="en-US" altLang="en-US" sz="2400" b="1" dirty="0"/>
              <a:t>start&gt; and&lt;</a:t>
            </a:r>
            <a:r>
              <a:rPr lang="en-US" altLang="en-US" sz="2400" b="1" i="1" dirty="0" err="1"/>
              <a:t>T</a:t>
            </a:r>
            <a:r>
              <a:rPr lang="en-US" altLang="en-US" sz="2400" b="1" i="1" baseline="-25000" dirty="0" err="1"/>
              <a:t>i</a:t>
            </a:r>
            <a:r>
              <a:rPr lang="en-US" altLang="en-US" sz="2400" b="1" i="1" baseline="-25000" dirty="0"/>
              <a:t> </a:t>
            </a:r>
            <a:r>
              <a:rPr lang="en-US" altLang="en-US" sz="2400" b="1" dirty="0"/>
              <a:t>commit&gt; are there in the log.</a:t>
            </a:r>
          </a:p>
          <a:p>
            <a:pPr algn="just">
              <a:lnSpc>
                <a:spcPct val="90000"/>
              </a:lnSpc>
            </a:pPr>
            <a:r>
              <a:rPr lang="en-US" altLang="en-US" sz="2400" b="1" dirty="0"/>
              <a:t>Redoing a transaction </a:t>
            </a:r>
            <a:r>
              <a:rPr lang="en-US" altLang="en-US" sz="2400" b="1" i="1" dirty="0" err="1"/>
              <a:t>T</a:t>
            </a:r>
            <a:r>
              <a:rPr lang="en-US" altLang="en-US" sz="2400" b="1" i="1" baseline="-25000" dirty="0" err="1"/>
              <a:t>i</a:t>
            </a:r>
            <a:r>
              <a:rPr lang="en-US" altLang="en-US" sz="2400" b="1" i="1" dirty="0"/>
              <a:t> </a:t>
            </a:r>
            <a:r>
              <a:rPr lang="en-US" altLang="en-US" sz="2400" b="1" dirty="0"/>
              <a:t>( </a:t>
            </a:r>
            <a:r>
              <a:rPr lang="en-US" altLang="en-US" sz="2400" b="1" dirty="0" err="1"/>
              <a:t>redo</a:t>
            </a:r>
            <a:r>
              <a:rPr lang="en-US" altLang="en-US" sz="2400" b="1" i="1" dirty="0" err="1"/>
              <a:t>T</a:t>
            </a:r>
            <a:r>
              <a:rPr lang="en-US" altLang="en-US" sz="2400" b="1" i="1" baseline="-25000" dirty="0" err="1"/>
              <a:t>i</a:t>
            </a:r>
            <a:r>
              <a:rPr lang="en-US" altLang="en-US" sz="2400" b="1" dirty="0"/>
              <a:t>) sets the value of all data items updated by the transaction to the new values.</a:t>
            </a:r>
          </a:p>
          <a:p>
            <a:pPr algn="just">
              <a:lnSpc>
                <a:spcPct val="90000"/>
              </a:lnSpc>
            </a:pPr>
            <a:r>
              <a:rPr lang="en-US" altLang="en-US" sz="2400" b="1" dirty="0"/>
              <a:t>Crashes can occur while </a:t>
            </a:r>
          </a:p>
          <a:p>
            <a:pPr lvl="1" algn="just">
              <a:lnSpc>
                <a:spcPct val="90000"/>
              </a:lnSpc>
            </a:pPr>
            <a:r>
              <a:rPr lang="en-US" altLang="en-US" sz="2400" b="1" dirty="0"/>
              <a:t>the transaction is executing the original updates, or </a:t>
            </a:r>
          </a:p>
          <a:p>
            <a:pPr lvl="1" algn="just">
              <a:lnSpc>
                <a:spcPct val="90000"/>
              </a:lnSpc>
            </a:pPr>
            <a:r>
              <a:rPr lang="en-US" altLang="en-US" sz="2400" b="1" dirty="0"/>
              <a:t>while recovery action is being taken</a:t>
            </a:r>
          </a:p>
          <a:p>
            <a:pPr algn="just">
              <a:lnSpc>
                <a:spcPct val="90000"/>
              </a:lnSpc>
            </a:pPr>
            <a:r>
              <a:rPr lang="en-US" altLang="en-US" sz="2400" b="1" dirty="0"/>
              <a:t>example transactions  </a:t>
            </a:r>
            <a:r>
              <a:rPr lang="en-US" altLang="en-US" sz="2400" b="1" i="1" dirty="0"/>
              <a:t>T</a:t>
            </a:r>
            <a:r>
              <a:rPr lang="en-US" altLang="en-US" sz="2400" b="1" i="1" baseline="-25000" dirty="0"/>
              <a:t>0</a:t>
            </a:r>
            <a:r>
              <a:rPr lang="en-US" altLang="en-US" sz="2400" b="1" i="1" dirty="0"/>
              <a:t> </a:t>
            </a:r>
            <a:r>
              <a:rPr lang="en-US" altLang="en-US" sz="2400" b="1" dirty="0"/>
              <a:t>and </a:t>
            </a:r>
            <a:r>
              <a:rPr lang="en-US" altLang="en-US" sz="2400" b="1" i="1" dirty="0"/>
              <a:t>T</a:t>
            </a:r>
            <a:r>
              <a:rPr lang="en-US" altLang="en-US" sz="2400" b="1" i="1" baseline="-25000" dirty="0"/>
              <a:t>1</a:t>
            </a:r>
            <a:r>
              <a:rPr lang="en-US" altLang="en-US" sz="2400" b="1" i="1" dirty="0"/>
              <a:t> </a:t>
            </a:r>
            <a:r>
              <a:rPr lang="en-US" altLang="en-US" sz="2400" b="1" dirty="0"/>
              <a:t>(</a:t>
            </a:r>
            <a:r>
              <a:rPr lang="en-US" altLang="en-US" sz="2400" b="1" i="1" dirty="0"/>
              <a:t>T</a:t>
            </a:r>
            <a:r>
              <a:rPr lang="en-US" altLang="en-US" sz="2400" b="1" i="1" baseline="-25000" dirty="0"/>
              <a:t>0</a:t>
            </a:r>
            <a:r>
              <a:rPr lang="en-US" altLang="en-US" sz="2400" b="1" i="1" dirty="0"/>
              <a:t> </a:t>
            </a:r>
            <a:r>
              <a:rPr lang="en-US" altLang="en-US" sz="2400" b="1" dirty="0"/>
              <a:t>executes before </a:t>
            </a:r>
            <a:r>
              <a:rPr lang="en-US" altLang="en-US" sz="2400" b="1" i="1" dirty="0"/>
              <a:t>T</a:t>
            </a:r>
            <a:r>
              <a:rPr lang="en-US" altLang="en-US" sz="2400" b="1" i="1" baseline="-25000" dirty="0"/>
              <a:t>1</a:t>
            </a:r>
            <a:r>
              <a:rPr lang="en-US" altLang="en-US" sz="2400" b="1" dirty="0"/>
              <a:t>):</a:t>
            </a:r>
          </a:p>
          <a:p>
            <a:pPr algn="just">
              <a:lnSpc>
                <a:spcPct val="90000"/>
              </a:lnSpc>
              <a:spcBef>
                <a:spcPts val="0"/>
              </a:spcBef>
              <a:buFont typeface="Monotype Sorts" pitchFamily="2" charset="2"/>
              <a:buNone/>
            </a:pPr>
            <a:r>
              <a:rPr lang="en-US" altLang="en-US" sz="2400" b="1" i="1" dirty="0">
                <a:solidFill>
                  <a:srgbClr val="1426AC"/>
                </a:solidFill>
              </a:rPr>
              <a:t>	T</a:t>
            </a:r>
            <a:r>
              <a:rPr lang="en-US" altLang="en-US" sz="2400" b="1" i="1" baseline="-25000" dirty="0">
                <a:solidFill>
                  <a:srgbClr val="1426AC"/>
                </a:solidFill>
              </a:rPr>
              <a:t>0</a:t>
            </a:r>
            <a:r>
              <a:rPr lang="en-US" altLang="en-US" sz="2400" b="1" dirty="0">
                <a:solidFill>
                  <a:srgbClr val="1426AC"/>
                </a:solidFill>
              </a:rPr>
              <a:t>: read (</a:t>
            </a:r>
            <a:r>
              <a:rPr lang="en-US" altLang="en-US" sz="2400" b="1" i="1" dirty="0">
                <a:solidFill>
                  <a:srgbClr val="1426AC"/>
                </a:solidFill>
              </a:rPr>
              <a:t>A</a:t>
            </a:r>
            <a:r>
              <a:rPr lang="en-US" altLang="en-US" sz="2400" b="1" dirty="0">
                <a:solidFill>
                  <a:srgbClr val="1426AC"/>
                </a:solidFill>
              </a:rPr>
              <a:t>)				</a:t>
            </a:r>
            <a:r>
              <a:rPr lang="en-US" altLang="en-US" sz="2400" b="1" i="1" dirty="0">
                <a:solidFill>
                  <a:srgbClr val="1426AC"/>
                </a:solidFill>
              </a:rPr>
              <a:t>T</a:t>
            </a:r>
            <a:r>
              <a:rPr lang="en-US" altLang="en-US" sz="2400" b="1" i="1" baseline="-25000" dirty="0">
                <a:solidFill>
                  <a:srgbClr val="1426AC"/>
                </a:solidFill>
              </a:rPr>
              <a:t>1</a:t>
            </a:r>
            <a:r>
              <a:rPr lang="en-US" altLang="en-US" sz="2400" b="1" i="1" dirty="0">
                <a:solidFill>
                  <a:srgbClr val="1426AC"/>
                </a:solidFill>
              </a:rPr>
              <a:t> </a:t>
            </a:r>
            <a:r>
              <a:rPr lang="en-US" altLang="en-US" sz="2400" b="1" dirty="0">
                <a:solidFill>
                  <a:srgbClr val="1426AC"/>
                </a:solidFill>
              </a:rPr>
              <a:t>: read (</a:t>
            </a:r>
            <a:r>
              <a:rPr lang="en-US" altLang="en-US" sz="2400" b="1" i="1" dirty="0">
                <a:solidFill>
                  <a:srgbClr val="1426AC"/>
                </a:solidFill>
              </a:rPr>
              <a:t>C</a:t>
            </a:r>
            <a:r>
              <a:rPr lang="en-US" altLang="en-US" sz="2400" b="1" dirty="0">
                <a:solidFill>
                  <a:srgbClr val="1426AC"/>
                </a:solidFill>
              </a:rPr>
              <a:t>)</a:t>
            </a:r>
          </a:p>
          <a:p>
            <a:pPr algn="just">
              <a:lnSpc>
                <a:spcPct val="90000"/>
              </a:lnSpc>
              <a:spcBef>
                <a:spcPts val="0"/>
              </a:spcBef>
              <a:buFont typeface="Monotype Sorts" pitchFamily="2" charset="2"/>
              <a:buNone/>
            </a:pPr>
            <a:r>
              <a:rPr lang="en-US" altLang="en-US" sz="2400" b="1" i="1" dirty="0">
                <a:solidFill>
                  <a:srgbClr val="1426AC"/>
                </a:solidFill>
              </a:rPr>
              <a:t>		A: - A - 50</a:t>
            </a:r>
            <a:r>
              <a:rPr lang="en-US" altLang="en-US" sz="2400" b="1" dirty="0">
                <a:solidFill>
                  <a:srgbClr val="1426AC"/>
                </a:solidFill>
              </a:rPr>
              <a:t>			          </a:t>
            </a:r>
            <a:r>
              <a:rPr lang="en-US" altLang="en-US" sz="2400" b="1" i="1" dirty="0">
                <a:solidFill>
                  <a:srgbClr val="1426AC"/>
                </a:solidFill>
              </a:rPr>
              <a:t>C:-C- 100</a:t>
            </a:r>
            <a:endParaRPr lang="en-US" altLang="en-US" sz="2400" b="1" dirty="0">
              <a:solidFill>
                <a:srgbClr val="1426AC"/>
              </a:solidFill>
            </a:endParaRPr>
          </a:p>
          <a:p>
            <a:pPr algn="just">
              <a:lnSpc>
                <a:spcPct val="90000"/>
              </a:lnSpc>
              <a:spcBef>
                <a:spcPts val="0"/>
              </a:spcBef>
              <a:buFont typeface="Monotype Sorts" pitchFamily="2" charset="2"/>
              <a:buNone/>
            </a:pPr>
            <a:r>
              <a:rPr lang="en-US" altLang="en-US" sz="2400" b="1" dirty="0">
                <a:solidFill>
                  <a:srgbClr val="1426AC"/>
                </a:solidFill>
              </a:rPr>
              <a:t>		Write (</a:t>
            </a:r>
            <a:r>
              <a:rPr lang="en-US" altLang="en-US" sz="2400" b="1" i="1" dirty="0">
                <a:solidFill>
                  <a:srgbClr val="1426AC"/>
                </a:solidFill>
              </a:rPr>
              <a:t>A</a:t>
            </a:r>
            <a:r>
              <a:rPr lang="en-US" altLang="en-US" sz="2400" b="1" dirty="0">
                <a:solidFill>
                  <a:srgbClr val="1426AC"/>
                </a:solidFill>
              </a:rPr>
              <a:t>)			           write (</a:t>
            </a:r>
            <a:r>
              <a:rPr lang="en-US" altLang="en-US" sz="2400" b="1" i="1" dirty="0">
                <a:solidFill>
                  <a:srgbClr val="1426AC"/>
                </a:solidFill>
              </a:rPr>
              <a:t>C</a:t>
            </a:r>
            <a:r>
              <a:rPr lang="en-US" altLang="en-US" sz="2400" b="1" dirty="0">
                <a:solidFill>
                  <a:srgbClr val="1426AC"/>
                </a:solidFill>
              </a:rPr>
              <a:t>)</a:t>
            </a:r>
          </a:p>
          <a:p>
            <a:pPr algn="just">
              <a:lnSpc>
                <a:spcPct val="90000"/>
              </a:lnSpc>
              <a:spcBef>
                <a:spcPts val="0"/>
              </a:spcBef>
              <a:buFont typeface="Monotype Sorts" pitchFamily="2" charset="2"/>
              <a:buNone/>
            </a:pPr>
            <a:r>
              <a:rPr lang="en-US" altLang="en-US" sz="2400" b="1" dirty="0">
                <a:solidFill>
                  <a:srgbClr val="1426AC"/>
                </a:solidFill>
              </a:rPr>
              <a:t>		read (</a:t>
            </a:r>
            <a:r>
              <a:rPr lang="en-US" altLang="en-US" sz="2400" b="1" i="1" dirty="0">
                <a:solidFill>
                  <a:srgbClr val="1426AC"/>
                </a:solidFill>
              </a:rPr>
              <a:t>B</a:t>
            </a:r>
            <a:r>
              <a:rPr lang="en-US" altLang="en-US" sz="2400" b="1" dirty="0">
                <a:solidFill>
                  <a:srgbClr val="1426AC"/>
                </a:solidFill>
              </a:rPr>
              <a:t>)</a:t>
            </a:r>
          </a:p>
          <a:p>
            <a:pPr algn="just">
              <a:lnSpc>
                <a:spcPct val="90000"/>
              </a:lnSpc>
              <a:spcBef>
                <a:spcPts val="0"/>
              </a:spcBef>
              <a:buFont typeface="Monotype Sorts" pitchFamily="2" charset="2"/>
              <a:buNone/>
            </a:pPr>
            <a:r>
              <a:rPr lang="en-US" altLang="en-US" sz="2400" b="1" i="1" dirty="0">
                <a:solidFill>
                  <a:srgbClr val="1426AC"/>
                </a:solidFill>
              </a:rPr>
              <a:t>		B:-  B + 50</a:t>
            </a:r>
          </a:p>
          <a:p>
            <a:pPr algn="just">
              <a:lnSpc>
                <a:spcPct val="90000"/>
              </a:lnSpc>
              <a:spcBef>
                <a:spcPts val="0"/>
              </a:spcBef>
              <a:buFont typeface="Monotype Sorts" pitchFamily="2" charset="2"/>
              <a:buNone/>
            </a:pPr>
            <a:r>
              <a:rPr lang="en-US" altLang="en-US" sz="2400" b="1" dirty="0">
                <a:solidFill>
                  <a:srgbClr val="1426AC"/>
                </a:solidFill>
              </a:rPr>
              <a:t>		write (</a:t>
            </a:r>
            <a:r>
              <a:rPr lang="en-US" altLang="en-US" sz="2400" b="1" i="1" dirty="0">
                <a:solidFill>
                  <a:srgbClr val="1426AC"/>
                </a:solidFill>
              </a:rPr>
              <a:t>B</a:t>
            </a:r>
            <a:r>
              <a:rPr lang="en-US" altLang="en-US" sz="2400" b="1" dirty="0">
                <a:solidFill>
                  <a:srgbClr val="1426AC"/>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261A7AD-CEEA-41D6-9974-65F4FCE43CE6}"/>
              </a:ext>
            </a:extLst>
          </p:cNvPr>
          <p:cNvSpPr>
            <a:spLocks noGrp="1" noChangeArrowheads="1"/>
          </p:cNvSpPr>
          <p:nvPr>
            <p:ph type="title"/>
          </p:nvPr>
        </p:nvSpPr>
        <p:spPr>
          <a:xfrm>
            <a:off x="685800" y="304800"/>
            <a:ext cx="8077200" cy="609600"/>
          </a:xfrm>
        </p:spPr>
        <p:txBody>
          <a:bodyPr/>
          <a:lstStyle/>
          <a:p>
            <a:r>
              <a:rPr lang="en-US" altLang="en-US" sz="2800"/>
              <a:t>Portion of the Database Log Corresponding to </a:t>
            </a:r>
            <a:r>
              <a:rPr lang="en-US" altLang="en-US" sz="2800" i="1"/>
              <a:t>T</a:t>
            </a:r>
            <a:r>
              <a:rPr lang="en-US" altLang="en-US" sz="2800" baseline="-25000"/>
              <a:t>0</a:t>
            </a:r>
            <a:r>
              <a:rPr lang="en-US" altLang="en-US" sz="2800"/>
              <a:t> and </a:t>
            </a:r>
            <a:r>
              <a:rPr lang="en-US" altLang="en-US" sz="2800" i="1"/>
              <a:t>T</a:t>
            </a:r>
            <a:r>
              <a:rPr lang="en-US" altLang="en-US" sz="2800" baseline="-25000"/>
              <a:t>1</a:t>
            </a:r>
            <a:endParaRPr lang="en-US" altLang="en-US" sz="2800"/>
          </a:p>
        </p:txBody>
      </p:sp>
      <p:pic>
        <p:nvPicPr>
          <p:cNvPr id="97283" name="Picture 3">
            <a:extLst>
              <a:ext uri="{FF2B5EF4-FFF2-40B4-BE49-F238E27FC236}">
                <a16:creationId xmlns:a16="http://schemas.microsoft.com/office/drawing/2014/main" id="{1C267DBE-CE3A-40F4-9E67-D5CB7F842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739" t="3865" r="23189" b="3381"/>
          <a:stretch>
            <a:fillRect/>
          </a:stretch>
        </p:blipFill>
        <p:spPr bwMode="auto">
          <a:xfrm>
            <a:off x="3124200" y="1447800"/>
            <a:ext cx="2895600" cy="3657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45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18CF285-D88C-4B67-918A-B9E228A3F3CC}"/>
              </a:ext>
            </a:extLst>
          </p:cNvPr>
          <p:cNvSpPr>
            <a:spLocks noGrp="1" noChangeArrowheads="1"/>
          </p:cNvSpPr>
          <p:nvPr>
            <p:ph type="title"/>
          </p:nvPr>
        </p:nvSpPr>
        <p:spPr>
          <a:xfrm>
            <a:off x="457200" y="228600"/>
            <a:ext cx="8077200" cy="609600"/>
          </a:xfrm>
        </p:spPr>
        <p:txBody>
          <a:bodyPr/>
          <a:lstStyle/>
          <a:p>
            <a:r>
              <a:rPr lang="en-US" altLang="en-US" sz="2800"/>
              <a:t>State of the Log and Database Corresponding to </a:t>
            </a:r>
            <a:r>
              <a:rPr lang="en-US" altLang="en-US" sz="2800" i="1"/>
              <a:t>T</a:t>
            </a:r>
            <a:r>
              <a:rPr lang="en-US" altLang="en-US" sz="2800" baseline="-25000"/>
              <a:t>0 </a:t>
            </a:r>
            <a:r>
              <a:rPr lang="en-US" altLang="en-US" sz="2800"/>
              <a:t>and </a:t>
            </a:r>
            <a:r>
              <a:rPr lang="en-US" altLang="en-US" sz="2800" i="1"/>
              <a:t>T</a:t>
            </a:r>
            <a:r>
              <a:rPr lang="en-US" altLang="en-US" sz="2800" baseline="-25000"/>
              <a:t>1</a:t>
            </a:r>
            <a:endParaRPr lang="en-US" altLang="en-US" sz="2800"/>
          </a:p>
        </p:txBody>
      </p:sp>
      <p:pic>
        <p:nvPicPr>
          <p:cNvPr id="98307" name="Picture 3">
            <a:extLst>
              <a:ext uri="{FF2B5EF4-FFF2-40B4-BE49-F238E27FC236}">
                <a16:creationId xmlns:a16="http://schemas.microsoft.com/office/drawing/2014/main" id="{7F6B1727-D1B3-4C37-81E8-DE1196E8F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811" t="1802" r="13513" b="2702"/>
          <a:stretch>
            <a:fillRect/>
          </a:stretch>
        </p:blipFill>
        <p:spPr bwMode="auto">
          <a:xfrm>
            <a:off x="2362200" y="1219200"/>
            <a:ext cx="4267200" cy="4038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82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078CFA-55B7-4142-A9C5-4AD8AC3C6E16}"/>
              </a:ext>
            </a:extLst>
          </p:cNvPr>
          <p:cNvSpPr>
            <a:spLocks noGrp="1" noChangeArrowheads="1"/>
          </p:cNvSpPr>
          <p:nvPr>
            <p:ph type="title"/>
          </p:nvPr>
        </p:nvSpPr>
        <p:spPr>
          <a:xfrm>
            <a:off x="251520" y="242664"/>
            <a:ext cx="9217024" cy="443136"/>
          </a:xfrm>
        </p:spPr>
        <p:txBody>
          <a:bodyPr/>
          <a:lstStyle/>
          <a:p>
            <a:r>
              <a:rPr lang="en-US" altLang="en-US"/>
              <a:t>Deferred Database Modification (Cont.)</a:t>
            </a:r>
          </a:p>
        </p:txBody>
      </p:sp>
      <p:sp>
        <p:nvSpPr>
          <p:cNvPr id="30723" name="Rectangle 3">
            <a:extLst>
              <a:ext uri="{FF2B5EF4-FFF2-40B4-BE49-F238E27FC236}">
                <a16:creationId xmlns:a16="http://schemas.microsoft.com/office/drawing/2014/main" id="{9A9FDD7C-DF01-4B6F-BE2A-782A8D50A06C}"/>
              </a:ext>
            </a:extLst>
          </p:cNvPr>
          <p:cNvSpPr>
            <a:spLocks noGrp="1" noChangeArrowheads="1"/>
          </p:cNvSpPr>
          <p:nvPr>
            <p:ph type="body" idx="4294967295"/>
          </p:nvPr>
        </p:nvSpPr>
        <p:spPr>
          <a:xfrm>
            <a:off x="269167" y="980728"/>
            <a:ext cx="8686800" cy="5105400"/>
          </a:xfrm>
        </p:spPr>
        <p:txBody>
          <a:bodyPr/>
          <a:lstStyle/>
          <a:p>
            <a:pPr>
              <a:lnSpc>
                <a:spcPct val="80000"/>
              </a:lnSpc>
            </a:pPr>
            <a:r>
              <a:rPr lang="en-US" altLang="en-US" sz="2400" b="1" dirty="0">
                <a:solidFill>
                  <a:srgbClr val="1426AC"/>
                </a:solidFill>
              </a:rPr>
              <a:t>Below we show the log as it appears at three instances of time.</a:t>
            </a:r>
          </a:p>
          <a:p>
            <a:endParaRPr lang="en-US" altLang="en-US" sz="2400" b="1" dirty="0">
              <a:solidFill>
                <a:srgbClr val="1426AC"/>
              </a:solidFill>
            </a:endParaRPr>
          </a:p>
          <a:p>
            <a:endParaRPr lang="en-US" altLang="en-US" sz="2400" b="1" dirty="0">
              <a:solidFill>
                <a:srgbClr val="1426AC"/>
              </a:solidFill>
            </a:endParaRPr>
          </a:p>
          <a:p>
            <a:endParaRPr lang="en-US" altLang="en-US" sz="2400" b="1" dirty="0">
              <a:solidFill>
                <a:srgbClr val="1426AC"/>
              </a:solidFill>
            </a:endParaRPr>
          </a:p>
          <a:p>
            <a:endParaRPr lang="en-US" altLang="en-US" sz="2400" b="1" dirty="0">
              <a:solidFill>
                <a:srgbClr val="1426AC"/>
              </a:solidFill>
            </a:endParaRPr>
          </a:p>
          <a:p>
            <a:endParaRPr lang="en-US" altLang="en-US" sz="2400" b="1" dirty="0">
              <a:solidFill>
                <a:srgbClr val="1426AC"/>
              </a:solidFill>
            </a:endParaRPr>
          </a:p>
          <a:p>
            <a:pPr>
              <a:buFont typeface="Monotype Sorts" pitchFamily="2" charset="2"/>
              <a:buNone/>
            </a:pPr>
            <a:endParaRPr lang="en-US" altLang="en-US" sz="2400" b="1" dirty="0">
              <a:solidFill>
                <a:srgbClr val="1426AC"/>
              </a:solidFill>
            </a:endParaRPr>
          </a:p>
          <a:p>
            <a:r>
              <a:rPr lang="en-US" altLang="en-US" sz="2400" b="1" dirty="0">
                <a:solidFill>
                  <a:srgbClr val="1426AC"/>
                </a:solidFill>
              </a:rPr>
              <a:t>If log on stable storage at time of crash is as in case:</a:t>
            </a:r>
          </a:p>
          <a:p>
            <a:pPr>
              <a:lnSpc>
                <a:spcPct val="70000"/>
              </a:lnSpc>
              <a:buFont typeface="Monotype Sorts" pitchFamily="2" charset="2"/>
              <a:buNone/>
            </a:pPr>
            <a:r>
              <a:rPr lang="en-US" altLang="en-US" sz="2400" b="1" dirty="0">
                <a:solidFill>
                  <a:srgbClr val="1426AC"/>
                </a:solidFill>
              </a:rPr>
              <a:t>	(a)  No redo actions need to be taken</a:t>
            </a:r>
          </a:p>
          <a:p>
            <a:pPr>
              <a:lnSpc>
                <a:spcPct val="80000"/>
              </a:lnSpc>
              <a:buFont typeface="Monotype Sorts" pitchFamily="2" charset="2"/>
              <a:buNone/>
            </a:pPr>
            <a:r>
              <a:rPr lang="en-US" altLang="en-US" sz="2400" b="1" dirty="0">
                <a:solidFill>
                  <a:srgbClr val="1426AC"/>
                </a:solidFill>
              </a:rPr>
              <a:t>	(b)  redo(</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must be performed since &lt;</a:t>
            </a:r>
            <a:r>
              <a:rPr lang="en-US" altLang="en-US" sz="2400" b="1" i="1" dirty="0">
                <a:solidFill>
                  <a:srgbClr val="1426AC"/>
                </a:solidFill>
              </a:rPr>
              <a:t>T</a:t>
            </a:r>
            <a:r>
              <a:rPr lang="en-US" altLang="en-US" sz="2400" b="1" baseline="-25000" dirty="0">
                <a:solidFill>
                  <a:srgbClr val="1426AC"/>
                </a:solidFill>
              </a:rPr>
              <a:t>0 </a:t>
            </a:r>
            <a:r>
              <a:rPr lang="en-US" altLang="en-US" sz="2400" b="1" dirty="0">
                <a:solidFill>
                  <a:srgbClr val="1426AC"/>
                </a:solidFill>
              </a:rPr>
              <a:t>commit&gt; is present </a:t>
            </a:r>
          </a:p>
          <a:p>
            <a:pPr>
              <a:lnSpc>
                <a:spcPct val="80000"/>
              </a:lnSpc>
              <a:buFont typeface="Monotype Sorts" pitchFamily="2" charset="2"/>
              <a:buNone/>
            </a:pPr>
            <a:r>
              <a:rPr lang="en-US" altLang="en-US" sz="2400" b="1" dirty="0">
                <a:solidFill>
                  <a:srgbClr val="1426AC"/>
                </a:solidFill>
              </a:rPr>
              <a:t>	(c)  redo(</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must be performed followed by redo(</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since</a:t>
            </a:r>
          </a:p>
          <a:p>
            <a:pPr>
              <a:lnSpc>
                <a:spcPct val="70000"/>
              </a:lnSpc>
              <a:buFont typeface="Monotype Sorts" pitchFamily="2" charset="2"/>
              <a:buNone/>
            </a:pPr>
            <a:r>
              <a:rPr lang="en-US" altLang="en-US" sz="2400" b="1" dirty="0">
                <a:solidFill>
                  <a:srgbClr val="1426AC"/>
                </a:solidFill>
              </a:rPr>
              <a:t>     		 &lt;</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commit&gt; and &lt;</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commit&gt; are present</a:t>
            </a:r>
          </a:p>
        </p:txBody>
      </p:sp>
      <p:pic>
        <p:nvPicPr>
          <p:cNvPr id="30731" name="Picture 11">
            <a:extLst>
              <a:ext uri="{FF2B5EF4-FFF2-40B4-BE49-F238E27FC236}">
                <a16:creationId xmlns:a16="http://schemas.microsoft.com/office/drawing/2014/main" id="{AE7C654E-7CA8-4CF2-9425-A996DD9F0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90" t="22223" r="2380" b="22221"/>
          <a:stretch>
            <a:fillRect/>
          </a:stretch>
        </p:blipFill>
        <p:spPr bwMode="auto">
          <a:xfrm>
            <a:off x="1282700" y="1371600"/>
            <a:ext cx="6172200" cy="26670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EEFD6E0-8C64-4CD5-BF37-1DA65A43870D}"/>
              </a:ext>
            </a:extLst>
          </p:cNvPr>
          <p:cNvSpPr>
            <a:spLocks noGrp="1" noChangeArrowheads="1"/>
          </p:cNvSpPr>
          <p:nvPr>
            <p:ph type="title"/>
          </p:nvPr>
        </p:nvSpPr>
        <p:spPr>
          <a:xfrm>
            <a:off x="857249" y="404664"/>
            <a:ext cx="7407275" cy="152400"/>
          </a:xfrm>
        </p:spPr>
        <p:txBody>
          <a:bodyPr/>
          <a:lstStyle/>
          <a:p>
            <a:pPr algn="ctr"/>
            <a:r>
              <a:rPr lang="en-US" altLang="en-US" dirty="0"/>
              <a:t>Failure Classification</a:t>
            </a:r>
          </a:p>
        </p:txBody>
      </p:sp>
      <p:sp>
        <p:nvSpPr>
          <p:cNvPr id="6147" name="Rectangle 3">
            <a:extLst>
              <a:ext uri="{FF2B5EF4-FFF2-40B4-BE49-F238E27FC236}">
                <a16:creationId xmlns:a16="http://schemas.microsoft.com/office/drawing/2014/main" id="{0AF63F2D-8A8B-4081-9A9C-E1F36FD7B0AB}"/>
              </a:ext>
            </a:extLst>
          </p:cNvPr>
          <p:cNvSpPr>
            <a:spLocks noGrp="1" noChangeArrowheads="1"/>
          </p:cNvSpPr>
          <p:nvPr>
            <p:ph type="body" idx="4294967295"/>
          </p:nvPr>
        </p:nvSpPr>
        <p:spPr>
          <a:xfrm>
            <a:off x="528439" y="836712"/>
            <a:ext cx="8064896" cy="4038600"/>
          </a:xfrm>
        </p:spPr>
        <p:txBody>
          <a:bodyPr/>
          <a:lstStyle/>
          <a:p>
            <a:pPr algn="just">
              <a:lnSpc>
                <a:spcPct val="90000"/>
              </a:lnSpc>
            </a:pPr>
            <a:r>
              <a:rPr lang="en-US" altLang="en-US" sz="2400" b="1" dirty="0">
                <a:solidFill>
                  <a:srgbClr val="1426AC"/>
                </a:solidFill>
              </a:rPr>
              <a:t>Transaction failure :</a:t>
            </a:r>
          </a:p>
          <a:p>
            <a:pPr lvl="1" algn="just">
              <a:lnSpc>
                <a:spcPct val="90000"/>
              </a:lnSpc>
            </a:pPr>
            <a:r>
              <a:rPr lang="en-US" altLang="en-US" sz="2400" b="1" dirty="0">
                <a:solidFill>
                  <a:srgbClr val="1426AC"/>
                </a:solidFill>
              </a:rPr>
              <a:t>Logical errors:</a:t>
            </a:r>
            <a:r>
              <a:rPr lang="en-US" altLang="en-US" sz="2400" b="1" dirty="0"/>
              <a:t> transaction cannot complete due to some internal error condition</a:t>
            </a:r>
          </a:p>
          <a:p>
            <a:pPr lvl="1" algn="just">
              <a:lnSpc>
                <a:spcPct val="90000"/>
              </a:lnSpc>
            </a:pPr>
            <a:r>
              <a:rPr lang="en-US" altLang="en-US" sz="2400" b="1" dirty="0">
                <a:solidFill>
                  <a:srgbClr val="1426AC"/>
                </a:solidFill>
              </a:rPr>
              <a:t>System errors:</a:t>
            </a:r>
            <a:r>
              <a:rPr lang="en-US" altLang="en-US" sz="2400" b="1" dirty="0"/>
              <a:t> the database system must terminate an active transaction due to an error condition (e.g., deadlock)</a:t>
            </a:r>
          </a:p>
          <a:p>
            <a:pPr algn="just">
              <a:lnSpc>
                <a:spcPct val="90000"/>
              </a:lnSpc>
            </a:pPr>
            <a:r>
              <a:rPr lang="en-US" altLang="en-US" sz="2400" b="1" dirty="0">
                <a:solidFill>
                  <a:srgbClr val="1426AC"/>
                </a:solidFill>
              </a:rPr>
              <a:t>System crash:</a:t>
            </a:r>
            <a:r>
              <a:rPr lang="en-US" altLang="en-US" sz="2400" b="1" dirty="0"/>
              <a:t> a power failure or other hardware or software failure causes the system to crash.</a:t>
            </a:r>
          </a:p>
          <a:p>
            <a:pPr lvl="1" algn="just">
              <a:lnSpc>
                <a:spcPct val="90000"/>
              </a:lnSpc>
            </a:pPr>
            <a:r>
              <a:rPr lang="en-US" altLang="en-US" sz="2400" b="1" dirty="0">
                <a:solidFill>
                  <a:schemeClr val="tx2"/>
                </a:solidFill>
              </a:rPr>
              <a:t>Fail-stop assumption</a:t>
            </a:r>
            <a:r>
              <a:rPr lang="en-US" altLang="en-US" sz="2400" b="1" dirty="0"/>
              <a:t>: non-volatile storage contents are assumed to not be corrupted by system crash</a:t>
            </a:r>
          </a:p>
          <a:p>
            <a:pPr lvl="2" algn="just">
              <a:lnSpc>
                <a:spcPct val="90000"/>
              </a:lnSpc>
            </a:pPr>
            <a:r>
              <a:rPr lang="en-US" altLang="en-US" sz="2400" b="1" dirty="0"/>
              <a:t>Database systems have numerous integrity checks to prevent corruption of disk data </a:t>
            </a:r>
          </a:p>
          <a:p>
            <a:pPr algn="just">
              <a:lnSpc>
                <a:spcPct val="90000"/>
              </a:lnSpc>
            </a:pPr>
            <a:r>
              <a:rPr lang="en-US" altLang="en-US" sz="2400" b="1" dirty="0">
                <a:solidFill>
                  <a:srgbClr val="1426AC"/>
                </a:solidFill>
              </a:rPr>
              <a:t>Disk failure:</a:t>
            </a:r>
            <a:r>
              <a:rPr lang="en-US" altLang="en-US" sz="2400" b="1" dirty="0"/>
              <a:t> a head crash or similar disk failure destroys all or part of disk storage</a:t>
            </a:r>
          </a:p>
          <a:p>
            <a:pPr lvl="1" algn="just">
              <a:lnSpc>
                <a:spcPct val="90000"/>
              </a:lnSpc>
            </a:pPr>
            <a:r>
              <a:rPr lang="en-US" altLang="en-US" sz="2400" b="1" dirty="0">
                <a:solidFill>
                  <a:srgbClr val="1426AC"/>
                </a:solidFill>
              </a:rPr>
              <a:t>Destruction is assumed to be detectable:</a:t>
            </a:r>
            <a:r>
              <a:rPr lang="en-US" altLang="en-US" sz="2400" b="1" dirty="0"/>
              <a:t> disk drives use checksums to detect failures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11E3FD9-DA59-4940-8E79-AEC3363D16B0}"/>
              </a:ext>
            </a:extLst>
          </p:cNvPr>
          <p:cNvSpPr>
            <a:spLocks noGrp="1" noChangeArrowheads="1"/>
          </p:cNvSpPr>
          <p:nvPr>
            <p:ph type="title"/>
          </p:nvPr>
        </p:nvSpPr>
        <p:spPr>
          <a:xfrm>
            <a:off x="453433" y="116632"/>
            <a:ext cx="8539286" cy="515144"/>
          </a:xfrm>
        </p:spPr>
        <p:txBody>
          <a:bodyPr/>
          <a:lstStyle/>
          <a:p>
            <a:pPr algn="ctr"/>
            <a:r>
              <a:rPr lang="en-US" altLang="en-US" dirty="0"/>
              <a:t>Immediate Database Modification</a:t>
            </a:r>
          </a:p>
        </p:txBody>
      </p:sp>
      <p:sp>
        <p:nvSpPr>
          <p:cNvPr id="32771" name="Rectangle 3">
            <a:extLst>
              <a:ext uri="{FF2B5EF4-FFF2-40B4-BE49-F238E27FC236}">
                <a16:creationId xmlns:a16="http://schemas.microsoft.com/office/drawing/2014/main" id="{D7050573-E357-44DB-9EEE-8C9B1BBA221F}"/>
              </a:ext>
            </a:extLst>
          </p:cNvPr>
          <p:cNvSpPr>
            <a:spLocks noGrp="1" noChangeArrowheads="1"/>
          </p:cNvSpPr>
          <p:nvPr>
            <p:ph type="body" idx="4294967295"/>
          </p:nvPr>
        </p:nvSpPr>
        <p:spPr>
          <a:xfrm>
            <a:off x="488727" y="474610"/>
            <a:ext cx="8166546" cy="4038600"/>
          </a:xfrm>
        </p:spPr>
        <p:txBody>
          <a:bodyPr/>
          <a:lstStyle/>
          <a:p>
            <a:pPr algn="just"/>
            <a:r>
              <a:rPr lang="en-US" altLang="en-US" sz="2400" b="1" dirty="0"/>
              <a:t>The </a:t>
            </a:r>
            <a:r>
              <a:rPr lang="en-US" altLang="en-US" sz="2400" b="1" dirty="0">
                <a:solidFill>
                  <a:schemeClr val="tx2"/>
                </a:solidFill>
              </a:rPr>
              <a:t>immediate database modification</a:t>
            </a:r>
            <a:r>
              <a:rPr lang="en-US" altLang="en-US" sz="2400" b="1" dirty="0"/>
              <a:t> scheme allows database updates of an uncommitted transaction to be made as the writes are issued</a:t>
            </a:r>
          </a:p>
          <a:p>
            <a:pPr lvl="1" algn="just"/>
            <a:r>
              <a:rPr lang="en-US" altLang="en-US" sz="2400" b="1" dirty="0"/>
              <a:t>since undoing may be needed, update logs must have both old value and new value</a:t>
            </a:r>
          </a:p>
          <a:p>
            <a:pPr algn="just"/>
            <a:r>
              <a:rPr lang="en-US" altLang="en-US" sz="2400" b="1" dirty="0"/>
              <a:t>Update log record must be written </a:t>
            </a:r>
            <a:r>
              <a:rPr lang="en-US" altLang="en-US" sz="2400" b="1" i="1" dirty="0"/>
              <a:t>before</a:t>
            </a:r>
            <a:r>
              <a:rPr lang="en-US" altLang="en-US" sz="2400" b="1" dirty="0"/>
              <a:t> database item is written</a:t>
            </a:r>
          </a:p>
          <a:p>
            <a:pPr lvl="1" algn="just"/>
            <a:r>
              <a:rPr lang="en-US" altLang="en-US" sz="2400" b="1" dirty="0"/>
              <a:t>We assume that the log record is output directly to stable storage</a:t>
            </a:r>
          </a:p>
          <a:p>
            <a:pPr lvl="1" algn="just"/>
            <a:r>
              <a:rPr lang="en-US" altLang="en-US" sz="2400" b="1" dirty="0"/>
              <a:t>Can be extended to postpone log record output, so long as prior to execution of an output(</a:t>
            </a:r>
            <a:r>
              <a:rPr lang="en-US" altLang="en-US" sz="2400" b="1" i="1" dirty="0"/>
              <a:t>B</a:t>
            </a:r>
            <a:r>
              <a:rPr lang="en-US" altLang="en-US" sz="2400" b="1" dirty="0"/>
              <a:t>) operation for a data block B, all log records corresponding to items </a:t>
            </a:r>
            <a:r>
              <a:rPr lang="en-US" altLang="en-US" sz="2400" b="1" i="1" dirty="0"/>
              <a:t>B</a:t>
            </a:r>
            <a:r>
              <a:rPr lang="en-US" altLang="en-US" sz="2400" b="1" dirty="0"/>
              <a:t> must be flushed to stable storage</a:t>
            </a:r>
          </a:p>
          <a:p>
            <a:pPr algn="just"/>
            <a:r>
              <a:rPr lang="en-US" altLang="en-US" sz="2400" b="1" dirty="0"/>
              <a:t>Output of updated blocks can take place at any time before or  after transaction commit</a:t>
            </a:r>
          </a:p>
          <a:p>
            <a:pPr algn="just"/>
            <a:r>
              <a:rPr lang="en-US" altLang="en-US" sz="2400" b="1" dirty="0"/>
              <a:t>Order in which blocks are output can be different from the order in which they are written.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B40B6ED-0585-4994-9D24-5D4FB1ACF0C5}"/>
              </a:ext>
            </a:extLst>
          </p:cNvPr>
          <p:cNvSpPr>
            <a:spLocks noGrp="1" noChangeArrowheads="1"/>
          </p:cNvSpPr>
          <p:nvPr>
            <p:ph type="title"/>
          </p:nvPr>
        </p:nvSpPr>
        <p:spPr>
          <a:xfrm>
            <a:off x="533400" y="228600"/>
            <a:ext cx="8077200" cy="609600"/>
          </a:xfrm>
        </p:spPr>
        <p:txBody>
          <a:bodyPr/>
          <a:lstStyle/>
          <a:p>
            <a:r>
              <a:rPr lang="en-US" altLang="en-US" sz="2800"/>
              <a:t>Portion of the System Log Corresponding to </a:t>
            </a:r>
            <a:r>
              <a:rPr lang="en-US" altLang="en-US" sz="2800" i="1"/>
              <a:t>T</a:t>
            </a:r>
            <a:r>
              <a:rPr lang="en-US" altLang="en-US" sz="2800" baseline="-25000"/>
              <a:t>0</a:t>
            </a:r>
            <a:r>
              <a:rPr lang="en-US" altLang="en-US" sz="2800"/>
              <a:t> and </a:t>
            </a:r>
            <a:r>
              <a:rPr lang="en-US" altLang="en-US" sz="2800" i="1"/>
              <a:t>T</a:t>
            </a:r>
            <a:r>
              <a:rPr lang="en-US" altLang="en-US" sz="2800" baseline="-25000"/>
              <a:t>1</a:t>
            </a:r>
            <a:endParaRPr lang="en-US" altLang="en-US" sz="2800"/>
          </a:p>
        </p:txBody>
      </p:sp>
      <p:pic>
        <p:nvPicPr>
          <p:cNvPr id="100355" name="Picture 3">
            <a:extLst>
              <a:ext uri="{FF2B5EF4-FFF2-40B4-BE49-F238E27FC236}">
                <a16:creationId xmlns:a16="http://schemas.microsoft.com/office/drawing/2014/main" id="{C2EA6F3B-E232-4681-B2DF-A2FC58786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353" t="3922" r="11765" b="1961"/>
          <a:stretch>
            <a:fillRect/>
          </a:stretch>
        </p:blipFill>
        <p:spPr bwMode="auto">
          <a:xfrm>
            <a:off x="2286000" y="1524000"/>
            <a:ext cx="4191000" cy="3657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889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E06AC37-64F2-4EF4-A753-F759319333AF}"/>
              </a:ext>
            </a:extLst>
          </p:cNvPr>
          <p:cNvSpPr>
            <a:spLocks noGrp="1" noChangeArrowheads="1"/>
          </p:cNvSpPr>
          <p:nvPr>
            <p:ph type="title"/>
          </p:nvPr>
        </p:nvSpPr>
        <p:spPr>
          <a:xfrm>
            <a:off x="838200" y="152400"/>
            <a:ext cx="8077200" cy="609600"/>
          </a:xfrm>
        </p:spPr>
        <p:txBody>
          <a:bodyPr/>
          <a:lstStyle/>
          <a:p>
            <a:r>
              <a:rPr lang="en-US" altLang="en-US" sz="3000"/>
              <a:t>Immediate Database Modification Example</a:t>
            </a:r>
          </a:p>
        </p:txBody>
      </p:sp>
      <p:sp>
        <p:nvSpPr>
          <p:cNvPr id="34819" name="Rectangle 3">
            <a:extLst>
              <a:ext uri="{FF2B5EF4-FFF2-40B4-BE49-F238E27FC236}">
                <a16:creationId xmlns:a16="http://schemas.microsoft.com/office/drawing/2014/main" id="{BD115F13-0ABC-4D54-8013-E69964753F90}"/>
              </a:ext>
            </a:extLst>
          </p:cNvPr>
          <p:cNvSpPr>
            <a:spLocks noGrp="1" noChangeArrowheads="1"/>
          </p:cNvSpPr>
          <p:nvPr>
            <p:ph type="body" idx="4294967295"/>
          </p:nvPr>
        </p:nvSpPr>
        <p:spPr>
          <a:xfrm>
            <a:off x="838200" y="620688"/>
            <a:ext cx="7404100" cy="4038600"/>
          </a:xfrm>
        </p:spPr>
        <p:txBody>
          <a:bodyPr/>
          <a:lstStyle/>
          <a:p>
            <a:pPr>
              <a:buFont typeface="Monotype Sorts" pitchFamily="2" charset="2"/>
              <a:buNone/>
            </a:pPr>
            <a:r>
              <a:rPr lang="en-US" altLang="en-US" sz="2400" b="1" dirty="0">
                <a:solidFill>
                  <a:srgbClr val="1426AC"/>
                </a:solidFill>
              </a:rPr>
              <a:t>Log                                  Write                              Output</a:t>
            </a:r>
          </a:p>
          <a:p>
            <a:pPr>
              <a:lnSpc>
                <a:spcPct val="80000"/>
              </a:lnSpc>
              <a:buFont typeface="Monotype Sorts" pitchFamily="2" charset="2"/>
              <a:buNone/>
            </a:pPr>
            <a:endParaRPr lang="en-US" altLang="en-US" sz="2400" b="1" dirty="0">
              <a:solidFill>
                <a:srgbClr val="1426AC"/>
              </a:solidFill>
            </a:endParaRPr>
          </a:p>
          <a:p>
            <a:pPr>
              <a:lnSpc>
                <a:spcPct val="60000"/>
              </a:lnSpc>
              <a:buFont typeface="Monotype Sorts" pitchFamily="2" charset="2"/>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0</a:t>
            </a:r>
            <a:r>
              <a:rPr lang="en-US" altLang="en-US" sz="2400" b="1" i="1" dirty="0">
                <a:solidFill>
                  <a:srgbClr val="1426AC"/>
                </a:solidFill>
              </a:rPr>
              <a:t> </a:t>
            </a:r>
            <a:r>
              <a:rPr lang="en-US" altLang="en-US" sz="2400" b="1" dirty="0">
                <a:solidFill>
                  <a:srgbClr val="1426AC"/>
                </a:solidFill>
              </a:rPr>
              <a:t>start&gt;</a:t>
            </a:r>
          </a:p>
          <a:p>
            <a:pPr>
              <a:buFont typeface="Monotype Sorts" pitchFamily="2" charset="2"/>
              <a:buNone/>
            </a:pPr>
            <a:r>
              <a:rPr lang="en-US" altLang="en-US" sz="2400" b="1" dirty="0">
                <a:solidFill>
                  <a:srgbClr val="1426AC"/>
                </a:solidFill>
              </a:rPr>
              <a:t>&lt;</a:t>
            </a:r>
            <a:r>
              <a:rPr lang="en-US" altLang="en-US" sz="2400" b="1" i="1" dirty="0">
                <a:solidFill>
                  <a:srgbClr val="1426AC"/>
                </a:solidFill>
              </a:rPr>
              <a:t>T</a:t>
            </a:r>
            <a:r>
              <a:rPr lang="en-US" altLang="en-US" sz="2400" b="1" i="1" baseline="-25000" dirty="0">
                <a:solidFill>
                  <a:srgbClr val="1426AC"/>
                </a:solidFill>
              </a:rPr>
              <a:t>0</a:t>
            </a:r>
            <a:r>
              <a:rPr lang="en-US" altLang="en-US" sz="2400" b="1" i="1" dirty="0">
                <a:solidFill>
                  <a:srgbClr val="1426AC"/>
                </a:solidFill>
              </a:rPr>
              <a:t>,</a:t>
            </a:r>
            <a:r>
              <a:rPr lang="en-US" altLang="en-US" sz="2400" b="1" dirty="0">
                <a:solidFill>
                  <a:srgbClr val="1426AC"/>
                </a:solidFill>
              </a:rPr>
              <a:t> A, 1000, 950&gt;</a:t>
            </a:r>
          </a:p>
          <a:p>
            <a:pPr>
              <a:lnSpc>
                <a:spcPct val="70000"/>
              </a:lnSpc>
              <a:buFont typeface="Monotype Sorts" pitchFamily="2" charset="2"/>
              <a:buNone/>
            </a:pPr>
            <a:r>
              <a:rPr lang="en-US" altLang="en-US" sz="2400" b="1" i="1" dirty="0">
                <a:solidFill>
                  <a:srgbClr val="1426AC"/>
                </a:solidFill>
              </a:rPr>
              <a:t>T</a:t>
            </a:r>
            <a:r>
              <a:rPr lang="en-US" altLang="en-US" sz="2400" b="1" baseline="-25000" dirty="0">
                <a:solidFill>
                  <a:srgbClr val="1426AC"/>
                </a:solidFill>
              </a:rPr>
              <a:t>o</a:t>
            </a:r>
            <a:r>
              <a:rPr lang="en-US" altLang="en-US" sz="2400" b="1" i="1" dirty="0">
                <a:solidFill>
                  <a:srgbClr val="1426AC"/>
                </a:solidFill>
              </a:rPr>
              <a:t>,</a:t>
            </a:r>
            <a:r>
              <a:rPr lang="en-US" altLang="en-US" sz="2400" b="1" dirty="0">
                <a:solidFill>
                  <a:srgbClr val="1426AC"/>
                </a:solidFill>
              </a:rPr>
              <a:t> B, 2000, 2050</a:t>
            </a:r>
          </a:p>
          <a:p>
            <a:pPr>
              <a:lnSpc>
                <a:spcPct val="80000"/>
              </a:lnSpc>
              <a:buFont typeface="Monotype Sorts" pitchFamily="2" charset="2"/>
              <a:buNone/>
            </a:pPr>
            <a:r>
              <a:rPr lang="en-US" altLang="en-US" sz="2400" b="1" dirty="0">
                <a:solidFill>
                  <a:srgbClr val="1426AC"/>
                </a:solidFill>
              </a:rPr>
              <a:t>                                    </a:t>
            </a:r>
            <a:r>
              <a:rPr lang="en-US" altLang="en-US" sz="2400" b="1" i="1" dirty="0">
                <a:solidFill>
                  <a:srgbClr val="1426AC"/>
                </a:solidFill>
              </a:rPr>
              <a:t>A</a:t>
            </a:r>
            <a:r>
              <a:rPr lang="en-US" altLang="en-US" sz="2400" b="1" dirty="0">
                <a:solidFill>
                  <a:srgbClr val="1426AC"/>
                </a:solidFill>
              </a:rPr>
              <a:t> = 950</a:t>
            </a:r>
          </a:p>
          <a:p>
            <a:pPr>
              <a:lnSpc>
                <a:spcPct val="60000"/>
              </a:lnSpc>
              <a:buFont typeface="Monotype Sorts" pitchFamily="2" charset="2"/>
              <a:buNone/>
            </a:pPr>
            <a:r>
              <a:rPr lang="en-US" altLang="en-US" sz="2400" b="1" dirty="0">
                <a:solidFill>
                  <a:srgbClr val="1426AC"/>
                </a:solidFill>
              </a:rPr>
              <a:t>                                    </a:t>
            </a:r>
            <a:r>
              <a:rPr lang="en-US" altLang="en-US" sz="2400" b="1" i="1" dirty="0">
                <a:solidFill>
                  <a:srgbClr val="1426AC"/>
                </a:solidFill>
              </a:rPr>
              <a:t>B</a:t>
            </a:r>
            <a:r>
              <a:rPr lang="en-US" altLang="en-US" sz="2400" b="1" dirty="0">
                <a:solidFill>
                  <a:srgbClr val="1426AC"/>
                </a:solidFill>
              </a:rPr>
              <a:t> = 2050</a:t>
            </a:r>
          </a:p>
          <a:p>
            <a:pPr>
              <a:buFont typeface="Monotype Sorts" pitchFamily="2" charset="2"/>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commit&gt;</a:t>
            </a:r>
          </a:p>
          <a:p>
            <a:pPr>
              <a:lnSpc>
                <a:spcPct val="80000"/>
              </a:lnSpc>
              <a:buFont typeface="Monotype Sorts" pitchFamily="2" charset="2"/>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start&gt;</a:t>
            </a:r>
          </a:p>
          <a:p>
            <a:pPr>
              <a:lnSpc>
                <a:spcPct val="60000"/>
              </a:lnSpc>
              <a:buFont typeface="Monotype Sorts" pitchFamily="2" charset="2"/>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C, 700, 600&gt;</a:t>
            </a:r>
          </a:p>
          <a:p>
            <a:pPr>
              <a:lnSpc>
                <a:spcPct val="80000"/>
              </a:lnSpc>
              <a:buFont typeface="Monotype Sorts" pitchFamily="2" charset="2"/>
              <a:buNone/>
            </a:pPr>
            <a:r>
              <a:rPr lang="en-US" altLang="en-US" sz="2400" b="1" dirty="0">
                <a:solidFill>
                  <a:srgbClr val="1426AC"/>
                </a:solidFill>
              </a:rPr>
              <a:t>                                      </a:t>
            </a:r>
            <a:r>
              <a:rPr lang="en-US" altLang="en-US" sz="2400" b="1" i="1" dirty="0">
                <a:solidFill>
                  <a:srgbClr val="1426AC"/>
                </a:solidFill>
              </a:rPr>
              <a:t>C</a:t>
            </a:r>
            <a:r>
              <a:rPr lang="en-US" altLang="en-US" sz="2400" b="1" dirty="0">
                <a:solidFill>
                  <a:srgbClr val="1426AC"/>
                </a:solidFill>
              </a:rPr>
              <a:t> = 600</a:t>
            </a:r>
          </a:p>
          <a:p>
            <a:pPr>
              <a:lnSpc>
                <a:spcPct val="80000"/>
              </a:lnSpc>
              <a:buFont typeface="Monotype Sorts" pitchFamily="2" charset="2"/>
              <a:buNone/>
            </a:pPr>
            <a:r>
              <a:rPr lang="en-US" altLang="en-US" sz="2400" b="1" dirty="0">
                <a:solidFill>
                  <a:srgbClr val="1426AC"/>
                </a:solidFill>
              </a:rPr>
              <a:t>                                                                         </a:t>
            </a:r>
            <a:r>
              <a:rPr lang="en-US" altLang="en-US" sz="2400" b="1" i="1" dirty="0">
                <a:solidFill>
                  <a:srgbClr val="1426AC"/>
                </a:solidFill>
              </a:rPr>
              <a:t>B</a:t>
            </a:r>
            <a:r>
              <a:rPr lang="en-US" altLang="en-US" sz="2400" b="1" i="1" baseline="-25000" dirty="0">
                <a:solidFill>
                  <a:srgbClr val="1426AC"/>
                </a:solidFill>
              </a:rPr>
              <a:t>B</a:t>
            </a:r>
            <a:r>
              <a:rPr lang="en-US" altLang="en-US" sz="2400" b="1" dirty="0">
                <a:solidFill>
                  <a:srgbClr val="1426AC"/>
                </a:solidFill>
              </a:rPr>
              <a:t>, </a:t>
            </a:r>
            <a:r>
              <a:rPr lang="en-US" altLang="en-US" sz="2400" b="1" i="1" dirty="0">
                <a:solidFill>
                  <a:srgbClr val="1426AC"/>
                </a:solidFill>
              </a:rPr>
              <a:t>B</a:t>
            </a:r>
            <a:r>
              <a:rPr lang="en-US" altLang="en-US" sz="2400" b="1" i="1" baseline="-25000" dirty="0">
                <a:solidFill>
                  <a:srgbClr val="1426AC"/>
                </a:solidFill>
              </a:rPr>
              <a:t>C</a:t>
            </a:r>
            <a:endParaRPr lang="en-US" altLang="en-US" sz="2400" b="1" dirty="0">
              <a:solidFill>
                <a:srgbClr val="1426AC"/>
              </a:solidFill>
            </a:endParaRPr>
          </a:p>
          <a:p>
            <a:pPr>
              <a:lnSpc>
                <a:spcPct val="70000"/>
              </a:lnSpc>
              <a:buFont typeface="Monotype Sorts" pitchFamily="2" charset="2"/>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commit&gt;</a:t>
            </a:r>
          </a:p>
          <a:p>
            <a:pPr>
              <a:lnSpc>
                <a:spcPct val="70000"/>
              </a:lnSpc>
              <a:buFont typeface="Monotype Sorts" pitchFamily="2" charset="2"/>
              <a:buNone/>
            </a:pPr>
            <a:r>
              <a:rPr lang="en-US" altLang="en-US" sz="2400" b="1" dirty="0">
                <a:solidFill>
                  <a:srgbClr val="1426AC"/>
                </a:solidFill>
              </a:rPr>
              <a:t>                                                                         </a:t>
            </a:r>
            <a:r>
              <a:rPr lang="en-US" altLang="en-US" sz="2400" b="1" i="1" dirty="0">
                <a:solidFill>
                  <a:srgbClr val="1426AC"/>
                </a:solidFill>
              </a:rPr>
              <a:t>B</a:t>
            </a:r>
            <a:r>
              <a:rPr lang="en-US" altLang="en-US" sz="2400" b="1" i="1" baseline="-25000" dirty="0">
                <a:solidFill>
                  <a:srgbClr val="1426AC"/>
                </a:solidFill>
              </a:rPr>
              <a:t>A</a:t>
            </a:r>
            <a:endParaRPr lang="en-US" altLang="en-US" sz="2400" b="1" dirty="0">
              <a:solidFill>
                <a:srgbClr val="1426AC"/>
              </a:solidFill>
            </a:endParaRPr>
          </a:p>
          <a:p>
            <a:r>
              <a:rPr lang="en-US" altLang="en-US" sz="2400" b="1" dirty="0">
                <a:solidFill>
                  <a:srgbClr val="1426AC"/>
                </a:solidFill>
              </a:rPr>
              <a:t>Note: </a:t>
            </a:r>
            <a:r>
              <a:rPr lang="en-US" altLang="en-US" sz="2400" b="1" i="1" dirty="0">
                <a:solidFill>
                  <a:srgbClr val="1426AC"/>
                </a:solidFill>
              </a:rPr>
              <a:t>B</a:t>
            </a:r>
            <a:r>
              <a:rPr lang="en-US" altLang="en-US" sz="2400" b="1" i="1" baseline="-25000" dirty="0">
                <a:solidFill>
                  <a:srgbClr val="1426AC"/>
                </a:solidFill>
              </a:rPr>
              <a:t>X</a:t>
            </a:r>
            <a:r>
              <a:rPr lang="en-US" altLang="en-US" sz="2400" b="1" i="1" dirty="0">
                <a:solidFill>
                  <a:srgbClr val="1426AC"/>
                </a:solidFill>
              </a:rPr>
              <a:t> </a:t>
            </a:r>
            <a:r>
              <a:rPr lang="en-US" altLang="en-US" sz="2400" b="1" dirty="0">
                <a:solidFill>
                  <a:srgbClr val="1426AC"/>
                </a:solidFill>
              </a:rPr>
              <a:t>denotes block containing </a:t>
            </a:r>
            <a:r>
              <a:rPr lang="en-US" altLang="en-US" sz="2400" b="1" i="1" dirty="0">
                <a:solidFill>
                  <a:srgbClr val="1426AC"/>
                </a:solidFill>
              </a:rPr>
              <a:t>X</a:t>
            </a:r>
            <a:r>
              <a:rPr lang="en-US" altLang="en-US" sz="2400" b="1" dirty="0">
                <a:solidFill>
                  <a:srgbClr val="1426AC"/>
                </a:solidFill>
              </a:rPr>
              <a:t>.</a:t>
            </a:r>
          </a:p>
          <a:p>
            <a:pPr lvl="4">
              <a:buFontTx/>
              <a:buNone/>
            </a:pPr>
            <a:endParaRPr lang="en-US" altLang="en-US" sz="2400" b="1" dirty="0">
              <a:solidFill>
                <a:srgbClr val="1426AC"/>
              </a:solidFill>
            </a:endParaRPr>
          </a:p>
        </p:txBody>
      </p:sp>
      <p:sp>
        <p:nvSpPr>
          <p:cNvPr id="34820" name="Line 4">
            <a:extLst>
              <a:ext uri="{FF2B5EF4-FFF2-40B4-BE49-F238E27FC236}">
                <a16:creationId xmlns:a16="http://schemas.microsoft.com/office/drawing/2014/main" id="{B73696EE-39D9-42E3-A5A0-5F57CF014CD7}"/>
              </a:ext>
            </a:extLst>
          </p:cNvPr>
          <p:cNvSpPr>
            <a:spLocks noChangeShapeType="1"/>
          </p:cNvSpPr>
          <p:nvPr/>
        </p:nvSpPr>
        <p:spPr bwMode="auto">
          <a:xfrm>
            <a:off x="857250" y="1124744"/>
            <a:ext cx="662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1" name="Text Box 5">
            <a:extLst>
              <a:ext uri="{FF2B5EF4-FFF2-40B4-BE49-F238E27FC236}">
                <a16:creationId xmlns:a16="http://schemas.microsoft.com/office/drawing/2014/main" id="{698C0B86-9A54-4BC3-92DE-91FAF1CBF1D3}"/>
              </a:ext>
            </a:extLst>
          </p:cNvPr>
          <p:cNvSpPr txBox="1">
            <a:spLocks noChangeArrowheads="1"/>
          </p:cNvSpPr>
          <p:nvPr/>
        </p:nvSpPr>
        <p:spPr bwMode="auto">
          <a:xfrm>
            <a:off x="1793875" y="3567113"/>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x</a:t>
            </a:r>
            <a:r>
              <a:rPr lang="en-US" altLang="en-US" sz="1400" baseline="-25000"/>
              <a:t>1</a:t>
            </a:r>
            <a:endParaRPr lang="en-US"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EDE177D-73B7-45E7-8520-FC2A1EFFCFB9}"/>
              </a:ext>
            </a:extLst>
          </p:cNvPr>
          <p:cNvSpPr>
            <a:spLocks noGrp="1" noChangeArrowheads="1"/>
          </p:cNvSpPr>
          <p:nvPr>
            <p:ph type="title"/>
          </p:nvPr>
        </p:nvSpPr>
        <p:spPr>
          <a:xfrm>
            <a:off x="533400" y="152400"/>
            <a:ext cx="8077200" cy="609600"/>
          </a:xfrm>
        </p:spPr>
        <p:txBody>
          <a:bodyPr/>
          <a:lstStyle/>
          <a:p>
            <a:r>
              <a:rPr lang="en-US" altLang="en-US" sz="2800"/>
              <a:t>State of System Log and Database Corresponding to </a:t>
            </a:r>
            <a:r>
              <a:rPr lang="en-US" altLang="en-US" sz="2800" i="1"/>
              <a:t>T</a:t>
            </a:r>
            <a:r>
              <a:rPr lang="en-US" altLang="en-US" sz="2800" baseline="-25000"/>
              <a:t>0</a:t>
            </a:r>
            <a:r>
              <a:rPr lang="en-US" altLang="en-US" sz="2800"/>
              <a:t> and </a:t>
            </a:r>
            <a:r>
              <a:rPr lang="en-US" altLang="en-US" sz="2800" i="1"/>
              <a:t>T</a:t>
            </a:r>
            <a:r>
              <a:rPr lang="en-US" altLang="en-US" sz="2800" baseline="-25000"/>
              <a:t>1</a:t>
            </a:r>
            <a:endParaRPr lang="en-US" altLang="en-US" sz="2800"/>
          </a:p>
        </p:txBody>
      </p:sp>
      <p:pic>
        <p:nvPicPr>
          <p:cNvPr id="101379" name="Picture 3">
            <a:extLst>
              <a:ext uri="{FF2B5EF4-FFF2-40B4-BE49-F238E27FC236}">
                <a16:creationId xmlns:a16="http://schemas.microsoft.com/office/drawing/2014/main" id="{2564E789-D728-4DEC-8131-412B3E0FA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42" t="1755" r="11842" b="3510"/>
          <a:stretch>
            <a:fillRect/>
          </a:stretch>
        </p:blipFill>
        <p:spPr bwMode="auto">
          <a:xfrm>
            <a:off x="2209800" y="1371600"/>
            <a:ext cx="4419600" cy="41148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173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641E127-1787-4131-9A45-9D01019DEB88}"/>
              </a:ext>
            </a:extLst>
          </p:cNvPr>
          <p:cNvSpPr>
            <a:spLocks noGrp="1" noChangeArrowheads="1"/>
          </p:cNvSpPr>
          <p:nvPr>
            <p:ph type="title"/>
          </p:nvPr>
        </p:nvSpPr>
        <p:spPr>
          <a:xfrm>
            <a:off x="107504" y="188640"/>
            <a:ext cx="9763422" cy="444500"/>
          </a:xfrm>
        </p:spPr>
        <p:txBody>
          <a:bodyPr/>
          <a:lstStyle/>
          <a:p>
            <a:r>
              <a:rPr lang="en-US" altLang="en-US" sz="3900" dirty="0">
                <a:solidFill>
                  <a:srgbClr val="1426AC"/>
                </a:solidFill>
              </a:rPr>
              <a:t>Immediate Database Modification (Cont.)</a:t>
            </a:r>
          </a:p>
        </p:txBody>
      </p:sp>
      <p:sp>
        <p:nvSpPr>
          <p:cNvPr id="38915" name="Rectangle 3">
            <a:extLst>
              <a:ext uri="{FF2B5EF4-FFF2-40B4-BE49-F238E27FC236}">
                <a16:creationId xmlns:a16="http://schemas.microsoft.com/office/drawing/2014/main" id="{A5FF8922-3012-47DC-9525-A45B60C3EC63}"/>
              </a:ext>
            </a:extLst>
          </p:cNvPr>
          <p:cNvSpPr>
            <a:spLocks noGrp="1" noChangeArrowheads="1"/>
          </p:cNvSpPr>
          <p:nvPr>
            <p:ph type="body" idx="4294967295"/>
          </p:nvPr>
        </p:nvSpPr>
        <p:spPr>
          <a:xfrm>
            <a:off x="215776" y="606162"/>
            <a:ext cx="8820720" cy="4876800"/>
          </a:xfrm>
        </p:spPr>
        <p:txBody>
          <a:bodyPr/>
          <a:lstStyle/>
          <a:p>
            <a:pPr algn="just">
              <a:lnSpc>
                <a:spcPct val="90000"/>
              </a:lnSpc>
            </a:pPr>
            <a:r>
              <a:rPr lang="en-US" altLang="en-US" sz="2400" b="1" dirty="0"/>
              <a:t>Recovery procedure has two operations instead of one:</a:t>
            </a:r>
          </a:p>
          <a:p>
            <a:pPr lvl="1" algn="just">
              <a:lnSpc>
                <a:spcPct val="90000"/>
              </a:lnSpc>
            </a:pPr>
            <a:r>
              <a:rPr lang="en-US" altLang="en-US" sz="2400" b="1" dirty="0"/>
              <a:t> undo(</a:t>
            </a:r>
            <a:r>
              <a:rPr lang="en-US" altLang="en-US" sz="2400" b="1" i="1" dirty="0" err="1"/>
              <a:t>T</a:t>
            </a:r>
            <a:r>
              <a:rPr lang="en-US" altLang="en-US" sz="2400" b="1" baseline="-25000" dirty="0" err="1"/>
              <a:t>i</a:t>
            </a:r>
            <a:r>
              <a:rPr lang="en-US" altLang="en-US" sz="2400" b="1" dirty="0"/>
              <a:t>) restores the value of all data items updated by </a:t>
            </a:r>
            <a:r>
              <a:rPr lang="en-US" altLang="en-US" sz="2400" b="1" i="1" dirty="0" err="1"/>
              <a:t>T</a:t>
            </a:r>
            <a:r>
              <a:rPr lang="en-US" altLang="en-US" sz="2400" b="1" i="1" baseline="-25000" dirty="0" err="1"/>
              <a:t>i</a:t>
            </a:r>
            <a:r>
              <a:rPr lang="en-US" altLang="en-US" sz="2400" b="1" dirty="0"/>
              <a:t> to their old values, going backwards from the last log record for </a:t>
            </a:r>
            <a:r>
              <a:rPr lang="en-US" altLang="en-US" sz="2400" b="1" i="1" dirty="0" err="1"/>
              <a:t>T</a:t>
            </a:r>
            <a:r>
              <a:rPr lang="en-US" altLang="en-US" sz="2400" b="1" i="1" baseline="-25000" dirty="0" err="1"/>
              <a:t>i</a:t>
            </a:r>
            <a:endParaRPr lang="en-US" altLang="en-US" sz="2400" b="1" i="1" dirty="0"/>
          </a:p>
          <a:p>
            <a:pPr lvl="1" algn="just">
              <a:lnSpc>
                <a:spcPct val="90000"/>
              </a:lnSpc>
            </a:pPr>
            <a:r>
              <a:rPr lang="en-US" altLang="en-US" sz="2400" b="1" dirty="0"/>
              <a:t>redo(</a:t>
            </a:r>
            <a:r>
              <a:rPr lang="en-US" altLang="en-US" sz="2400" b="1" i="1" dirty="0" err="1"/>
              <a:t>T</a:t>
            </a:r>
            <a:r>
              <a:rPr lang="en-US" altLang="en-US" sz="2400" b="1" baseline="-25000" dirty="0" err="1"/>
              <a:t>i</a:t>
            </a:r>
            <a:r>
              <a:rPr lang="en-US" altLang="en-US" sz="2400" b="1" dirty="0"/>
              <a:t>) sets the value of all data items updated by </a:t>
            </a:r>
            <a:r>
              <a:rPr lang="en-US" altLang="en-US" sz="2400" b="1" i="1" dirty="0" err="1"/>
              <a:t>T</a:t>
            </a:r>
            <a:r>
              <a:rPr lang="en-US" altLang="en-US" sz="2400" b="1" i="1" baseline="-25000" dirty="0" err="1"/>
              <a:t>i</a:t>
            </a:r>
            <a:r>
              <a:rPr lang="en-US" altLang="en-US" sz="2400" b="1" i="1" dirty="0"/>
              <a:t> </a:t>
            </a:r>
            <a:r>
              <a:rPr lang="en-US" altLang="en-US" sz="2400" b="1" dirty="0"/>
              <a:t>to the new values, going forward from the first log record for </a:t>
            </a:r>
            <a:r>
              <a:rPr lang="en-US" altLang="en-US" sz="2400" b="1" i="1" dirty="0" err="1"/>
              <a:t>T</a:t>
            </a:r>
            <a:r>
              <a:rPr lang="en-US" altLang="en-US" sz="2400" b="1" i="1" baseline="-25000" dirty="0" err="1"/>
              <a:t>i</a:t>
            </a:r>
            <a:endParaRPr lang="en-US" altLang="en-US" sz="2400" b="1" i="1" dirty="0"/>
          </a:p>
          <a:p>
            <a:pPr algn="just">
              <a:lnSpc>
                <a:spcPct val="90000"/>
              </a:lnSpc>
            </a:pPr>
            <a:r>
              <a:rPr lang="en-US" altLang="en-US" sz="2400" b="1" dirty="0"/>
              <a:t>Both operations must be </a:t>
            </a:r>
            <a:r>
              <a:rPr lang="en-US" altLang="en-US" sz="2400" b="1" dirty="0">
                <a:solidFill>
                  <a:schemeClr val="tx2"/>
                </a:solidFill>
              </a:rPr>
              <a:t>idempotent</a:t>
            </a:r>
          </a:p>
          <a:p>
            <a:pPr lvl="1" algn="just">
              <a:lnSpc>
                <a:spcPct val="90000"/>
              </a:lnSpc>
            </a:pPr>
            <a:r>
              <a:rPr lang="en-US" altLang="en-US" sz="2400" b="1" dirty="0"/>
              <a:t>That is, even if the operation is executed multiple times the effect is the same as if it is executed once</a:t>
            </a:r>
          </a:p>
          <a:p>
            <a:pPr lvl="2" algn="just">
              <a:lnSpc>
                <a:spcPct val="90000"/>
              </a:lnSpc>
            </a:pPr>
            <a:r>
              <a:rPr lang="en-US" altLang="en-US" sz="2400" b="1" dirty="0"/>
              <a:t>Needed since operations may get re-executed during recovery </a:t>
            </a:r>
            <a:endParaRPr lang="en-US" altLang="en-US" sz="2400" b="1" dirty="0">
              <a:solidFill>
                <a:schemeClr val="tx2"/>
              </a:solidFill>
            </a:endParaRPr>
          </a:p>
          <a:p>
            <a:pPr algn="just">
              <a:lnSpc>
                <a:spcPct val="90000"/>
              </a:lnSpc>
            </a:pPr>
            <a:r>
              <a:rPr lang="en-US" altLang="en-US" sz="2400" b="1" dirty="0"/>
              <a:t>When recovering after failure:</a:t>
            </a:r>
          </a:p>
          <a:p>
            <a:pPr lvl="1" algn="just">
              <a:lnSpc>
                <a:spcPct val="90000"/>
              </a:lnSpc>
            </a:pPr>
            <a:r>
              <a:rPr lang="en-US" altLang="en-US" sz="2400" b="1" dirty="0"/>
              <a:t>Transaction</a:t>
            </a:r>
            <a:r>
              <a:rPr lang="en-US" altLang="en-US" sz="2400" b="1" i="1" dirty="0"/>
              <a:t> </a:t>
            </a:r>
            <a:r>
              <a:rPr lang="en-US" altLang="en-US" sz="2400" b="1" i="1" dirty="0" err="1"/>
              <a:t>T</a:t>
            </a:r>
            <a:r>
              <a:rPr lang="en-US" altLang="en-US" sz="2400" b="1" i="1" baseline="-25000" dirty="0" err="1"/>
              <a:t>i</a:t>
            </a:r>
            <a:r>
              <a:rPr lang="en-US" altLang="en-US" sz="2400" b="1" i="1" dirty="0"/>
              <a:t> </a:t>
            </a:r>
            <a:r>
              <a:rPr lang="en-US" altLang="en-US" sz="2400" b="1" dirty="0"/>
              <a:t>needs to be undone if the log contains the record </a:t>
            </a:r>
            <a:br>
              <a:rPr lang="en-US" altLang="en-US" sz="2400" b="1" dirty="0"/>
            </a:br>
            <a:r>
              <a:rPr lang="en-US" altLang="en-US" sz="2400" b="1" i="1" dirty="0"/>
              <a:t>&lt;</a:t>
            </a:r>
            <a:r>
              <a:rPr lang="en-US" altLang="en-US" sz="2400" b="1" i="1" dirty="0" err="1"/>
              <a:t>T</a:t>
            </a:r>
            <a:r>
              <a:rPr lang="en-US" altLang="en-US" sz="2400" b="1" i="1" baseline="-25000" dirty="0" err="1"/>
              <a:t>i</a:t>
            </a:r>
            <a:r>
              <a:rPr lang="en-US" altLang="en-US" sz="2400" b="1" dirty="0"/>
              <a:t> start</a:t>
            </a:r>
            <a:r>
              <a:rPr lang="en-US" altLang="en-US" sz="2400" b="1" i="1" dirty="0"/>
              <a:t>&gt;</a:t>
            </a:r>
            <a:r>
              <a:rPr lang="en-US" altLang="en-US" sz="2400" b="1" dirty="0"/>
              <a:t>, but does not contain the record </a:t>
            </a:r>
            <a:r>
              <a:rPr lang="en-US" altLang="en-US" sz="2400" b="1" i="1" dirty="0"/>
              <a:t>&lt;</a:t>
            </a:r>
            <a:r>
              <a:rPr lang="en-US" altLang="en-US" sz="2400" b="1" i="1" dirty="0" err="1"/>
              <a:t>T</a:t>
            </a:r>
            <a:r>
              <a:rPr lang="en-US" altLang="en-US" sz="2400" b="1" i="1" baseline="-25000" dirty="0" err="1"/>
              <a:t>i</a:t>
            </a:r>
            <a:r>
              <a:rPr lang="en-US" altLang="en-US" sz="2400" b="1" i="1" dirty="0"/>
              <a:t> </a:t>
            </a:r>
            <a:r>
              <a:rPr lang="en-US" altLang="en-US" sz="2400" b="1" dirty="0"/>
              <a:t>commit</a:t>
            </a:r>
            <a:r>
              <a:rPr lang="en-US" altLang="en-US" sz="2400" b="1" i="1" dirty="0"/>
              <a:t>&gt;</a:t>
            </a:r>
            <a:r>
              <a:rPr lang="en-US" altLang="en-US" sz="2400" b="1" dirty="0"/>
              <a:t>.</a:t>
            </a:r>
          </a:p>
          <a:p>
            <a:pPr lvl="1" algn="just">
              <a:lnSpc>
                <a:spcPct val="90000"/>
              </a:lnSpc>
            </a:pPr>
            <a:r>
              <a:rPr lang="en-US" altLang="en-US" sz="2400" b="1" dirty="0"/>
              <a:t>Transaction </a:t>
            </a:r>
            <a:r>
              <a:rPr lang="en-US" altLang="en-US" sz="2400" b="1" i="1" dirty="0" err="1"/>
              <a:t>T</a:t>
            </a:r>
            <a:r>
              <a:rPr lang="en-US" altLang="en-US" sz="2400" b="1" i="1" baseline="-25000" dirty="0" err="1"/>
              <a:t>i</a:t>
            </a:r>
            <a:r>
              <a:rPr lang="en-US" altLang="en-US" sz="2400" b="1" i="1" dirty="0"/>
              <a:t> </a:t>
            </a:r>
            <a:r>
              <a:rPr lang="en-US" altLang="en-US" sz="2400" b="1" dirty="0"/>
              <a:t>needs to be redone if the log contains both the record </a:t>
            </a:r>
            <a:r>
              <a:rPr lang="en-US" altLang="en-US" sz="2400" b="1" i="1" dirty="0"/>
              <a:t>&lt;</a:t>
            </a:r>
            <a:r>
              <a:rPr lang="en-US" altLang="en-US" sz="2400" b="1" i="1" dirty="0" err="1"/>
              <a:t>T</a:t>
            </a:r>
            <a:r>
              <a:rPr lang="en-US" altLang="en-US" sz="2400" b="1" i="1" baseline="-25000" dirty="0" err="1"/>
              <a:t>i</a:t>
            </a:r>
            <a:r>
              <a:rPr lang="en-US" altLang="en-US" sz="2400" b="1" i="1" dirty="0"/>
              <a:t> </a:t>
            </a:r>
            <a:r>
              <a:rPr lang="en-US" altLang="en-US" sz="2400" b="1" dirty="0"/>
              <a:t>start</a:t>
            </a:r>
            <a:r>
              <a:rPr lang="en-US" altLang="en-US" sz="2400" b="1" i="1" dirty="0"/>
              <a:t>&gt;</a:t>
            </a:r>
            <a:r>
              <a:rPr lang="en-US" altLang="en-US" sz="2400" b="1" dirty="0"/>
              <a:t> and the record </a:t>
            </a:r>
            <a:r>
              <a:rPr lang="en-US" altLang="en-US" sz="2400" b="1" i="1" dirty="0"/>
              <a:t>&lt;</a:t>
            </a:r>
            <a:r>
              <a:rPr lang="en-US" altLang="en-US" sz="2400" b="1" i="1" dirty="0" err="1"/>
              <a:t>T</a:t>
            </a:r>
            <a:r>
              <a:rPr lang="en-US" altLang="en-US" sz="2400" b="1" i="1" baseline="-25000" dirty="0" err="1"/>
              <a:t>i</a:t>
            </a:r>
            <a:r>
              <a:rPr lang="en-US" altLang="en-US" sz="2400" b="1" i="1" baseline="-25000" dirty="0"/>
              <a:t> </a:t>
            </a:r>
            <a:r>
              <a:rPr lang="en-US" altLang="en-US" sz="2400" b="1" dirty="0"/>
              <a:t>commit</a:t>
            </a:r>
            <a:r>
              <a:rPr lang="en-US" altLang="en-US" sz="2400" b="1" i="1" dirty="0"/>
              <a:t>&gt;</a:t>
            </a:r>
            <a:r>
              <a:rPr lang="en-US" altLang="en-US" sz="2400" b="1" dirty="0"/>
              <a:t>.</a:t>
            </a:r>
          </a:p>
          <a:p>
            <a:pPr algn="just">
              <a:lnSpc>
                <a:spcPct val="90000"/>
              </a:lnSpc>
            </a:pPr>
            <a:r>
              <a:rPr lang="en-US" altLang="en-US" sz="2400" b="1" dirty="0"/>
              <a:t>Undo operations are performed first, then redo operations.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B2BFCFA-D1A3-4CC0-8C79-A9BAF1941CDC}"/>
              </a:ext>
            </a:extLst>
          </p:cNvPr>
          <p:cNvSpPr>
            <a:spLocks noGrp="1" noChangeArrowheads="1"/>
          </p:cNvSpPr>
          <p:nvPr>
            <p:ph type="title"/>
          </p:nvPr>
        </p:nvSpPr>
        <p:spPr>
          <a:xfrm>
            <a:off x="552450" y="352425"/>
            <a:ext cx="8210550" cy="790575"/>
          </a:xfrm>
        </p:spPr>
        <p:txBody>
          <a:bodyPr/>
          <a:lstStyle/>
          <a:p>
            <a:r>
              <a:rPr lang="en-US" altLang="en-US" sz="3000"/>
              <a:t>Immediate DB Modification Recovery Example</a:t>
            </a:r>
            <a:endParaRPr lang="en-US" altLang="en-US"/>
          </a:p>
        </p:txBody>
      </p:sp>
      <p:sp>
        <p:nvSpPr>
          <p:cNvPr id="40963" name="Rectangle 3">
            <a:extLst>
              <a:ext uri="{FF2B5EF4-FFF2-40B4-BE49-F238E27FC236}">
                <a16:creationId xmlns:a16="http://schemas.microsoft.com/office/drawing/2014/main" id="{DF683DFF-5407-4D97-966E-3F106D3CB00B}"/>
              </a:ext>
            </a:extLst>
          </p:cNvPr>
          <p:cNvSpPr>
            <a:spLocks noGrp="1" noChangeArrowheads="1"/>
          </p:cNvSpPr>
          <p:nvPr>
            <p:ph type="body" idx="4294967295"/>
          </p:nvPr>
        </p:nvSpPr>
        <p:spPr>
          <a:xfrm>
            <a:off x="457200" y="1114425"/>
            <a:ext cx="8651304" cy="4876800"/>
          </a:xfrm>
        </p:spPr>
        <p:txBody>
          <a:bodyPr/>
          <a:lstStyle/>
          <a:p>
            <a:pPr>
              <a:lnSpc>
                <a:spcPct val="110000"/>
              </a:lnSpc>
              <a:buFont typeface="Monotype Sorts" pitchFamily="2" charset="2"/>
              <a:buNone/>
            </a:pPr>
            <a:r>
              <a:rPr lang="en-US" altLang="en-US" sz="2400" b="1" dirty="0">
                <a:solidFill>
                  <a:srgbClr val="1426AC"/>
                </a:solidFill>
              </a:rPr>
              <a:t>  Below we show the log as it appears at three instances of time.</a:t>
            </a:r>
          </a:p>
          <a:p>
            <a:pPr>
              <a:lnSpc>
                <a:spcPct val="70000"/>
              </a:lnSpc>
              <a:buFont typeface="Monotype Sorts" pitchFamily="2" charset="2"/>
              <a:buNone/>
            </a:pPr>
            <a:endParaRPr lang="en-US" altLang="en-US" sz="2400" b="1" dirty="0">
              <a:solidFill>
                <a:srgbClr val="1426AC"/>
              </a:solidFill>
            </a:endParaRPr>
          </a:p>
          <a:p>
            <a:pPr>
              <a:lnSpc>
                <a:spcPct val="70000"/>
              </a:lnSpc>
              <a:buFont typeface="Monotype Sorts" pitchFamily="2" charset="2"/>
              <a:buNone/>
            </a:pPr>
            <a:endParaRPr lang="en-US" altLang="en-US" sz="2400" b="1" dirty="0">
              <a:solidFill>
                <a:srgbClr val="1426AC"/>
              </a:solidFill>
            </a:endParaRPr>
          </a:p>
          <a:p>
            <a:pPr>
              <a:lnSpc>
                <a:spcPct val="70000"/>
              </a:lnSpc>
              <a:buFont typeface="Monotype Sorts" pitchFamily="2" charset="2"/>
              <a:buNone/>
            </a:pPr>
            <a:endParaRPr lang="en-US" altLang="en-US" sz="2400" b="1" dirty="0">
              <a:solidFill>
                <a:srgbClr val="1426AC"/>
              </a:solidFill>
            </a:endParaRPr>
          </a:p>
          <a:p>
            <a:pPr>
              <a:lnSpc>
                <a:spcPct val="70000"/>
              </a:lnSpc>
              <a:buFont typeface="Monotype Sorts" pitchFamily="2" charset="2"/>
              <a:buNone/>
            </a:pPr>
            <a:endParaRPr lang="en-US" altLang="en-US" sz="2400" b="1" dirty="0">
              <a:solidFill>
                <a:srgbClr val="1426AC"/>
              </a:solidFill>
            </a:endParaRPr>
          </a:p>
          <a:p>
            <a:pPr>
              <a:lnSpc>
                <a:spcPct val="70000"/>
              </a:lnSpc>
              <a:buFont typeface="Monotype Sorts" pitchFamily="2" charset="2"/>
              <a:buNone/>
            </a:pPr>
            <a:endParaRPr lang="en-US" altLang="en-US" sz="2400" b="1" dirty="0">
              <a:solidFill>
                <a:srgbClr val="1426AC"/>
              </a:solidFill>
            </a:endParaRPr>
          </a:p>
          <a:p>
            <a:pPr>
              <a:lnSpc>
                <a:spcPct val="70000"/>
              </a:lnSpc>
              <a:buFont typeface="Monotype Sorts" pitchFamily="2" charset="2"/>
              <a:buNone/>
            </a:pPr>
            <a:endParaRPr lang="en-US" altLang="en-US" sz="2400" b="1" dirty="0">
              <a:solidFill>
                <a:srgbClr val="1426AC"/>
              </a:solidFill>
            </a:endParaRPr>
          </a:p>
          <a:p>
            <a:pPr>
              <a:lnSpc>
                <a:spcPct val="70000"/>
              </a:lnSpc>
              <a:buFont typeface="Monotype Sorts" pitchFamily="2" charset="2"/>
              <a:buNone/>
            </a:pPr>
            <a:endParaRPr lang="en-US" altLang="en-US" sz="2400" b="1" dirty="0">
              <a:solidFill>
                <a:srgbClr val="1426AC"/>
              </a:solidFill>
            </a:endParaRPr>
          </a:p>
          <a:p>
            <a:pPr algn="just">
              <a:lnSpc>
                <a:spcPct val="70000"/>
              </a:lnSpc>
              <a:buFont typeface="Monotype Sorts" pitchFamily="2" charset="2"/>
              <a:buNone/>
            </a:pPr>
            <a:r>
              <a:rPr lang="en-US" altLang="en-US" sz="2400" b="1" dirty="0">
                <a:solidFill>
                  <a:srgbClr val="1426AC"/>
                </a:solidFill>
              </a:rPr>
              <a:t>Recovery actions in each case above are:</a:t>
            </a:r>
          </a:p>
          <a:p>
            <a:pPr algn="just">
              <a:lnSpc>
                <a:spcPct val="80000"/>
              </a:lnSpc>
              <a:buFont typeface="Monotype Sorts" pitchFamily="2" charset="2"/>
              <a:buNone/>
            </a:pPr>
            <a:r>
              <a:rPr lang="en-US" altLang="en-US" sz="2400" b="1" dirty="0">
                <a:solidFill>
                  <a:srgbClr val="1426AC"/>
                </a:solidFill>
              </a:rPr>
              <a:t>(a)  undo (</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B is restored to 2000 and A to 1000.</a:t>
            </a:r>
          </a:p>
          <a:p>
            <a:pPr algn="just">
              <a:buFont typeface="Monotype Sorts" pitchFamily="2" charset="2"/>
              <a:buNone/>
            </a:pPr>
            <a:r>
              <a:rPr lang="en-US" altLang="en-US" sz="2400" b="1" dirty="0">
                <a:solidFill>
                  <a:srgbClr val="1426AC"/>
                </a:solidFill>
              </a:rPr>
              <a:t>(b)  undo (</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and redo (</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C is restored to 700, and then </a:t>
            </a:r>
            <a:r>
              <a:rPr lang="en-US" altLang="en-US" sz="2400" b="1" i="1" dirty="0">
                <a:solidFill>
                  <a:srgbClr val="1426AC"/>
                </a:solidFill>
              </a:rPr>
              <a:t>A</a:t>
            </a:r>
            <a:r>
              <a:rPr lang="en-US" altLang="en-US" sz="2400" b="1" dirty="0">
                <a:solidFill>
                  <a:srgbClr val="1426AC"/>
                </a:solidFill>
              </a:rPr>
              <a:t> and </a:t>
            </a:r>
            <a:r>
              <a:rPr lang="en-US" altLang="en-US" sz="2400" b="1" i="1" dirty="0">
                <a:solidFill>
                  <a:srgbClr val="1426AC"/>
                </a:solidFill>
              </a:rPr>
              <a:t>B</a:t>
            </a:r>
            <a:r>
              <a:rPr lang="en-US" altLang="en-US" sz="2400" b="1" dirty="0">
                <a:solidFill>
                  <a:srgbClr val="1426AC"/>
                </a:solidFill>
              </a:rPr>
              <a:t> are  set to 950 and 2050 respectively.</a:t>
            </a:r>
          </a:p>
          <a:p>
            <a:pPr algn="just">
              <a:lnSpc>
                <a:spcPct val="80000"/>
              </a:lnSpc>
              <a:buFont typeface="Monotype Sorts" pitchFamily="2" charset="2"/>
              <a:buNone/>
            </a:pPr>
            <a:r>
              <a:rPr lang="en-US" altLang="en-US" sz="2400" b="1" dirty="0">
                <a:solidFill>
                  <a:srgbClr val="1426AC"/>
                </a:solidFill>
              </a:rPr>
              <a:t>(c)  redo (</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and redo (</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A and B are set to 950 and 2050 </a:t>
            </a:r>
          </a:p>
          <a:p>
            <a:pPr algn="just">
              <a:lnSpc>
                <a:spcPct val="80000"/>
              </a:lnSpc>
              <a:buFont typeface="Monotype Sorts" pitchFamily="2" charset="2"/>
              <a:buNone/>
            </a:pPr>
            <a:r>
              <a:rPr lang="en-US" altLang="en-US" sz="2400" b="1" dirty="0">
                <a:solidFill>
                  <a:srgbClr val="1426AC"/>
                </a:solidFill>
              </a:rPr>
              <a:t>       respectively. Then </a:t>
            </a:r>
            <a:r>
              <a:rPr lang="en-US" altLang="en-US" sz="2400" b="1" i="1" dirty="0">
                <a:solidFill>
                  <a:srgbClr val="1426AC"/>
                </a:solidFill>
              </a:rPr>
              <a:t>C</a:t>
            </a:r>
            <a:r>
              <a:rPr lang="en-US" altLang="en-US" sz="2400" b="1" dirty="0">
                <a:solidFill>
                  <a:srgbClr val="1426AC"/>
                </a:solidFill>
              </a:rPr>
              <a:t> is set to 600</a:t>
            </a:r>
          </a:p>
        </p:txBody>
      </p:sp>
      <p:pic>
        <p:nvPicPr>
          <p:cNvPr id="40971" name="Picture 11">
            <a:extLst>
              <a:ext uri="{FF2B5EF4-FFF2-40B4-BE49-F238E27FC236}">
                <a16:creationId xmlns:a16="http://schemas.microsoft.com/office/drawing/2014/main" id="{916EEE13-F72E-48A9-9E6A-89C2C6E55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93" t="28572" r="1785" b="28571"/>
          <a:stretch>
            <a:fillRect/>
          </a:stretch>
        </p:blipFill>
        <p:spPr bwMode="auto">
          <a:xfrm>
            <a:off x="774700" y="1612900"/>
            <a:ext cx="7613650" cy="2514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04EA50A-03C3-4DDB-AF37-AA8ED4991BF8}"/>
              </a:ext>
            </a:extLst>
          </p:cNvPr>
          <p:cNvSpPr>
            <a:spLocks noGrp="1" noChangeArrowheads="1"/>
          </p:cNvSpPr>
          <p:nvPr>
            <p:ph type="title"/>
          </p:nvPr>
        </p:nvSpPr>
        <p:spPr>
          <a:xfrm>
            <a:off x="857250" y="609601"/>
            <a:ext cx="7407275" cy="227112"/>
          </a:xfrm>
        </p:spPr>
        <p:txBody>
          <a:bodyPr/>
          <a:lstStyle/>
          <a:p>
            <a:pPr algn="ctr"/>
            <a:r>
              <a:rPr lang="en-US" altLang="en-US" dirty="0"/>
              <a:t>Checkpoints</a:t>
            </a:r>
          </a:p>
        </p:txBody>
      </p:sp>
      <p:sp>
        <p:nvSpPr>
          <p:cNvPr id="43011" name="Rectangle 3">
            <a:extLst>
              <a:ext uri="{FF2B5EF4-FFF2-40B4-BE49-F238E27FC236}">
                <a16:creationId xmlns:a16="http://schemas.microsoft.com/office/drawing/2014/main" id="{44547D2A-72FA-4DBE-B13C-3430A2ECEFEF}"/>
              </a:ext>
            </a:extLst>
          </p:cNvPr>
          <p:cNvSpPr>
            <a:spLocks noGrp="1" noChangeArrowheads="1"/>
          </p:cNvSpPr>
          <p:nvPr>
            <p:ph type="body" idx="4294967295"/>
          </p:nvPr>
        </p:nvSpPr>
        <p:spPr>
          <a:xfrm>
            <a:off x="869950" y="1052736"/>
            <a:ext cx="7590482" cy="4038600"/>
          </a:xfrm>
        </p:spPr>
        <p:txBody>
          <a:bodyPr/>
          <a:lstStyle/>
          <a:p>
            <a:pPr marL="381000" indent="-381000" algn="just"/>
            <a:r>
              <a:rPr lang="en-US" altLang="en-US" sz="2400" b="1" dirty="0">
                <a:solidFill>
                  <a:srgbClr val="1426AC"/>
                </a:solidFill>
              </a:rPr>
              <a:t>Problems in recovery procedure as discussed earlier :</a:t>
            </a:r>
          </a:p>
          <a:p>
            <a:pPr marL="800100" lvl="1" indent="-342900" algn="just">
              <a:buFont typeface="Monotype Sorts" pitchFamily="2" charset="2"/>
              <a:buAutoNum type="arabicPeriod"/>
            </a:pPr>
            <a:r>
              <a:rPr lang="en-US" altLang="en-US" sz="2400" b="1" dirty="0"/>
              <a:t>searching the entire log is time-consuming</a:t>
            </a:r>
          </a:p>
          <a:p>
            <a:pPr marL="800100" lvl="1" indent="-342900" algn="just">
              <a:buFont typeface="Monotype Sorts" pitchFamily="2" charset="2"/>
              <a:buAutoNum type="arabicPeriod"/>
            </a:pPr>
            <a:r>
              <a:rPr lang="en-US" altLang="en-US" sz="2400" b="1" dirty="0"/>
              <a:t>we might unnecessarily redo transactions which have already output their updates to the database.</a:t>
            </a:r>
          </a:p>
          <a:p>
            <a:pPr marL="381000" indent="-381000" algn="just"/>
            <a:r>
              <a:rPr lang="en-US" altLang="en-US" sz="2400" b="1" dirty="0"/>
              <a:t>Streamline recovery procedure by periodically performing </a:t>
            </a:r>
            <a:r>
              <a:rPr lang="en-US" altLang="en-US" sz="2400" b="1" dirty="0">
                <a:solidFill>
                  <a:schemeClr val="tx2"/>
                </a:solidFill>
              </a:rPr>
              <a:t>checkpointing</a:t>
            </a:r>
            <a:r>
              <a:rPr lang="en-US" altLang="en-US" sz="2400" b="1" dirty="0"/>
              <a:t> </a:t>
            </a:r>
          </a:p>
          <a:p>
            <a:pPr marL="800100" lvl="1" indent="-342900" algn="just">
              <a:buFont typeface="Monotype Sorts" pitchFamily="2" charset="2"/>
              <a:buAutoNum type="arabicPeriod"/>
            </a:pPr>
            <a:r>
              <a:rPr lang="en-US" altLang="en-US" sz="2400" b="1" dirty="0">
                <a:solidFill>
                  <a:srgbClr val="1426AC"/>
                </a:solidFill>
              </a:rPr>
              <a:t>Output all log records currently residing in main memory onto stable storage.</a:t>
            </a:r>
          </a:p>
          <a:p>
            <a:pPr marL="800100" lvl="1" indent="-342900" algn="just">
              <a:buFont typeface="Monotype Sorts" pitchFamily="2" charset="2"/>
              <a:buAutoNum type="arabicPeriod"/>
            </a:pPr>
            <a:r>
              <a:rPr lang="en-US" altLang="en-US" sz="2400" b="1" dirty="0">
                <a:solidFill>
                  <a:srgbClr val="1426AC"/>
                </a:solidFill>
              </a:rPr>
              <a:t>Output all modified buffer blocks to the disk.</a:t>
            </a:r>
          </a:p>
          <a:p>
            <a:pPr marL="800100" lvl="1" indent="-342900" algn="just">
              <a:buFont typeface="Monotype Sorts" pitchFamily="2" charset="2"/>
              <a:buAutoNum type="arabicPeriod"/>
            </a:pPr>
            <a:r>
              <a:rPr lang="en-US" altLang="en-US" sz="2400" b="1" dirty="0">
                <a:solidFill>
                  <a:srgbClr val="1426AC"/>
                </a:solidFill>
              </a:rPr>
              <a:t>Write a log record &lt; checkpoint&gt; onto stable storage.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A9F3071-0455-4679-9189-D96407595301}"/>
              </a:ext>
            </a:extLst>
          </p:cNvPr>
          <p:cNvSpPr>
            <a:spLocks noGrp="1" noChangeArrowheads="1"/>
          </p:cNvSpPr>
          <p:nvPr>
            <p:ph type="title"/>
          </p:nvPr>
        </p:nvSpPr>
        <p:spPr>
          <a:xfrm>
            <a:off x="976374" y="260648"/>
            <a:ext cx="7407275" cy="659160"/>
          </a:xfrm>
        </p:spPr>
        <p:txBody>
          <a:bodyPr/>
          <a:lstStyle/>
          <a:p>
            <a:pPr algn="ctr"/>
            <a:r>
              <a:rPr lang="en-US" altLang="en-US" dirty="0"/>
              <a:t>Checkpoints (Cont.)</a:t>
            </a:r>
          </a:p>
        </p:txBody>
      </p:sp>
      <p:sp>
        <p:nvSpPr>
          <p:cNvPr id="45059" name="Rectangle 3">
            <a:extLst>
              <a:ext uri="{FF2B5EF4-FFF2-40B4-BE49-F238E27FC236}">
                <a16:creationId xmlns:a16="http://schemas.microsoft.com/office/drawing/2014/main" id="{56673F8F-853E-46E1-9868-0B74DD8359FE}"/>
              </a:ext>
            </a:extLst>
          </p:cNvPr>
          <p:cNvSpPr>
            <a:spLocks noGrp="1" noChangeArrowheads="1"/>
          </p:cNvSpPr>
          <p:nvPr>
            <p:ph type="body" idx="4294967295"/>
          </p:nvPr>
        </p:nvSpPr>
        <p:spPr>
          <a:xfrm>
            <a:off x="12576" y="919808"/>
            <a:ext cx="8712968" cy="4038600"/>
          </a:xfrm>
        </p:spPr>
        <p:txBody>
          <a:bodyPr/>
          <a:lstStyle/>
          <a:p>
            <a:pPr marL="381000" indent="-381000" algn="just"/>
            <a:r>
              <a:rPr lang="en-US" altLang="en-US" sz="2400" b="1" dirty="0"/>
              <a:t>During recovery we need to consider only the most recent transaction </a:t>
            </a:r>
            <a:r>
              <a:rPr lang="en-US" altLang="en-US" sz="2400" b="1" dirty="0" err="1"/>
              <a:t>T</a:t>
            </a:r>
            <a:r>
              <a:rPr lang="en-US" altLang="en-US" sz="2400" b="1" baseline="-25000" dirty="0" err="1"/>
              <a:t>i</a:t>
            </a:r>
            <a:r>
              <a:rPr lang="en-US" altLang="en-US" sz="2400" b="1" dirty="0"/>
              <a:t> that started before the checkpoint, and transactions that started after </a:t>
            </a:r>
            <a:r>
              <a:rPr lang="en-US" altLang="en-US" sz="2400" b="1" i="1" dirty="0" err="1"/>
              <a:t>T</a:t>
            </a:r>
            <a:r>
              <a:rPr lang="en-US" altLang="en-US" sz="2400" b="1" i="1" baseline="-25000" dirty="0" err="1"/>
              <a:t>i</a:t>
            </a:r>
            <a:r>
              <a:rPr lang="en-US" altLang="en-US" sz="2400" b="1" dirty="0"/>
              <a:t>. </a:t>
            </a:r>
          </a:p>
          <a:p>
            <a:pPr marL="800100" lvl="1" indent="-342900" algn="just">
              <a:buFont typeface="Monotype Sorts" pitchFamily="2" charset="2"/>
              <a:buAutoNum type="arabicPeriod"/>
            </a:pPr>
            <a:r>
              <a:rPr lang="en-US" altLang="en-US" sz="2400" b="1" dirty="0"/>
              <a:t>Scan backwards from end of log to find the most recent </a:t>
            </a:r>
            <a:r>
              <a:rPr lang="en-US" altLang="en-US" sz="2400" b="1" dirty="0">
                <a:solidFill>
                  <a:srgbClr val="1426AC"/>
                </a:solidFill>
              </a:rPr>
              <a:t>&lt;checkpoint&gt; </a:t>
            </a:r>
            <a:r>
              <a:rPr lang="en-US" altLang="en-US" sz="2400" b="1" dirty="0"/>
              <a:t>record </a:t>
            </a:r>
          </a:p>
          <a:p>
            <a:pPr marL="800100" lvl="1" indent="-342900" algn="just">
              <a:buFont typeface="Monotype Sorts" pitchFamily="2" charset="2"/>
              <a:buAutoNum type="arabicPeriod"/>
            </a:pPr>
            <a:r>
              <a:rPr lang="en-US" altLang="en-US" sz="2400" b="1" dirty="0"/>
              <a:t>Continue scanning backwards till a record </a:t>
            </a:r>
            <a:r>
              <a:rPr lang="en-US" altLang="en-US" sz="2400" b="1" i="1" dirty="0"/>
              <a:t>&lt;</a:t>
            </a:r>
            <a:r>
              <a:rPr lang="en-US" altLang="en-US" sz="2400" b="1" i="1" dirty="0" err="1"/>
              <a:t>T</a:t>
            </a:r>
            <a:r>
              <a:rPr lang="en-US" altLang="en-US" sz="2400" b="1" i="1" baseline="-25000" dirty="0" err="1"/>
              <a:t>i</a:t>
            </a:r>
            <a:r>
              <a:rPr lang="en-US" altLang="en-US" sz="2400" b="1" dirty="0"/>
              <a:t> start&gt; is found. </a:t>
            </a:r>
          </a:p>
          <a:p>
            <a:pPr marL="800100" lvl="1" indent="-342900" algn="just">
              <a:buFont typeface="Monotype Sorts" pitchFamily="2" charset="2"/>
              <a:buAutoNum type="arabicPeriod"/>
            </a:pPr>
            <a:r>
              <a:rPr lang="en-US" altLang="en-US" sz="2400" b="1" dirty="0"/>
              <a:t>Need only consider the part of log following above start record. Earlier part of log can be ignored during recovery, and can be erased whenever desired.</a:t>
            </a:r>
          </a:p>
          <a:p>
            <a:pPr marL="800100" lvl="1" indent="-342900" algn="just">
              <a:buFont typeface="Monotype Sorts" pitchFamily="2" charset="2"/>
              <a:buAutoNum type="arabicPeriod"/>
            </a:pPr>
            <a:r>
              <a:rPr lang="en-US" altLang="en-US" sz="2400" b="1" dirty="0"/>
              <a:t>For all transactions (starting from </a:t>
            </a:r>
            <a:r>
              <a:rPr lang="en-US" altLang="en-US" sz="2400" b="1" i="1" dirty="0" err="1"/>
              <a:t>T</a:t>
            </a:r>
            <a:r>
              <a:rPr lang="en-US" altLang="en-US" sz="2400" b="1" i="1" baseline="-25000" dirty="0" err="1"/>
              <a:t>i</a:t>
            </a:r>
            <a:r>
              <a:rPr lang="en-US" altLang="en-US" sz="2400" b="1" dirty="0"/>
              <a:t> or later) with no </a:t>
            </a:r>
            <a:r>
              <a:rPr lang="en-US" altLang="en-US" sz="2400" b="1" i="1" dirty="0"/>
              <a:t>&lt;</a:t>
            </a:r>
            <a:r>
              <a:rPr lang="en-US" altLang="en-US" sz="2400" b="1" i="1" dirty="0" err="1"/>
              <a:t>T</a:t>
            </a:r>
            <a:r>
              <a:rPr lang="en-US" altLang="en-US" sz="2400" b="1" i="1" baseline="-25000" dirty="0" err="1"/>
              <a:t>i</a:t>
            </a:r>
            <a:r>
              <a:rPr lang="en-US" altLang="en-US" sz="2400" b="1" dirty="0"/>
              <a:t> commit</a:t>
            </a:r>
            <a:r>
              <a:rPr lang="en-US" altLang="en-US" sz="2400" b="1" i="1" dirty="0"/>
              <a:t>&gt;</a:t>
            </a:r>
            <a:r>
              <a:rPr lang="en-US" altLang="en-US" sz="2400" b="1" dirty="0"/>
              <a:t>, execute undo</a:t>
            </a:r>
            <a:r>
              <a:rPr lang="en-US" altLang="en-US" sz="2400" b="1" i="1" dirty="0"/>
              <a:t>(</a:t>
            </a:r>
            <a:r>
              <a:rPr lang="en-US" altLang="en-US" sz="2400" b="1" i="1" dirty="0" err="1"/>
              <a:t>T</a:t>
            </a:r>
            <a:r>
              <a:rPr lang="en-US" altLang="en-US" sz="2400" b="1" i="1" baseline="-25000" dirty="0" err="1"/>
              <a:t>i</a:t>
            </a:r>
            <a:r>
              <a:rPr lang="en-US" altLang="en-US" sz="2400" b="1" i="1" dirty="0"/>
              <a:t>). </a:t>
            </a:r>
            <a:r>
              <a:rPr lang="en-US" altLang="en-US" sz="2400" b="1" dirty="0"/>
              <a:t>(Done only in case of immediate modification.)</a:t>
            </a:r>
          </a:p>
          <a:p>
            <a:pPr marL="800100" lvl="1" indent="-342900" algn="just">
              <a:buFont typeface="Monotype Sorts" pitchFamily="2" charset="2"/>
              <a:buAutoNum type="arabicPeriod"/>
            </a:pPr>
            <a:r>
              <a:rPr lang="en-US" altLang="en-US" sz="2400" b="1" dirty="0"/>
              <a:t>Scanning forward in the log, for all transactions starting from </a:t>
            </a:r>
            <a:r>
              <a:rPr lang="en-US" altLang="en-US" sz="2400" b="1" i="1" dirty="0" err="1"/>
              <a:t>T</a:t>
            </a:r>
            <a:r>
              <a:rPr lang="en-US" altLang="en-US" sz="2400" b="1" i="1" baseline="-25000" dirty="0" err="1"/>
              <a:t>i</a:t>
            </a:r>
            <a:r>
              <a:rPr lang="en-US" altLang="en-US" sz="2400" b="1" i="1" dirty="0"/>
              <a:t> </a:t>
            </a:r>
            <a:r>
              <a:rPr lang="en-US" altLang="en-US" sz="2400" b="1" dirty="0"/>
              <a:t>or later with a </a:t>
            </a:r>
            <a:r>
              <a:rPr lang="en-US" altLang="en-US" sz="2400" b="1" i="1" dirty="0"/>
              <a:t>&lt;</a:t>
            </a:r>
            <a:r>
              <a:rPr lang="en-US" altLang="en-US" sz="2400" b="1" i="1" dirty="0" err="1"/>
              <a:t>T</a:t>
            </a:r>
            <a:r>
              <a:rPr lang="en-US" altLang="en-US" sz="2400" b="1" i="1" baseline="-25000" dirty="0" err="1"/>
              <a:t>i</a:t>
            </a:r>
            <a:r>
              <a:rPr lang="en-US" altLang="en-US" sz="2400" b="1" i="1" dirty="0"/>
              <a:t>  </a:t>
            </a:r>
            <a:r>
              <a:rPr lang="en-US" altLang="en-US" sz="2400" b="1" dirty="0"/>
              <a:t>commit</a:t>
            </a:r>
            <a:r>
              <a:rPr lang="en-US" altLang="en-US" sz="2400" b="1" i="1" dirty="0"/>
              <a:t>&gt;</a:t>
            </a:r>
            <a:r>
              <a:rPr lang="en-US" altLang="en-US" sz="2400" b="1" dirty="0"/>
              <a:t>,  execute redo</a:t>
            </a:r>
            <a:r>
              <a:rPr lang="en-US" altLang="en-US" sz="2400" b="1" i="1" dirty="0"/>
              <a:t>(</a:t>
            </a:r>
            <a:r>
              <a:rPr lang="en-US" altLang="en-US" sz="2400" b="1" i="1" dirty="0" err="1"/>
              <a:t>T</a:t>
            </a:r>
            <a:r>
              <a:rPr lang="en-US" altLang="en-US" sz="2400" b="1" i="1" baseline="-25000" dirty="0" err="1"/>
              <a:t>i</a:t>
            </a:r>
            <a:r>
              <a:rPr lang="en-US" altLang="en-US" sz="2400" b="1" i="1" dirty="0"/>
              <a:t>).</a:t>
            </a:r>
            <a:endParaRPr lang="en-US" altLang="en-US"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E3A41E1-B70E-4020-90A0-83AA2FA0D915}"/>
              </a:ext>
            </a:extLst>
          </p:cNvPr>
          <p:cNvSpPr>
            <a:spLocks noGrp="1" noChangeArrowheads="1"/>
          </p:cNvSpPr>
          <p:nvPr>
            <p:ph type="title"/>
          </p:nvPr>
        </p:nvSpPr>
        <p:spPr>
          <a:xfrm>
            <a:off x="857250" y="609601"/>
            <a:ext cx="7407275" cy="557214"/>
          </a:xfrm>
        </p:spPr>
        <p:txBody>
          <a:bodyPr/>
          <a:lstStyle/>
          <a:p>
            <a:pPr algn="ctr"/>
            <a:r>
              <a:rPr lang="en-US" altLang="en-US" dirty="0"/>
              <a:t>Example of Checkpoints</a:t>
            </a:r>
          </a:p>
        </p:txBody>
      </p:sp>
      <p:sp>
        <p:nvSpPr>
          <p:cNvPr id="47107" name="Rectangle 3">
            <a:extLst>
              <a:ext uri="{FF2B5EF4-FFF2-40B4-BE49-F238E27FC236}">
                <a16:creationId xmlns:a16="http://schemas.microsoft.com/office/drawing/2014/main" id="{FB42A8EE-CA14-4A77-822A-5834CC051DF5}"/>
              </a:ext>
            </a:extLst>
          </p:cNvPr>
          <p:cNvSpPr>
            <a:spLocks noGrp="1" noChangeArrowheads="1"/>
          </p:cNvSpPr>
          <p:nvPr>
            <p:ph type="body" idx="4294967295"/>
          </p:nvPr>
        </p:nvSpPr>
        <p:spPr>
          <a:xfrm>
            <a:off x="876300" y="1263650"/>
            <a:ext cx="8267700" cy="5000625"/>
          </a:xfrm>
        </p:spPr>
        <p:txBody>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algn="just"/>
            <a:r>
              <a:rPr lang="en-US" altLang="en-US" b="1" i="1" dirty="0">
                <a:solidFill>
                  <a:srgbClr val="1426AC"/>
                </a:solidFill>
              </a:rPr>
              <a:t>T</a:t>
            </a:r>
            <a:r>
              <a:rPr lang="en-US" altLang="en-US" b="1" baseline="-25000" dirty="0">
                <a:solidFill>
                  <a:srgbClr val="1426AC"/>
                </a:solidFill>
              </a:rPr>
              <a:t>1</a:t>
            </a:r>
            <a:r>
              <a:rPr lang="en-US" altLang="en-US" b="1" dirty="0">
                <a:solidFill>
                  <a:srgbClr val="1426AC"/>
                </a:solidFill>
              </a:rPr>
              <a:t> can be ignored (updates already output to disk due to checkpoint)</a:t>
            </a:r>
          </a:p>
          <a:p>
            <a:pPr algn="just"/>
            <a:r>
              <a:rPr lang="en-US" altLang="en-US" b="1" i="1" dirty="0">
                <a:solidFill>
                  <a:srgbClr val="1426AC"/>
                </a:solidFill>
              </a:rPr>
              <a:t>T</a:t>
            </a:r>
            <a:r>
              <a:rPr lang="en-US" altLang="en-US" b="1" baseline="-25000" dirty="0">
                <a:solidFill>
                  <a:srgbClr val="1426AC"/>
                </a:solidFill>
              </a:rPr>
              <a:t>2</a:t>
            </a:r>
            <a:r>
              <a:rPr lang="en-US" altLang="en-US" b="1" dirty="0">
                <a:solidFill>
                  <a:srgbClr val="1426AC"/>
                </a:solidFill>
              </a:rPr>
              <a:t> and </a:t>
            </a:r>
            <a:r>
              <a:rPr lang="en-US" altLang="en-US" b="1" i="1" dirty="0">
                <a:solidFill>
                  <a:srgbClr val="1426AC"/>
                </a:solidFill>
              </a:rPr>
              <a:t>T</a:t>
            </a:r>
            <a:r>
              <a:rPr lang="en-US" altLang="en-US" b="1" baseline="-25000" dirty="0">
                <a:solidFill>
                  <a:srgbClr val="1426AC"/>
                </a:solidFill>
              </a:rPr>
              <a:t>3</a:t>
            </a:r>
            <a:r>
              <a:rPr lang="en-US" altLang="en-US" b="1" dirty="0">
                <a:solidFill>
                  <a:srgbClr val="1426AC"/>
                </a:solidFill>
              </a:rPr>
              <a:t> redone.</a:t>
            </a:r>
          </a:p>
          <a:p>
            <a:pPr algn="just"/>
            <a:r>
              <a:rPr lang="en-US" altLang="en-US" b="1" i="1" dirty="0">
                <a:solidFill>
                  <a:srgbClr val="1426AC"/>
                </a:solidFill>
              </a:rPr>
              <a:t>T</a:t>
            </a:r>
            <a:r>
              <a:rPr lang="en-US" altLang="en-US" b="1" baseline="-25000" dirty="0">
                <a:solidFill>
                  <a:srgbClr val="1426AC"/>
                </a:solidFill>
              </a:rPr>
              <a:t>4</a:t>
            </a:r>
            <a:r>
              <a:rPr lang="en-US" altLang="en-US" b="1" dirty="0">
                <a:solidFill>
                  <a:srgbClr val="1426AC"/>
                </a:solidFill>
              </a:rPr>
              <a:t> undone</a:t>
            </a:r>
          </a:p>
        </p:txBody>
      </p:sp>
      <p:sp>
        <p:nvSpPr>
          <p:cNvPr id="47108" name="Line 4">
            <a:extLst>
              <a:ext uri="{FF2B5EF4-FFF2-40B4-BE49-F238E27FC236}">
                <a16:creationId xmlns:a16="http://schemas.microsoft.com/office/drawing/2014/main" id="{BBCF26E6-5E8C-4A93-B6B9-944E8FA5D49A}"/>
              </a:ext>
            </a:extLst>
          </p:cNvPr>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09" name="Line 5">
            <a:extLst>
              <a:ext uri="{FF2B5EF4-FFF2-40B4-BE49-F238E27FC236}">
                <a16:creationId xmlns:a16="http://schemas.microsoft.com/office/drawing/2014/main" id="{94C94862-5C4A-4E69-8CA3-FCDD9F98F25E}"/>
              </a:ext>
            </a:extLst>
          </p:cNvPr>
          <p:cNvSpPr>
            <a:spLocks noChangeShapeType="1"/>
          </p:cNvSpPr>
          <p:nvPr/>
        </p:nvSpPr>
        <p:spPr bwMode="auto">
          <a:xfrm>
            <a:off x="2895600" y="16002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0" name="Line 6">
            <a:extLst>
              <a:ext uri="{FF2B5EF4-FFF2-40B4-BE49-F238E27FC236}">
                <a16:creationId xmlns:a16="http://schemas.microsoft.com/office/drawing/2014/main" id="{74DC1D96-7172-4035-89DB-FB2536FBFB4C}"/>
              </a:ext>
            </a:extLst>
          </p:cNvPr>
          <p:cNvSpPr>
            <a:spLocks noChangeShapeType="1"/>
          </p:cNvSpPr>
          <p:nvPr/>
        </p:nvSpPr>
        <p:spPr bwMode="auto">
          <a:xfrm>
            <a:off x="5867400" y="16002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1" name="Text Box 7">
            <a:extLst>
              <a:ext uri="{FF2B5EF4-FFF2-40B4-BE49-F238E27FC236}">
                <a16:creationId xmlns:a16="http://schemas.microsoft.com/office/drawing/2014/main" id="{4A3233E3-964D-46C9-ADAE-9A8BA8763A57}"/>
              </a:ext>
            </a:extLst>
          </p:cNvPr>
          <p:cNvSpPr txBox="1">
            <a:spLocks noChangeArrowheads="1"/>
          </p:cNvSpPr>
          <p:nvPr/>
        </p:nvSpPr>
        <p:spPr bwMode="auto">
          <a:xfrm>
            <a:off x="2803525" y="12303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i="1"/>
              <a:t>T</a:t>
            </a:r>
            <a:r>
              <a:rPr lang="en-US" altLang="en-US" sz="2000" b="0" i="1" baseline="-25000"/>
              <a:t>c</a:t>
            </a:r>
            <a:endParaRPr lang="en-US" altLang="en-US" sz="2000" b="0" i="1"/>
          </a:p>
        </p:txBody>
      </p:sp>
      <p:sp>
        <p:nvSpPr>
          <p:cNvPr id="47112" name="Text Box 8">
            <a:extLst>
              <a:ext uri="{FF2B5EF4-FFF2-40B4-BE49-F238E27FC236}">
                <a16:creationId xmlns:a16="http://schemas.microsoft.com/office/drawing/2014/main" id="{599233BD-D148-4A45-ABD3-310438769A86}"/>
              </a:ext>
            </a:extLst>
          </p:cNvPr>
          <p:cNvSpPr txBox="1">
            <a:spLocks noChangeArrowheads="1"/>
          </p:cNvSpPr>
          <p:nvPr/>
        </p:nvSpPr>
        <p:spPr bwMode="auto">
          <a:xfrm>
            <a:off x="5645150" y="1206500"/>
            <a:ext cx="385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i="1"/>
              <a:t>T</a:t>
            </a:r>
            <a:r>
              <a:rPr lang="en-US" altLang="en-US" sz="2000" b="0" baseline="-25000"/>
              <a:t>f</a:t>
            </a:r>
            <a:endParaRPr lang="en-US" altLang="en-US" sz="2000" b="0" i="1"/>
          </a:p>
        </p:txBody>
      </p:sp>
      <p:sp>
        <p:nvSpPr>
          <p:cNvPr id="47113" name="Line 9">
            <a:extLst>
              <a:ext uri="{FF2B5EF4-FFF2-40B4-BE49-F238E27FC236}">
                <a16:creationId xmlns:a16="http://schemas.microsoft.com/office/drawing/2014/main" id="{B53F541C-2CB5-41B0-A5EA-EFAB40BE8A41}"/>
              </a:ext>
            </a:extLst>
          </p:cNvPr>
          <p:cNvSpPr>
            <a:spLocks noChangeShapeType="1"/>
          </p:cNvSpPr>
          <p:nvPr/>
        </p:nvSpPr>
        <p:spPr bwMode="auto">
          <a:xfrm>
            <a:off x="1676400" y="1981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4" name="Line 10">
            <a:extLst>
              <a:ext uri="{FF2B5EF4-FFF2-40B4-BE49-F238E27FC236}">
                <a16:creationId xmlns:a16="http://schemas.microsoft.com/office/drawing/2014/main" id="{785C00E5-7FA2-45A2-B182-F56C5A97938A}"/>
              </a:ext>
            </a:extLst>
          </p:cNvPr>
          <p:cNvSpPr>
            <a:spLocks noChangeShapeType="1"/>
          </p:cNvSpPr>
          <p:nvPr/>
        </p:nvSpPr>
        <p:spPr bwMode="auto">
          <a:xfrm>
            <a:off x="1676400" y="2057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5" name="Line 11">
            <a:extLst>
              <a:ext uri="{FF2B5EF4-FFF2-40B4-BE49-F238E27FC236}">
                <a16:creationId xmlns:a16="http://schemas.microsoft.com/office/drawing/2014/main" id="{F7551AEE-8D6E-4C2A-A5FF-A53D2D791E6A}"/>
              </a:ext>
            </a:extLst>
          </p:cNvPr>
          <p:cNvSpPr>
            <a:spLocks noChangeShapeType="1"/>
          </p:cNvSpPr>
          <p:nvPr/>
        </p:nvSpPr>
        <p:spPr bwMode="auto">
          <a:xfrm>
            <a:off x="2438400" y="1981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6" name="Line 12">
            <a:extLst>
              <a:ext uri="{FF2B5EF4-FFF2-40B4-BE49-F238E27FC236}">
                <a16:creationId xmlns:a16="http://schemas.microsoft.com/office/drawing/2014/main" id="{0B037243-0732-4D48-B231-40409AB54BAA}"/>
              </a:ext>
            </a:extLst>
          </p:cNvPr>
          <p:cNvSpPr>
            <a:spLocks noChangeShapeType="1"/>
          </p:cNvSpPr>
          <p:nvPr/>
        </p:nvSpPr>
        <p:spPr bwMode="auto">
          <a:xfrm>
            <a:off x="2743200"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7" name="Line 13">
            <a:extLst>
              <a:ext uri="{FF2B5EF4-FFF2-40B4-BE49-F238E27FC236}">
                <a16:creationId xmlns:a16="http://schemas.microsoft.com/office/drawing/2014/main" id="{6445A902-C765-413D-8A87-FF48A0E96E0A}"/>
              </a:ext>
            </a:extLst>
          </p:cNvPr>
          <p:cNvSpPr>
            <a:spLocks noChangeShapeType="1"/>
          </p:cNvSpPr>
          <p:nvPr/>
        </p:nvSpPr>
        <p:spPr bwMode="auto">
          <a:xfrm>
            <a:off x="2743200" y="2438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8" name="Line 14">
            <a:extLst>
              <a:ext uri="{FF2B5EF4-FFF2-40B4-BE49-F238E27FC236}">
                <a16:creationId xmlns:a16="http://schemas.microsoft.com/office/drawing/2014/main" id="{89D00692-FBE9-46EA-AAC7-F0CA637250B1}"/>
              </a:ext>
            </a:extLst>
          </p:cNvPr>
          <p:cNvSpPr>
            <a:spLocks noChangeShapeType="1"/>
          </p:cNvSpPr>
          <p:nvPr/>
        </p:nvSpPr>
        <p:spPr bwMode="auto">
          <a:xfrm>
            <a:off x="3505200"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9" name="Line 15">
            <a:extLst>
              <a:ext uri="{FF2B5EF4-FFF2-40B4-BE49-F238E27FC236}">
                <a16:creationId xmlns:a16="http://schemas.microsoft.com/office/drawing/2014/main" id="{7F269DDA-158E-4EC6-8E77-A47622493C01}"/>
              </a:ext>
            </a:extLst>
          </p:cNvPr>
          <p:cNvSpPr>
            <a:spLocks noChangeShapeType="1"/>
          </p:cNvSpPr>
          <p:nvPr/>
        </p:nvSpPr>
        <p:spPr bwMode="auto">
          <a:xfrm>
            <a:off x="3962400" y="2743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0" name="Line 16">
            <a:extLst>
              <a:ext uri="{FF2B5EF4-FFF2-40B4-BE49-F238E27FC236}">
                <a16:creationId xmlns:a16="http://schemas.microsoft.com/office/drawing/2014/main" id="{9A2A3489-DCBD-4A0B-8352-BAA8F2FEC136}"/>
              </a:ext>
            </a:extLst>
          </p:cNvPr>
          <p:cNvSpPr>
            <a:spLocks noChangeShapeType="1"/>
          </p:cNvSpPr>
          <p:nvPr/>
        </p:nvSpPr>
        <p:spPr bwMode="auto">
          <a:xfrm>
            <a:off x="3962400" y="2819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1" name="Line 17">
            <a:extLst>
              <a:ext uri="{FF2B5EF4-FFF2-40B4-BE49-F238E27FC236}">
                <a16:creationId xmlns:a16="http://schemas.microsoft.com/office/drawing/2014/main" id="{262BA7DD-2D91-4599-98B7-69D01DD3C088}"/>
              </a:ext>
            </a:extLst>
          </p:cNvPr>
          <p:cNvSpPr>
            <a:spLocks noChangeShapeType="1"/>
          </p:cNvSpPr>
          <p:nvPr/>
        </p:nvSpPr>
        <p:spPr bwMode="auto">
          <a:xfrm>
            <a:off x="4724400" y="2743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2" name="Line 18">
            <a:extLst>
              <a:ext uri="{FF2B5EF4-FFF2-40B4-BE49-F238E27FC236}">
                <a16:creationId xmlns:a16="http://schemas.microsoft.com/office/drawing/2014/main" id="{681A4161-E060-443C-A517-2B68667F8883}"/>
              </a:ext>
            </a:extLst>
          </p:cNvPr>
          <p:cNvSpPr>
            <a:spLocks noChangeShapeType="1"/>
          </p:cNvSpPr>
          <p:nvPr/>
        </p:nvSpPr>
        <p:spPr bwMode="auto">
          <a:xfrm>
            <a:off x="5105400" y="3200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3" name="Line 19">
            <a:extLst>
              <a:ext uri="{FF2B5EF4-FFF2-40B4-BE49-F238E27FC236}">
                <a16:creationId xmlns:a16="http://schemas.microsoft.com/office/drawing/2014/main" id="{8C66EDF1-5CD2-4C8B-83A9-5D1F9353D3D4}"/>
              </a:ext>
            </a:extLst>
          </p:cNvPr>
          <p:cNvSpPr>
            <a:spLocks noChangeShapeType="1"/>
          </p:cNvSpPr>
          <p:nvPr/>
        </p:nvSpPr>
        <p:spPr bwMode="auto">
          <a:xfrm>
            <a:off x="5105400" y="3276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4" name="Line 20">
            <a:extLst>
              <a:ext uri="{FF2B5EF4-FFF2-40B4-BE49-F238E27FC236}">
                <a16:creationId xmlns:a16="http://schemas.microsoft.com/office/drawing/2014/main" id="{EC43CCB9-410D-44CE-A9EB-519CE2B645E2}"/>
              </a:ext>
            </a:extLst>
          </p:cNvPr>
          <p:cNvSpPr>
            <a:spLocks noChangeShapeType="1"/>
          </p:cNvSpPr>
          <p:nvPr/>
        </p:nvSpPr>
        <p:spPr bwMode="auto">
          <a:xfrm>
            <a:off x="5867400" y="3200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5" name="Text Box 21">
            <a:extLst>
              <a:ext uri="{FF2B5EF4-FFF2-40B4-BE49-F238E27FC236}">
                <a16:creationId xmlns:a16="http://schemas.microsoft.com/office/drawing/2014/main" id="{7772A991-6551-4F4B-BC0C-E26169CB7EB9}"/>
              </a:ext>
            </a:extLst>
          </p:cNvPr>
          <p:cNvSpPr txBox="1">
            <a:spLocks noChangeArrowheads="1"/>
          </p:cNvSpPr>
          <p:nvPr/>
        </p:nvSpPr>
        <p:spPr bwMode="auto">
          <a:xfrm>
            <a:off x="1965325" y="1687513"/>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i="1"/>
              <a:t>T</a:t>
            </a:r>
            <a:r>
              <a:rPr lang="en-US" altLang="en-US" sz="2000" b="0" baseline="-25000"/>
              <a:t>1</a:t>
            </a:r>
            <a:endParaRPr lang="en-US" altLang="en-US" sz="2000" b="0" i="1"/>
          </a:p>
        </p:txBody>
      </p:sp>
      <p:sp>
        <p:nvSpPr>
          <p:cNvPr id="47126" name="Text Box 22">
            <a:extLst>
              <a:ext uri="{FF2B5EF4-FFF2-40B4-BE49-F238E27FC236}">
                <a16:creationId xmlns:a16="http://schemas.microsoft.com/office/drawing/2014/main" id="{FCF5CE6E-C42D-4E00-932B-715B036FCDB6}"/>
              </a:ext>
            </a:extLst>
          </p:cNvPr>
          <p:cNvSpPr txBox="1">
            <a:spLocks noChangeArrowheads="1"/>
          </p:cNvSpPr>
          <p:nvPr/>
        </p:nvSpPr>
        <p:spPr bwMode="auto">
          <a:xfrm>
            <a:off x="2898775" y="2051050"/>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i="1"/>
              <a:t>T</a:t>
            </a:r>
            <a:r>
              <a:rPr lang="en-US" altLang="en-US" sz="2000" b="0" baseline="-25000"/>
              <a:t>2</a:t>
            </a:r>
            <a:endParaRPr lang="en-US" altLang="en-US" sz="2000" b="0" i="1"/>
          </a:p>
        </p:txBody>
      </p:sp>
      <p:sp>
        <p:nvSpPr>
          <p:cNvPr id="47127" name="Text Box 23">
            <a:extLst>
              <a:ext uri="{FF2B5EF4-FFF2-40B4-BE49-F238E27FC236}">
                <a16:creationId xmlns:a16="http://schemas.microsoft.com/office/drawing/2014/main" id="{DF6F4821-EE77-4BF4-A780-0D350D105B7E}"/>
              </a:ext>
            </a:extLst>
          </p:cNvPr>
          <p:cNvSpPr txBox="1">
            <a:spLocks noChangeArrowheads="1"/>
          </p:cNvSpPr>
          <p:nvPr/>
        </p:nvSpPr>
        <p:spPr bwMode="auto">
          <a:xfrm>
            <a:off x="4117975" y="2432050"/>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i="1"/>
              <a:t>T</a:t>
            </a:r>
            <a:r>
              <a:rPr lang="en-US" altLang="en-US" sz="2000" b="0" baseline="-25000"/>
              <a:t>3</a:t>
            </a:r>
            <a:endParaRPr lang="en-US" altLang="en-US" sz="2000" b="0" i="1"/>
          </a:p>
        </p:txBody>
      </p:sp>
      <p:sp>
        <p:nvSpPr>
          <p:cNvPr id="47128" name="Text Box 24">
            <a:extLst>
              <a:ext uri="{FF2B5EF4-FFF2-40B4-BE49-F238E27FC236}">
                <a16:creationId xmlns:a16="http://schemas.microsoft.com/office/drawing/2014/main" id="{2E7DE3CD-89F1-4334-BD59-3C61D6EAE41D}"/>
              </a:ext>
            </a:extLst>
          </p:cNvPr>
          <p:cNvSpPr txBox="1">
            <a:spLocks noChangeArrowheads="1"/>
          </p:cNvSpPr>
          <p:nvPr/>
        </p:nvSpPr>
        <p:spPr bwMode="auto">
          <a:xfrm>
            <a:off x="5337175" y="2889250"/>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i="1"/>
              <a:t>T</a:t>
            </a:r>
            <a:r>
              <a:rPr lang="en-US" altLang="en-US" sz="2000" b="0" baseline="-25000"/>
              <a:t>4</a:t>
            </a:r>
            <a:endParaRPr lang="en-US" altLang="en-US" sz="2000" b="0" i="1"/>
          </a:p>
        </p:txBody>
      </p:sp>
      <p:sp>
        <p:nvSpPr>
          <p:cNvPr id="47129" name="Text Box 25">
            <a:extLst>
              <a:ext uri="{FF2B5EF4-FFF2-40B4-BE49-F238E27FC236}">
                <a16:creationId xmlns:a16="http://schemas.microsoft.com/office/drawing/2014/main" id="{92D339B8-450F-474D-A506-A2CE04804C18}"/>
              </a:ext>
            </a:extLst>
          </p:cNvPr>
          <p:cNvSpPr txBox="1">
            <a:spLocks noChangeArrowheads="1"/>
          </p:cNvSpPr>
          <p:nvPr/>
        </p:nvSpPr>
        <p:spPr bwMode="auto">
          <a:xfrm>
            <a:off x="2362200" y="3821113"/>
            <a:ext cx="1398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t>checkpoint</a:t>
            </a:r>
          </a:p>
        </p:txBody>
      </p:sp>
      <p:sp>
        <p:nvSpPr>
          <p:cNvPr id="47130" name="Text Box 26">
            <a:extLst>
              <a:ext uri="{FF2B5EF4-FFF2-40B4-BE49-F238E27FC236}">
                <a16:creationId xmlns:a16="http://schemas.microsoft.com/office/drawing/2014/main" id="{3E28A82A-F2C9-4AFA-9CEA-F30BCA8C8A5F}"/>
              </a:ext>
            </a:extLst>
          </p:cNvPr>
          <p:cNvSpPr txBox="1">
            <a:spLocks noChangeArrowheads="1"/>
          </p:cNvSpPr>
          <p:nvPr/>
        </p:nvSpPr>
        <p:spPr bwMode="auto">
          <a:xfrm>
            <a:off x="5105400" y="3797300"/>
            <a:ext cx="174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t>system failure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3E97C9B-C0CC-4930-93AE-435BBD5F4BF5}"/>
              </a:ext>
            </a:extLst>
          </p:cNvPr>
          <p:cNvSpPr>
            <a:spLocks noGrp="1" noChangeArrowheads="1"/>
          </p:cNvSpPr>
          <p:nvPr>
            <p:ph type="title"/>
          </p:nvPr>
        </p:nvSpPr>
        <p:spPr>
          <a:xfrm>
            <a:off x="289124" y="215900"/>
            <a:ext cx="8854876" cy="609600"/>
          </a:xfrm>
        </p:spPr>
        <p:txBody>
          <a:bodyPr/>
          <a:lstStyle/>
          <a:p>
            <a:r>
              <a:rPr lang="en-US" altLang="en-US" dirty="0"/>
              <a:t>Recovery With Concurrent Transactions</a:t>
            </a:r>
          </a:p>
        </p:txBody>
      </p:sp>
      <p:sp>
        <p:nvSpPr>
          <p:cNvPr id="58371" name="Rectangle 3">
            <a:extLst>
              <a:ext uri="{FF2B5EF4-FFF2-40B4-BE49-F238E27FC236}">
                <a16:creationId xmlns:a16="http://schemas.microsoft.com/office/drawing/2014/main" id="{C6EF7A00-189D-4E4B-9E41-1648AB97DE40}"/>
              </a:ext>
            </a:extLst>
          </p:cNvPr>
          <p:cNvSpPr>
            <a:spLocks noGrp="1" noChangeArrowheads="1"/>
          </p:cNvSpPr>
          <p:nvPr>
            <p:ph type="body" idx="4294967295"/>
          </p:nvPr>
        </p:nvSpPr>
        <p:spPr>
          <a:xfrm>
            <a:off x="609600" y="825500"/>
            <a:ext cx="7924800" cy="4965700"/>
          </a:xfrm>
        </p:spPr>
        <p:txBody>
          <a:bodyPr/>
          <a:lstStyle/>
          <a:p>
            <a:pPr algn="just"/>
            <a:r>
              <a:rPr lang="en-US" altLang="en-US" b="1" dirty="0"/>
              <a:t>We modify the log-based recovery schemes to allow multiple transactions to execute concurrently.</a:t>
            </a:r>
          </a:p>
          <a:p>
            <a:pPr lvl="1" algn="just"/>
            <a:r>
              <a:rPr lang="en-US" altLang="en-US" sz="2000" b="1" dirty="0">
                <a:solidFill>
                  <a:srgbClr val="1426AC"/>
                </a:solidFill>
              </a:rPr>
              <a:t>All transactions share a single disk buffer and a single log</a:t>
            </a:r>
          </a:p>
          <a:p>
            <a:pPr lvl="1" algn="just"/>
            <a:r>
              <a:rPr lang="en-US" altLang="en-US" sz="2000" b="1" dirty="0">
                <a:solidFill>
                  <a:srgbClr val="1426AC"/>
                </a:solidFill>
              </a:rPr>
              <a:t>A buffer block can have data items updated by one or more transactions</a:t>
            </a:r>
          </a:p>
          <a:p>
            <a:pPr algn="just"/>
            <a:r>
              <a:rPr lang="en-US" altLang="en-US" b="1" dirty="0"/>
              <a:t>We assume concurrency control using </a:t>
            </a:r>
            <a:r>
              <a:rPr lang="en-US" altLang="en-US" b="1" dirty="0">
                <a:solidFill>
                  <a:srgbClr val="1426AC"/>
                </a:solidFill>
              </a:rPr>
              <a:t>strict two-phase locking</a:t>
            </a:r>
            <a:r>
              <a:rPr lang="en-US" altLang="en-US" b="1" dirty="0"/>
              <a:t>;</a:t>
            </a:r>
          </a:p>
          <a:p>
            <a:pPr lvl="1" algn="just"/>
            <a:r>
              <a:rPr lang="en-US" altLang="en-US" sz="2000" b="1" dirty="0">
                <a:solidFill>
                  <a:srgbClr val="1426AC"/>
                </a:solidFill>
              </a:rPr>
              <a:t>i.e. the updates of uncommitted transactions should not be visible to other transactions</a:t>
            </a:r>
          </a:p>
          <a:p>
            <a:pPr lvl="2" algn="just"/>
            <a:r>
              <a:rPr lang="en-US" altLang="en-US" sz="2000" b="1" dirty="0"/>
              <a:t>Otherwise how to perform undo if T1 updates A, then T2 updates A and commits, and finally T1 has to abort?</a:t>
            </a:r>
          </a:p>
          <a:p>
            <a:pPr algn="just"/>
            <a:r>
              <a:rPr lang="en-US" altLang="en-US" b="1" dirty="0"/>
              <a:t>Logging is done as described earlier. </a:t>
            </a:r>
          </a:p>
          <a:p>
            <a:pPr lvl="1" algn="just"/>
            <a:r>
              <a:rPr lang="en-US" altLang="en-US" sz="2000" b="1" dirty="0">
                <a:solidFill>
                  <a:srgbClr val="1426AC"/>
                </a:solidFill>
              </a:rPr>
              <a:t>Log records of different transactions may be interspersed in the log.</a:t>
            </a:r>
          </a:p>
          <a:p>
            <a:pPr algn="just"/>
            <a:r>
              <a:rPr lang="en-US" altLang="en-US" b="1" dirty="0">
                <a:solidFill>
                  <a:srgbClr val="1426AC"/>
                </a:solidFill>
              </a:rPr>
              <a:t>The checkpointing technique and actions taken on recovery have to be changed</a:t>
            </a:r>
          </a:p>
          <a:p>
            <a:pPr lvl="1" algn="just"/>
            <a:r>
              <a:rPr lang="en-US" altLang="en-US" sz="2000" b="1" dirty="0"/>
              <a:t>since several transactions may be active when a checkpoint is performed.</a:t>
            </a:r>
          </a:p>
        </p:txBody>
      </p:sp>
    </p:spTree>
    <p:extLst>
      <p:ext uri="{BB962C8B-B14F-4D97-AF65-F5344CB8AC3E}">
        <p14:creationId xmlns:p14="http://schemas.microsoft.com/office/powerpoint/2010/main" val="260384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70E4267-305C-461B-BDB7-18BE3857CA47}"/>
              </a:ext>
            </a:extLst>
          </p:cNvPr>
          <p:cNvSpPr>
            <a:spLocks noGrp="1" noChangeArrowheads="1"/>
          </p:cNvSpPr>
          <p:nvPr>
            <p:ph type="title"/>
          </p:nvPr>
        </p:nvSpPr>
        <p:spPr/>
        <p:txBody>
          <a:bodyPr/>
          <a:lstStyle/>
          <a:p>
            <a:r>
              <a:rPr lang="en-US" altLang="en-US"/>
              <a:t>Recovery Algorithms</a:t>
            </a:r>
          </a:p>
        </p:txBody>
      </p:sp>
      <p:sp>
        <p:nvSpPr>
          <p:cNvPr id="113667" name="Rectangle 3">
            <a:extLst>
              <a:ext uri="{FF2B5EF4-FFF2-40B4-BE49-F238E27FC236}">
                <a16:creationId xmlns:a16="http://schemas.microsoft.com/office/drawing/2014/main" id="{19735638-1617-4AAC-B431-808768E5D711}"/>
              </a:ext>
            </a:extLst>
          </p:cNvPr>
          <p:cNvSpPr>
            <a:spLocks noGrp="1" noChangeArrowheads="1"/>
          </p:cNvSpPr>
          <p:nvPr>
            <p:ph type="body" idx="1"/>
          </p:nvPr>
        </p:nvSpPr>
        <p:spPr/>
        <p:txBody>
          <a:bodyPr/>
          <a:lstStyle/>
          <a:p>
            <a:pPr marL="381000" indent="-381000" algn="just"/>
            <a:r>
              <a:rPr lang="en-US" altLang="en-US" dirty="0"/>
              <a:t>Recovery algorithms are techniques to ensure database consistency and transaction atomicity and durability despite failures</a:t>
            </a:r>
          </a:p>
          <a:p>
            <a:pPr marL="381000" indent="-381000" algn="just"/>
            <a:r>
              <a:rPr lang="en-US" altLang="en-US" dirty="0"/>
              <a:t>Recovery algorithms have two parts</a:t>
            </a:r>
          </a:p>
          <a:p>
            <a:pPr marL="800100" lvl="1" indent="-342900" algn="just">
              <a:buFont typeface="Monotype Sorts" pitchFamily="2" charset="2"/>
              <a:buAutoNum type="arabicPeriod"/>
            </a:pPr>
            <a:r>
              <a:rPr lang="en-US" altLang="en-US" dirty="0"/>
              <a:t>Actions taken during normal transaction processing to ensure enough information exists to recover from failures</a:t>
            </a:r>
          </a:p>
          <a:p>
            <a:pPr marL="800100" lvl="1" indent="-342900" algn="just">
              <a:buFont typeface="Monotype Sorts" pitchFamily="2" charset="2"/>
              <a:buAutoNum type="arabicPeriod"/>
            </a:pPr>
            <a:r>
              <a:rPr lang="en-US" altLang="en-US" dirty="0"/>
              <a:t>Actions taken after a failure to recover the database contents to a state that ensures atomicity, consistency and durability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5194F4C-8AB3-4950-82CD-CEA004BF6C37}"/>
              </a:ext>
            </a:extLst>
          </p:cNvPr>
          <p:cNvSpPr>
            <a:spLocks noGrp="1" noChangeArrowheads="1"/>
          </p:cNvSpPr>
          <p:nvPr>
            <p:ph type="title"/>
          </p:nvPr>
        </p:nvSpPr>
        <p:spPr>
          <a:xfrm>
            <a:off x="857250" y="609601"/>
            <a:ext cx="7407275" cy="830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a:effectLst/>
              </a:rPr>
              <a:t>Recovery Algorithm</a:t>
            </a:r>
          </a:p>
        </p:txBody>
      </p:sp>
      <p:sp>
        <p:nvSpPr>
          <p:cNvPr id="59394" name="Rectangle 3">
            <a:extLst>
              <a:ext uri="{FF2B5EF4-FFF2-40B4-BE49-F238E27FC236}">
                <a16:creationId xmlns:a16="http://schemas.microsoft.com/office/drawing/2014/main" id="{C8E98FD3-6B4E-4C07-9AF0-580910B2380A}"/>
              </a:ext>
            </a:extLst>
          </p:cNvPr>
          <p:cNvSpPr>
            <a:spLocks noGrp="1" noChangeArrowheads="1"/>
          </p:cNvSpPr>
          <p:nvPr>
            <p:ph type="body" idx="1"/>
          </p:nvPr>
        </p:nvSpPr>
        <p:spPr>
          <a:xfrm>
            <a:off x="814388" y="1093788"/>
            <a:ext cx="7845425" cy="5284787"/>
          </a:xfrm>
        </p:spPr>
        <p:txBody>
          <a:bodyPr/>
          <a:lstStyle/>
          <a:p>
            <a:r>
              <a:rPr lang="en-US" altLang="en-US" b="1" dirty="0"/>
              <a:t>Logging</a:t>
            </a:r>
            <a:r>
              <a:rPr lang="en-US" altLang="en-US" dirty="0"/>
              <a:t> (during normal operation):</a:t>
            </a:r>
          </a:p>
          <a:p>
            <a:pPr lvl="1"/>
            <a:r>
              <a:rPr lang="en-US" altLang="en-US" dirty="0"/>
              <a:t>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at transaction start</a:t>
            </a:r>
          </a:p>
          <a:p>
            <a:pPr lvl="1"/>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for each update, and </a:t>
            </a:r>
          </a:p>
          <a:p>
            <a:pPr lvl="1"/>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a:t>
            </a:r>
            <a:r>
              <a:rPr lang="en-US" altLang="en-US" dirty="0"/>
              <a:t>at transaction end</a:t>
            </a:r>
            <a:endParaRPr lang="en-US" altLang="en-US" b="1" dirty="0"/>
          </a:p>
          <a:p>
            <a:r>
              <a:rPr lang="en-US" altLang="en-US" b="1" dirty="0"/>
              <a:t>Transaction rollback (during normal operation)</a:t>
            </a:r>
          </a:p>
          <a:p>
            <a:pPr lvl="1"/>
            <a:r>
              <a:rPr lang="en-US" altLang="en-US" dirty="0"/>
              <a:t>Let </a:t>
            </a:r>
            <a:r>
              <a:rPr lang="en-US" altLang="en-US" i="1" dirty="0" err="1"/>
              <a:t>T</a:t>
            </a:r>
            <a:r>
              <a:rPr lang="en-US" altLang="en-US" i="1" baseline="-25000" dirty="0" err="1"/>
              <a:t>i</a:t>
            </a:r>
            <a:r>
              <a:rPr lang="en-US" altLang="en-US" dirty="0"/>
              <a:t> be the transaction to be rolled back</a:t>
            </a:r>
          </a:p>
          <a:p>
            <a:pPr lvl="1"/>
            <a:r>
              <a:rPr lang="en-US" altLang="en-US" dirty="0"/>
              <a:t>Scan log backwards from the end, and for each log record of </a:t>
            </a:r>
            <a:r>
              <a:rPr lang="en-US" altLang="en-US" i="1" dirty="0" err="1"/>
              <a:t>T</a:t>
            </a:r>
            <a:r>
              <a:rPr lang="en-US" altLang="en-US" i="1" baseline="-25000" dirty="0" err="1"/>
              <a:t>i</a:t>
            </a:r>
            <a:r>
              <a:rPr lang="en-US" altLang="en-US" i="1" baseline="-25000" dirty="0"/>
              <a:t>  </a:t>
            </a:r>
            <a:r>
              <a:rPr lang="en-US" altLang="en-US" dirty="0"/>
              <a:t>of the form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p>
          <a:p>
            <a:pPr lvl="2"/>
            <a:r>
              <a:rPr lang="en-US" altLang="en-US" dirty="0"/>
              <a:t>perform the undo by writing </a:t>
            </a:r>
            <a:r>
              <a:rPr lang="en-US" altLang="en-US" i="1" dirty="0"/>
              <a:t>V</a:t>
            </a:r>
            <a:r>
              <a:rPr lang="en-US" altLang="en-US" i="1" baseline="-25000" dirty="0"/>
              <a:t>1 </a:t>
            </a:r>
            <a:r>
              <a:rPr lang="en-US" altLang="en-US" dirty="0"/>
              <a:t>to </a:t>
            </a:r>
            <a:r>
              <a:rPr lang="en-US" altLang="en-US" i="1" dirty="0" err="1"/>
              <a:t>X</a:t>
            </a:r>
            <a:r>
              <a:rPr lang="en-US" altLang="en-US" i="1" baseline="-25000" dirty="0" err="1"/>
              <a:t>j</a:t>
            </a:r>
            <a:r>
              <a:rPr lang="en-US" altLang="en-US" i="1" dirty="0"/>
              <a:t>,</a:t>
            </a:r>
          </a:p>
          <a:p>
            <a:pPr lvl="2"/>
            <a:r>
              <a:rPr lang="en-US" altLang="en-US" dirty="0"/>
              <a:t>write a log record </a:t>
            </a:r>
            <a:r>
              <a:rPr lang="en-US" altLang="en-US" i="1" dirty="0"/>
              <a:t>&lt;</a:t>
            </a:r>
            <a:r>
              <a:rPr lang="en-US" altLang="en-US" i="1" dirty="0" err="1"/>
              <a:t>T</a:t>
            </a:r>
            <a:r>
              <a:rPr lang="en-US" altLang="en-US" i="1" baseline="-25000" dirty="0" err="1"/>
              <a:t>i</a:t>
            </a:r>
            <a:r>
              <a:rPr lang="en-US" altLang="en-US" i="1" dirty="0"/>
              <a:t> , </a:t>
            </a:r>
            <a:r>
              <a:rPr lang="en-US" altLang="en-US" i="1" dirty="0" err="1"/>
              <a:t>X</a:t>
            </a:r>
            <a:r>
              <a:rPr lang="en-US" altLang="en-US" i="1" baseline="-25000" dirty="0" err="1"/>
              <a:t>j</a:t>
            </a:r>
            <a:r>
              <a:rPr lang="en-US" altLang="en-US" i="1" dirty="0"/>
              <a:t>,  V</a:t>
            </a:r>
            <a:r>
              <a:rPr lang="en-US" altLang="en-US" i="1" baseline="-25000" dirty="0"/>
              <a:t>1</a:t>
            </a:r>
            <a:r>
              <a:rPr lang="en-US" altLang="en-US" i="1" dirty="0"/>
              <a:t>&gt; </a:t>
            </a:r>
          </a:p>
          <a:p>
            <a:pPr lvl="3"/>
            <a:r>
              <a:rPr lang="en-US" altLang="en-US" dirty="0"/>
              <a:t>such log records are called </a:t>
            </a:r>
            <a:r>
              <a:rPr lang="en-US" altLang="en-US" b="1" dirty="0">
                <a:solidFill>
                  <a:srgbClr val="000099"/>
                </a:solidFill>
              </a:rPr>
              <a:t>compensation log records</a:t>
            </a:r>
          </a:p>
          <a:p>
            <a:pPr lvl="1"/>
            <a:r>
              <a:rPr lang="en-US" altLang="en-US" dirty="0"/>
              <a:t>Once the record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is found stop the scan and write the log record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a:extLst>
              <a:ext uri="{FF2B5EF4-FFF2-40B4-BE49-F238E27FC236}">
                <a16:creationId xmlns:a16="http://schemas.microsoft.com/office/drawing/2014/main" id="{7EC5CDC6-C013-4CD1-889C-FE1C8F225886}"/>
              </a:ext>
            </a:extLst>
          </p:cNvPr>
          <p:cNvSpPr>
            <a:spLocks noGrp="1" noChangeArrowheads="1"/>
          </p:cNvSpPr>
          <p:nvPr>
            <p:ph type="body" idx="1"/>
          </p:nvPr>
        </p:nvSpPr>
        <p:spPr/>
        <p:txBody>
          <a:bodyPr/>
          <a:lstStyle/>
          <a:p>
            <a:pPr algn="just"/>
            <a:r>
              <a:rPr lang="en-US" altLang="en-US" b="1" dirty="0"/>
              <a:t>Recovery from failure</a:t>
            </a:r>
            <a:r>
              <a:rPr lang="en-US" altLang="en-US" dirty="0"/>
              <a:t>: Two phases</a:t>
            </a:r>
          </a:p>
          <a:p>
            <a:pPr marL="800100" lvl="1" indent="-342900" algn="just"/>
            <a:r>
              <a:rPr lang="en-US" altLang="en-US" b="1" dirty="0">
                <a:solidFill>
                  <a:srgbClr val="000099"/>
                </a:solidFill>
              </a:rPr>
              <a:t>Redo phase</a:t>
            </a:r>
            <a:r>
              <a:rPr lang="en-US" altLang="en-US" dirty="0"/>
              <a:t>:  replay updates of </a:t>
            </a:r>
            <a:r>
              <a:rPr lang="en-US" altLang="en-US" b="1" dirty="0"/>
              <a:t>all</a:t>
            </a:r>
            <a:r>
              <a:rPr lang="en-US" altLang="en-US" dirty="0"/>
              <a:t> transactions, whether they committed, aborted, or are incomplete</a:t>
            </a:r>
          </a:p>
          <a:p>
            <a:pPr marL="800100" lvl="1" indent="-342900" algn="just"/>
            <a:r>
              <a:rPr lang="en-US" altLang="en-US" b="1" dirty="0">
                <a:solidFill>
                  <a:srgbClr val="000099"/>
                </a:solidFill>
              </a:rPr>
              <a:t>Undo phase</a:t>
            </a:r>
            <a:r>
              <a:rPr lang="en-US" altLang="en-US" dirty="0"/>
              <a:t>: undo all incomplete transactions</a:t>
            </a:r>
          </a:p>
          <a:p>
            <a:pPr algn="just"/>
            <a:r>
              <a:rPr lang="en-US" altLang="en-US" b="1" dirty="0"/>
              <a:t>Redo phase</a:t>
            </a:r>
            <a:r>
              <a:rPr lang="en-US" altLang="en-US" dirty="0"/>
              <a:t>:</a:t>
            </a:r>
          </a:p>
          <a:p>
            <a:pPr marL="800100" lvl="1" indent="-342900" algn="just">
              <a:buFont typeface="Monotype Sorts" charset="2"/>
              <a:buAutoNum type="arabicPeriod"/>
            </a:pPr>
            <a:r>
              <a:rPr lang="en-US" altLang="en-US" dirty="0"/>
              <a:t>Find last &lt;</a:t>
            </a:r>
            <a:r>
              <a:rPr lang="en-US" altLang="en-US" b="1" dirty="0"/>
              <a:t>checkpoint</a:t>
            </a:r>
            <a:r>
              <a:rPr lang="en-US" altLang="en-US" dirty="0"/>
              <a:t> </a:t>
            </a:r>
            <a:r>
              <a:rPr lang="en-US" altLang="en-US" i="1" dirty="0"/>
              <a:t>L</a:t>
            </a:r>
            <a:r>
              <a:rPr lang="en-US" altLang="en-US" dirty="0"/>
              <a:t>&gt; record, and set undo-list to </a:t>
            </a:r>
            <a:r>
              <a:rPr lang="en-US" altLang="en-US" i="1" dirty="0"/>
              <a:t>L</a:t>
            </a:r>
            <a:r>
              <a:rPr lang="en-US" altLang="en-US" dirty="0"/>
              <a:t>.</a:t>
            </a:r>
          </a:p>
          <a:p>
            <a:pPr marL="800100" lvl="1" indent="-342900" algn="just">
              <a:buFont typeface="Monotype Sorts" charset="2"/>
              <a:buAutoNum type="arabicPeriod"/>
            </a:pPr>
            <a:r>
              <a:rPr lang="en-US" altLang="en-US" dirty="0"/>
              <a:t>Scan forward from above &lt;</a:t>
            </a:r>
            <a:r>
              <a:rPr lang="en-US" altLang="en-US" b="1" dirty="0"/>
              <a:t>checkpoint</a:t>
            </a:r>
            <a:r>
              <a:rPr lang="en-US" altLang="en-US" dirty="0"/>
              <a:t> </a:t>
            </a:r>
            <a:r>
              <a:rPr lang="en-US" altLang="en-US" i="1" dirty="0"/>
              <a:t>L</a:t>
            </a:r>
            <a:r>
              <a:rPr lang="en-US" altLang="en-US" dirty="0"/>
              <a:t>&gt; record</a:t>
            </a:r>
          </a:p>
          <a:p>
            <a:pPr marL="1200150" lvl="2" indent="-342900" algn="just">
              <a:buFont typeface="Monotype Sorts" charset="2"/>
              <a:buAutoNum type="arabicPeriod"/>
            </a:pPr>
            <a:r>
              <a:rPr lang="en-US" altLang="en-US" dirty="0"/>
              <a:t>Whenever a  record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or</a:t>
            </a:r>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2</a:t>
            </a:r>
            <a:r>
              <a:rPr lang="en-US" altLang="en-US" i="1" dirty="0"/>
              <a:t>&gt;  </a:t>
            </a:r>
            <a:r>
              <a:rPr lang="en-US" altLang="en-US" dirty="0"/>
              <a:t>is found, redo it by writing </a:t>
            </a:r>
            <a:r>
              <a:rPr lang="en-US" altLang="en-US" i="1" dirty="0"/>
              <a:t>V</a:t>
            </a:r>
            <a:r>
              <a:rPr lang="en-US" altLang="en-US" i="1" baseline="-25000" dirty="0"/>
              <a:t>2  </a:t>
            </a:r>
            <a:r>
              <a:rPr lang="en-US" altLang="en-US" dirty="0"/>
              <a:t>to </a:t>
            </a:r>
            <a:r>
              <a:rPr lang="en-US" altLang="en-US" i="1" dirty="0" err="1"/>
              <a:t>X</a:t>
            </a:r>
            <a:r>
              <a:rPr lang="en-US" altLang="en-US" i="1" baseline="-25000" dirty="0" err="1"/>
              <a:t>j</a:t>
            </a:r>
            <a:r>
              <a:rPr lang="en-US" altLang="en-US" i="1" dirty="0"/>
              <a:t> </a:t>
            </a:r>
          </a:p>
          <a:p>
            <a:pPr marL="1200150" lvl="2" indent="-342900" algn="just">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baseline="-25000" dirty="0"/>
              <a:t> </a:t>
            </a:r>
            <a:r>
              <a:rPr lang="en-US" altLang="en-US" i="1" dirty="0"/>
              <a:t> </a:t>
            </a:r>
            <a:r>
              <a:rPr lang="en-US" altLang="en-US" b="1" dirty="0"/>
              <a:t>start</a:t>
            </a:r>
            <a:r>
              <a:rPr lang="en-US" altLang="en-US" i="1" dirty="0"/>
              <a:t>&gt; </a:t>
            </a:r>
            <a:r>
              <a:rPr lang="en-US" altLang="en-US" dirty="0"/>
              <a:t>is found, add </a:t>
            </a:r>
            <a:r>
              <a:rPr lang="en-US" altLang="en-US" i="1" dirty="0" err="1"/>
              <a:t>T</a:t>
            </a:r>
            <a:r>
              <a:rPr lang="en-US" altLang="en-US" i="1" baseline="-25000" dirty="0" err="1"/>
              <a:t>i</a:t>
            </a:r>
            <a:r>
              <a:rPr lang="en-US" altLang="en-US" i="1" baseline="-25000" dirty="0"/>
              <a:t>  </a:t>
            </a:r>
            <a:r>
              <a:rPr lang="en-US" altLang="en-US" dirty="0"/>
              <a:t>to undo-list</a:t>
            </a:r>
          </a:p>
          <a:p>
            <a:pPr marL="1200150" lvl="2" indent="-342900" algn="just">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found, remove </a:t>
            </a:r>
            <a:r>
              <a:rPr lang="en-US" altLang="en-US" i="1" dirty="0" err="1"/>
              <a:t>T</a:t>
            </a:r>
            <a:r>
              <a:rPr lang="en-US" altLang="en-US" i="1" baseline="-25000" dirty="0" err="1"/>
              <a:t>i</a:t>
            </a:r>
            <a:r>
              <a:rPr lang="en-US" altLang="en-US" i="1" dirty="0"/>
              <a:t>  </a:t>
            </a:r>
            <a:r>
              <a:rPr lang="en-US" altLang="en-US" dirty="0"/>
              <a:t>from undo-list</a:t>
            </a:r>
          </a:p>
          <a:p>
            <a:pPr algn="just"/>
            <a:endParaRPr lang="en-US" altLang="en-US" dirty="0"/>
          </a:p>
        </p:txBody>
      </p:sp>
      <p:sp>
        <p:nvSpPr>
          <p:cNvPr id="60418" name="Rectangle 2">
            <a:extLst>
              <a:ext uri="{FF2B5EF4-FFF2-40B4-BE49-F238E27FC236}">
                <a16:creationId xmlns:a16="http://schemas.microsoft.com/office/drawing/2014/main" id="{CAE4D657-7C1D-43DB-B215-1D363248CF05}"/>
              </a:ext>
            </a:extLst>
          </p:cNvPr>
          <p:cNvSpPr>
            <a:spLocks noGrp="1" noChangeArrowheads="1"/>
          </p:cNvSpPr>
          <p:nvPr>
            <p:ph type="title"/>
          </p:nvPr>
        </p:nvSpPr>
        <p:spPr>
          <a:xfrm>
            <a:off x="857250" y="609601"/>
            <a:ext cx="7407275" cy="58715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en-US" dirty="0">
                <a:effectLst>
                  <a:outerShdw blurRad="38100" dist="38100" dir="2700000" algn="tl">
                    <a:srgbClr val="C0C0C0"/>
                  </a:outerShdw>
                </a:effectLst>
              </a:rPr>
              <a:t>Recovery Algorithm (Cont.)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4A36FA16-7882-4C9E-8D17-163ED04A5FA8}"/>
              </a:ext>
            </a:extLst>
          </p:cNvPr>
          <p:cNvSpPr>
            <a:spLocks noGrp="1" noChangeArrowheads="1"/>
          </p:cNvSpPr>
          <p:nvPr>
            <p:ph type="title"/>
          </p:nvPr>
        </p:nvSpPr>
        <p:spPr>
          <a:xfrm>
            <a:off x="857250" y="609601"/>
            <a:ext cx="7407275" cy="73116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altLang="en-US" dirty="0">
                <a:effectLst>
                  <a:outerShdw blurRad="38100" dist="38100" dir="2700000" algn="tl">
                    <a:srgbClr val="C0C0C0"/>
                  </a:outerShdw>
                </a:effectLst>
              </a:rPr>
              <a:t>Recovery Algorithm (Cont.)</a:t>
            </a:r>
          </a:p>
        </p:txBody>
      </p:sp>
      <p:sp>
        <p:nvSpPr>
          <p:cNvPr id="61442" name="Rectangle 3">
            <a:extLst>
              <a:ext uri="{FF2B5EF4-FFF2-40B4-BE49-F238E27FC236}">
                <a16:creationId xmlns:a16="http://schemas.microsoft.com/office/drawing/2014/main" id="{6E229DE7-CADB-4C2C-B535-9BAE344B98B4}"/>
              </a:ext>
            </a:extLst>
          </p:cNvPr>
          <p:cNvSpPr>
            <a:spLocks noGrp="1" noChangeArrowheads="1"/>
          </p:cNvSpPr>
          <p:nvPr>
            <p:ph type="body" idx="1"/>
          </p:nvPr>
        </p:nvSpPr>
        <p:spPr>
          <a:xfrm>
            <a:off x="824795" y="1556792"/>
            <a:ext cx="7404100" cy="4038600"/>
          </a:xfrm>
        </p:spPr>
        <p:txBody>
          <a:bodyPr/>
          <a:lstStyle/>
          <a:p>
            <a:pPr>
              <a:lnSpc>
                <a:spcPct val="90000"/>
              </a:lnSpc>
            </a:pPr>
            <a:r>
              <a:rPr lang="en-US" altLang="en-US" sz="2000" b="1" dirty="0"/>
              <a:t>Undo phase: </a:t>
            </a:r>
            <a:endParaRPr lang="en-US" altLang="en-US" sz="2000" dirty="0"/>
          </a:p>
          <a:p>
            <a:pPr marL="800100" lvl="1" indent="-342900">
              <a:lnSpc>
                <a:spcPct val="90000"/>
              </a:lnSpc>
              <a:buFont typeface="Monotype Sorts" charset="2"/>
              <a:buAutoNum type="arabicPeriod"/>
            </a:pPr>
            <a:r>
              <a:rPr lang="en-US" altLang="en-US" dirty="0"/>
              <a:t>Scan log backwards from end </a:t>
            </a:r>
          </a:p>
          <a:p>
            <a:pPr marL="1200150" lvl="2" indent="-342900">
              <a:lnSpc>
                <a:spcPct val="90000"/>
              </a:lnSpc>
              <a:buFont typeface="Monotype Sorts" charset="2"/>
              <a:buAutoNum type="arabicPeriod"/>
            </a:pPr>
            <a:r>
              <a:rPr lang="en-US" altLang="en-US" sz="2000" dirty="0"/>
              <a:t>Whenever a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  V</a:t>
            </a:r>
            <a:r>
              <a:rPr lang="en-US" altLang="en-US" sz="2000" i="1" baseline="-25000" dirty="0"/>
              <a:t>2</a:t>
            </a:r>
            <a:r>
              <a:rPr lang="en-US" altLang="en-US" sz="2000" i="1" dirty="0"/>
              <a:t>&gt; </a:t>
            </a:r>
            <a:r>
              <a:rPr lang="en-US" altLang="en-US" sz="2000" dirty="0"/>
              <a:t>is found where </a:t>
            </a:r>
            <a:r>
              <a:rPr lang="en-US" altLang="en-US" sz="2000" i="1" dirty="0" err="1"/>
              <a:t>T</a:t>
            </a:r>
            <a:r>
              <a:rPr lang="en-US" altLang="en-US" sz="2000" i="1" baseline="-25000" dirty="0" err="1"/>
              <a:t>i</a:t>
            </a:r>
            <a:r>
              <a:rPr lang="en-US" altLang="en-US" sz="2000" i="1" dirty="0"/>
              <a:t> </a:t>
            </a:r>
            <a:r>
              <a:rPr lang="en-US" altLang="en-US" sz="2000" dirty="0"/>
              <a:t>is in undo-list perform same actions as for transaction rollback:</a:t>
            </a:r>
          </a:p>
          <a:p>
            <a:pPr marL="1543050" lvl="3" indent="-342900">
              <a:lnSpc>
                <a:spcPct val="90000"/>
              </a:lnSpc>
              <a:buFont typeface="Monotype Sorts" charset="2"/>
              <a:buAutoNum type="arabicPeriod"/>
            </a:pPr>
            <a:r>
              <a:rPr lang="en-US" altLang="en-US" sz="2000" dirty="0"/>
              <a:t> perform undo by writing </a:t>
            </a:r>
            <a:r>
              <a:rPr lang="en-US" altLang="en-US" sz="2000" i="1" dirty="0"/>
              <a:t>V</a:t>
            </a:r>
            <a:r>
              <a:rPr lang="en-US" altLang="en-US" sz="2000" i="1" baseline="-25000" dirty="0"/>
              <a:t>1</a:t>
            </a:r>
            <a:r>
              <a:rPr lang="en-US" altLang="en-US" sz="2000" dirty="0"/>
              <a:t> to </a:t>
            </a:r>
            <a:r>
              <a:rPr lang="en-US" altLang="en-US" sz="2000" i="1" dirty="0" err="1"/>
              <a:t>X</a:t>
            </a:r>
            <a:r>
              <a:rPr lang="en-US" altLang="en-US" sz="2000" i="1" baseline="-25000" dirty="0" err="1"/>
              <a:t>j</a:t>
            </a:r>
            <a:r>
              <a:rPr lang="en-US" altLang="en-US" sz="2000" dirty="0"/>
              <a:t>.</a:t>
            </a:r>
          </a:p>
          <a:p>
            <a:pPr marL="1543050" lvl="3" indent="-342900">
              <a:lnSpc>
                <a:spcPct val="90000"/>
              </a:lnSpc>
              <a:buFont typeface="Monotype Sorts" charset="2"/>
              <a:buAutoNum type="arabicPeriod"/>
            </a:pPr>
            <a:r>
              <a:rPr lang="en-US" altLang="en-US" sz="2000" dirty="0"/>
              <a:t>write a log record </a:t>
            </a:r>
            <a:r>
              <a:rPr lang="en-US" altLang="en-US" sz="2000" i="1" dirty="0"/>
              <a:t>&lt;</a:t>
            </a:r>
            <a:r>
              <a:rPr lang="en-US" altLang="en-US" sz="2000" i="1" dirty="0" err="1"/>
              <a:t>T</a:t>
            </a:r>
            <a:r>
              <a:rPr lang="en-US" altLang="en-US" sz="2000" i="1" baseline="-25000" dirty="0" err="1"/>
              <a:t>i</a:t>
            </a:r>
            <a:r>
              <a:rPr lang="en-US" altLang="en-US" sz="2000" i="1" dirty="0"/>
              <a:t> ,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&gt;</a:t>
            </a:r>
          </a:p>
          <a:p>
            <a:pPr marL="1200150" lvl="2" indent="-342900">
              <a:lnSpc>
                <a:spcPct val="90000"/>
              </a:lnSpc>
              <a:buFont typeface="Monotype Sorts" charset="2"/>
              <a:buAutoNum type="arabicPeriod"/>
            </a:pPr>
            <a:r>
              <a:rPr lang="en-US" altLang="en-US" sz="2000" dirty="0"/>
              <a:t>Whenever a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is found where </a:t>
            </a:r>
            <a:r>
              <a:rPr lang="en-US" altLang="en-US" sz="2000" i="1" dirty="0" err="1"/>
              <a:t>T</a:t>
            </a:r>
            <a:r>
              <a:rPr lang="en-US" altLang="en-US" sz="2000" i="1" baseline="-25000" dirty="0" err="1"/>
              <a:t>i</a:t>
            </a:r>
            <a:r>
              <a:rPr lang="en-US" altLang="en-US" sz="2000" i="1" dirty="0"/>
              <a:t> </a:t>
            </a:r>
            <a:r>
              <a:rPr lang="en-US" altLang="en-US" sz="2000" dirty="0"/>
              <a:t>is in undo-list, </a:t>
            </a:r>
          </a:p>
          <a:p>
            <a:pPr marL="1543050" lvl="3" indent="-342900">
              <a:lnSpc>
                <a:spcPct val="90000"/>
              </a:lnSpc>
              <a:buFont typeface="Monotype Sorts" charset="2"/>
              <a:buAutoNum type="arabicPeriod"/>
            </a:pPr>
            <a:r>
              <a:rPr lang="en-US" altLang="en-US" sz="2000" dirty="0"/>
              <a:t>Write a log record </a:t>
            </a:r>
            <a:r>
              <a:rPr lang="en-US" altLang="en-US" sz="2000" i="1" dirty="0"/>
              <a:t>&lt;</a:t>
            </a:r>
            <a:r>
              <a:rPr lang="en-US" altLang="en-US" sz="2000" i="1" dirty="0" err="1"/>
              <a:t>T</a:t>
            </a:r>
            <a:r>
              <a:rPr lang="en-US" altLang="en-US" sz="2000" i="1" baseline="-25000" dirty="0" err="1"/>
              <a:t>i</a:t>
            </a:r>
            <a:r>
              <a:rPr lang="en-US" altLang="en-US" sz="2000" i="1" baseline="-25000" dirty="0"/>
              <a:t> </a:t>
            </a:r>
            <a:r>
              <a:rPr lang="en-US" altLang="en-US" sz="2000" i="1" dirty="0"/>
              <a:t> </a:t>
            </a:r>
            <a:r>
              <a:rPr lang="en-US" altLang="en-US" sz="2000" b="1" dirty="0"/>
              <a:t>abort</a:t>
            </a:r>
            <a:r>
              <a:rPr lang="en-US" altLang="en-US" sz="2000" i="1" dirty="0"/>
              <a:t>&gt; </a:t>
            </a:r>
          </a:p>
          <a:p>
            <a:pPr marL="1543050" lvl="3" indent="-342900">
              <a:lnSpc>
                <a:spcPct val="90000"/>
              </a:lnSpc>
              <a:buFont typeface="Monotype Sorts" charset="2"/>
              <a:buAutoNum type="arabicPeriod"/>
            </a:pPr>
            <a:r>
              <a:rPr lang="en-US" altLang="en-US" sz="2000" dirty="0"/>
              <a:t>Remove </a:t>
            </a:r>
            <a:r>
              <a:rPr lang="en-US" altLang="en-US" sz="2000" i="1" dirty="0" err="1"/>
              <a:t>T</a:t>
            </a:r>
            <a:r>
              <a:rPr lang="en-US" altLang="en-US" sz="2000" i="1" baseline="-25000" dirty="0" err="1"/>
              <a:t>i</a:t>
            </a:r>
            <a:r>
              <a:rPr lang="en-US" altLang="en-US" sz="2000" i="1" baseline="-25000" dirty="0"/>
              <a:t>  </a:t>
            </a:r>
            <a:r>
              <a:rPr lang="en-US" altLang="en-US" sz="2000" dirty="0"/>
              <a:t>from undo-list</a:t>
            </a:r>
          </a:p>
          <a:p>
            <a:pPr marL="1200150" lvl="2" indent="-342900">
              <a:lnSpc>
                <a:spcPct val="90000"/>
              </a:lnSpc>
              <a:buFont typeface="Monotype Sorts" charset="2"/>
              <a:buAutoNum type="arabicPeriod"/>
            </a:pPr>
            <a:r>
              <a:rPr lang="en-US" altLang="en-US" sz="2000" dirty="0"/>
              <a:t>Stop when undo-list is empty</a:t>
            </a:r>
          </a:p>
          <a:p>
            <a:pPr marL="1543050" lvl="3" indent="-342900">
              <a:lnSpc>
                <a:spcPct val="90000"/>
              </a:lnSpc>
              <a:buFont typeface="Monotype Sorts" charset="2"/>
              <a:buChar char="l"/>
            </a:pPr>
            <a:r>
              <a:rPr lang="en-US" altLang="en-US" sz="2000" dirty="0"/>
              <a:t>i.e.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has been found for every transaction in undo-list</a:t>
            </a:r>
          </a:p>
          <a:p>
            <a:pPr>
              <a:lnSpc>
                <a:spcPct val="90000"/>
              </a:lnSpc>
              <a:buFont typeface="Monotype Sorts" charset="2"/>
              <a:buChar char="l"/>
            </a:pPr>
            <a:r>
              <a:rPr lang="en-US" altLang="en-US" sz="2000" dirty="0"/>
              <a:t>After undo phase completes, normal transaction processing can commence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BED6CA6-3F79-4584-A3C8-510ABB7E116A}"/>
              </a:ext>
            </a:extLst>
          </p:cNvPr>
          <p:cNvSpPr>
            <a:spLocks noGrp="1" noChangeArrowheads="1"/>
          </p:cNvSpPr>
          <p:nvPr>
            <p:ph type="title"/>
          </p:nvPr>
        </p:nvSpPr>
        <p:spPr>
          <a:xfrm>
            <a:off x="857250" y="609601"/>
            <a:ext cx="7407275" cy="299120"/>
          </a:xfrm>
        </p:spPr>
        <p:txBody>
          <a:bodyPr/>
          <a:lstStyle/>
          <a:p>
            <a:pPr algn="ctr"/>
            <a:r>
              <a:rPr lang="en-US" altLang="en-US" dirty="0">
                <a:effectLst>
                  <a:outerShdw blurRad="38100" dist="38100" dir="2700000" algn="tl">
                    <a:srgbClr val="C0C0C0"/>
                  </a:outerShdw>
                </a:effectLst>
              </a:rPr>
              <a:t>Example of Recovery</a:t>
            </a:r>
          </a:p>
        </p:txBody>
      </p:sp>
      <p:sp>
        <p:nvSpPr>
          <p:cNvPr id="62466" name="Rectangle 3">
            <a:extLst>
              <a:ext uri="{FF2B5EF4-FFF2-40B4-BE49-F238E27FC236}">
                <a16:creationId xmlns:a16="http://schemas.microsoft.com/office/drawing/2014/main" id="{B8696D3E-3D58-4DED-ADE8-6168BC54D29D}"/>
              </a:ext>
            </a:extLst>
          </p:cNvPr>
          <p:cNvSpPr>
            <a:spLocks noGrp="1" noChangeArrowheads="1"/>
          </p:cNvSpPr>
          <p:nvPr>
            <p:ph type="body" idx="4294967295"/>
          </p:nvPr>
        </p:nvSpPr>
        <p:spPr>
          <a:xfrm>
            <a:off x="433388" y="5986463"/>
            <a:ext cx="7661275" cy="560387"/>
          </a:xfrm>
        </p:spPr>
        <p:txBody>
          <a:bodyPr/>
          <a:lstStyle/>
          <a:p>
            <a:endParaRPr lang="en-US" altLang="en-US"/>
          </a:p>
        </p:txBody>
      </p:sp>
      <p:pic>
        <p:nvPicPr>
          <p:cNvPr id="62467" name="Picture 4">
            <a:extLst>
              <a:ext uri="{FF2B5EF4-FFF2-40B4-BE49-F238E27FC236}">
                <a16:creationId xmlns:a16="http://schemas.microsoft.com/office/drawing/2014/main" id="{F8C566E1-614E-4A8B-AD5E-641BF5DFC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149350"/>
            <a:ext cx="87503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5537328-4327-4EC8-8560-B46DB33CCA64}"/>
              </a:ext>
            </a:extLst>
          </p:cNvPr>
          <p:cNvSpPr>
            <a:spLocks noGrp="1" noChangeArrowheads="1"/>
          </p:cNvSpPr>
          <p:nvPr>
            <p:ph type="title"/>
          </p:nvPr>
        </p:nvSpPr>
        <p:spPr>
          <a:xfrm>
            <a:off x="868362" y="260648"/>
            <a:ext cx="7407275" cy="371128"/>
          </a:xfrm>
        </p:spPr>
        <p:txBody>
          <a:bodyPr/>
          <a:lstStyle/>
          <a:p>
            <a:pPr algn="ctr"/>
            <a:r>
              <a:rPr lang="en-US" altLang="en-US" dirty="0"/>
              <a:t>Shadow Paging</a:t>
            </a:r>
          </a:p>
        </p:txBody>
      </p:sp>
      <p:sp>
        <p:nvSpPr>
          <p:cNvPr id="49155" name="Rectangle 3">
            <a:extLst>
              <a:ext uri="{FF2B5EF4-FFF2-40B4-BE49-F238E27FC236}">
                <a16:creationId xmlns:a16="http://schemas.microsoft.com/office/drawing/2014/main" id="{EEBAE1A5-2EF2-4B5F-BDC6-DC941A6417AF}"/>
              </a:ext>
            </a:extLst>
          </p:cNvPr>
          <p:cNvSpPr>
            <a:spLocks noGrp="1" noChangeArrowheads="1"/>
          </p:cNvSpPr>
          <p:nvPr>
            <p:ph type="body" idx="4294967295"/>
          </p:nvPr>
        </p:nvSpPr>
        <p:spPr>
          <a:xfrm>
            <a:off x="298449" y="631776"/>
            <a:ext cx="8547100" cy="4914900"/>
          </a:xfrm>
        </p:spPr>
        <p:txBody>
          <a:bodyPr/>
          <a:lstStyle/>
          <a:p>
            <a:pPr algn="just">
              <a:lnSpc>
                <a:spcPct val="90000"/>
              </a:lnSpc>
            </a:pPr>
            <a:r>
              <a:rPr lang="en-US" altLang="en-US" sz="2400" b="1" dirty="0">
                <a:solidFill>
                  <a:schemeClr val="tx2"/>
                </a:solidFill>
              </a:rPr>
              <a:t>Shadow paging</a:t>
            </a:r>
            <a:r>
              <a:rPr lang="en-US" altLang="en-US" sz="2400" b="1" dirty="0"/>
              <a:t> is an alternative to log-based recovery; this scheme is useful if  transactions execute serially</a:t>
            </a:r>
          </a:p>
          <a:p>
            <a:pPr algn="just">
              <a:lnSpc>
                <a:spcPct val="90000"/>
              </a:lnSpc>
            </a:pPr>
            <a:r>
              <a:rPr lang="en-US" altLang="en-US" sz="2400" b="1" dirty="0"/>
              <a:t>Idea: maintain</a:t>
            </a:r>
            <a:r>
              <a:rPr lang="en-US" altLang="en-US" sz="2400" b="1" i="1" dirty="0"/>
              <a:t> two</a:t>
            </a:r>
            <a:r>
              <a:rPr lang="en-US" altLang="en-US" sz="2400" b="1" dirty="0"/>
              <a:t> page tables during the lifetime of a transaction –the </a:t>
            </a:r>
            <a:r>
              <a:rPr lang="en-US" altLang="en-US" sz="2400" b="1" dirty="0">
                <a:solidFill>
                  <a:schemeClr val="tx2"/>
                </a:solidFill>
              </a:rPr>
              <a:t>current page table</a:t>
            </a:r>
            <a:r>
              <a:rPr lang="en-US" altLang="en-US" sz="2400" b="1" dirty="0"/>
              <a:t>, and the </a:t>
            </a:r>
            <a:r>
              <a:rPr lang="en-US" altLang="en-US" sz="2400" b="1" dirty="0">
                <a:solidFill>
                  <a:schemeClr val="tx2"/>
                </a:solidFill>
              </a:rPr>
              <a:t>shadow page table</a:t>
            </a:r>
          </a:p>
          <a:p>
            <a:pPr algn="just">
              <a:lnSpc>
                <a:spcPct val="90000"/>
              </a:lnSpc>
            </a:pPr>
            <a:r>
              <a:rPr lang="en-US" altLang="en-US" sz="2400" b="1" dirty="0">
                <a:solidFill>
                  <a:srgbClr val="1426AC"/>
                </a:solidFill>
              </a:rPr>
              <a:t>Store the shadow page table in nonvolatile storage</a:t>
            </a:r>
            <a:r>
              <a:rPr lang="en-US" altLang="en-US" sz="2400" b="1" dirty="0"/>
              <a:t>, such that state of the database prior to transaction execution may be recovered. </a:t>
            </a:r>
          </a:p>
          <a:p>
            <a:pPr lvl="1" algn="just">
              <a:lnSpc>
                <a:spcPct val="90000"/>
              </a:lnSpc>
            </a:pPr>
            <a:r>
              <a:rPr lang="en-US" altLang="en-US" sz="2400" b="1" dirty="0">
                <a:solidFill>
                  <a:srgbClr val="1426AC"/>
                </a:solidFill>
              </a:rPr>
              <a:t>Shadow page table is never modified during execution</a:t>
            </a:r>
          </a:p>
          <a:p>
            <a:pPr algn="just">
              <a:lnSpc>
                <a:spcPct val="90000"/>
              </a:lnSpc>
            </a:pPr>
            <a:r>
              <a:rPr lang="en-US" altLang="en-US" sz="2400" b="1" dirty="0"/>
              <a:t>To start with, both the page tables are identical. </a:t>
            </a:r>
            <a:r>
              <a:rPr lang="en-US" altLang="en-US" sz="2400" b="1" dirty="0">
                <a:solidFill>
                  <a:srgbClr val="1426AC"/>
                </a:solidFill>
              </a:rPr>
              <a:t>Only current page table is used for data item accesses during execution of the transaction.</a:t>
            </a:r>
          </a:p>
          <a:p>
            <a:pPr algn="just">
              <a:lnSpc>
                <a:spcPct val="90000"/>
              </a:lnSpc>
            </a:pPr>
            <a:r>
              <a:rPr lang="en-US" altLang="en-US" sz="2400" b="1" dirty="0"/>
              <a:t>Whenever any page is about to be written for the first time</a:t>
            </a:r>
          </a:p>
          <a:p>
            <a:pPr lvl="1" algn="just">
              <a:lnSpc>
                <a:spcPct val="90000"/>
              </a:lnSpc>
            </a:pPr>
            <a:r>
              <a:rPr lang="en-US" altLang="en-US" sz="2400" b="1" dirty="0">
                <a:solidFill>
                  <a:srgbClr val="1426AC"/>
                </a:solidFill>
              </a:rPr>
              <a:t>A copy of this page is made onto an unused page. </a:t>
            </a:r>
          </a:p>
          <a:p>
            <a:pPr lvl="1" algn="just">
              <a:lnSpc>
                <a:spcPct val="90000"/>
              </a:lnSpc>
            </a:pPr>
            <a:r>
              <a:rPr lang="en-US" altLang="en-US" sz="2400" b="1" dirty="0">
                <a:solidFill>
                  <a:srgbClr val="1426AC"/>
                </a:solidFill>
              </a:rPr>
              <a:t>The current page table is then made to point to the copy</a:t>
            </a:r>
          </a:p>
          <a:p>
            <a:pPr lvl="1" algn="just">
              <a:lnSpc>
                <a:spcPct val="90000"/>
              </a:lnSpc>
            </a:pPr>
            <a:r>
              <a:rPr lang="en-US" altLang="en-US" sz="2400" b="1" dirty="0">
                <a:solidFill>
                  <a:srgbClr val="1426AC"/>
                </a:solidFill>
              </a:rPr>
              <a:t>The update is performed on the copy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90289BF7-9588-4EB5-8C79-C9BBC0463581}"/>
              </a:ext>
            </a:extLst>
          </p:cNvPr>
          <p:cNvSpPr>
            <a:spLocks noGrp="1" noChangeArrowheads="1"/>
          </p:cNvSpPr>
          <p:nvPr>
            <p:ph type="title"/>
          </p:nvPr>
        </p:nvSpPr>
        <p:spPr>
          <a:xfrm>
            <a:off x="857250" y="609601"/>
            <a:ext cx="7407275" cy="227112"/>
          </a:xfrm>
        </p:spPr>
        <p:txBody>
          <a:bodyPr/>
          <a:lstStyle/>
          <a:p>
            <a:pPr algn="ctr"/>
            <a:r>
              <a:rPr lang="en-US" altLang="en-US"/>
              <a:t>Sample Page Table</a:t>
            </a:r>
          </a:p>
        </p:txBody>
      </p:sp>
      <p:pic>
        <p:nvPicPr>
          <p:cNvPr id="115716" name="Picture 4">
            <a:extLst>
              <a:ext uri="{FF2B5EF4-FFF2-40B4-BE49-F238E27FC236}">
                <a16:creationId xmlns:a16="http://schemas.microsoft.com/office/drawing/2014/main" id="{5D5CE580-82AB-4475-9337-110C96010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627" t="1099" r="23627" b="2930"/>
          <a:stretch>
            <a:fillRect/>
          </a:stretch>
        </p:blipFill>
        <p:spPr bwMode="auto">
          <a:xfrm>
            <a:off x="2184400" y="1255113"/>
            <a:ext cx="3827760" cy="522506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B7A53A3-1A5F-4BF7-BC2A-86F0C9911EE2}"/>
              </a:ext>
            </a:extLst>
          </p:cNvPr>
          <p:cNvSpPr>
            <a:spLocks noGrp="1" noChangeArrowheads="1"/>
          </p:cNvSpPr>
          <p:nvPr>
            <p:ph type="title"/>
          </p:nvPr>
        </p:nvSpPr>
        <p:spPr>
          <a:xfrm>
            <a:off x="868362" y="154579"/>
            <a:ext cx="7407275" cy="659160"/>
          </a:xfrm>
        </p:spPr>
        <p:txBody>
          <a:bodyPr/>
          <a:lstStyle/>
          <a:p>
            <a:r>
              <a:rPr lang="en-US" altLang="en-US" dirty="0"/>
              <a:t>Example of Shadow Paging</a:t>
            </a:r>
          </a:p>
        </p:txBody>
      </p:sp>
      <p:sp>
        <p:nvSpPr>
          <p:cNvPr id="51204" name="Text Box 4">
            <a:extLst>
              <a:ext uri="{FF2B5EF4-FFF2-40B4-BE49-F238E27FC236}">
                <a16:creationId xmlns:a16="http://schemas.microsoft.com/office/drawing/2014/main" id="{2E1AEDFE-B21E-4311-891D-86D5F273365E}"/>
              </a:ext>
            </a:extLst>
          </p:cNvPr>
          <p:cNvSpPr txBox="1">
            <a:spLocks noChangeArrowheads="1"/>
          </p:cNvSpPr>
          <p:nvPr/>
        </p:nvSpPr>
        <p:spPr bwMode="auto">
          <a:xfrm>
            <a:off x="1123329" y="908720"/>
            <a:ext cx="72747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rgbClr val="1426AC"/>
                </a:solidFill>
                <a:latin typeface="+mn-lt"/>
              </a:rPr>
              <a:t>Shadow and current page tables after write to page 4 </a:t>
            </a:r>
          </a:p>
        </p:txBody>
      </p:sp>
      <p:pic>
        <p:nvPicPr>
          <p:cNvPr id="51205" name="Picture 5">
            <a:extLst>
              <a:ext uri="{FF2B5EF4-FFF2-40B4-BE49-F238E27FC236}">
                <a16:creationId xmlns:a16="http://schemas.microsoft.com/office/drawing/2014/main" id="{ECC0FA9C-798E-4E20-A564-663EF6BBF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27" t="1543" r="9723" b="618"/>
          <a:stretch>
            <a:fillRect/>
          </a:stretch>
        </p:blipFill>
        <p:spPr bwMode="auto">
          <a:xfrm>
            <a:off x="1435100" y="1567864"/>
            <a:ext cx="5585172" cy="5044073"/>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348DF7E-2A9B-4898-BCCB-7B30EC8B0630}"/>
              </a:ext>
            </a:extLst>
          </p:cNvPr>
          <p:cNvSpPr>
            <a:spLocks noGrp="1" noChangeArrowheads="1"/>
          </p:cNvSpPr>
          <p:nvPr>
            <p:ph type="title"/>
          </p:nvPr>
        </p:nvSpPr>
        <p:spPr>
          <a:xfrm>
            <a:off x="857250" y="609601"/>
            <a:ext cx="7407275" cy="228600"/>
          </a:xfrm>
        </p:spPr>
        <p:txBody>
          <a:bodyPr/>
          <a:lstStyle/>
          <a:p>
            <a:pPr algn="ctr"/>
            <a:r>
              <a:rPr lang="en-US" altLang="en-US" dirty="0"/>
              <a:t>Shadow Paging (Cont.)</a:t>
            </a:r>
          </a:p>
        </p:txBody>
      </p:sp>
      <p:sp>
        <p:nvSpPr>
          <p:cNvPr id="53251" name="Rectangle 3">
            <a:extLst>
              <a:ext uri="{FF2B5EF4-FFF2-40B4-BE49-F238E27FC236}">
                <a16:creationId xmlns:a16="http://schemas.microsoft.com/office/drawing/2014/main" id="{2FC5DCE1-FB1E-4B1F-9DE5-66F30793E3FD}"/>
              </a:ext>
            </a:extLst>
          </p:cNvPr>
          <p:cNvSpPr>
            <a:spLocks noGrp="1" noChangeArrowheads="1"/>
          </p:cNvSpPr>
          <p:nvPr>
            <p:ph type="body" idx="4294967295"/>
          </p:nvPr>
        </p:nvSpPr>
        <p:spPr>
          <a:xfrm>
            <a:off x="323850" y="838201"/>
            <a:ext cx="8496300" cy="4876800"/>
          </a:xfrm>
        </p:spPr>
        <p:txBody>
          <a:bodyPr/>
          <a:lstStyle/>
          <a:p>
            <a:pPr algn="just"/>
            <a:r>
              <a:rPr lang="en-US" altLang="en-US" sz="2300" b="1" dirty="0">
                <a:solidFill>
                  <a:srgbClr val="1426AC"/>
                </a:solidFill>
              </a:rPr>
              <a:t>To commit a transaction :</a:t>
            </a:r>
          </a:p>
          <a:p>
            <a:pPr algn="just">
              <a:buFont typeface="Monotype Sorts" pitchFamily="2" charset="2"/>
              <a:buNone/>
            </a:pPr>
            <a:r>
              <a:rPr lang="en-US" altLang="en-US" sz="2300" b="1" dirty="0">
                <a:solidFill>
                  <a:srgbClr val="1426AC"/>
                </a:solidFill>
              </a:rPr>
              <a:t>  1.  </a:t>
            </a:r>
            <a:r>
              <a:rPr lang="en-US" altLang="en-US" sz="2300" b="1" dirty="0">
                <a:solidFill>
                  <a:srgbClr val="C00000"/>
                </a:solidFill>
              </a:rPr>
              <a:t>Flush all modified pages in main memory to disk</a:t>
            </a:r>
          </a:p>
          <a:p>
            <a:pPr algn="just">
              <a:buFont typeface="Monotype Sorts" pitchFamily="2" charset="2"/>
              <a:buNone/>
            </a:pPr>
            <a:r>
              <a:rPr lang="en-US" altLang="en-US" sz="2300" b="1" dirty="0">
                <a:solidFill>
                  <a:srgbClr val="C00000"/>
                </a:solidFill>
              </a:rPr>
              <a:t>  2.  Output current page table to disk</a:t>
            </a:r>
          </a:p>
          <a:p>
            <a:pPr algn="just">
              <a:buFont typeface="Monotype Sorts" pitchFamily="2" charset="2"/>
              <a:buNone/>
            </a:pPr>
            <a:r>
              <a:rPr lang="en-US" altLang="en-US" sz="2300" b="1" dirty="0">
                <a:solidFill>
                  <a:srgbClr val="C00000"/>
                </a:solidFill>
              </a:rPr>
              <a:t>  3.  Make the current page table the new shadow page table, as follows:</a:t>
            </a:r>
          </a:p>
          <a:p>
            <a:pPr lvl="1" algn="just"/>
            <a:r>
              <a:rPr lang="en-US" altLang="en-US" sz="2300" b="1" dirty="0">
                <a:solidFill>
                  <a:srgbClr val="C00000"/>
                </a:solidFill>
              </a:rPr>
              <a:t>keep a pointer to the shadow page table at a fixed (known) location on disk.</a:t>
            </a:r>
          </a:p>
          <a:p>
            <a:pPr lvl="1" algn="just"/>
            <a:r>
              <a:rPr lang="en-US" altLang="en-US" sz="2300" b="1" dirty="0">
                <a:solidFill>
                  <a:srgbClr val="C00000"/>
                </a:solidFill>
              </a:rPr>
              <a:t>to make the current page table the new shadow page table, simply update the pointer to point to current page table on disk</a:t>
            </a:r>
          </a:p>
          <a:p>
            <a:pPr algn="just"/>
            <a:r>
              <a:rPr lang="en-US" altLang="en-US" sz="2300" b="1" dirty="0">
                <a:solidFill>
                  <a:srgbClr val="1426AC"/>
                </a:solidFill>
              </a:rPr>
              <a:t>Once pointer to shadow page table has been written, transaction is committed.</a:t>
            </a:r>
          </a:p>
          <a:p>
            <a:pPr algn="just"/>
            <a:r>
              <a:rPr lang="en-US" altLang="en-US" sz="2300" b="1" dirty="0">
                <a:solidFill>
                  <a:srgbClr val="1426AC"/>
                </a:solidFill>
              </a:rPr>
              <a:t>No recovery is needed after a crash — new transactions can start right away, using the shadow page table.</a:t>
            </a:r>
          </a:p>
          <a:p>
            <a:pPr algn="just"/>
            <a:r>
              <a:rPr lang="en-US" altLang="en-US" sz="2300" b="1" dirty="0">
                <a:solidFill>
                  <a:srgbClr val="349C57"/>
                </a:solidFill>
              </a:rPr>
              <a:t>Pages not pointed to from current/shadow page table should be freed (garbage collected).</a:t>
            </a:r>
          </a:p>
          <a:p>
            <a:pPr algn="just"/>
            <a:endParaRPr lang="en-US" altLang="en-US" sz="2300" b="1" dirty="0">
              <a:solidFill>
                <a:srgbClr val="1426AC"/>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0A4A3B3-9B0E-4103-8BB1-E4136EDF691A}"/>
              </a:ext>
            </a:extLst>
          </p:cNvPr>
          <p:cNvSpPr>
            <a:spLocks noGrp="1" noChangeArrowheads="1"/>
          </p:cNvSpPr>
          <p:nvPr>
            <p:ph type="title"/>
          </p:nvPr>
        </p:nvSpPr>
        <p:spPr>
          <a:xfrm>
            <a:off x="868362" y="158991"/>
            <a:ext cx="7407275" cy="381000"/>
          </a:xfrm>
        </p:spPr>
        <p:txBody>
          <a:bodyPr/>
          <a:lstStyle/>
          <a:p>
            <a:pPr algn="ctr"/>
            <a:r>
              <a:rPr lang="en-US" altLang="en-US" dirty="0"/>
              <a:t>Shadow Paging (Cont.)</a:t>
            </a:r>
          </a:p>
        </p:txBody>
      </p:sp>
      <p:sp>
        <p:nvSpPr>
          <p:cNvPr id="56323" name="Rectangle 3">
            <a:extLst>
              <a:ext uri="{FF2B5EF4-FFF2-40B4-BE49-F238E27FC236}">
                <a16:creationId xmlns:a16="http://schemas.microsoft.com/office/drawing/2014/main" id="{A5CFAB1E-BD3C-48AC-B465-57FBE948D798}"/>
              </a:ext>
            </a:extLst>
          </p:cNvPr>
          <p:cNvSpPr>
            <a:spLocks noGrp="1" noChangeArrowheads="1"/>
          </p:cNvSpPr>
          <p:nvPr>
            <p:ph type="body" idx="4294967295"/>
          </p:nvPr>
        </p:nvSpPr>
        <p:spPr>
          <a:xfrm>
            <a:off x="107503" y="476672"/>
            <a:ext cx="8928992" cy="5118100"/>
          </a:xfrm>
        </p:spPr>
        <p:txBody>
          <a:bodyPr/>
          <a:lstStyle/>
          <a:p>
            <a:pPr algn="just">
              <a:lnSpc>
                <a:spcPct val="90000"/>
              </a:lnSpc>
            </a:pPr>
            <a:r>
              <a:rPr lang="en-US" altLang="en-US" sz="2320" b="1" dirty="0">
                <a:solidFill>
                  <a:srgbClr val="1426AC"/>
                </a:solidFill>
              </a:rPr>
              <a:t>Advantages of shadow-paging over log-based schemes</a:t>
            </a:r>
          </a:p>
          <a:p>
            <a:pPr lvl="1" algn="just">
              <a:lnSpc>
                <a:spcPct val="90000"/>
              </a:lnSpc>
            </a:pPr>
            <a:r>
              <a:rPr lang="en-US" altLang="en-US" sz="2320" b="1" dirty="0"/>
              <a:t>no overhead of writing log records</a:t>
            </a:r>
          </a:p>
          <a:p>
            <a:pPr lvl="1" algn="just">
              <a:lnSpc>
                <a:spcPct val="90000"/>
              </a:lnSpc>
            </a:pPr>
            <a:r>
              <a:rPr lang="en-US" altLang="en-US" sz="2320" b="1" dirty="0"/>
              <a:t>recovery is trivial</a:t>
            </a:r>
          </a:p>
          <a:p>
            <a:pPr algn="just">
              <a:lnSpc>
                <a:spcPct val="90000"/>
              </a:lnSpc>
            </a:pPr>
            <a:r>
              <a:rPr lang="en-US" altLang="en-US" sz="2320" b="1" dirty="0">
                <a:solidFill>
                  <a:srgbClr val="1426AC"/>
                </a:solidFill>
              </a:rPr>
              <a:t>Disadvantages :</a:t>
            </a:r>
          </a:p>
          <a:p>
            <a:pPr lvl="1" algn="just">
              <a:lnSpc>
                <a:spcPct val="90000"/>
              </a:lnSpc>
            </a:pPr>
            <a:r>
              <a:rPr lang="en-US" altLang="en-US" sz="2320" b="1" dirty="0">
                <a:solidFill>
                  <a:srgbClr val="1426AC"/>
                </a:solidFill>
              </a:rPr>
              <a:t>Copying the entire page table is very expensive</a:t>
            </a:r>
          </a:p>
          <a:p>
            <a:pPr lvl="2" algn="just">
              <a:lnSpc>
                <a:spcPct val="90000"/>
              </a:lnSpc>
            </a:pPr>
            <a:r>
              <a:rPr lang="en-US" altLang="en-US" sz="2320" b="1" dirty="0"/>
              <a:t>Can be reduced by using a page table structured like a B</a:t>
            </a:r>
            <a:r>
              <a:rPr lang="en-US" altLang="en-US" sz="2320" b="1" baseline="30000" dirty="0"/>
              <a:t>+</a:t>
            </a:r>
            <a:r>
              <a:rPr lang="en-US" altLang="en-US" sz="2320" b="1" dirty="0"/>
              <a:t>-tree</a:t>
            </a:r>
          </a:p>
          <a:p>
            <a:pPr lvl="3" algn="just">
              <a:lnSpc>
                <a:spcPct val="90000"/>
              </a:lnSpc>
            </a:pPr>
            <a:r>
              <a:rPr lang="en-US" altLang="en-US" sz="2320" b="1" dirty="0"/>
              <a:t>No need to copy entire tree, only need to copy paths in the tree that lead to updated leaf nodes</a:t>
            </a:r>
          </a:p>
          <a:p>
            <a:pPr lvl="1" algn="just">
              <a:lnSpc>
                <a:spcPct val="90000"/>
              </a:lnSpc>
            </a:pPr>
            <a:r>
              <a:rPr lang="en-US" altLang="en-US" sz="2320" b="1" dirty="0">
                <a:solidFill>
                  <a:srgbClr val="1426AC"/>
                </a:solidFill>
              </a:rPr>
              <a:t>Commit overhead is high even with above extension</a:t>
            </a:r>
          </a:p>
          <a:p>
            <a:pPr lvl="2" algn="just">
              <a:lnSpc>
                <a:spcPct val="90000"/>
              </a:lnSpc>
            </a:pPr>
            <a:r>
              <a:rPr lang="en-US" altLang="en-US" sz="2320" b="1" dirty="0"/>
              <a:t>Need to flush every updated page, and page table</a:t>
            </a:r>
          </a:p>
          <a:p>
            <a:pPr lvl="1" algn="just">
              <a:lnSpc>
                <a:spcPct val="90000"/>
              </a:lnSpc>
            </a:pPr>
            <a:r>
              <a:rPr lang="en-US" altLang="en-US" sz="2320" b="1" dirty="0">
                <a:solidFill>
                  <a:srgbClr val="1426AC"/>
                </a:solidFill>
              </a:rPr>
              <a:t>Data gets fragmented (</a:t>
            </a:r>
            <a:r>
              <a:rPr lang="en-US" altLang="en-US" sz="2320" b="1" dirty="0"/>
              <a:t>related pages get separated on disk)</a:t>
            </a:r>
          </a:p>
          <a:p>
            <a:pPr lvl="1" algn="just">
              <a:lnSpc>
                <a:spcPct val="90000"/>
              </a:lnSpc>
            </a:pPr>
            <a:r>
              <a:rPr lang="en-US" altLang="en-US" sz="2320" b="1" dirty="0"/>
              <a:t>After every transaction completion, the database pages containing old versions of modified data need to be garbage collected </a:t>
            </a:r>
          </a:p>
          <a:p>
            <a:pPr lvl="1" algn="just">
              <a:lnSpc>
                <a:spcPct val="90000"/>
              </a:lnSpc>
            </a:pPr>
            <a:r>
              <a:rPr lang="en-US" altLang="en-US" sz="2320" b="1" dirty="0">
                <a:solidFill>
                  <a:srgbClr val="1426AC"/>
                </a:solidFill>
              </a:rPr>
              <a:t>Hard to extend algorithm to allow transactions to run concurrently</a:t>
            </a:r>
          </a:p>
          <a:p>
            <a:pPr lvl="2" algn="just">
              <a:lnSpc>
                <a:spcPct val="90000"/>
              </a:lnSpc>
            </a:pPr>
            <a:r>
              <a:rPr lang="en-US" altLang="en-US" sz="2320" b="1" dirty="0"/>
              <a:t>Easier to extend log based schemes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a:xfrm>
            <a:off x="428625" y="1214438"/>
            <a:ext cx="8245475" cy="814387"/>
          </a:xfrm>
        </p:spPr>
        <p:txBody>
          <a:bodyPr/>
          <a:lstStyle/>
          <a:p>
            <a:pPr algn="ctr" eaLnBrk="1" hangingPunct="1"/>
            <a:r>
              <a:rPr lang="en-IN" altLang="en-US" b="1">
                <a:solidFill>
                  <a:srgbClr val="1426AC"/>
                </a:solidFill>
              </a:rPr>
              <a:t>Thank You!!!</a:t>
            </a:r>
          </a:p>
        </p:txBody>
      </p:sp>
      <p:pic>
        <p:nvPicPr>
          <p:cNvPr id="220163" name="Content Placeholder 7" descr="download.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931318" y="2636912"/>
            <a:ext cx="3240087" cy="2427287"/>
          </a:xfrm>
        </p:spPr>
      </p:pic>
      <p:sp>
        <p:nvSpPr>
          <p:cNvPr id="220165" name="AutoShape 2" descr="Image result for brute force attack"/>
          <p:cNvSpPr>
            <a:spLocks noChangeAspect="1" noChangeArrowheads="1"/>
          </p:cNvSpPr>
          <p:nvPr/>
        </p:nvSpPr>
        <p:spPr bwMode="auto">
          <a:xfrm>
            <a:off x="155575" y="-192088"/>
            <a:ext cx="304800" cy="40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3665638-3CC3-406A-A759-33CA32D4817D}"/>
              </a:ext>
            </a:extLst>
          </p:cNvPr>
          <p:cNvSpPr>
            <a:spLocks noGrp="1" noChangeArrowheads="1"/>
          </p:cNvSpPr>
          <p:nvPr>
            <p:ph type="title"/>
          </p:nvPr>
        </p:nvSpPr>
        <p:spPr>
          <a:xfrm>
            <a:off x="857250" y="609601"/>
            <a:ext cx="7407275" cy="515144"/>
          </a:xfrm>
        </p:spPr>
        <p:txBody>
          <a:bodyPr/>
          <a:lstStyle/>
          <a:p>
            <a:pPr algn="ctr"/>
            <a:r>
              <a:rPr lang="en-US" altLang="en-US" dirty="0"/>
              <a:t>Storage Structure</a:t>
            </a:r>
          </a:p>
        </p:txBody>
      </p:sp>
      <p:sp>
        <p:nvSpPr>
          <p:cNvPr id="8195" name="Rectangle 3">
            <a:extLst>
              <a:ext uri="{FF2B5EF4-FFF2-40B4-BE49-F238E27FC236}">
                <a16:creationId xmlns:a16="http://schemas.microsoft.com/office/drawing/2014/main" id="{F1B7F7A0-6ADE-453C-8E26-173958BB2EEE}"/>
              </a:ext>
            </a:extLst>
          </p:cNvPr>
          <p:cNvSpPr>
            <a:spLocks noGrp="1" noChangeArrowheads="1"/>
          </p:cNvSpPr>
          <p:nvPr>
            <p:ph type="body" idx="4294967295"/>
          </p:nvPr>
        </p:nvSpPr>
        <p:spPr>
          <a:xfrm>
            <a:off x="839400" y="1556792"/>
            <a:ext cx="7404100" cy="4038600"/>
          </a:xfrm>
        </p:spPr>
        <p:txBody>
          <a:bodyPr/>
          <a:lstStyle/>
          <a:p>
            <a:pPr algn="just"/>
            <a:r>
              <a:rPr lang="en-US" altLang="en-US" sz="2400" b="1" dirty="0">
                <a:solidFill>
                  <a:srgbClr val="C00000"/>
                </a:solidFill>
              </a:rPr>
              <a:t>Volatile storage:</a:t>
            </a:r>
          </a:p>
          <a:p>
            <a:pPr lvl="1" algn="just"/>
            <a:r>
              <a:rPr lang="en-US" altLang="en-US" sz="2400" b="1" dirty="0">
                <a:solidFill>
                  <a:srgbClr val="1426AC"/>
                </a:solidFill>
              </a:rPr>
              <a:t>does not survive system crashes</a:t>
            </a:r>
          </a:p>
          <a:p>
            <a:pPr lvl="1" algn="just"/>
            <a:r>
              <a:rPr lang="en-US" altLang="en-US" sz="2400" b="1" dirty="0">
                <a:solidFill>
                  <a:srgbClr val="1426AC"/>
                </a:solidFill>
              </a:rPr>
              <a:t>examples: main memory, cache memory</a:t>
            </a:r>
          </a:p>
          <a:p>
            <a:pPr algn="just"/>
            <a:r>
              <a:rPr lang="en-US" altLang="en-US" sz="2400" b="1" dirty="0">
                <a:solidFill>
                  <a:srgbClr val="C00000"/>
                </a:solidFill>
              </a:rPr>
              <a:t>Nonvolatile storage:</a:t>
            </a:r>
          </a:p>
          <a:p>
            <a:pPr lvl="1" algn="just"/>
            <a:r>
              <a:rPr lang="en-US" altLang="en-US" sz="2400" b="1" dirty="0">
                <a:solidFill>
                  <a:srgbClr val="1426AC"/>
                </a:solidFill>
              </a:rPr>
              <a:t>survives system crashes</a:t>
            </a:r>
          </a:p>
          <a:p>
            <a:pPr lvl="1" algn="just"/>
            <a:r>
              <a:rPr lang="en-US" altLang="en-US" sz="2400" b="1" dirty="0">
                <a:solidFill>
                  <a:srgbClr val="1426AC"/>
                </a:solidFill>
              </a:rPr>
              <a:t>examples: disk, tape, flash memory, </a:t>
            </a:r>
            <a:br>
              <a:rPr lang="en-US" altLang="en-US" sz="2400" b="1" dirty="0">
                <a:solidFill>
                  <a:srgbClr val="1426AC"/>
                </a:solidFill>
              </a:rPr>
            </a:br>
            <a:r>
              <a:rPr lang="en-US" altLang="en-US" sz="2400" b="1" dirty="0">
                <a:solidFill>
                  <a:srgbClr val="1426AC"/>
                </a:solidFill>
              </a:rPr>
              <a:t>non-volatile (battery backed up) RAM </a:t>
            </a:r>
          </a:p>
          <a:p>
            <a:pPr algn="just"/>
            <a:r>
              <a:rPr lang="en-US" altLang="en-US" sz="2400" b="1" dirty="0">
                <a:solidFill>
                  <a:srgbClr val="C00000"/>
                </a:solidFill>
              </a:rPr>
              <a:t>Stable storage:</a:t>
            </a:r>
          </a:p>
          <a:p>
            <a:pPr lvl="1" algn="just"/>
            <a:r>
              <a:rPr lang="en-US" altLang="en-US" sz="2400" b="1" dirty="0">
                <a:solidFill>
                  <a:srgbClr val="1426AC"/>
                </a:solidFill>
              </a:rPr>
              <a:t>a mythical form of storage that survives all failures</a:t>
            </a:r>
          </a:p>
          <a:p>
            <a:pPr lvl="1" algn="just"/>
            <a:r>
              <a:rPr lang="en-US" altLang="en-US" sz="2400" b="1" dirty="0">
                <a:solidFill>
                  <a:srgbClr val="1426AC"/>
                </a:solidFill>
              </a:rPr>
              <a:t>approximated by maintaining multiple copies on distinct nonvolatile media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01BDC90-938F-44AA-88CE-96F217B45F5C}"/>
              </a:ext>
            </a:extLst>
          </p:cNvPr>
          <p:cNvSpPr>
            <a:spLocks noGrp="1" noChangeArrowheads="1"/>
          </p:cNvSpPr>
          <p:nvPr>
            <p:ph type="title"/>
          </p:nvPr>
        </p:nvSpPr>
        <p:spPr>
          <a:xfrm>
            <a:off x="886459" y="124584"/>
            <a:ext cx="8286750" cy="504825"/>
          </a:xfrm>
        </p:spPr>
        <p:txBody>
          <a:bodyPr/>
          <a:lstStyle/>
          <a:p>
            <a:r>
              <a:rPr lang="en-US" altLang="en-US" sz="2800" dirty="0">
                <a:solidFill>
                  <a:srgbClr val="1426AC"/>
                </a:solidFill>
              </a:rPr>
              <a:t>Recovery With Concurrent Transactions (Cont.)</a:t>
            </a:r>
          </a:p>
        </p:txBody>
      </p:sp>
      <p:sp>
        <p:nvSpPr>
          <p:cNvPr id="60419" name="Rectangle 3">
            <a:extLst>
              <a:ext uri="{FF2B5EF4-FFF2-40B4-BE49-F238E27FC236}">
                <a16:creationId xmlns:a16="http://schemas.microsoft.com/office/drawing/2014/main" id="{ABBB1553-0D02-4CFB-9980-D239A46F653B}"/>
              </a:ext>
            </a:extLst>
          </p:cNvPr>
          <p:cNvSpPr>
            <a:spLocks noGrp="1" noChangeArrowheads="1"/>
          </p:cNvSpPr>
          <p:nvPr>
            <p:ph type="body" idx="4294967295"/>
          </p:nvPr>
        </p:nvSpPr>
        <p:spPr>
          <a:xfrm>
            <a:off x="0" y="548680"/>
            <a:ext cx="8905428" cy="4876800"/>
          </a:xfrm>
        </p:spPr>
        <p:txBody>
          <a:bodyPr/>
          <a:lstStyle/>
          <a:p>
            <a:pPr marL="381000" indent="-381000" algn="just">
              <a:lnSpc>
                <a:spcPct val="90000"/>
              </a:lnSpc>
            </a:pPr>
            <a:r>
              <a:rPr lang="en-US" altLang="en-US" sz="2400" b="1" dirty="0"/>
              <a:t>Checkpoints are performed as before, except that the checkpoint log record is now of the form </a:t>
            </a:r>
            <a:br>
              <a:rPr lang="en-US" altLang="en-US" sz="2400" b="1" dirty="0"/>
            </a:br>
            <a:r>
              <a:rPr lang="en-US" altLang="en-US" sz="2400" b="1" dirty="0"/>
              <a:t>	</a:t>
            </a:r>
            <a:r>
              <a:rPr lang="en-US" altLang="en-US" sz="2400" b="1" dirty="0">
                <a:solidFill>
                  <a:srgbClr val="1426AC"/>
                </a:solidFill>
              </a:rPr>
              <a:t>&lt; checkpoint </a:t>
            </a:r>
            <a:r>
              <a:rPr lang="en-US" altLang="en-US" sz="2400" b="1" i="1" dirty="0">
                <a:solidFill>
                  <a:srgbClr val="1426AC"/>
                </a:solidFill>
              </a:rPr>
              <a:t>L</a:t>
            </a:r>
            <a:r>
              <a:rPr lang="en-US" altLang="en-US" sz="2400" b="1" dirty="0">
                <a:solidFill>
                  <a:srgbClr val="1426AC"/>
                </a:solidFill>
              </a:rPr>
              <a:t>&gt;</a:t>
            </a:r>
          </a:p>
          <a:p>
            <a:pPr marL="381000" indent="-381000" algn="just">
              <a:lnSpc>
                <a:spcPct val="90000"/>
              </a:lnSpc>
            </a:pPr>
            <a:r>
              <a:rPr lang="en-US" altLang="en-US" sz="2400" b="1" dirty="0"/>
              <a:t>where </a:t>
            </a:r>
            <a:r>
              <a:rPr lang="en-US" altLang="en-US" sz="2400" b="1" i="1" dirty="0">
                <a:solidFill>
                  <a:srgbClr val="1426AC"/>
                </a:solidFill>
              </a:rPr>
              <a:t>L</a:t>
            </a:r>
            <a:r>
              <a:rPr lang="en-US" altLang="en-US" sz="2400" b="1" dirty="0">
                <a:solidFill>
                  <a:srgbClr val="1426AC"/>
                </a:solidFill>
              </a:rPr>
              <a:t> is the list of transactions</a:t>
            </a:r>
            <a:r>
              <a:rPr lang="en-US" altLang="en-US" sz="2400" b="1" dirty="0"/>
              <a:t> active at the time of the checkpoint</a:t>
            </a:r>
          </a:p>
          <a:p>
            <a:pPr marL="800100" lvl="1" indent="-342900" algn="just">
              <a:lnSpc>
                <a:spcPct val="90000"/>
              </a:lnSpc>
            </a:pPr>
            <a:r>
              <a:rPr lang="en-US" altLang="en-US" sz="2400" b="1" dirty="0"/>
              <a:t>We assume </a:t>
            </a:r>
            <a:r>
              <a:rPr lang="en-US" altLang="en-US" sz="2400" b="1" dirty="0">
                <a:solidFill>
                  <a:srgbClr val="1426AC"/>
                </a:solidFill>
              </a:rPr>
              <a:t>no updates are in progress while the checkpoint is carried out </a:t>
            </a:r>
          </a:p>
          <a:p>
            <a:pPr marL="800100" lvl="1" indent="-342900" algn="just">
              <a:lnSpc>
                <a:spcPct val="90000"/>
              </a:lnSpc>
            </a:pPr>
            <a:r>
              <a:rPr lang="en-US" altLang="en-US" sz="2400" b="1" dirty="0"/>
              <a:t>When the system recovers from a crash, it first does the following:</a:t>
            </a:r>
          </a:p>
          <a:p>
            <a:pPr marL="800100" lvl="1" indent="-342900" algn="just">
              <a:lnSpc>
                <a:spcPct val="90000"/>
              </a:lnSpc>
              <a:buFont typeface="Monotype Sorts" pitchFamily="2" charset="2"/>
              <a:buAutoNum type="arabicPeriod"/>
            </a:pPr>
            <a:r>
              <a:rPr lang="en-US" altLang="en-US" sz="2400" b="1" dirty="0"/>
              <a:t>Initialize </a:t>
            </a:r>
            <a:r>
              <a:rPr lang="en-US" altLang="en-US" sz="2400" b="1" i="1" dirty="0"/>
              <a:t> </a:t>
            </a:r>
            <a:r>
              <a:rPr lang="en-US" altLang="en-US" sz="2400" b="1" i="1" dirty="0">
                <a:solidFill>
                  <a:srgbClr val="1426AC"/>
                </a:solidFill>
              </a:rPr>
              <a:t>undo-list</a:t>
            </a:r>
            <a:r>
              <a:rPr lang="en-US" altLang="en-US" sz="2400" b="1" dirty="0">
                <a:solidFill>
                  <a:srgbClr val="1426AC"/>
                </a:solidFill>
              </a:rPr>
              <a:t> and </a:t>
            </a:r>
            <a:r>
              <a:rPr lang="en-US" altLang="en-US" sz="2400" b="1" i="1" dirty="0">
                <a:solidFill>
                  <a:srgbClr val="1426AC"/>
                </a:solidFill>
              </a:rPr>
              <a:t> redo-list</a:t>
            </a:r>
            <a:r>
              <a:rPr lang="en-US" altLang="en-US" sz="2400" b="1" dirty="0"/>
              <a:t> to empty</a:t>
            </a:r>
          </a:p>
          <a:p>
            <a:pPr marL="800100" lvl="1" indent="-342900" algn="just">
              <a:lnSpc>
                <a:spcPct val="90000"/>
              </a:lnSpc>
              <a:buFont typeface="Monotype Sorts" pitchFamily="2" charset="2"/>
              <a:buAutoNum type="arabicPeriod"/>
            </a:pPr>
            <a:r>
              <a:rPr lang="en-US" altLang="en-US" sz="2400" b="1" dirty="0"/>
              <a:t>Scan the log backwards from the end, stopping when the first </a:t>
            </a:r>
            <a:r>
              <a:rPr lang="en-US" altLang="en-US" sz="2400" b="1" dirty="0">
                <a:solidFill>
                  <a:srgbClr val="1426AC"/>
                </a:solidFill>
              </a:rPr>
              <a:t>&lt;checkpoint </a:t>
            </a:r>
            <a:r>
              <a:rPr lang="en-US" altLang="en-US" sz="2400" b="1" i="1" dirty="0">
                <a:solidFill>
                  <a:srgbClr val="1426AC"/>
                </a:solidFill>
              </a:rPr>
              <a:t>L</a:t>
            </a:r>
            <a:r>
              <a:rPr lang="en-US" altLang="en-US" sz="2400" b="1" dirty="0">
                <a:solidFill>
                  <a:srgbClr val="1426AC"/>
                </a:solidFill>
              </a:rPr>
              <a:t>&gt;</a:t>
            </a:r>
            <a:r>
              <a:rPr lang="en-US" altLang="en-US" sz="2400" b="1" dirty="0"/>
              <a:t> record is found.  </a:t>
            </a:r>
            <a:br>
              <a:rPr lang="en-US" altLang="en-US" sz="2400" b="1" dirty="0"/>
            </a:br>
            <a:r>
              <a:rPr lang="en-US" altLang="en-US" sz="2400" b="1" dirty="0"/>
              <a:t>For each record found during the backward scan:</a:t>
            </a:r>
          </a:p>
          <a:p>
            <a:pPr marL="1200150" lvl="2" indent="-342900" algn="just">
              <a:lnSpc>
                <a:spcPct val="90000"/>
              </a:lnSpc>
              <a:buFont typeface="Monotype Sorts" pitchFamily="2" charset="2"/>
              <a:buChar char="H"/>
            </a:pPr>
            <a:r>
              <a:rPr lang="en-US" altLang="en-US" sz="2400" b="1" dirty="0"/>
              <a:t>if the record is </a:t>
            </a:r>
            <a:r>
              <a:rPr lang="en-US" altLang="en-US" sz="2400" b="1" dirty="0">
                <a:solidFill>
                  <a:srgbClr val="1426AC"/>
                </a:solidFill>
              </a:rPr>
              <a:t>&lt;</a:t>
            </a:r>
            <a:r>
              <a:rPr lang="en-US" altLang="en-US" sz="2400" b="1" i="1" dirty="0" err="1">
                <a:solidFill>
                  <a:srgbClr val="1426AC"/>
                </a:solidFill>
              </a:rPr>
              <a:t>T</a:t>
            </a:r>
            <a:r>
              <a:rPr lang="en-US" altLang="en-US" sz="2400" b="1" i="1" baseline="-25000" dirty="0" err="1">
                <a:solidFill>
                  <a:srgbClr val="1426AC"/>
                </a:solidFill>
              </a:rPr>
              <a:t>i</a:t>
            </a:r>
            <a:r>
              <a:rPr lang="en-US" altLang="en-US" sz="2400" b="1" baseline="-25000" dirty="0">
                <a:solidFill>
                  <a:srgbClr val="1426AC"/>
                </a:solidFill>
              </a:rPr>
              <a:t> </a:t>
            </a:r>
            <a:r>
              <a:rPr lang="en-US" altLang="en-US" sz="2400" b="1" dirty="0">
                <a:solidFill>
                  <a:srgbClr val="1426AC"/>
                </a:solidFill>
              </a:rPr>
              <a:t>commit&gt;</a:t>
            </a:r>
            <a:r>
              <a:rPr lang="en-US" altLang="en-US" sz="2400" b="1" dirty="0"/>
              <a:t>, add</a:t>
            </a:r>
            <a:r>
              <a:rPr lang="en-US" altLang="en-US" sz="2400" b="1" i="1" dirty="0"/>
              <a:t> </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dirty="0">
                <a:solidFill>
                  <a:srgbClr val="1426AC"/>
                </a:solidFill>
              </a:rPr>
              <a:t> </a:t>
            </a:r>
            <a:r>
              <a:rPr lang="en-US" altLang="en-US" sz="2400" b="1" dirty="0">
                <a:solidFill>
                  <a:srgbClr val="1426AC"/>
                </a:solidFill>
              </a:rPr>
              <a:t>to </a:t>
            </a:r>
            <a:r>
              <a:rPr lang="en-US" altLang="en-US" sz="2400" b="1" i="1" dirty="0">
                <a:solidFill>
                  <a:srgbClr val="1426AC"/>
                </a:solidFill>
              </a:rPr>
              <a:t>redo-list</a:t>
            </a:r>
            <a:endParaRPr lang="en-US" altLang="en-US" sz="2400" b="1" dirty="0">
              <a:solidFill>
                <a:srgbClr val="1426AC"/>
              </a:solidFill>
            </a:endParaRPr>
          </a:p>
          <a:p>
            <a:pPr marL="1200150" lvl="2" indent="-342900" algn="just">
              <a:lnSpc>
                <a:spcPct val="90000"/>
              </a:lnSpc>
              <a:buFont typeface="Monotype Sorts" pitchFamily="2" charset="2"/>
              <a:buChar char="H"/>
            </a:pPr>
            <a:r>
              <a:rPr lang="en-US" altLang="en-US" sz="2400" b="1" dirty="0"/>
              <a:t>if the record is </a:t>
            </a:r>
            <a:r>
              <a:rPr lang="en-US" altLang="en-US" sz="2400" b="1" dirty="0">
                <a:solidFill>
                  <a:srgbClr val="1426AC"/>
                </a:solidFill>
              </a:rPr>
              <a:t>&lt;</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dirty="0">
                <a:solidFill>
                  <a:srgbClr val="1426AC"/>
                </a:solidFill>
              </a:rPr>
              <a:t> </a:t>
            </a:r>
            <a:r>
              <a:rPr lang="en-US" altLang="en-US" sz="2400" b="1" dirty="0">
                <a:solidFill>
                  <a:srgbClr val="1426AC"/>
                </a:solidFill>
              </a:rPr>
              <a:t> start&gt;</a:t>
            </a:r>
            <a:r>
              <a:rPr lang="en-US" altLang="en-US" sz="2400" b="1" dirty="0"/>
              <a:t>, then </a:t>
            </a:r>
            <a:r>
              <a:rPr lang="en-US" altLang="en-US" sz="2400" b="1" dirty="0">
                <a:solidFill>
                  <a:srgbClr val="1426AC"/>
                </a:solidFill>
              </a:rPr>
              <a:t>if </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baseline="-25000" dirty="0">
                <a:solidFill>
                  <a:srgbClr val="1426AC"/>
                </a:solidFill>
              </a:rPr>
              <a:t> </a:t>
            </a:r>
            <a:r>
              <a:rPr lang="en-US" altLang="en-US" sz="2400" b="1" dirty="0">
                <a:solidFill>
                  <a:srgbClr val="1426AC"/>
                </a:solidFill>
              </a:rPr>
              <a:t>is not in </a:t>
            </a:r>
            <a:r>
              <a:rPr lang="en-US" altLang="en-US" sz="2400" b="1" i="1" dirty="0">
                <a:solidFill>
                  <a:srgbClr val="1426AC"/>
                </a:solidFill>
              </a:rPr>
              <a:t> redo-list</a:t>
            </a:r>
            <a:r>
              <a:rPr lang="en-US" altLang="en-US" sz="2400" b="1" dirty="0"/>
              <a:t>, add </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baseline="-25000" dirty="0">
                <a:solidFill>
                  <a:srgbClr val="1426AC"/>
                </a:solidFill>
              </a:rPr>
              <a:t> </a:t>
            </a:r>
            <a:r>
              <a:rPr lang="en-US" altLang="en-US" sz="2400" b="1" dirty="0">
                <a:solidFill>
                  <a:srgbClr val="1426AC"/>
                </a:solidFill>
              </a:rPr>
              <a:t>to </a:t>
            </a:r>
            <a:r>
              <a:rPr lang="en-US" altLang="en-US" sz="2400" b="1" i="1" dirty="0">
                <a:solidFill>
                  <a:srgbClr val="1426AC"/>
                </a:solidFill>
              </a:rPr>
              <a:t>undo-list</a:t>
            </a:r>
            <a:endParaRPr lang="en-US" altLang="en-US" sz="2400" b="1" dirty="0">
              <a:solidFill>
                <a:srgbClr val="1426AC"/>
              </a:solidFill>
            </a:endParaRPr>
          </a:p>
          <a:p>
            <a:pPr marL="800100" lvl="1" indent="-342900" algn="just">
              <a:lnSpc>
                <a:spcPct val="90000"/>
              </a:lnSpc>
              <a:buFont typeface="Monotype Sorts" pitchFamily="2" charset="2"/>
              <a:buAutoNum type="arabicPeriod"/>
            </a:pPr>
            <a:r>
              <a:rPr lang="en-US" altLang="en-US" sz="2400" b="1" dirty="0">
                <a:solidFill>
                  <a:srgbClr val="00B050"/>
                </a:solidFill>
              </a:rPr>
              <a:t>For every </a:t>
            </a:r>
            <a:r>
              <a:rPr lang="en-US" altLang="en-US" sz="2400" b="1" i="1" dirty="0" err="1">
                <a:solidFill>
                  <a:srgbClr val="00B050"/>
                </a:solidFill>
              </a:rPr>
              <a:t>T</a:t>
            </a:r>
            <a:r>
              <a:rPr lang="en-US" altLang="en-US" sz="2400" b="1" i="1" baseline="-25000" dirty="0" err="1">
                <a:solidFill>
                  <a:srgbClr val="00B050"/>
                </a:solidFill>
              </a:rPr>
              <a:t>i</a:t>
            </a:r>
            <a:r>
              <a:rPr lang="en-US" altLang="en-US" sz="2400" b="1" i="1" baseline="-25000" dirty="0">
                <a:solidFill>
                  <a:srgbClr val="00B050"/>
                </a:solidFill>
              </a:rPr>
              <a:t> </a:t>
            </a:r>
            <a:r>
              <a:rPr lang="en-US" altLang="en-US" sz="2400" b="1" dirty="0">
                <a:solidFill>
                  <a:srgbClr val="00B050"/>
                </a:solidFill>
              </a:rPr>
              <a:t>in </a:t>
            </a:r>
            <a:r>
              <a:rPr lang="en-US" altLang="en-US" sz="2400" b="1" i="1" dirty="0">
                <a:solidFill>
                  <a:srgbClr val="00B050"/>
                </a:solidFill>
              </a:rPr>
              <a:t>L</a:t>
            </a:r>
            <a:r>
              <a:rPr lang="en-US" altLang="en-US" sz="2400" b="1" dirty="0">
                <a:solidFill>
                  <a:srgbClr val="00B050"/>
                </a:solidFill>
              </a:rPr>
              <a:t>,</a:t>
            </a:r>
            <a:r>
              <a:rPr lang="en-US" altLang="en-US" sz="2400" b="1" dirty="0"/>
              <a:t> </a:t>
            </a:r>
            <a:r>
              <a:rPr lang="en-US" altLang="en-US" sz="2400" b="1" dirty="0">
                <a:solidFill>
                  <a:srgbClr val="1426AC"/>
                </a:solidFill>
              </a:rPr>
              <a:t>if </a:t>
            </a:r>
            <a:r>
              <a:rPr lang="en-US" altLang="en-US" sz="2400" b="1" i="1" dirty="0" err="1">
                <a:solidFill>
                  <a:srgbClr val="1426AC"/>
                </a:solidFill>
              </a:rPr>
              <a:t>T</a:t>
            </a:r>
            <a:r>
              <a:rPr lang="en-US" altLang="en-US" sz="2400" b="1" baseline="-25000" dirty="0" err="1">
                <a:solidFill>
                  <a:srgbClr val="1426AC"/>
                </a:solidFill>
              </a:rPr>
              <a:t>i</a:t>
            </a:r>
            <a:r>
              <a:rPr lang="en-US" altLang="en-US" sz="2400" b="1" baseline="-25000" dirty="0">
                <a:solidFill>
                  <a:srgbClr val="1426AC"/>
                </a:solidFill>
              </a:rPr>
              <a:t> </a:t>
            </a:r>
            <a:r>
              <a:rPr lang="en-US" altLang="en-US" sz="2400" b="1" dirty="0">
                <a:solidFill>
                  <a:srgbClr val="1426AC"/>
                </a:solidFill>
              </a:rPr>
              <a:t>is not in </a:t>
            </a:r>
            <a:r>
              <a:rPr lang="en-US" altLang="en-US" sz="2400" b="1" i="1" dirty="0">
                <a:solidFill>
                  <a:srgbClr val="1426AC"/>
                </a:solidFill>
              </a:rPr>
              <a:t> redo-list</a:t>
            </a:r>
            <a:r>
              <a:rPr lang="en-US" altLang="en-US" sz="2400" b="1" dirty="0">
                <a:solidFill>
                  <a:srgbClr val="1426AC"/>
                </a:solidFill>
              </a:rPr>
              <a:t>, add </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dirty="0">
                <a:solidFill>
                  <a:srgbClr val="1426AC"/>
                </a:solidFill>
              </a:rPr>
              <a:t> </a:t>
            </a:r>
            <a:r>
              <a:rPr lang="en-US" altLang="en-US" sz="2400" b="1" dirty="0">
                <a:solidFill>
                  <a:srgbClr val="1426AC"/>
                </a:solidFill>
              </a:rPr>
              <a:t>to </a:t>
            </a:r>
            <a:r>
              <a:rPr lang="en-US" altLang="en-US" sz="2400" b="1" i="1" dirty="0">
                <a:solidFill>
                  <a:srgbClr val="1426AC"/>
                </a:solidFill>
              </a:rPr>
              <a:t>undo-list</a:t>
            </a:r>
            <a:endParaRPr lang="en-US" altLang="en-US" sz="2400" b="1" dirty="0">
              <a:solidFill>
                <a:srgbClr val="1426AC"/>
              </a:solidFill>
            </a:endParaRPr>
          </a:p>
        </p:txBody>
      </p:sp>
    </p:spTree>
    <p:extLst>
      <p:ext uri="{BB962C8B-B14F-4D97-AF65-F5344CB8AC3E}">
        <p14:creationId xmlns:p14="http://schemas.microsoft.com/office/powerpoint/2010/main" val="3846665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0020801-8007-40BF-976B-C17F6AACCFDE}"/>
              </a:ext>
            </a:extLst>
          </p:cNvPr>
          <p:cNvSpPr>
            <a:spLocks noGrp="1" noChangeArrowheads="1"/>
          </p:cNvSpPr>
          <p:nvPr>
            <p:ph type="title"/>
          </p:nvPr>
        </p:nvSpPr>
        <p:spPr>
          <a:xfrm>
            <a:off x="685800" y="76200"/>
            <a:ext cx="8382000" cy="609600"/>
          </a:xfrm>
        </p:spPr>
        <p:txBody>
          <a:bodyPr/>
          <a:lstStyle/>
          <a:p>
            <a:pPr algn="ctr"/>
            <a:r>
              <a:rPr lang="en-US" altLang="en-US" sz="2800" dirty="0">
                <a:solidFill>
                  <a:srgbClr val="1426AC"/>
                </a:solidFill>
              </a:rPr>
              <a:t>Recovery With Concurrent Transactions (Cont.)</a:t>
            </a:r>
          </a:p>
        </p:txBody>
      </p:sp>
      <p:sp>
        <p:nvSpPr>
          <p:cNvPr id="62467" name="Rectangle 3">
            <a:extLst>
              <a:ext uri="{FF2B5EF4-FFF2-40B4-BE49-F238E27FC236}">
                <a16:creationId xmlns:a16="http://schemas.microsoft.com/office/drawing/2014/main" id="{49FCF0BE-BD88-435B-9C95-C9CFB344C6DF}"/>
              </a:ext>
            </a:extLst>
          </p:cNvPr>
          <p:cNvSpPr>
            <a:spLocks noGrp="1" noChangeArrowheads="1"/>
          </p:cNvSpPr>
          <p:nvPr>
            <p:ph type="body" idx="4294967295"/>
          </p:nvPr>
        </p:nvSpPr>
        <p:spPr>
          <a:xfrm>
            <a:off x="705068" y="764704"/>
            <a:ext cx="8043395" cy="4038600"/>
          </a:xfrm>
        </p:spPr>
        <p:txBody>
          <a:bodyPr/>
          <a:lstStyle/>
          <a:p>
            <a:pPr marL="381000" indent="-381000" algn="just"/>
            <a:r>
              <a:rPr lang="en-US" altLang="en-US" sz="2400" b="1" dirty="0"/>
              <a:t>At this point </a:t>
            </a:r>
            <a:r>
              <a:rPr lang="en-US" altLang="en-US" sz="2400" b="1" i="1" dirty="0">
                <a:solidFill>
                  <a:srgbClr val="1426AC"/>
                </a:solidFill>
              </a:rPr>
              <a:t>undo-list</a:t>
            </a:r>
            <a:r>
              <a:rPr lang="en-US" altLang="en-US" sz="2400" b="1" dirty="0">
                <a:solidFill>
                  <a:srgbClr val="1426AC"/>
                </a:solidFill>
              </a:rPr>
              <a:t> consists of incomplete transactions which must be undone, and </a:t>
            </a:r>
            <a:r>
              <a:rPr lang="en-US" altLang="en-US" sz="2400" b="1" i="1" dirty="0">
                <a:solidFill>
                  <a:srgbClr val="1426AC"/>
                </a:solidFill>
              </a:rPr>
              <a:t>redo-list</a:t>
            </a:r>
            <a:r>
              <a:rPr lang="en-US" altLang="en-US" sz="2400" b="1" dirty="0">
                <a:solidFill>
                  <a:srgbClr val="1426AC"/>
                </a:solidFill>
              </a:rPr>
              <a:t> consists of finished transactions that must be redone.</a:t>
            </a:r>
          </a:p>
          <a:p>
            <a:pPr marL="381000" indent="-381000" algn="just"/>
            <a:r>
              <a:rPr lang="en-US" altLang="en-US" sz="2400" b="1" dirty="0"/>
              <a:t>Recovery now continues as follows:</a:t>
            </a:r>
          </a:p>
          <a:p>
            <a:pPr marL="800100" lvl="1" indent="-342900" algn="just">
              <a:buFont typeface="Monotype Sorts" pitchFamily="2" charset="2"/>
              <a:buAutoNum type="arabicPeriod"/>
            </a:pPr>
            <a:r>
              <a:rPr lang="en-US" altLang="en-US" sz="2400" b="1" dirty="0"/>
              <a:t>Scan log backwards from most recent record, stopping when </a:t>
            </a:r>
            <a:r>
              <a:rPr lang="en-US" altLang="en-US" sz="2400" b="1" dirty="0">
                <a:solidFill>
                  <a:srgbClr val="1426AC"/>
                </a:solidFill>
              </a:rPr>
              <a:t>&lt;</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dirty="0">
                <a:solidFill>
                  <a:srgbClr val="1426AC"/>
                </a:solidFill>
              </a:rPr>
              <a:t> </a:t>
            </a:r>
            <a:r>
              <a:rPr lang="en-US" altLang="en-US" sz="2400" b="1" dirty="0">
                <a:solidFill>
                  <a:srgbClr val="1426AC"/>
                </a:solidFill>
              </a:rPr>
              <a:t>start&gt;</a:t>
            </a:r>
            <a:r>
              <a:rPr lang="en-US" altLang="en-US" sz="2400" b="1" dirty="0"/>
              <a:t> records have been encountered for every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in </a:t>
            </a:r>
            <a:r>
              <a:rPr lang="en-US" altLang="en-US" sz="2400" b="1" i="1" dirty="0">
                <a:solidFill>
                  <a:srgbClr val="1426AC"/>
                </a:solidFill>
              </a:rPr>
              <a:t>undo-list</a:t>
            </a:r>
            <a:r>
              <a:rPr lang="en-US" altLang="en-US" sz="2400" b="1" dirty="0">
                <a:solidFill>
                  <a:srgbClr val="1426AC"/>
                </a:solidFill>
              </a:rPr>
              <a:t>.</a:t>
            </a:r>
          </a:p>
          <a:p>
            <a:pPr marL="1200150" lvl="2" indent="-342900" algn="just">
              <a:buFont typeface="Monotype Sorts" pitchFamily="2" charset="2"/>
              <a:buChar char="n"/>
            </a:pPr>
            <a:r>
              <a:rPr lang="en-US" altLang="en-US" sz="2400" b="1" dirty="0"/>
              <a:t>During the scan, perform </a:t>
            </a:r>
            <a:r>
              <a:rPr lang="en-US" altLang="en-US" sz="2400" b="1" dirty="0">
                <a:solidFill>
                  <a:srgbClr val="1426AC"/>
                </a:solidFill>
              </a:rPr>
              <a:t>undo for each log record that belongs to a transaction in </a:t>
            </a:r>
            <a:r>
              <a:rPr lang="en-US" altLang="en-US" sz="2400" b="1" i="1" dirty="0">
                <a:solidFill>
                  <a:srgbClr val="1426AC"/>
                </a:solidFill>
              </a:rPr>
              <a:t> undo-list</a:t>
            </a:r>
            <a:r>
              <a:rPr lang="en-US" altLang="en-US" sz="2400" b="1" dirty="0">
                <a:solidFill>
                  <a:srgbClr val="1426AC"/>
                </a:solidFill>
              </a:rPr>
              <a:t>.</a:t>
            </a:r>
          </a:p>
          <a:p>
            <a:pPr marL="800100" lvl="1" indent="-342900" algn="just">
              <a:buFont typeface="Monotype Sorts" pitchFamily="2" charset="2"/>
              <a:buAutoNum type="arabicPeriod"/>
            </a:pPr>
            <a:r>
              <a:rPr lang="en-US" altLang="en-US" sz="2400" b="1" dirty="0"/>
              <a:t>Locate the most recent </a:t>
            </a:r>
            <a:r>
              <a:rPr lang="en-US" altLang="en-US" sz="2400" b="1" dirty="0">
                <a:solidFill>
                  <a:srgbClr val="1426AC"/>
                </a:solidFill>
              </a:rPr>
              <a:t>&lt;checkpoint </a:t>
            </a:r>
            <a:r>
              <a:rPr lang="en-US" altLang="en-US" sz="2400" b="1" i="1" dirty="0">
                <a:solidFill>
                  <a:srgbClr val="1426AC"/>
                </a:solidFill>
              </a:rPr>
              <a:t>L</a:t>
            </a:r>
            <a:r>
              <a:rPr lang="en-US" altLang="en-US" sz="2400" b="1" dirty="0">
                <a:solidFill>
                  <a:srgbClr val="1426AC"/>
                </a:solidFill>
              </a:rPr>
              <a:t>&gt;</a:t>
            </a:r>
            <a:r>
              <a:rPr lang="en-US" altLang="en-US" sz="2400" b="1" dirty="0"/>
              <a:t> record.</a:t>
            </a:r>
          </a:p>
          <a:p>
            <a:pPr marL="800100" lvl="1" indent="-342900" algn="just">
              <a:buFont typeface="Monotype Sorts" pitchFamily="2" charset="2"/>
              <a:buAutoNum type="arabicPeriod"/>
            </a:pPr>
            <a:r>
              <a:rPr lang="en-US" altLang="en-US" sz="2400" b="1" dirty="0"/>
              <a:t>Scan log forwards from the </a:t>
            </a:r>
            <a:r>
              <a:rPr lang="en-US" altLang="en-US" sz="2400" b="1" dirty="0">
                <a:solidFill>
                  <a:srgbClr val="1426AC"/>
                </a:solidFill>
              </a:rPr>
              <a:t>&lt;checkpoint</a:t>
            </a:r>
            <a:r>
              <a:rPr lang="en-US" altLang="en-US" sz="2400" b="1" i="1" dirty="0">
                <a:solidFill>
                  <a:srgbClr val="1426AC"/>
                </a:solidFill>
              </a:rPr>
              <a:t> L</a:t>
            </a:r>
            <a:r>
              <a:rPr lang="en-US" altLang="en-US" sz="2400" b="1" dirty="0">
                <a:solidFill>
                  <a:srgbClr val="1426AC"/>
                </a:solidFill>
              </a:rPr>
              <a:t>&gt;</a:t>
            </a:r>
            <a:r>
              <a:rPr lang="en-US" altLang="en-US" sz="2400" b="1" dirty="0"/>
              <a:t> record  till the end of the log.</a:t>
            </a:r>
          </a:p>
          <a:p>
            <a:pPr marL="1200150" lvl="2" indent="-342900" algn="just">
              <a:buFont typeface="Monotype Sorts" pitchFamily="2" charset="2"/>
              <a:buChar char="n"/>
            </a:pPr>
            <a:r>
              <a:rPr lang="en-US" altLang="en-US" sz="2400" b="1" dirty="0">
                <a:solidFill>
                  <a:srgbClr val="1426AC"/>
                </a:solidFill>
              </a:rPr>
              <a:t>During the scan, perform redo for each log record that belongs to a transaction on </a:t>
            </a:r>
            <a:r>
              <a:rPr lang="en-US" altLang="en-US" sz="2400" b="1" i="1" dirty="0">
                <a:solidFill>
                  <a:srgbClr val="1426AC"/>
                </a:solidFill>
              </a:rPr>
              <a:t> redo-list</a:t>
            </a:r>
            <a:endParaRPr lang="en-US" altLang="en-US" sz="2400" b="1" dirty="0">
              <a:solidFill>
                <a:srgbClr val="1426AC"/>
              </a:solidFill>
            </a:endParaRPr>
          </a:p>
        </p:txBody>
      </p:sp>
    </p:spTree>
    <p:extLst>
      <p:ext uri="{BB962C8B-B14F-4D97-AF65-F5344CB8AC3E}">
        <p14:creationId xmlns:p14="http://schemas.microsoft.com/office/powerpoint/2010/main" val="1385081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A58B1C4-DC14-4E96-BBB7-36CCAADC4A4E}"/>
              </a:ext>
            </a:extLst>
          </p:cNvPr>
          <p:cNvSpPr>
            <a:spLocks noGrp="1" noChangeArrowheads="1"/>
          </p:cNvSpPr>
          <p:nvPr>
            <p:ph type="title"/>
          </p:nvPr>
        </p:nvSpPr>
        <p:spPr>
          <a:xfrm>
            <a:off x="868362" y="332656"/>
            <a:ext cx="7407275" cy="587152"/>
          </a:xfrm>
        </p:spPr>
        <p:txBody>
          <a:bodyPr/>
          <a:lstStyle/>
          <a:p>
            <a:pPr algn="ctr"/>
            <a:r>
              <a:rPr lang="en-US" altLang="en-US" dirty="0"/>
              <a:t>Example of Recovery</a:t>
            </a:r>
          </a:p>
        </p:txBody>
      </p:sp>
      <p:sp>
        <p:nvSpPr>
          <p:cNvPr id="64515" name="Rectangle 3">
            <a:extLst>
              <a:ext uri="{FF2B5EF4-FFF2-40B4-BE49-F238E27FC236}">
                <a16:creationId xmlns:a16="http://schemas.microsoft.com/office/drawing/2014/main" id="{AB6F22B7-4FCE-4845-8921-E0D10C95358F}"/>
              </a:ext>
            </a:extLst>
          </p:cNvPr>
          <p:cNvSpPr>
            <a:spLocks noGrp="1" noChangeArrowheads="1"/>
          </p:cNvSpPr>
          <p:nvPr>
            <p:ph type="body" idx="4294967295"/>
          </p:nvPr>
        </p:nvSpPr>
        <p:spPr>
          <a:xfrm>
            <a:off x="662396" y="919808"/>
            <a:ext cx="7819206" cy="4038600"/>
          </a:xfrm>
        </p:spPr>
        <p:txBody>
          <a:bodyPr/>
          <a:lstStyle/>
          <a:p>
            <a:pPr algn="just">
              <a:lnSpc>
                <a:spcPct val="90000"/>
              </a:lnSpc>
            </a:pPr>
            <a:r>
              <a:rPr lang="en-US" altLang="en-US" sz="2400" b="1" dirty="0">
                <a:solidFill>
                  <a:srgbClr val="1426AC"/>
                </a:solidFill>
              </a:rPr>
              <a:t>Go over the steps of the recovery algorithm on the following log:</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0</a:t>
            </a:r>
            <a:r>
              <a:rPr lang="en-US" altLang="en-US" sz="2400" b="1" i="1" dirty="0">
                <a:solidFill>
                  <a:srgbClr val="1426AC"/>
                </a:solidFill>
              </a:rPr>
              <a:t> </a:t>
            </a:r>
            <a:r>
              <a:rPr lang="en-US" altLang="en-US" sz="2400" b="1" dirty="0">
                <a:solidFill>
                  <a:srgbClr val="1426AC"/>
                </a:solidFill>
              </a:rPr>
              <a:t>start&gt;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a:t>
            </a:r>
            <a:r>
              <a:rPr lang="en-US" altLang="en-US" sz="2400" b="1" i="1" dirty="0">
                <a:solidFill>
                  <a:srgbClr val="1426AC"/>
                </a:solidFill>
              </a:rPr>
              <a:t>A</a:t>
            </a:r>
            <a:r>
              <a:rPr lang="en-US" altLang="en-US" sz="2400" b="1" dirty="0">
                <a:solidFill>
                  <a:srgbClr val="1426AC"/>
                </a:solidFill>
              </a:rPr>
              <a:t>, 0, 10&gt;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0</a:t>
            </a:r>
            <a:r>
              <a:rPr lang="en-US" altLang="en-US" sz="2400" b="1" dirty="0">
                <a:solidFill>
                  <a:srgbClr val="1426AC"/>
                </a:solidFill>
              </a:rPr>
              <a:t> commit&gt;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start&gt;    </a:t>
            </a:r>
            <a:r>
              <a:rPr lang="en-IN" altLang="en-US" sz="2400" b="1" dirty="0">
                <a:solidFill>
                  <a:srgbClr val="1426AC"/>
                </a:solidFill>
              </a:rPr>
              <a:t> </a:t>
            </a:r>
            <a:r>
              <a:rPr lang="en-IN" altLang="en-US" sz="2400" b="1" dirty="0">
                <a:solidFill>
                  <a:srgbClr val="00B050"/>
                </a:solidFill>
              </a:rPr>
              <a:t>/* Scan at step 1 comes up to here */</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a:t>
            </a:r>
            <a:r>
              <a:rPr lang="en-US" altLang="en-US" sz="2400" b="1" i="1" dirty="0">
                <a:solidFill>
                  <a:srgbClr val="1426AC"/>
                </a:solidFill>
              </a:rPr>
              <a:t>B</a:t>
            </a:r>
            <a:r>
              <a:rPr lang="en-US" altLang="en-US" sz="2400" b="1" dirty="0">
                <a:solidFill>
                  <a:srgbClr val="1426AC"/>
                </a:solidFill>
              </a:rPr>
              <a:t>, 0, 10&gt;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2</a:t>
            </a:r>
            <a:r>
              <a:rPr lang="en-US" altLang="en-US" sz="2400" b="1" dirty="0">
                <a:solidFill>
                  <a:srgbClr val="1426AC"/>
                </a:solidFill>
              </a:rPr>
              <a:t> start&gt;                 </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2</a:t>
            </a:r>
            <a:r>
              <a:rPr lang="en-US" altLang="en-US" sz="2400" b="1" dirty="0">
                <a:solidFill>
                  <a:srgbClr val="1426AC"/>
                </a:solidFill>
              </a:rPr>
              <a:t>, </a:t>
            </a:r>
            <a:r>
              <a:rPr lang="en-US" altLang="en-US" sz="2400" b="1" i="1" dirty="0">
                <a:solidFill>
                  <a:srgbClr val="1426AC"/>
                </a:solidFill>
              </a:rPr>
              <a:t>C</a:t>
            </a:r>
            <a:r>
              <a:rPr lang="en-US" altLang="en-US" sz="2400" b="1" dirty="0">
                <a:solidFill>
                  <a:srgbClr val="1426AC"/>
                </a:solidFill>
              </a:rPr>
              <a:t>, 0, 10&gt;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2</a:t>
            </a:r>
            <a:r>
              <a:rPr lang="en-US" altLang="en-US" sz="2400" b="1" dirty="0">
                <a:solidFill>
                  <a:srgbClr val="1426AC"/>
                </a:solidFill>
              </a:rPr>
              <a:t>, </a:t>
            </a:r>
            <a:r>
              <a:rPr lang="en-US" altLang="en-US" sz="2400" b="1" i="1" dirty="0">
                <a:solidFill>
                  <a:srgbClr val="1426AC"/>
                </a:solidFill>
              </a:rPr>
              <a:t>C</a:t>
            </a:r>
            <a:r>
              <a:rPr lang="en-US" altLang="en-US" sz="2400" b="1" dirty="0">
                <a:solidFill>
                  <a:srgbClr val="1426AC"/>
                </a:solidFill>
              </a:rPr>
              <a:t>, 10, 20&gt;</a:t>
            </a:r>
          </a:p>
          <a:p>
            <a:pPr lvl="4" algn="just">
              <a:lnSpc>
                <a:spcPct val="90000"/>
              </a:lnSpc>
              <a:buFontTx/>
              <a:buNone/>
            </a:pPr>
            <a:r>
              <a:rPr lang="en-US" altLang="en-US" sz="2400" b="1" dirty="0">
                <a:solidFill>
                  <a:srgbClr val="1426AC"/>
                </a:solidFill>
              </a:rPr>
              <a:t>&lt;checkpoint {</a:t>
            </a:r>
            <a:r>
              <a:rPr lang="en-US" altLang="en-US" sz="2400" b="1" i="1" dirty="0">
                <a:solidFill>
                  <a:srgbClr val="1426AC"/>
                </a:solidFill>
              </a:rPr>
              <a:t>T</a:t>
            </a:r>
            <a:r>
              <a:rPr lang="en-US" altLang="en-US" sz="2400" b="1" baseline="-25000" dirty="0">
                <a:solidFill>
                  <a:srgbClr val="1426AC"/>
                </a:solidFill>
              </a:rPr>
              <a:t>1</a:t>
            </a:r>
            <a:r>
              <a:rPr lang="en-US" altLang="en-US" sz="2400" b="1" dirty="0">
                <a:solidFill>
                  <a:srgbClr val="1426AC"/>
                </a:solidFill>
              </a:rPr>
              <a:t>, </a:t>
            </a:r>
            <a:r>
              <a:rPr lang="en-US" altLang="en-US" sz="2400" b="1" i="1" dirty="0">
                <a:solidFill>
                  <a:srgbClr val="1426AC"/>
                </a:solidFill>
              </a:rPr>
              <a:t>T</a:t>
            </a:r>
            <a:r>
              <a:rPr lang="en-US" altLang="en-US" sz="2400" b="1" baseline="-25000" dirty="0">
                <a:solidFill>
                  <a:srgbClr val="1426AC"/>
                </a:solidFill>
              </a:rPr>
              <a:t>2</a:t>
            </a:r>
            <a:r>
              <a:rPr lang="en-US" altLang="en-US" sz="2400" b="1" dirty="0">
                <a:solidFill>
                  <a:srgbClr val="1426AC"/>
                </a:solidFill>
              </a:rPr>
              <a:t>}&gt;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3</a:t>
            </a:r>
            <a:r>
              <a:rPr lang="en-US" altLang="en-US" sz="2400" b="1" dirty="0">
                <a:solidFill>
                  <a:srgbClr val="1426AC"/>
                </a:solidFill>
              </a:rPr>
              <a:t> start&gt;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3</a:t>
            </a:r>
            <a:r>
              <a:rPr lang="en-US" altLang="en-US" sz="2400" b="1" dirty="0">
                <a:solidFill>
                  <a:srgbClr val="1426AC"/>
                </a:solidFill>
              </a:rPr>
              <a:t>,</a:t>
            </a:r>
            <a:r>
              <a:rPr lang="en-US" altLang="en-US" sz="2400" b="1" i="1" dirty="0">
                <a:solidFill>
                  <a:srgbClr val="1426AC"/>
                </a:solidFill>
              </a:rPr>
              <a:t> A</a:t>
            </a:r>
            <a:r>
              <a:rPr lang="en-US" altLang="en-US" sz="2400" b="1" dirty="0">
                <a:solidFill>
                  <a:srgbClr val="1426AC"/>
                </a:solidFill>
              </a:rPr>
              <a:t>, 10, 20&gt;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3</a:t>
            </a:r>
            <a:r>
              <a:rPr lang="en-US" altLang="en-US" sz="2400" b="1" dirty="0">
                <a:solidFill>
                  <a:srgbClr val="1426AC"/>
                </a:solidFill>
              </a:rPr>
              <a:t>, </a:t>
            </a:r>
            <a:r>
              <a:rPr lang="en-US" altLang="en-US" sz="2400" b="1" i="1" dirty="0">
                <a:solidFill>
                  <a:srgbClr val="1426AC"/>
                </a:solidFill>
              </a:rPr>
              <a:t>D</a:t>
            </a:r>
            <a:r>
              <a:rPr lang="en-US" altLang="en-US" sz="2400" b="1" dirty="0">
                <a:solidFill>
                  <a:srgbClr val="1426AC"/>
                </a:solidFill>
              </a:rPr>
              <a:t>, 0, 10&gt;</a:t>
            </a:r>
          </a:p>
          <a:p>
            <a:pPr lvl="4" algn="just">
              <a:lnSpc>
                <a:spcPct val="90000"/>
              </a:lnSpc>
              <a:buFontTx/>
              <a:buNone/>
            </a:pPr>
            <a:r>
              <a:rPr lang="en-US" altLang="en-US" sz="2400" b="1" dirty="0">
                <a:solidFill>
                  <a:srgbClr val="1426AC"/>
                </a:solidFill>
              </a:rPr>
              <a:t>&lt;</a:t>
            </a:r>
            <a:r>
              <a:rPr lang="en-US" altLang="en-US" sz="2400" b="1" i="1" dirty="0">
                <a:solidFill>
                  <a:srgbClr val="1426AC"/>
                </a:solidFill>
              </a:rPr>
              <a:t>T</a:t>
            </a:r>
            <a:r>
              <a:rPr lang="en-US" altLang="en-US" sz="2400" b="1" baseline="-25000" dirty="0">
                <a:solidFill>
                  <a:srgbClr val="1426AC"/>
                </a:solidFill>
              </a:rPr>
              <a:t>3</a:t>
            </a:r>
            <a:r>
              <a:rPr lang="en-US" altLang="en-US" sz="2400" b="1" dirty="0">
                <a:solidFill>
                  <a:srgbClr val="1426AC"/>
                </a:solidFill>
              </a:rPr>
              <a:t> commit&gt;</a:t>
            </a:r>
          </a:p>
        </p:txBody>
      </p:sp>
    </p:spTree>
    <p:extLst>
      <p:ext uri="{BB962C8B-B14F-4D97-AF65-F5344CB8AC3E}">
        <p14:creationId xmlns:p14="http://schemas.microsoft.com/office/powerpoint/2010/main" val="5516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037D9BF-C2BE-4CBD-BE9B-221905C96D4D}"/>
              </a:ext>
            </a:extLst>
          </p:cNvPr>
          <p:cNvSpPr>
            <a:spLocks noGrp="1" noChangeArrowheads="1"/>
          </p:cNvSpPr>
          <p:nvPr>
            <p:ph type="title"/>
          </p:nvPr>
        </p:nvSpPr>
        <p:spPr>
          <a:xfrm>
            <a:off x="940371" y="188640"/>
            <a:ext cx="7407275" cy="266698"/>
          </a:xfrm>
        </p:spPr>
        <p:txBody>
          <a:bodyPr/>
          <a:lstStyle/>
          <a:p>
            <a:pPr algn="ctr"/>
            <a:r>
              <a:rPr lang="en-US" altLang="en-US" sz="3600" dirty="0"/>
              <a:t>Stable-Storage Implementation</a:t>
            </a:r>
          </a:p>
        </p:txBody>
      </p:sp>
      <p:sp>
        <p:nvSpPr>
          <p:cNvPr id="10243" name="Rectangle 3">
            <a:extLst>
              <a:ext uri="{FF2B5EF4-FFF2-40B4-BE49-F238E27FC236}">
                <a16:creationId xmlns:a16="http://schemas.microsoft.com/office/drawing/2014/main" id="{0C32A3DC-664F-40EB-A440-9BEC491E1EAB}"/>
              </a:ext>
            </a:extLst>
          </p:cNvPr>
          <p:cNvSpPr>
            <a:spLocks noGrp="1" noChangeArrowheads="1"/>
          </p:cNvSpPr>
          <p:nvPr>
            <p:ph type="body" idx="4294967295"/>
          </p:nvPr>
        </p:nvSpPr>
        <p:spPr>
          <a:xfrm>
            <a:off x="323528" y="455338"/>
            <a:ext cx="8820471" cy="4038600"/>
          </a:xfrm>
        </p:spPr>
        <p:txBody>
          <a:bodyPr/>
          <a:lstStyle/>
          <a:p>
            <a:r>
              <a:rPr lang="en-US" altLang="en-US" sz="2350" b="1" dirty="0">
                <a:solidFill>
                  <a:srgbClr val="1426AC"/>
                </a:solidFill>
              </a:rPr>
              <a:t>Maintain multiple copies of each block on separate disks</a:t>
            </a:r>
          </a:p>
          <a:p>
            <a:pPr marL="762000" lvl="1" indent="-304800"/>
            <a:r>
              <a:rPr lang="en-US" altLang="en-US" sz="2350" b="1" dirty="0">
                <a:solidFill>
                  <a:srgbClr val="1426AC"/>
                </a:solidFill>
              </a:rPr>
              <a:t>copies can be at remote sites to protect against disasters such as fire or flooding.</a:t>
            </a:r>
          </a:p>
          <a:p>
            <a:r>
              <a:rPr lang="en-US" altLang="en-US" sz="2350" b="1" dirty="0">
                <a:solidFill>
                  <a:srgbClr val="1426AC"/>
                </a:solidFill>
              </a:rPr>
              <a:t>Failure during data transfer can still result in inconsistent copies: Block transfer can result in</a:t>
            </a:r>
          </a:p>
          <a:p>
            <a:pPr marL="762000" lvl="1" indent="-304800"/>
            <a:r>
              <a:rPr lang="en-US" altLang="en-US" sz="2350" b="1" dirty="0">
                <a:solidFill>
                  <a:srgbClr val="C00000"/>
                </a:solidFill>
              </a:rPr>
              <a:t>Successful completion</a:t>
            </a:r>
          </a:p>
          <a:p>
            <a:pPr marL="762000" lvl="1" indent="-304800"/>
            <a:r>
              <a:rPr lang="en-US" altLang="en-US" sz="2350" b="1" dirty="0">
                <a:solidFill>
                  <a:srgbClr val="C00000"/>
                </a:solidFill>
              </a:rPr>
              <a:t>Partial failure:</a:t>
            </a:r>
            <a:r>
              <a:rPr lang="en-US" altLang="en-US" sz="2350" b="1" dirty="0">
                <a:solidFill>
                  <a:srgbClr val="1426AC"/>
                </a:solidFill>
              </a:rPr>
              <a:t> destination block has incorrect information</a:t>
            </a:r>
          </a:p>
          <a:p>
            <a:pPr marL="762000" lvl="1" indent="-304800"/>
            <a:r>
              <a:rPr lang="en-US" altLang="en-US" sz="2350" b="1" dirty="0">
                <a:solidFill>
                  <a:srgbClr val="C00000"/>
                </a:solidFill>
              </a:rPr>
              <a:t>Total failure:</a:t>
            </a:r>
            <a:r>
              <a:rPr lang="en-US" altLang="en-US" sz="2350" b="1" dirty="0">
                <a:solidFill>
                  <a:srgbClr val="1426AC"/>
                </a:solidFill>
              </a:rPr>
              <a:t> destination block was never updated</a:t>
            </a:r>
          </a:p>
          <a:p>
            <a:r>
              <a:rPr lang="en-US" altLang="en-US" sz="2350" b="1" dirty="0">
                <a:solidFill>
                  <a:srgbClr val="FF0000"/>
                </a:solidFill>
              </a:rPr>
              <a:t>Protecting storage media from failure during data transfer (one solution):</a:t>
            </a:r>
          </a:p>
          <a:p>
            <a:pPr marL="762000" lvl="1" indent="-304800"/>
            <a:r>
              <a:rPr lang="en-US" altLang="en-US" sz="2350" b="1" dirty="0">
                <a:solidFill>
                  <a:srgbClr val="1426AC"/>
                </a:solidFill>
              </a:rPr>
              <a:t>Execute output operation as follows (assuming two copies of each block):</a:t>
            </a:r>
          </a:p>
          <a:p>
            <a:pPr marL="1162050" lvl="2" indent="-304800">
              <a:buFont typeface="Monotype Sorts" pitchFamily="2" charset="2"/>
              <a:buAutoNum type="arabicPeriod"/>
            </a:pPr>
            <a:r>
              <a:rPr lang="en-US" altLang="en-US" sz="2350" b="1" dirty="0">
                <a:solidFill>
                  <a:srgbClr val="1426AC"/>
                </a:solidFill>
              </a:rPr>
              <a:t>Write the information onto the first physical block.</a:t>
            </a:r>
          </a:p>
          <a:p>
            <a:pPr marL="1162050" lvl="2" indent="-304800">
              <a:buFont typeface="Monotype Sorts" pitchFamily="2" charset="2"/>
              <a:buAutoNum type="arabicPeriod"/>
            </a:pPr>
            <a:r>
              <a:rPr lang="en-US" altLang="en-US" sz="2350" b="1" dirty="0">
                <a:solidFill>
                  <a:srgbClr val="1426AC"/>
                </a:solidFill>
              </a:rPr>
              <a:t>When the first write successfully completes, write the same information onto the second physical block.</a:t>
            </a:r>
          </a:p>
          <a:p>
            <a:pPr marL="1162050" lvl="2" indent="-304800">
              <a:buFont typeface="Monotype Sorts" pitchFamily="2" charset="2"/>
              <a:buAutoNum type="arabicPeriod"/>
            </a:pPr>
            <a:r>
              <a:rPr lang="en-US" altLang="en-US" sz="2350" b="1" dirty="0">
                <a:solidFill>
                  <a:srgbClr val="1426AC"/>
                </a:solidFill>
              </a:rPr>
              <a:t>The output is completed only after the second write successfully completes.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745C3EB-33CE-4DA7-98E4-84365742B304}"/>
              </a:ext>
            </a:extLst>
          </p:cNvPr>
          <p:cNvSpPr>
            <a:spLocks noGrp="1" noChangeArrowheads="1"/>
          </p:cNvSpPr>
          <p:nvPr>
            <p:ph type="title"/>
          </p:nvPr>
        </p:nvSpPr>
        <p:spPr>
          <a:xfrm>
            <a:off x="381000" y="188640"/>
            <a:ext cx="8994576" cy="609600"/>
          </a:xfrm>
        </p:spPr>
        <p:txBody>
          <a:bodyPr/>
          <a:lstStyle/>
          <a:p>
            <a:r>
              <a:rPr lang="en-US" altLang="en-US" dirty="0">
                <a:solidFill>
                  <a:srgbClr val="1426AC"/>
                </a:solidFill>
              </a:rPr>
              <a:t>Stable-Storage Implementation (Cont.)</a:t>
            </a:r>
          </a:p>
        </p:txBody>
      </p:sp>
      <p:sp>
        <p:nvSpPr>
          <p:cNvPr id="12291" name="Rectangle 3">
            <a:extLst>
              <a:ext uri="{FF2B5EF4-FFF2-40B4-BE49-F238E27FC236}">
                <a16:creationId xmlns:a16="http://schemas.microsoft.com/office/drawing/2014/main" id="{B2E6A632-633C-48AD-83AF-107D7D88662D}"/>
              </a:ext>
            </a:extLst>
          </p:cNvPr>
          <p:cNvSpPr>
            <a:spLocks noGrp="1" noChangeArrowheads="1"/>
          </p:cNvSpPr>
          <p:nvPr>
            <p:ph type="body" idx="4294967295"/>
          </p:nvPr>
        </p:nvSpPr>
        <p:spPr>
          <a:xfrm>
            <a:off x="169167" y="692696"/>
            <a:ext cx="8593833" cy="4876800"/>
          </a:xfrm>
        </p:spPr>
        <p:txBody>
          <a:bodyPr/>
          <a:lstStyle/>
          <a:p>
            <a:pPr marL="381000" indent="-381000" algn="just">
              <a:spcBef>
                <a:spcPts val="0"/>
              </a:spcBef>
            </a:pPr>
            <a:r>
              <a:rPr lang="en-US" altLang="en-US" sz="2300" b="1" dirty="0">
                <a:solidFill>
                  <a:srgbClr val="1426AC"/>
                </a:solidFill>
              </a:rPr>
              <a:t>Protecting storage media from failure during data transfer (cont.):</a:t>
            </a:r>
          </a:p>
          <a:p>
            <a:pPr marL="381000" indent="-381000" algn="just">
              <a:spcBef>
                <a:spcPts val="0"/>
              </a:spcBef>
            </a:pPr>
            <a:r>
              <a:rPr lang="en-US" altLang="en-US" sz="2300" b="1" dirty="0"/>
              <a:t>Copies of a block may differ due to failure during output operation. To recover from failure:</a:t>
            </a:r>
          </a:p>
          <a:p>
            <a:pPr marL="800100" lvl="1" indent="-342900" algn="just">
              <a:buFont typeface="Monotype Sorts" pitchFamily="2" charset="2"/>
              <a:buAutoNum type="arabicPeriod"/>
            </a:pPr>
            <a:r>
              <a:rPr lang="en-US" altLang="en-US" sz="2300" b="1" dirty="0"/>
              <a:t>First find inconsistent blocks:</a:t>
            </a:r>
          </a:p>
          <a:p>
            <a:pPr marL="1200150" lvl="2" indent="-342900" algn="just">
              <a:buFont typeface="Monotype Sorts" pitchFamily="2" charset="2"/>
              <a:buAutoNum type="arabicPeriod"/>
            </a:pPr>
            <a:r>
              <a:rPr lang="en-US" altLang="en-US" sz="2300" b="1" i="1" dirty="0">
                <a:solidFill>
                  <a:srgbClr val="1426AC"/>
                </a:solidFill>
              </a:rPr>
              <a:t>Expensive solution</a:t>
            </a:r>
            <a:r>
              <a:rPr lang="en-US" altLang="en-US" sz="2300" b="1" dirty="0">
                <a:solidFill>
                  <a:srgbClr val="1426AC"/>
                </a:solidFill>
              </a:rPr>
              <a:t>:</a:t>
            </a:r>
            <a:r>
              <a:rPr lang="en-US" altLang="en-US" sz="2300" b="1" dirty="0"/>
              <a:t> Compare the two copies of every disk block.</a:t>
            </a:r>
          </a:p>
          <a:p>
            <a:pPr marL="1200150" lvl="2" indent="-342900" algn="just">
              <a:buFont typeface="Monotype Sorts" pitchFamily="2" charset="2"/>
              <a:buAutoNum type="arabicPeriod"/>
            </a:pPr>
            <a:r>
              <a:rPr lang="en-US" altLang="en-US" sz="2300" b="1" i="1" dirty="0">
                <a:solidFill>
                  <a:srgbClr val="1426AC"/>
                </a:solidFill>
              </a:rPr>
              <a:t>Better solution</a:t>
            </a:r>
            <a:r>
              <a:rPr lang="en-US" altLang="en-US" sz="2300" b="1" dirty="0">
                <a:solidFill>
                  <a:srgbClr val="1426AC"/>
                </a:solidFill>
              </a:rPr>
              <a:t>: </a:t>
            </a:r>
          </a:p>
          <a:p>
            <a:pPr marL="1258888" lvl="3" indent="-269875" algn="just"/>
            <a:r>
              <a:rPr lang="en-US" altLang="en-US" sz="2300" b="1" dirty="0">
                <a:solidFill>
                  <a:srgbClr val="1426AC"/>
                </a:solidFill>
              </a:rPr>
              <a:t>Record in-progress disk writes on non-volatile storage</a:t>
            </a:r>
            <a:r>
              <a:rPr lang="en-US" altLang="en-US" sz="2300" b="1" dirty="0"/>
              <a:t> (Non-volatile RAM or special area of disk). </a:t>
            </a:r>
          </a:p>
          <a:p>
            <a:pPr marL="1258888" lvl="3" indent="-269875" algn="just"/>
            <a:r>
              <a:rPr lang="en-US" altLang="en-US" sz="2300" b="1" dirty="0"/>
              <a:t> Use this information during recovery  to find blocks that may be inconsistent, and only compare copies of these. </a:t>
            </a:r>
          </a:p>
          <a:p>
            <a:pPr marL="1258888" lvl="3" indent="-269875" algn="just"/>
            <a:r>
              <a:rPr lang="en-US" altLang="en-US" sz="2300" b="1" dirty="0"/>
              <a:t>Used in hardware RAID systems</a:t>
            </a:r>
          </a:p>
          <a:p>
            <a:pPr marL="800100" lvl="1" indent="-342900" algn="just">
              <a:buFont typeface="Monotype Sorts" pitchFamily="2" charset="2"/>
              <a:buAutoNum type="arabicPeriod"/>
            </a:pPr>
            <a:r>
              <a:rPr lang="en-US" altLang="en-US" sz="2300" b="1" dirty="0">
                <a:solidFill>
                  <a:srgbClr val="1426AC"/>
                </a:solidFill>
              </a:rPr>
              <a:t>If either copy of an inconsistent block is detected to have an error (bad checksum), overwrite it by the other copy.  If both have no error, but are different, overwrite the second block by the first block.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2DB51A7-713B-414A-95F0-9B09F71B72A8}"/>
              </a:ext>
            </a:extLst>
          </p:cNvPr>
          <p:cNvSpPr>
            <a:spLocks noGrp="1" noChangeArrowheads="1"/>
          </p:cNvSpPr>
          <p:nvPr>
            <p:ph type="title"/>
          </p:nvPr>
        </p:nvSpPr>
        <p:spPr>
          <a:xfrm>
            <a:off x="868362" y="116633"/>
            <a:ext cx="7407275" cy="576064"/>
          </a:xfrm>
        </p:spPr>
        <p:txBody>
          <a:bodyPr/>
          <a:lstStyle/>
          <a:p>
            <a:pPr algn="ctr"/>
            <a:r>
              <a:rPr lang="en-US" altLang="en-US" dirty="0">
                <a:solidFill>
                  <a:srgbClr val="1426AC"/>
                </a:solidFill>
              </a:rPr>
              <a:t>Data Access</a:t>
            </a:r>
          </a:p>
        </p:txBody>
      </p:sp>
      <p:sp>
        <p:nvSpPr>
          <p:cNvPr id="14339" name="Rectangle 3">
            <a:extLst>
              <a:ext uri="{FF2B5EF4-FFF2-40B4-BE49-F238E27FC236}">
                <a16:creationId xmlns:a16="http://schemas.microsoft.com/office/drawing/2014/main" id="{72D271EC-6868-4961-9D70-77DFD83E227C}"/>
              </a:ext>
            </a:extLst>
          </p:cNvPr>
          <p:cNvSpPr>
            <a:spLocks noGrp="1" noChangeArrowheads="1"/>
          </p:cNvSpPr>
          <p:nvPr>
            <p:ph type="body" idx="4294967295"/>
          </p:nvPr>
        </p:nvSpPr>
        <p:spPr>
          <a:xfrm>
            <a:off x="571500" y="1092200"/>
            <a:ext cx="7960940" cy="4448175"/>
          </a:xfrm>
        </p:spPr>
        <p:txBody>
          <a:bodyPr/>
          <a:lstStyle/>
          <a:p>
            <a:pPr algn="just">
              <a:lnSpc>
                <a:spcPct val="90000"/>
              </a:lnSpc>
            </a:pPr>
            <a:r>
              <a:rPr lang="en-US" altLang="en-US" sz="2400" b="1" dirty="0">
                <a:solidFill>
                  <a:schemeClr val="tx1"/>
                </a:solidFill>
              </a:rPr>
              <a:t>Physical blocks</a:t>
            </a:r>
            <a:r>
              <a:rPr lang="en-US" altLang="en-US" sz="2400" b="1" dirty="0"/>
              <a:t> are those blocks residing on the disk. </a:t>
            </a:r>
          </a:p>
          <a:p>
            <a:pPr algn="just">
              <a:lnSpc>
                <a:spcPct val="90000"/>
              </a:lnSpc>
            </a:pPr>
            <a:r>
              <a:rPr lang="en-US" altLang="en-US" sz="2400" b="1" dirty="0">
                <a:solidFill>
                  <a:schemeClr val="tx2"/>
                </a:solidFill>
              </a:rPr>
              <a:t>Buffer blocks</a:t>
            </a:r>
            <a:r>
              <a:rPr lang="en-US" altLang="en-US" sz="2400" b="1" dirty="0"/>
              <a:t> are the blocks residing temporarily in main memory.</a:t>
            </a:r>
          </a:p>
          <a:p>
            <a:pPr algn="just">
              <a:lnSpc>
                <a:spcPct val="90000"/>
              </a:lnSpc>
            </a:pPr>
            <a:r>
              <a:rPr lang="en-US" altLang="en-US" sz="2400" b="1" dirty="0"/>
              <a:t>Block movements between  disk and main memory are initiated through the following two operations:</a:t>
            </a:r>
          </a:p>
          <a:p>
            <a:pPr lvl="1" algn="just">
              <a:lnSpc>
                <a:spcPct val="90000"/>
              </a:lnSpc>
            </a:pPr>
            <a:r>
              <a:rPr lang="en-US" altLang="en-US" sz="2400" b="1" dirty="0">
                <a:solidFill>
                  <a:schemeClr val="tx2"/>
                </a:solidFill>
              </a:rPr>
              <a:t>input</a:t>
            </a:r>
            <a:r>
              <a:rPr lang="en-US" altLang="en-US" sz="2400" b="1" dirty="0"/>
              <a:t>(</a:t>
            </a:r>
            <a:r>
              <a:rPr lang="en-US" altLang="en-US" sz="2400" b="1" i="1" dirty="0"/>
              <a:t>B</a:t>
            </a:r>
            <a:r>
              <a:rPr lang="en-US" altLang="en-US" sz="2400" b="1" dirty="0"/>
              <a:t>) </a:t>
            </a:r>
            <a:r>
              <a:rPr lang="en-US" altLang="en-US" sz="2400" b="1" dirty="0">
                <a:solidFill>
                  <a:srgbClr val="1426AC"/>
                </a:solidFill>
              </a:rPr>
              <a:t>transfers the physical block </a:t>
            </a:r>
            <a:r>
              <a:rPr lang="en-US" altLang="en-US" sz="2400" b="1" i="1" dirty="0">
                <a:solidFill>
                  <a:srgbClr val="1426AC"/>
                </a:solidFill>
              </a:rPr>
              <a:t>B  </a:t>
            </a:r>
            <a:r>
              <a:rPr lang="en-US" altLang="en-US" sz="2400" b="1" dirty="0">
                <a:solidFill>
                  <a:srgbClr val="1426AC"/>
                </a:solidFill>
              </a:rPr>
              <a:t>to main memory.</a:t>
            </a:r>
          </a:p>
          <a:p>
            <a:pPr lvl="1" algn="just">
              <a:lnSpc>
                <a:spcPct val="90000"/>
              </a:lnSpc>
            </a:pPr>
            <a:r>
              <a:rPr lang="en-US" altLang="en-US" sz="2400" b="1" dirty="0">
                <a:solidFill>
                  <a:schemeClr val="tx2"/>
                </a:solidFill>
              </a:rPr>
              <a:t>output</a:t>
            </a:r>
            <a:r>
              <a:rPr lang="en-US" altLang="en-US" sz="2400" b="1" dirty="0"/>
              <a:t>(</a:t>
            </a:r>
            <a:r>
              <a:rPr lang="en-US" altLang="en-US" sz="2400" b="1" i="1" dirty="0"/>
              <a:t>B</a:t>
            </a:r>
            <a:r>
              <a:rPr lang="en-US" altLang="en-US" sz="2400" b="1" dirty="0"/>
              <a:t>) </a:t>
            </a:r>
            <a:r>
              <a:rPr lang="en-US" altLang="en-US" sz="2400" b="1" dirty="0">
                <a:solidFill>
                  <a:srgbClr val="1426AC"/>
                </a:solidFill>
              </a:rPr>
              <a:t>transfers the buffer block </a:t>
            </a:r>
            <a:r>
              <a:rPr lang="en-US" altLang="en-US" sz="2400" b="1" i="1" dirty="0">
                <a:solidFill>
                  <a:srgbClr val="1426AC"/>
                </a:solidFill>
              </a:rPr>
              <a:t>B </a:t>
            </a:r>
            <a:r>
              <a:rPr lang="en-US" altLang="en-US" sz="2400" b="1" dirty="0">
                <a:solidFill>
                  <a:srgbClr val="1426AC"/>
                </a:solidFill>
              </a:rPr>
              <a:t>to the disk, and replaces the appropriate physical block there.</a:t>
            </a:r>
          </a:p>
          <a:p>
            <a:pPr algn="just">
              <a:lnSpc>
                <a:spcPct val="90000"/>
              </a:lnSpc>
            </a:pPr>
            <a:r>
              <a:rPr lang="en-US" altLang="en-US" sz="2400" b="1" dirty="0"/>
              <a:t>Each transaction </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dirty="0">
                <a:solidFill>
                  <a:srgbClr val="1426AC"/>
                </a:solidFill>
              </a:rPr>
              <a:t> </a:t>
            </a:r>
            <a:r>
              <a:rPr lang="en-US" altLang="en-US" sz="2400" b="1" dirty="0">
                <a:solidFill>
                  <a:srgbClr val="1426AC"/>
                </a:solidFill>
              </a:rPr>
              <a:t>has its private work-area</a:t>
            </a:r>
            <a:r>
              <a:rPr lang="en-US" altLang="en-US" sz="2400" b="1" dirty="0"/>
              <a:t> in which local copies of all data items accessed and updated by it are kept.</a:t>
            </a:r>
          </a:p>
          <a:p>
            <a:pPr lvl="1" algn="just">
              <a:lnSpc>
                <a:spcPct val="90000"/>
              </a:lnSpc>
            </a:pPr>
            <a:r>
              <a:rPr lang="en-US" altLang="en-US" sz="2400" b="1" dirty="0"/>
              <a:t>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err="1">
                <a:solidFill>
                  <a:srgbClr val="1426AC"/>
                </a:solidFill>
              </a:rPr>
              <a:t>'s</a:t>
            </a:r>
            <a:r>
              <a:rPr lang="en-US" altLang="en-US" sz="2400" b="1" dirty="0">
                <a:solidFill>
                  <a:srgbClr val="1426AC"/>
                </a:solidFill>
              </a:rPr>
              <a:t> local copy of a data item </a:t>
            </a:r>
            <a:r>
              <a:rPr lang="en-US" altLang="en-US" sz="2400" b="1" i="1" dirty="0">
                <a:solidFill>
                  <a:srgbClr val="1426AC"/>
                </a:solidFill>
              </a:rPr>
              <a:t>X</a:t>
            </a:r>
            <a:r>
              <a:rPr lang="en-US" altLang="en-US" sz="2400" b="1" dirty="0">
                <a:solidFill>
                  <a:srgbClr val="1426AC"/>
                </a:solidFill>
              </a:rPr>
              <a:t> is called </a:t>
            </a:r>
            <a:r>
              <a:rPr lang="en-US" altLang="en-US" sz="2400" b="1" i="1" dirty="0">
                <a:solidFill>
                  <a:srgbClr val="1426AC"/>
                </a:solidFill>
              </a:rPr>
              <a:t>x</a:t>
            </a:r>
            <a:r>
              <a:rPr lang="en-US" altLang="en-US" sz="2400" b="1" i="1" baseline="-25000" dirty="0">
                <a:solidFill>
                  <a:srgbClr val="1426AC"/>
                </a:solidFill>
              </a:rPr>
              <a:t>i</a:t>
            </a:r>
            <a:r>
              <a:rPr lang="en-US" altLang="en-US" sz="2400" b="1" i="1" dirty="0">
                <a:solidFill>
                  <a:srgbClr val="1426AC"/>
                </a:solidFill>
              </a:rPr>
              <a:t>.</a:t>
            </a:r>
            <a:endParaRPr lang="en-US" altLang="en-US" sz="2400" b="1" dirty="0">
              <a:solidFill>
                <a:srgbClr val="1426AC"/>
              </a:solidFill>
            </a:endParaRPr>
          </a:p>
          <a:p>
            <a:pPr algn="just">
              <a:lnSpc>
                <a:spcPct val="90000"/>
              </a:lnSpc>
            </a:pPr>
            <a:r>
              <a:rPr lang="en-US" altLang="en-US" sz="2400" b="1" dirty="0"/>
              <a:t>We assume, for simplicity, that each data item fits in, and is stored inside, a single block.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E782FDB-5DE4-4EBE-B066-EEF2A914F434}"/>
              </a:ext>
            </a:extLst>
          </p:cNvPr>
          <p:cNvSpPr>
            <a:spLocks noGrp="1" noChangeArrowheads="1"/>
          </p:cNvSpPr>
          <p:nvPr>
            <p:ph type="title"/>
          </p:nvPr>
        </p:nvSpPr>
        <p:spPr>
          <a:xfrm>
            <a:off x="868362" y="188640"/>
            <a:ext cx="7407275" cy="371128"/>
          </a:xfrm>
        </p:spPr>
        <p:txBody>
          <a:bodyPr/>
          <a:lstStyle/>
          <a:p>
            <a:pPr algn="ctr"/>
            <a:r>
              <a:rPr lang="en-US" altLang="en-US" dirty="0">
                <a:solidFill>
                  <a:srgbClr val="1426AC"/>
                </a:solidFill>
              </a:rPr>
              <a:t>Data Access (Cont.)</a:t>
            </a:r>
          </a:p>
        </p:txBody>
      </p:sp>
      <p:sp>
        <p:nvSpPr>
          <p:cNvPr id="16387" name="Rectangle 3">
            <a:extLst>
              <a:ext uri="{FF2B5EF4-FFF2-40B4-BE49-F238E27FC236}">
                <a16:creationId xmlns:a16="http://schemas.microsoft.com/office/drawing/2014/main" id="{B5521163-A656-4854-BF78-C7D5E6947C15}"/>
              </a:ext>
            </a:extLst>
          </p:cNvPr>
          <p:cNvSpPr>
            <a:spLocks noGrp="1" noChangeArrowheads="1"/>
          </p:cNvSpPr>
          <p:nvPr>
            <p:ph type="body" idx="4294967295"/>
          </p:nvPr>
        </p:nvSpPr>
        <p:spPr>
          <a:xfrm>
            <a:off x="395536" y="568692"/>
            <a:ext cx="8532440" cy="4038600"/>
          </a:xfrm>
        </p:spPr>
        <p:txBody>
          <a:bodyPr/>
          <a:lstStyle/>
          <a:p>
            <a:pPr algn="just">
              <a:lnSpc>
                <a:spcPct val="90000"/>
              </a:lnSpc>
            </a:pPr>
            <a:r>
              <a:rPr lang="en-US" altLang="en-US" sz="2400" b="1" dirty="0"/>
              <a:t>Transaction transfers data items between system buffer blocks and its private work-area using the following operations :</a:t>
            </a:r>
          </a:p>
          <a:p>
            <a:pPr lvl="1" algn="just">
              <a:lnSpc>
                <a:spcPct val="90000"/>
              </a:lnSpc>
            </a:pPr>
            <a:r>
              <a:rPr lang="en-US" altLang="en-US" sz="2400" b="1" dirty="0">
                <a:solidFill>
                  <a:schemeClr val="tx2"/>
                </a:solidFill>
              </a:rPr>
              <a:t>read</a:t>
            </a:r>
            <a:r>
              <a:rPr lang="en-US" altLang="en-US" sz="2400" b="1" dirty="0"/>
              <a:t>(</a:t>
            </a:r>
            <a:r>
              <a:rPr lang="en-US" altLang="en-US" sz="2400" b="1" i="1" dirty="0"/>
              <a:t>X</a:t>
            </a:r>
            <a:r>
              <a:rPr lang="en-US" altLang="en-US" sz="2400" b="1" dirty="0"/>
              <a:t>)</a:t>
            </a:r>
            <a:r>
              <a:rPr lang="en-US" altLang="en-US" sz="2400" b="1" dirty="0">
                <a:solidFill>
                  <a:srgbClr val="1426AC"/>
                </a:solidFill>
              </a:rPr>
              <a:t> assigns the value of data item </a:t>
            </a:r>
            <a:r>
              <a:rPr lang="en-US" altLang="en-US" sz="2400" b="1" i="1" dirty="0">
                <a:solidFill>
                  <a:srgbClr val="1426AC"/>
                </a:solidFill>
              </a:rPr>
              <a:t>X</a:t>
            </a:r>
            <a:r>
              <a:rPr lang="en-US" altLang="en-US" sz="2400" b="1" dirty="0">
                <a:solidFill>
                  <a:srgbClr val="1426AC"/>
                </a:solidFill>
              </a:rPr>
              <a:t> to the local variable </a:t>
            </a:r>
            <a:r>
              <a:rPr lang="en-US" altLang="en-US" sz="2400" b="1" i="1" dirty="0">
                <a:solidFill>
                  <a:srgbClr val="1426AC"/>
                </a:solidFill>
              </a:rPr>
              <a:t>x</a:t>
            </a:r>
            <a:r>
              <a:rPr lang="en-US" altLang="en-US" sz="2400" b="1" i="1" baseline="-25000" dirty="0">
                <a:solidFill>
                  <a:srgbClr val="1426AC"/>
                </a:solidFill>
              </a:rPr>
              <a:t>i</a:t>
            </a:r>
            <a:r>
              <a:rPr lang="en-US" altLang="en-US" sz="2400" b="1" dirty="0">
                <a:solidFill>
                  <a:srgbClr val="1426AC"/>
                </a:solidFill>
              </a:rPr>
              <a:t>.</a:t>
            </a:r>
          </a:p>
          <a:p>
            <a:pPr lvl="1" algn="just">
              <a:lnSpc>
                <a:spcPct val="90000"/>
              </a:lnSpc>
            </a:pPr>
            <a:r>
              <a:rPr lang="en-US" altLang="en-US" sz="2400" b="1" dirty="0">
                <a:solidFill>
                  <a:schemeClr val="tx2"/>
                </a:solidFill>
              </a:rPr>
              <a:t>write</a:t>
            </a:r>
            <a:r>
              <a:rPr lang="en-US" altLang="en-US" sz="2400" b="1" dirty="0"/>
              <a:t>(</a:t>
            </a:r>
            <a:r>
              <a:rPr lang="en-US" altLang="en-US" sz="2400" b="1" i="1" dirty="0"/>
              <a:t>X</a:t>
            </a:r>
            <a:r>
              <a:rPr lang="en-US" altLang="en-US" sz="2400" b="1" dirty="0"/>
              <a:t>) </a:t>
            </a:r>
            <a:r>
              <a:rPr lang="en-US" altLang="en-US" sz="2400" b="1" dirty="0">
                <a:solidFill>
                  <a:srgbClr val="1426AC"/>
                </a:solidFill>
              </a:rPr>
              <a:t>assigns the value of local variable </a:t>
            </a:r>
            <a:r>
              <a:rPr lang="en-US" altLang="en-US" sz="2400" b="1" i="1" dirty="0">
                <a:solidFill>
                  <a:srgbClr val="1426AC"/>
                </a:solidFill>
              </a:rPr>
              <a:t>x</a:t>
            </a:r>
            <a:r>
              <a:rPr lang="en-US" altLang="en-US" sz="2400" b="1" i="1" baseline="-25000" dirty="0">
                <a:solidFill>
                  <a:srgbClr val="1426AC"/>
                </a:solidFill>
              </a:rPr>
              <a:t>i</a:t>
            </a:r>
            <a:r>
              <a:rPr lang="en-US" altLang="en-US" sz="2400" b="1" i="1" dirty="0">
                <a:solidFill>
                  <a:srgbClr val="1426AC"/>
                </a:solidFill>
              </a:rPr>
              <a:t> </a:t>
            </a:r>
            <a:r>
              <a:rPr lang="en-US" altLang="en-US" sz="2400" b="1" dirty="0">
                <a:solidFill>
                  <a:srgbClr val="1426AC"/>
                </a:solidFill>
              </a:rPr>
              <a:t>to data item {</a:t>
            </a:r>
            <a:r>
              <a:rPr lang="en-US" altLang="en-US" sz="2400" b="1" i="1" dirty="0">
                <a:solidFill>
                  <a:srgbClr val="1426AC"/>
                </a:solidFill>
              </a:rPr>
              <a:t>X</a:t>
            </a:r>
            <a:r>
              <a:rPr lang="en-US" altLang="en-US" sz="2400" b="1" dirty="0">
                <a:solidFill>
                  <a:srgbClr val="1426AC"/>
                </a:solidFill>
              </a:rPr>
              <a:t>} in the buffer block.</a:t>
            </a:r>
          </a:p>
          <a:p>
            <a:pPr lvl="1" algn="just">
              <a:lnSpc>
                <a:spcPct val="90000"/>
              </a:lnSpc>
            </a:pPr>
            <a:r>
              <a:rPr lang="en-US" altLang="en-US" sz="2400" b="1" dirty="0"/>
              <a:t>both these commands may necessitate the issue of an input(B</a:t>
            </a:r>
            <a:r>
              <a:rPr lang="en-US" altLang="en-US" sz="2400" b="1" baseline="-25000" dirty="0"/>
              <a:t>X</a:t>
            </a:r>
            <a:r>
              <a:rPr lang="en-US" altLang="en-US" sz="2400" b="1" dirty="0"/>
              <a:t>) instruction before the assignment, if the block </a:t>
            </a:r>
            <a:r>
              <a:rPr lang="en-US" altLang="en-US" sz="2400" b="1" i="1" dirty="0"/>
              <a:t>B</a:t>
            </a:r>
            <a:r>
              <a:rPr lang="en-US" altLang="en-US" sz="2400" b="1" i="1" baseline="-25000" dirty="0"/>
              <a:t>X</a:t>
            </a:r>
            <a:r>
              <a:rPr lang="en-US" altLang="en-US" sz="2400" b="1" dirty="0"/>
              <a:t> in which </a:t>
            </a:r>
            <a:r>
              <a:rPr lang="en-US" altLang="en-US" sz="2400" b="1" i="1" dirty="0"/>
              <a:t>X</a:t>
            </a:r>
            <a:r>
              <a:rPr lang="en-US" altLang="en-US" sz="2400" b="1" dirty="0"/>
              <a:t> resides is not already in memory.</a:t>
            </a:r>
          </a:p>
          <a:p>
            <a:pPr algn="just">
              <a:lnSpc>
                <a:spcPct val="90000"/>
              </a:lnSpc>
            </a:pPr>
            <a:r>
              <a:rPr lang="en-US" altLang="en-US" sz="2400" b="1" dirty="0"/>
              <a:t>Transactions </a:t>
            </a:r>
          </a:p>
          <a:p>
            <a:pPr lvl="1" algn="just">
              <a:lnSpc>
                <a:spcPct val="90000"/>
              </a:lnSpc>
            </a:pPr>
            <a:r>
              <a:rPr lang="en-US" altLang="en-US" sz="2400" b="1" dirty="0"/>
              <a:t>Perform read(</a:t>
            </a:r>
            <a:r>
              <a:rPr lang="en-US" altLang="en-US" sz="2400" b="1" i="1" dirty="0"/>
              <a:t>X</a:t>
            </a:r>
            <a:r>
              <a:rPr lang="en-US" altLang="en-US" sz="2400" b="1" dirty="0"/>
              <a:t>) while accessing </a:t>
            </a:r>
            <a:r>
              <a:rPr lang="en-US" altLang="en-US" sz="2400" b="1" i="1" dirty="0"/>
              <a:t>X</a:t>
            </a:r>
            <a:r>
              <a:rPr lang="en-US" altLang="en-US" sz="2400" b="1" dirty="0"/>
              <a:t> for the first time; </a:t>
            </a:r>
          </a:p>
          <a:p>
            <a:pPr lvl="1" algn="just">
              <a:lnSpc>
                <a:spcPct val="90000"/>
              </a:lnSpc>
            </a:pPr>
            <a:r>
              <a:rPr lang="en-US" altLang="en-US" sz="2400" b="1" dirty="0"/>
              <a:t>All subsequent accesses are to the local copy. </a:t>
            </a:r>
          </a:p>
          <a:p>
            <a:pPr lvl="1" algn="just">
              <a:lnSpc>
                <a:spcPct val="90000"/>
              </a:lnSpc>
            </a:pPr>
            <a:r>
              <a:rPr lang="en-US" altLang="en-US" sz="2400" b="1" dirty="0"/>
              <a:t>After last access, transaction executes write(</a:t>
            </a:r>
            <a:r>
              <a:rPr lang="en-US" altLang="en-US" sz="2400" b="1" i="1" dirty="0"/>
              <a:t>X</a:t>
            </a:r>
            <a:r>
              <a:rPr lang="en-US" altLang="en-US" sz="2400" b="1" dirty="0"/>
              <a:t>).</a:t>
            </a:r>
          </a:p>
          <a:p>
            <a:pPr algn="just">
              <a:lnSpc>
                <a:spcPct val="90000"/>
              </a:lnSpc>
            </a:pPr>
            <a:r>
              <a:rPr lang="en-US" altLang="en-US" sz="2400" b="1" dirty="0">
                <a:solidFill>
                  <a:srgbClr val="1426AC"/>
                </a:solidFill>
              </a:rPr>
              <a:t>output(</a:t>
            </a:r>
            <a:r>
              <a:rPr lang="en-US" altLang="en-US" sz="2400" b="1" i="1" dirty="0">
                <a:solidFill>
                  <a:srgbClr val="1426AC"/>
                </a:solidFill>
              </a:rPr>
              <a:t>B</a:t>
            </a:r>
            <a:r>
              <a:rPr lang="en-US" altLang="en-US" sz="2400" b="1" i="1" baseline="-25000" dirty="0">
                <a:solidFill>
                  <a:srgbClr val="1426AC"/>
                </a:solidFill>
              </a:rPr>
              <a:t>X</a:t>
            </a:r>
            <a:r>
              <a:rPr lang="en-US" altLang="en-US" sz="2400" b="1" dirty="0">
                <a:solidFill>
                  <a:srgbClr val="1426AC"/>
                </a:solidFill>
              </a:rPr>
              <a:t>) need not immediately follow write(</a:t>
            </a:r>
            <a:r>
              <a:rPr lang="en-US" altLang="en-US" sz="2400" b="1" i="1" dirty="0">
                <a:solidFill>
                  <a:srgbClr val="1426AC"/>
                </a:solidFill>
              </a:rPr>
              <a:t>X</a:t>
            </a:r>
            <a:r>
              <a:rPr lang="en-US" altLang="en-US" sz="2400" b="1" dirty="0">
                <a:solidFill>
                  <a:srgbClr val="1426AC"/>
                </a:solidFill>
              </a:rPr>
              <a:t>). System can perform the output operation when it deems fit.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EA73734-81F5-48D5-9F75-ACEC2243FE7F}"/>
              </a:ext>
            </a:extLst>
          </p:cNvPr>
          <p:cNvSpPr>
            <a:spLocks noGrp="1" noChangeArrowheads="1"/>
          </p:cNvSpPr>
          <p:nvPr>
            <p:ph type="title"/>
          </p:nvPr>
        </p:nvSpPr>
        <p:spPr>
          <a:xfrm>
            <a:off x="868362" y="260648"/>
            <a:ext cx="7407275" cy="515144"/>
          </a:xfrm>
        </p:spPr>
        <p:txBody>
          <a:bodyPr/>
          <a:lstStyle/>
          <a:p>
            <a:pPr algn="ctr"/>
            <a:r>
              <a:rPr lang="en-US" altLang="en-US" dirty="0"/>
              <a:t>Block Storage Operations</a:t>
            </a:r>
          </a:p>
        </p:txBody>
      </p:sp>
      <p:pic>
        <p:nvPicPr>
          <p:cNvPr id="96259" name="Picture 3">
            <a:extLst>
              <a:ext uri="{FF2B5EF4-FFF2-40B4-BE49-F238E27FC236}">
                <a16:creationId xmlns:a16="http://schemas.microsoft.com/office/drawing/2014/main" id="{1F9C13B3-E99D-4F1F-BF3D-342CD9D4C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70" t="5479" r="1370" b="5023"/>
          <a:stretch>
            <a:fillRect/>
          </a:stretch>
        </p:blipFill>
        <p:spPr bwMode="auto">
          <a:xfrm>
            <a:off x="1905000" y="1295400"/>
            <a:ext cx="5410200" cy="37338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293447"/>
      </p:ext>
    </p:extLst>
  </p:cSld>
  <p:clrMapOvr>
    <a:masterClrMapping/>
  </p:clrMapOvr>
</p:sld>
</file>

<file path=ppt/theme/theme1.xml><?xml version="1.0" encoding="utf-8"?>
<a:theme xmlns:a="http://schemas.openxmlformats.org/drawingml/2006/main" name="Basi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4A11454631FB43AD1E34ADCF3A02C1" ma:contentTypeVersion="2" ma:contentTypeDescription="Create a new document." ma:contentTypeScope="" ma:versionID="ff328bfa85e1b50e6ad390568fd0d93b">
  <xsd:schema xmlns:xsd="http://www.w3.org/2001/XMLSchema" xmlns:xs="http://www.w3.org/2001/XMLSchema" xmlns:p="http://schemas.microsoft.com/office/2006/metadata/properties" xmlns:ns2="a7259913-d710-4457-a37e-d4bdbd0d4f5f" targetNamespace="http://schemas.microsoft.com/office/2006/metadata/properties" ma:root="true" ma:fieldsID="615310c7ae40aebcb0ffd262071213a7" ns2:_="">
    <xsd:import namespace="a7259913-d710-4457-a37e-d4bdbd0d4f5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259913-d710-4457-a37e-d4bdbd0d4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0DBD5F-5C11-417A-8AFF-68D71D38FAF3}"/>
</file>

<file path=customXml/itemProps2.xml><?xml version="1.0" encoding="utf-8"?>
<ds:datastoreItem xmlns:ds="http://schemas.openxmlformats.org/officeDocument/2006/customXml" ds:itemID="{92039EB3-6ABD-48F2-8B53-FDAF797C7DA0}"/>
</file>

<file path=customXml/itemProps3.xml><?xml version="1.0" encoding="utf-8"?>
<ds:datastoreItem xmlns:ds="http://schemas.openxmlformats.org/officeDocument/2006/customXml" ds:itemID="{EE7556A7-6D1F-42EF-BF42-ACFB5F392751}"/>
</file>

<file path=docProps/app.xml><?xml version="1.0" encoding="utf-8"?>
<Properties xmlns="http://schemas.openxmlformats.org/officeDocument/2006/extended-properties" xmlns:vt="http://schemas.openxmlformats.org/officeDocument/2006/docPropsVTypes">
  <Template/>
  <TotalTime>7908</TotalTime>
  <Words>3649</Words>
  <Application>Microsoft Office PowerPoint</Application>
  <PresentationFormat>On-screen Show (4:3)</PresentationFormat>
  <Paragraphs>358</Paragraphs>
  <Slides>42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Calibri</vt:lpstr>
      <vt:lpstr>Corbel</vt:lpstr>
      <vt:lpstr>Helvetica</vt:lpstr>
      <vt:lpstr>Monotype Sorts</vt:lpstr>
      <vt:lpstr>Times New Roman</vt:lpstr>
      <vt:lpstr>Basis</vt:lpstr>
      <vt:lpstr>Custom Design</vt:lpstr>
      <vt:lpstr>PowerPoint Presentation</vt:lpstr>
      <vt:lpstr>Failure Classification</vt:lpstr>
      <vt:lpstr>Recovery Algorithms</vt:lpstr>
      <vt:lpstr>Storage Structure</vt:lpstr>
      <vt:lpstr>Stable-Storage Implementation</vt:lpstr>
      <vt:lpstr>Stable-Storage Implementation (Cont.)</vt:lpstr>
      <vt:lpstr>Data Access</vt:lpstr>
      <vt:lpstr>Data Access (Cont.)</vt:lpstr>
      <vt:lpstr>Block Storage Operations</vt:lpstr>
      <vt:lpstr>Example of Data Access</vt:lpstr>
      <vt:lpstr>Recovery and Atomicity</vt:lpstr>
      <vt:lpstr>Recovery and Atomicity (Cont.)</vt:lpstr>
      <vt:lpstr>Log-Based Recovery</vt:lpstr>
      <vt:lpstr>Log-Based Recovery</vt:lpstr>
      <vt:lpstr>Deferred Database Modification</vt:lpstr>
      <vt:lpstr>Deferred Database Modification (Cont.)</vt:lpstr>
      <vt:lpstr>Portion of the Database Log Corresponding to T0 and T1</vt:lpstr>
      <vt:lpstr>State of the Log and Database Corresponding to T0 and T1</vt:lpstr>
      <vt:lpstr>Deferred Database Modification (Cont.)</vt:lpstr>
      <vt:lpstr>Immediate Database Modification</vt:lpstr>
      <vt:lpstr>Portion of the System Log Corresponding to T0 and T1</vt:lpstr>
      <vt:lpstr>Immediate Database Modification Example</vt:lpstr>
      <vt:lpstr>State of System Log and Database Corresponding to T0 and T1</vt:lpstr>
      <vt:lpstr>Immediate Database Modification (Cont.)</vt:lpstr>
      <vt:lpstr>Immediate DB Modification Recovery Example</vt:lpstr>
      <vt:lpstr>Checkpoints</vt:lpstr>
      <vt:lpstr>Checkpoints (Cont.)</vt:lpstr>
      <vt:lpstr>Example of Checkpoints</vt:lpstr>
      <vt:lpstr>Recovery With Concurrent Transactions</vt:lpstr>
      <vt:lpstr>Recovery Algorithm</vt:lpstr>
      <vt:lpstr>Recovery Algorithm (Cont.)</vt:lpstr>
      <vt:lpstr>Recovery Algorithm (Cont.)</vt:lpstr>
      <vt:lpstr>Example of Recovery</vt:lpstr>
      <vt:lpstr>Shadow Paging</vt:lpstr>
      <vt:lpstr>Sample Page Table</vt:lpstr>
      <vt:lpstr>Example of Shadow Paging</vt:lpstr>
      <vt:lpstr>Shadow Paging (Cont.)</vt:lpstr>
      <vt:lpstr>Shadow Paging (Cont.)</vt:lpstr>
      <vt:lpstr>Thank You!!!</vt:lpstr>
      <vt:lpstr>Recovery With Concurrent Transactions (Cont.)</vt:lpstr>
      <vt:lpstr>Recovery With Concurrent Transactions (Cont.)</vt:lpstr>
      <vt:lpstr>Example of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Network Security for SCADA, Automation,  Process Control and PLC Systems</dc:title>
  <dc:creator>Dr. M. Brindha</dc:creator>
  <cp:lastModifiedBy>Brindha Murugan</cp:lastModifiedBy>
  <cp:revision>448</cp:revision>
  <cp:lastPrinted>2019-08-06T10:34:17Z</cp:lastPrinted>
  <dcterms:created xsi:type="dcterms:W3CDTF">2019-07-31T05:16:43Z</dcterms:created>
  <dcterms:modified xsi:type="dcterms:W3CDTF">2020-11-10T03:48:14Z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2014-09-30T00:00:00Z</vt:filetime>
  </property>
  <property fmtid="{D5CDD505-2E9C-101B-9397-08002B2CF9AE}" pid="3" name="Creator">
    <vt:lpwstr>pdftk 1.44 - www.pdftk.com</vt:lpwstr>
  </property>
  <property fmtid="{D5CDD505-2E9C-101B-9397-08002B2CF9AE}" pid="4" name="LastSaved">
    <vt:filetime>2019-07-31T00:00:00Z</vt:filetime>
  </property>
  <property fmtid="{D5CDD505-2E9C-101B-9397-08002B2CF9AE}" pid="5" name="ContentTypeId">
    <vt:lpwstr>0x010100A84A11454631FB43AD1E34ADCF3A02C1</vt:lpwstr>
  </property>
</Properties>
</file>